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6" r:id="rId6"/>
    <p:sldId id="265" r:id="rId7"/>
    <p:sldId id="267" r:id="rId8"/>
    <p:sldId id="260" r:id="rId9"/>
    <p:sldId id="261" r:id="rId10"/>
    <p:sldId id="262" r:id="rId11"/>
    <p:sldId id="268" r:id="rId12"/>
    <p:sldId id="269" r:id="rId13"/>
    <p:sldId id="270" r:id="rId14"/>
    <p:sldId id="271" r:id="rId15"/>
    <p:sldId id="263" r:id="rId16"/>
    <p:sldId id="264" r:id="rId17"/>
    <p:sldId id="273" r:id="rId18"/>
    <p:sldId id="272"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2"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fontScale="92500" lnSpcReduction="10000"/>
          </a:bodyPr>
          <a:lstStyle/>
          <a:p>
            <a:pPr marL="0" indent="0" defTabSz="850391">
              <a:defRPr sz="1488"/>
            </a:pPr>
            <a:r>
              <a:rPr dirty="0"/>
              <a:t>Name:</a:t>
            </a:r>
            <a:r>
              <a:rPr lang="en-US" dirty="0"/>
              <a:t> Chen Peng</a:t>
            </a:r>
            <a:endParaRPr dirty="0"/>
          </a:p>
          <a:p>
            <a:pPr marL="0" indent="0" defTabSz="850391">
              <a:defRPr sz="1488"/>
            </a:pPr>
            <a:r>
              <a:rPr dirty="0"/>
              <a:t>GT Email:</a:t>
            </a:r>
            <a:r>
              <a:rPr lang="en-US" dirty="0"/>
              <a:t> </a:t>
            </a:r>
            <a:r>
              <a:rPr lang="en-US" sz="1488" dirty="0"/>
              <a:t>c.peng@gatech.edu</a:t>
            </a:r>
            <a:endParaRPr dirty="0"/>
          </a:p>
          <a:p>
            <a:pPr marL="0" indent="0" defTabSz="850391">
              <a:defRPr sz="1488"/>
            </a:pPr>
            <a:r>
              <a:rPr dirty="0"/>
              <a:t>GT ID:</a:t>
            </a:r>
            <a:r>
              <a:rPr lang="en-US" dirty="0"/>
              <a:t> </a:t>
            </a:r>
            <a:r>
              <a:rPr lang="en-US" sz="1488" dirty="0"/>
              <a:t>903646937</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sz="2800" dirty="0"/>
              <a:t> (alpha=1e-1)</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Plot the learning curves and put it below:</a:t>
            </a:r>
          </a:p>
        </p:txBody>
      </p:sp>
      <p:pic>
        <p:nvPicPr>
          <p:cNvPr id="7" name="图片 6" descr="图表, 折线图&#10;&#10;描述已自动生成">
            <a:extLst>
              <a:ext uri="{FF2B5EF4-FFF2-40B4-BE49-F238E27FC236}">
                <a16:creationId xmlns:a16="http://schemas.microsoft.com/office/drawing/2014/main" id="{118E6D75-37F4-4844-91CF-5EB2716C8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1714499"/>
            <a:ext cx="4572001" cy="3429001"/>
          </a:xfrm>
          <a:prstGeom prst="rect">
            <a:avLst/>
          </a:prstGeom>
        </p:spPr>
      </p:pic>
      <p:pic>
        <p:nvPicPr>
          <p:cNvPr id="9" name="图片 8" descr="图表, 折线图&#10;&#10;描述已自动生成">
            <a:extLst>
              <a:ext uri="{FF2B5EF4-FFF2-40B4-BE49-F238E27FC236}">
                <a16:creationId xmlns:a16="http://schemas.microsoft.com/office/drawing/2014/main" id="{8B557074-E66E-4F20-BCA4-C16AB257C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499"/>
            <a:ext cx="4572001" cy="342900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sz="2800" dirty="0"/>
              <a:t> (alpha=1e-2)</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Plot the learning curves and put it below:</a:t>
            </a:r>
          </a:p>
        </p:txBody>
      </p:sp>
      <p:pic>
        <p:nvPicPr>
          <p:cNvPr id="4" name="图片 3" descr="图表&#10;&#10;描述已自动生成">
            <a:extLst>
              <a:ext uri="{FF2B5EF4-FFF2-40B4-BE49-F238E27FC236}">
                <a16:creationId xmlns:a16="http://schemas.microsoft.com/office/drawing/2014/main" id="{C8EA387D-FD57-42EB-8994-950E3D6C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1714499"/>
            <a:ext cx="4572001" cy="3429001"/>
          </a:xfrm>
          <a:prstGeom prst="rect">
            <a:avLst/>
          </a:prstGeom>
        </p:spPr>
      </p:pic>
      <p:pic>
        <p:nvPicPr>
          <p:cNvPr id="7" name="图片 6" descr="图表, 折线图&#10;&#10;描述已自动生成">
            <a:extLst>
              <a:ext uri="{FF2B5EF4-FFF2-40B4-BE49-F238E27FC236}">
                <a16:creationId xmlns:a16="http://schemas.microsoft.com/office/drawing/2014/main" id="{A1E408EF-6292-4D52-A5F9-77ACE7308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499"/>
            <a:ext cx="4572001" cy="3429001"/>
          </a:xfrm>
          <a:prstGeom prst="rect">
            <a:avLst/>
          </a:prstGeom>
        </p:spPr>
      </p:pic>
    </p:spTree>
    <p:extLst>
      <p:ext uri="{BB962C8B-B14F-4D97-AF65-F5344CB8AC3E}">
        <p14:creationId xmlns:p14="http://schemas.microsoft.com/office/powerpoint/2010/main" val="8063253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sz="2800" dirty="0"/>
              <a:t> (alpha=1e-3)</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Plot the learning curves and put it below:</a:t>
            </a:r>
          </a:p>
        </p:txBody>
      </p:sp>
      <p:pic>
        <p:nvPicPr>
          <p:cNvPr id="4" name="图片 3">
            <a:extLst>
              <a:ext uri="{FF2B5EF4-FFF2-40B4-BE49-F238E27FC236}">
                <a16:creationId xmlns:a16="http://schemas.microsoft.com/office/drawing/2014/main" id="{F86A6B3A-7CD8-4987-AA7F-69EC92A4A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1714499"/>
            <a:ext cx="4572001" cy="3429001"/>
          </a:xfrm>
          <a:prstGeom prst="rect">
            <a:avLst/>
          </a:prstGeom>
        </p:spPr>
      </p:pic>
      <p:pic>
        <p:nvPicPr>
          <p:cNvPr id="7" name="图片 6" descr="图表, 折线图&#10;&#10;描述已自动生成">
            <a:extLst>
              <a:ext uri="{FF2B5EF4-FFF2-40B4-BE49-F238E27FC236}">
                <a16:creationId xmlns:a16="http://schemas.microsoft.com/office/drawing/2014/main" id="{3B4ACAB4-A318-4AE7-83F1-83ACA3311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499"/>
            <a:ext cx="4572001" cy="3429001"/>
          </a:xfrm>
          <a:prstGeom prst="rect">
            <a:avLst/>
          </a:prstGeom>
        </p:spPr>
      </p:pic>
    </p:spTree>
    <p:extLst>
      <p:ext uri="{BB962C8B-B14F-4D97-AF65-F5344CB8AC3E}">
        <p14:creationId xmlns:p14="http://schemas.microsoft.com/office/powerpoint/2010/main" val="38117889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sz="2800" dirty="0"/>
              <a:t> (alpha=1e-4)</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 and put it below:</a:t>
            </a:r>
          </a:p>
        </p:txBody>
      </p:sp>
      <p:pic>
        <p:nvPicPr>
          <p:cNvPr id="4" name="图片 3">
            <a:extLst>
              <a:ext uri="{FF2B5EF4-FFF2-40B4-BE49-F238E27FC236}">
                <a16:creationId xmlns:a16="http://schemas.microsoft.com/office/drawing/2014/main" id="{78FF4850-DD1F-43E1-93A2-CF2A2789C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1714499"/>
            <a:ext cx="4572001" cy="3429001"/>
          </a:xfrm>
          <a:prstGeom prst="rect">
            <a:avLst/>
          </a:prstGeom>
        </p:spPr>
      </p:pic>
      <p:pic>
        <p:nvPicPr>
          <p:cNvPr id="7" name="图片 6" descr="图表, 折线图&#10;&#10;描述已自动生成">
            <a:extLst>
              <a:ext uri="{FF2B5EF4-FFF2-40B4-BE49-F238E27FC236}">
                <a16:creationId xmlns:a16="http://schemas.microsoft.com/office/drawing/2014/main" id="{98144874-F6BD-42A5-9CA7-B7C809275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499"/>
            <a:ext cx="4572001" cy="3429001"/>
          </a:xfrm>
          <a:prstGeom prst="rect">
            <a:avLst/>
          </a:prstGeom>
        </p:spPr>
      </p:pic>
    </p:spTree>
    <p:extLst>
      <p:ext uri="{BB962C8B-B14F-4D97-AF65-F5344CB8AC3E}">
        <p14:creationId xmlns:p14="http://schemas.microsoft.com/office/powerpoint/2010/main" val="8092878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sz="2800" dirty="0"/>
              <a:t> (alpha=1e-0)</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Plot the learning curves and put it below:</a:t>
            </a:r>
          </a:p>
        </p:txBody>
      </p:sp>
      <p:pic>
        <p:nvPicPr>
          <p:cNvPr id="3" name="图片 2" descr="图表, 折线图&#10;&#10;描述已自动生成">
            <a:extLst>
              <a:ext uri="{FF2B5EF4-FFF2-40B4-BE49-F238E27FC236}">
                <a16:creationId xmlns:a16="http://schemas.microsoft.com/office/drawing/2014/main" id="{4D01C901-2A47-4A5B-B792-3BE495130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4571999" cy="3429000"/>
          </a:xfrm>
          <a:prstGeom prst="rect">
            <a:avLst/>
          </a:prstGeom>
        </p:spPr>
      </p:pic>
      <p:pic>
        <p:nvPicPr>
          <p:cNvPr id="5" name="图片 4" descr="图表, 折线图&#10;&#10;描述已自动生成">
            <a:extLst>
              <a:ext uri="{FF2B5EF4-FFF2-40B4-BE49-F238E27FC236}">
                <a16:creationId xmlns:a16="http://schemas.microsoft.com/office/drawing/2014/main" id="{73CC3FF3-741F-4CA7-BBB4-0BE2F77B3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14500"/>
            <a:ext cx="4571999" cy="3428999"/>
          </a:xfrm>
          <a:prstGeom prst="rect">
            <a:avLst/>
          </a:prstGeom>
        </p:spPr>
      </p:pic>
    </p:spTree>
    <p:extLst>
      <p:ext uri="{BB962C8B-B14F-4D97-AF65-F5344CB8AC3E}">
        <p14:creationId xmlns:p14="http://schemas.microsoft.com/office/powerpoint/2010/main" val="12904338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endParaRPr lang="en-US" dirty="0"/>
          </a:p>
          <a:p>
            <a:r>
              <a:rPr lang="en-US" dirty="0"/>
              <a:t>Large regularization coefficient force the model to choose small weights, therefore, the model cannot learn anything.</a:t>
            </a:r>
          </a:p>
          <a:p>
            <a:r>
              <a:rPr lang="en-US" dirty="0"/>
              <a:t>Regularization is used to limit a few high weight value that dominant the model and avoid overfitting. In this experiment, the model does not show a strong overfitting effect during 10 epochs of training process. Thus, set a small regularization coefficient makes the training process faster and obtains a higher accuracy after 10 epochs of training.</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152474"/>
            <a:ext cx="8520602" cy="3991025"/>
          </a:xfrm>
          <a:prstGeom prst="rect">
            <a:avLst/>
          </a:prstGeom>
        </p:spPr>
        <p:txBody>
          <a:bodyPr>
            <a:normAutofit/>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Briefly explain why your choice works:</a:t>
            </a:r>
            <a:endParaRPr lang="en-US" dirty="0"/>
          </a:p>
          <a:p>
            <a:pPr marL="0" indent="0">
              <a:spcBef>
                <a:spcPts val="1600"/>
              </a:spcBef>
              <a:buSzTx/>
              <a:buNone/>
            </a:pPr>
            <a:r>
              <a:rPr lang="en-US" dirty="0"/>
              <a:t>Small batch size (32) makes learning process faster. Small learning rate (0.05) makes the model stable. Large epochs (100) makes the model learning sufficient.</a:t>
            </a:r>
          </a:p>
        </p:txBody>
      </p:sp>
      <p:graphicFrame>
        <p:nvGraphicFramePr>
          <p:cNvPr id="2" name="表格 2">
            <a:extLst>
              <a:ext uri="{FF2B5EF4-FFF2-40B4-BE49-F238E27FC236}">
                <a16:creationId xmlns:a16="http://schemas.microsoft.com/office/drawing/2014/main" id="{C829AC72-D12A-4FEE-8649-13BCE4CB603E}"/>
              </a:ext>
            </a:extLst>
          </p:cNvPr>
          <p:cNvGraphicFramePr>
            <a:graphicFrameLocks noGrp="1"/>
          </p:cNvGraphicFramePr>
          <p:nvPr>
            <p:extLst>
              <p:ext uri="{D42A27DB-BD31-4B8C-83A1-F6EECF244321}">
                <p14:modId xmlns:p14="http://schemas.microsoft.com/office/powerpoint/2010/main" val="82993511"/>
              </p:ext>
            </p:extLst>
          </p:nvPr>
        </p:nvGraphicFramePr>
        <p:xfrm>
          <a:off x="318565" y="2111666"/>
          <a:ext cx="8513736" cy="1036320"/>
        </p:xfrm>
        <a:graphic>
          <a:graphicData uri="http://schemas.openxmlformats.org/drawingml/2006/table">
            <a:tbl>
              <a:tblPr firstRow="1" bandRow="1">
                <a:tableStyleId>{5940675A-B579-460E-94D1-54222C63F5DA}</a:tableStyleId>
              </a:tblPr>
              <a:tblGrid>
                <a:gridCol w="1216248">
                  <a:extLst>
                    <a:ext uri="{9D8B030D-6E8A-4147-A177-3AD203B41FA5}">
                      <a16:colId xmlns:a16="http://schemas.microsoft.com/office/drawing/2014/main" val="4038510645"/>
                    </a:ext>
                  </a:extLst>
                </a:gridCol>
                <a:gridCol w="1216248">
                  <a:extLst>
                    <a:ext uri="{9D8B030D-6E8A-4147-A177-3AD203B41FA5}">
                      <a16:colId xmlns:a16="http://schemas.microsoft.com/office/drawing/2014/main" val="224935996"/>
                    </a:ext>
                  </a:extLst>
                </a:gridCol>
                <a:gridCol w="1216248">
                  <a:extLst>
                    <a:ext uri="{9D8B030D-6E8A-4147-A177-3AD203B41FA5}">
                      <a16:colId xmlns:a16="http://schemas.microsoft.com/office/drawing/2014/main" val="924952150"/>
                    </a:ext>
                  </a:extLst>
                </a:gridCol>
                <a:gridCol w="1216248">
                  <a:extLst>
                    <a:ext uri="{9D8B030D-6E8A-4147-A177-3AD203B41FA5}">
                      <a16:colId xmlns:a16="http://schemas.microsoft.com/office/drawing/2014/main" val="942135757"/>
                    </a:ext>
                  </a:extLst>
                </a:gridCol>
                <a:gridCol w="1216248">
                  <a:extLst>
                    <a:ext uri="{9D8B030D-6E8A-4147-A177-3AD203B41FA5}">
                      <a16:colId xmlns:a16="http://schemas.microsoft.com/office/drawing/2014/main" val="3275195015"/>
                    </a:ext>
                  </a:extLst>
                </a:gridCol>
                <a:gridCol w="1216248">
                  <a:extLst>
                    <a:ext uri="{9D8B030D-6E8A-4147-A177-3AD203B41FA5}">
                      <a16:colId xmlns:a16="http://schemas.microsoft.com/office/drawing/2014/main" val="2127514177"/>
                    </a:ext>
                  </a:extLst>
                </a:gridCol>
                <a:gridCol w="1216248">
                  <a:extLst>
                    <a:ext uri="{9D8B030D-6E8A-4147-A177-3AD203B41FA5}">
                      <a16:colId xmlns:a16="http://schemas.microsoft.com/office/drawing/2014/main" val="1007898375"/>
                    </a:ext>
                  </a:extLst>
                </a:gridCol>
              </a:tblGrid>
              <a:tr h="516194">
                <a:tc>
                  <a:txBody>
                    <a:bodyPr/>
                    <a:lstStyle/>
                    <a:p>
                      <a:pPr algn="ctr"/>
                      <a:r>
                        <a:rPr lang="en-US" sz="1400" dirty="0"/>
                        <a:t>Model Type</a:t>
                      </a:r>
                    </a:p>
                  </a:txBody>
                  <a:tcPr anchor="ctr"/>
                </a:tc>
                <a:tc>
                  <a:txBody>
                    <a:bodyPr/>
                    <a:lstStyle/>
                    <a:p>
                      <a:pPr algn="ctr"/>
                      <a:r>
                        <a:rPr lang="en-US" sz="1400" dirty="0"/>
                        <a:t>Hidden Size</a:t>
                      </a:r>
                    </a:p>
                  </a:txBody>
                  <a:tcPr anchor="ctr"/>
                </a:tc>
                <a:tc>
                  <a:txBody>
                    <a:bodyPr/>
                    <a:lstStyle/>
                    <a:p>
                      <a:pPr algn="ctr"/>
                      <a:r>
                        <a:rPr lang="en-US" sz="1400" dirty="0"/>
                        <a:t>Batch size</a:t>
                      </a:r>
                    </a:p>
                  </a:txBody>
                  <a:tcPr anchor="ctr"/>
                </a:tc>
                <a:tc>
                  <a:txBody>
                    <a:bodyPr/>
                    <a:lstStyle/>
                    <a:p>
                      <a:pPr algn="ctr"/>
                      <a:r>
                        <a:rPr lang="en-US" sz="1400" dirty="0"/>
                        <a:t>Learning rate</a:t>
                      </a:r>
                    </a:p>
                  </a:txBody>
                  <a:tcPr anchor="ctr"/>
                </a:tc>
                <a:tc>
                  <a:txBody>
                    <a:bodyPr/>
                    <a:lstStyle/>
                    <a:p>
                      <a:pPr algn="ctr"/>
                      <a:r>
                        <a:rPr lang="en-US" sz="1400" dirty="0"/>
                        <a:t>Regularization </a:t>
                      </a:r>
                      <a:r>
                        <a:rPr lang="en-US" sz="1400" dirty="0" err="1"/>
                        <a:t>coeff</a:t>
                      </a:r>
                      <a:endParaRPr lang="en-US" sz="1400" dirty="0"/>
                    </a:p>
                  </a:txBody>
                  <a:tcPr anchor="ctr"/>
                </a:tc>
                <a:tc>
                  <a:txBody>
                    <a:bodyPr/>
                    <a:lstStyle/>
                    <a:p>
                      <a:pPr algn="ctr"/>
                      <a:r>
                        <a:rPr lang="en-US" sz="1400" dirty="0"/>
                        <a:t>Epochs</a:t>
                      </a:r>
                    </a:p>
                  </a:txBody>
                  <a:tcPr anchor="ctr"/>
                </a:tc>
                <a:tc>
                  <a:txBody>
                    <a:bodyPr/>
                    <a:lstStyle/>
                    <a:p>
                      <a:pPr algn="ctr"/>
                      <a:r>
                        <a:rPr lang="en-US" sz="1400" dirty="0"/>
                        <a:t>Momentum</a:t>
                      </a:r>
                    </a:p>
                  </a:txBody>
                  <a:tcPr anchor="ctr"/>
                </a:tc>
                <a:extLst>
                  <a:ext uri="{0D108BD9-81ED-4DB2-BD59-A6C34878D82A}">
                    <a16:rowId xmlns:a16="http://schemas.microsoft.com/office/drawing/2014/main" val="589147655"/>
                  </a:ext>
                </a:extLst>
              </a:tr>
              <a:tr h="516194">
                <a:tc>
                  <a:txBody>
                    <a:bodyPr/>
                    <a:lstStyle/>
                    <a:p>
                      <a:pPr algn="ctr"/>
                      <a:r>
                        <a:rPr lang="en-US" sz="1400" dirty="0"/>
                        <a:t>Two Layer Net</a:t>
                      </a:r>
                    </a:p>
                  </a:txBody>
                  <a:tcPr anchor="ctr"/>
                </a:tc>
                <a:tc>
                  <a:txBody>
                    <a:bodyPr/>
                    <a:lstStyle/>
                    <a:p>
                      <a:pPr algn="ctr"/>
                      <a:r>
                        <a:rPr lang="en-US" sz="1400" dirty="0"/>
                        <a:t>128</a:t>
                      </a:r>
                    </a:p>
                  </a:txBody>
                  <a:tcPr anchor="ctr"/>
                </a:tc>
                <a:tc>
                  <a:txBody>
                    <a:bodyPr/>
                    <a:lstStyle/>
                    <a:p>
                      <a:pPr algn="ctr"/>
                      <a:r>
                        <a:rPr lang="en-US" sz="1400" dirty="0"/>
                        <a:t>32</a:t>
                      </a:r>
                    </a:p>
                  </a:txBody>
                  <a:tcPr anchor="ctr"/>
                </a:tc>
                <a:tc>
                  <a:txBody>
                    <a:bodyPr/>
                    <a:lstStyle/>
                    <a:p>
                      <a:pPr algn="ctr"/>
                      <a:r>
                        <a:rPr lang="en-US" sz="1400" dirty="0"/>
                        <a:t>0.05</a:t>
                      </a:r>
                    </a:p>
                  </a:txBody>
                  <a:tcPr anchor="ctr"/>
                </a:tc>
                <a:tc>
                  <a:txBody>
                    <a:bodyPr/>
                    <a:lstStyle/>
                    <a:p>
                      <a:pPr algn="ctr"/>
                      <a:r>
                        <a:rPr lang="en-US" sz="1400" dirty="0"/>
                        <a:t>0.0001</a:t>
                      </a:r>
                    </a:p>
                  </a:txBody>
                  <a:tcPr anchor="ctr"/>
                </a:tc>
                <a:tc>
                  <a:txBody>
                    <a:bodyPr/>
                    <a:lstStyle/>
                    <a:p>
                      <a:pPr algn="ctr"/>
                      <a:r>
                        <a:rPr lang="en-US" sz="1400" dirty="0"/>
                        <a:t>100</a:t>
                      </a:r>
                    </a:p>
                  </a:txBody>
                  <a:tcPr anchor="ctr"/>
                </a:tc>
                <a:tc>
                  <a:txBody>
                    <a:bodyPr/>
                    <a:lstStyle/>
                    <a:p>
                      <a:pPr algn="ctr"/>
                      <a:r>
                        <a:rPr lang="en-US" sz="1400" dirty="0"/>
                        <a:t>0.9</a:t>
                      </a:r>
                    </a:p>
                  </a:txBody>
                  <a:tcPr anchor="ctr"/>
                </a:tc>
                <a:extLst>
                  <a:ext uri="{0D108BD9-81ED-4DB2-BD59-A6C34878D82A}">
                    <a16:rowId xmlns:a16="http://schemas.microsoft.com/office/drawing/2014/main" val="670574044"/>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dirty="0"/>
              <a:t>3. Hyper-parameter Tuning (Learning Curve)</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 and put it below:</a:t>
            </a:r>
          </a:p>
        </p:txBody>
      </p:sp>
      <p:pic>
        <p:nvPicPr>
          <p:cNvPr id="4" name="图片 3">
            <a:extLst>
              <a:ext uri="{FF2B5EF4-FFF2-40B4-BE49-F238E27FC236}">
                <a16:creationId xmlns:a16="http://schemas.microsoft.com/office/drawing/2014/main" id="{49B5676B-D6E7-44AB-A23B-A38969182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14501"/>
            <a:ext cx="4571999" cy="3428999"/>
          </a:xfrm>
          <a:prstGeom prst="rect">
            <a:avLst/>
          </a:prstGeom>
        </p:spPr>
      </p:pic>
      <p:pic>
        <p:nvPicPr>
          <p:cNvPr id="7" name="图片 6">
            <a:extLst>
              <a:ext uri="{FF2B5EF4-FFF2-40B4-BE49-F238E27FC236}">
                <a16:creationId xmlns:a16="http://schemas.microsoft.com/office/drawing/2014/main" id="{FEDCDC3E-C1DB-4974-941D-324780DAB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501"/>
            <a:ext cx="4571999" cy="3428999"/>
          </a:xfrm>
          <a:prstGeom prst="rect">
            <a:avLst/>
          </a:prstGeom>
        </p:spPr>
      </p:pic>
    </p:spTree>
    <p:extLst>
      <p:ext uri="{BB962C8B-B14F-4D97-AF65-F5344CB8AC3E}">
        <p14:creationId xmlns:p14="http://schemas.microsoft.com/office/powerpoint/2010/main" val="33769893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r>
              <a:rPr lang="en-US" dirty="0"/>
              <a:t> (Result)</a:t>
            </a:r>
            <a:endParaRPr dirty="0"/>
          </a:p>
        </p:txBody>
      </p:sp>
      <p:sp>
        <p:nvSpPr>
          <p:cNvPr id="135" name="Google Shape;104;p21"/>
          <p:cNvSpPr txBox="1">
            <a:spLocks noGrp="1"/>
          </p:cNvSpPr>
          <p:nvPr>
            <p:ph type="body" idx="1"/>
          </p:nvPr>
        </p:nvSpPr>
        <p:spPr>
          <a:xfrm>
            <a:off x="311699" y="1152474"/>
            <a:ext cx="8520602" cy="3991025"/>
          </a:xfrm>
          <a:prstGeom prst="rect">
            <a:avLst/>
          </a:prstGeom>
        </p:spPr>
        <p:txBody>
          <a:bodyPr>
            <a:normAutofit/>
          </a:bodyPr>
          <a:lstStyle/>
          <a:p>
            <a:pPr marL="0" indent="0">
              <a:buSzTx/>
              <a:buNone/>
            </a:pPr>
            <a:r>
              <a:rPr lang="en-US" dirty="0"/>
              <a:t>The result of training, validation, and test </a:t>
            </a:r>
            <a:r>
              <a:rPr dirty="0"/>
              <a:t>accuracy </a:t>
            </a:r>
            <a:r>
              <a:rPr lang="en-US" dirty="0"/>
              <a:t>are shown in</a:t>
            </a:r>
            <a:r>
              <a:rPr dirty="0"/>
              <a:t>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lang="en-US" dirty="0"/>
              <a:t>The test result shows the test data set accuracy is up to 97.6% after 100 epochs of training. In the learning curve figure, the training loss become lower than the validation loss and the training accuracy become higher than the validation accuracy after about 20 epochs of training. In the learning curve figure, no obvious over fitting effect are shown, we may train more epochs.</a:t>
            </a:r>
          </a:p>
        </p:txBody>
      </p:sp>
      <p:graphicFrame>
        <p:nvGraphicFramePr>
          <p:cNvPr id="2" name="表格 2">
            <a:extLst>
              <a:ext uri="{FF2B5EF4-FFF2-40B4-BE49-F238E27FC236}">
                <a16:creationId xmlns:a16="http://schemas.microsoft.com/office/drawing/2014/main" id="{C829AC72-D12A-4FEE-8649-13BCE4CB603E}"/>
              </a:ext>
            </a:extLst>
          </p:cNvPr>
          <p:cNvGraphicFramePr>
            <a:graphicFrameLocks noGrp="1"/>
          </p:cNvGraphicFramePr>
          <p:nvPr>
            <p:extLst>
              <p:ext uri="{D42A27DB-BD31-4B8C-83A1-F6EECF244321}">
                <p14:modId xmlns:p14="http://schemas.microsoft.com/office/powerpoint/2010/main" val="2495858031"/>
              </p:ext>
            </p:extLst>
          </p:nvPr>
        </p:nvGraphicFramePr>
        <p:xfrm>
          <a:off x="1114494" y="1726242"/>
          <a:ext cx="6915012" cy="1345053"/>
        </p:xfrm>
        <a:graphic>
          <a:graphicData uri="http://schemas.openxmlformats.org/drawingml/2006/table">
            <a:tbl>
              <a:tblPr firstRow="1" bandRow="1">
                <a:tableStyleId>{5940675A-B579-460E-94D1-54222C63F5DA}</a:tableStyleId>
              </a:tblPr>
              <a:tblGrid>
                <a:gridCol w="2305004">
                  <a:extLst>
                    <a:ext uri="{9D8B030D-6E8A-4147-A177-3AD203B41FA5}">
                      <a16:colId xmlns:a16="http://schemas.microsoft.com/office/drawing/2014/main" val="4038510645"/>
                    </a:ext>
                  </a:extLst>
                </a:gridCol>
                <a:gridCol w="2305004">
                  <a:extLst>
                    <a:ext uri="{9D8B030D-6E8A-4147-A177-3AD203B41FA5}">
                      <a16:colId xmlns:a16="http://schemas.microsoft.com/office/drawing/2014/main" val="224935996"/>
                    </a:ext>
                  </a:extLst>
                </a:gridCol>
                <a:gridCol w="2305004">
                  <a:extLst>
                    <a:ext uri="{9D8B030D-6E8A-4147-A177-3AD203B41FA5}">
                      <a16:colId xmlns:a16="http://schemas.microsoft.com/office/drawing/2014/main" val="924952150"/>
                    </a:ext>
                  </a:extLst>
                </a:gridCol>
              </a:tblGrid>
              <a:tr h="671248">
                <a:tc>
                  <a:txBody>
                    <a:bodyPr/>
                    <a:lstStyle/>
                    <a:p>
                      <a:pPr algn="ctr"/>
                      <a:r>
                        <a:rPr lang="en-US" sz="1600" dirty="0"/>
                        <a:t>Training Accuracy</a:t>
                      </a:r>
                    </a:p>
                  </a:txBody>
                  <a:tcPr anchor="ctr"/>
                </a:tc>
                <a:tc>
                  <a:txBody>
                    <a:bodyPr/>
                    <a:lstStyle/>
                    <a:p>
                      <a:pPr algn="ctr"/>
                      <a:r>
                        <a:rPr lang="en-US" sz="1600" dirty="0"/>
                        <a:t>Validation Accuracy</a:t>
                      </a:r>
                    </a:p>
                  </a:txBody>
                  <a:tcPr anchor="ctr"/>
                </a:tc>
                <a:tc>
                  <a:txBody>
                    <a:bodyPr/>
                    <a:lstStyle/>
                    <a:p>
                      <a:pPr algn="ctr"/>
                      <a:r>
                        <a:rPr lang="en-US" sz="1600" dirty="0"/>
                        <a:t>Test Accuracy</a:t>
                      </a:r>
                    </a:p>
                  </a:txBody>
                  <a:tcPr anchor="ctr"/>
                </a:tc>
                <a:extLst>
                  <a:ext uri="{0D108BD9-81ED-4DB2-BD59-A6C34878D82A}">
                    <a16:rowId xmlns:a16="http://schemas.microsoft.com/office/drawing/2014/main" val="589147655"/>
                  </a:ext>
                </a:extLst>
              </a:tr>
              <a:tr h="673805">
                <a:tc>
                  <a:txBody>
                    <a:bodyPr/>
                    <a:lstStyle/>
                    <a:p>
                      <a:pPr algn="ctr"/>
                      <a:r>
                        <a:rPr lang="en-US" sz="1600" dirty="0"/>
                        <a:t>0.9880</a:t>
                      </a:r>
                    </a:p>
                  </a:txBody>
                  <a:tcPr anchor="ctr"/>
                </a:tc>
                <a:tc>
                  <a:txBody>
                    <a:bodyPr/>
                    <a:lstStyle/>
                    <a:p>
                      <a:pPr algn="ctr"/>
                      <a:r>
                        <a:rPr lang="en-US" sz="1600" dirty="0"/>
                        <a:t>0.9754</a:t>
                      </a:r>
                    </a:p>
                  </a:txBody>
                  <a:tcPr anchor="ctr"/>
                </a:tc>
                <a:tc>
                  <a:txBody>
                    <a:bodyPr/>
                    <a:lstStyle/>
                    <a:p>
                      <a:pPr algn="ctr"/>
                      <a:r>
                        <a:rPr lang="en-US" sz="1600" dirty="0"/>
                        <a:t>0.9760</a:t>
                      </a:r>
                    </a:p>
                  </a:txBody>
                  <a:tcPr anchor="ctr"/>
                </a:tc>
                <a:extLst>
                  <a:ext uri="{0D108BD9-81ED-4DB2-BD59-A6C34878D82A}">
                    <a16:rowId xmlns:a16="http://schemas.microsoft.com/office/drawing/2014/main" val="670574044"/>
                  </a:ext>
                </a:extLst>
              </a:tr>
            </a:tbl>
          </a:graphicData>
        </a:graphic>
      </p:graphicFrame>
    </p:spTree>
    <p:extLst>
      <p:ext uri="{BB962C8B-B14F-4D97-AF65-F5344CB8AC3E}">
        <p14:creationId xmlns:p14="http://schemas.microsoft.com/office/powerpoint/2010/main" val="19697927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861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t>Two-Layer Neural Network</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907196194"/>
              </p:ext>
            </p:extLst>
          </p:nvPr>
        </p:nvGraphicFramePr>
        <p:xfrm>
          <a:off x="1216174" y="2367750"/>
          <a:ext cx="5170745" cy="222492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0">
                <a:tc>
                  <a:txBody>
                    <a:bodyPr/>
                    <a:lstStyle/>
                    <a:p>
                      <a:pPr algn="l">
                        <a:defRPr sz="1400"/>
                      </a:pPr>
                      <a:endParaRPr dirty="0"/>
                    </a:p>
                  </a:txBody>
                  <a:tcPr marL="91425" marR="91425" marT="91425" marB="91425" horzOverflow="overflow"/>
                </a:tc>
                <a:tc>
                  <a:txBody>
                    <a:bodyPr/>
                    <a:lstStyle/>
                    <a:p>
                      <a:pPr algn="l">
                        <a:defRPr sz="1800"/>
                      </a:pPr>
                      <a:r>
                        <a:rPr sz="1400" dirty="0" err="1"/>
                        <a:t>lr</a:t>
                      </a:r>
                      <a:r>
                        <a:rPr sz="1400" dirty="0"/>
                        <a:t>=1</a:t>
                      </a:r>
                    </a:p>
                  </a:txBody>
                  <a:tcPr marL="91425" marR="91425" marT="91425" marB="91425" horzOverflow="overflow"/>
                </a:tc>
                <a:tc>
                  <a:txBody>
                    <a:bodyPr/>
                    <a:lstStyle/>
                    <a:p>
                      <a:pPr algn="l">
                        <a:defRPr sz="1800"/>
                      </a:pPr>
                      <a:r>
                        <a:rPr sz="1400" dirty="0" err="1"/>
                        <a:t>lr</a:t>
                      </a:r>
                      <a:r>
                        <a:rPr sz="1400" dirty="0"/>
                        <a:t>=1e-1</a:t>
                      </a:r>
                    </a:p>
                  </a:txBody>
                  <a:tcPr marL="91425" marR="91425" marT="91425" marB="91425" horzOverflow="overflow"/>
                </a:tc>
                <a:tc>
                  <a:txBody>
                    <a:bodyPr/>
                    <a:lstStyle/>
                    <a:p>
                      <a:pPr algn="l">
                        <a:defRPr sz="1800"/>
                      </a:pPr>
                      <a:r>
                        <a:rPr sz="1400" dirty="0" err="1"/>
                        <a:t>lr</a:t>
                      </a:r>
                      <a:r>
                        <a:rPr sz="1400" dirty="0"/>
                        <a:t>=1e-2</a:t>
                      </a:r>
                    </a:p>
                  </a:txBody>
                  <a:tcPr marL="91425" marR="91425" marT="91425" marB="91425" horzOverflow="overflow"/>
                </a:tc>
                <a:tc>
                  <a:txBody>
                    <a:bodyPr/>
                    <a:lstStyle/>
                    <a:p>
                      <a:pPr algn="l">
                        <a:defRPr sz="1800"/>
                      </a:pPr>
                      <a:r>
                        <a:rPr sz="1400" dirty="0" err="1"/>
                        <a:t>lr</a:t>
                      </a:r>
                      <a:r>
                        <a:rPr sz="1400" dirty="0"/>
                        <a:t>=5e-2</a:t>
                      </a:r>
                    </a:p>
                  </a:txBody>
                  <a:tcPr marL="91425" marR="91425" marT="91425" marB="91425" horzOverflow="overflow"/>
                </a:tc>
                <a:extLst>
                  <a:ext uri="{0D108BD9-81ED-4DB2-BD59-A6C34878D82A}">
                    <a16:rowId xmlns:a16="http://schemas.microsoft.com/office/drawing/2014/main" val="10000"/>
                  </a:ext>
                </a:extLst>
              </a:tr>
              <a:tr h="0">
                <a:tc>
                  <a:txBody>
                    <a:bodyPr/>
                    <a:lstStyle/>
                    <a:p>
                      <a:pPr algn="l">
                        <a:defRPr sz="1400"/>
                      </a:pPr>
                      <a:r>
                        <a:rPr lang="en-US" dirty="0"/>
                        <a:t>Training</a:t>
                      </a:r>
                    </a:p>
                    <a:p>
                      <a:pPr algn="l">
                        <a:defRPr sz="1400"/>
                      </a:pPr>
                      <a:r>
                        <a:rPr lang="en-US" dirty="0"/>
                        <a:t>Accuracy</a:t>
                      </a:r>
                      <a:endParaRPr dirty="0"/>
                    </a:p>
                  </a:txBody>
                  <a:tcPr marL="91425" marR="91425" marT="91425" marB="91425" horzOverflow="overflow"/>
                </a:tc>
                <a:tc>
                  <a:txBody>
                    <a:bodyPr/>
                    <a:lstStyle/>
                    <a:p>
                      <a:pPr algn="l">
                        <a:defRPr sz="1800"/>
                      </a:pPr>
                      <a:r>
                        <a:rPr lang="en-US" sz="1400" dirty="0"/>
                        <a:t>0.9452</a:t>
                      </a:r>
                      <a:endParaRPr sz="1400" dirty="0"/>
                    </a:p>
                  </a:txBody>
                  <a:tcPr marL="91425" marR="91425" marT="91425" marB="91425" horzOverflow="overflow"/>
                </a:tc>
                <a:tc>
                  <a:txBody>
                    <a:bodyPr/>
                    <a:lstStyle/>
                    <a:p>
                      <a:pPr algn="l">
                        <a:defRPr sz="1800"/>
                      </a:pPr>
                      <a:r>
                        <a:rPr lang="en-US" sz="1400" dirty="0"/>
                        <a:t>0.9214</a:t>
                      </a:r>
                      <a:endParaRPr sz="1400" dirty="0"/>
                    </a:p>
                  </a:txBody>
                  <a:tcPr marL="91425" marR="91425" marT="91425" marB="91425" horzOverflow="overflow"/>
                </a:tc>
                <a:tc>
                  <a:txBody>
                    <a:bodyPr/>
                    <a:lstStyle/>
                    <a:p>
                      <a:pPr algn="l">
                        <a:defRPr sz="1800"/>
                      </a:pPr>
                      <a:r>
                        <a:rPr lang="en-US" sz="1400" dirty="0"/>
                        <a:t>0.7297</a:t>
                      </a:r>
                      <a:endParaRPr sz="1400" dirty="0"/>
                    </a:p>
                  </a:txBody>
                  <a:tcPr marL="91425" marR="91425" marT="91425" marB="91425" horzOverflow="overflow"/>
                </a:tc>
                <a:tc>
                  <a:txBody>
                    <a:bodyPr/>
                    <a:lstStyle/>
                    <a:p>
                      <a:pPr algn="l">
                        <a:defRPr sz="1800"/>
                      </a:pPr>
                      <a:r>
                        <a:rPr lang="en-US" sz="1400" dirty="0"/>
                        <a:t>0.9088</a:t>
                      </a:r>
                      <a:endParaRPr sz="1400" dirty="0"/>
                    </a:p>
                  </a:txBody>
                  <a:tcPr marL="91425" marR="91425" marT="91425" marB="91425" horzOverflow="overflow"/>
                </a:tc>
                <a:extLst>
                  <a:ext uri="{0D108BD9-81ED-4DB2-BD59-A6C34878D82A}">
                    <a16:rowId xmlns:a16="http://schemas.microsoft.com/office/drawing/2014/main" val="415580827"/>
                  </a:ext>
                </a:extLst>
              </a:tr>
              <a:tr h="381000">
                <a:tc>
                  <a:txBody>
                    <a:bodyPr/>
                    <a:lstStyle/>
                    <a:p>
                      <a:pPr algn="l">
                        <a:defRPr sz="1800"/>
                      </a:pPr>
                      <a:r>
                        <a:rPr lang="en-US" sz="1400" dirty="0"/>
                        <a:t>Validation</a:t>
                      </a:r>
                      <a:r>
                        <a:rPr sz="1400" dirty="0"/>
                        <a:t> Accuracy</a:t>
                      </a:r>
                    </a:p>
                  </a:txBody>
                  <a:tcPr marL="91425" marR="91425" marT="91425" marB="91425" horzOverflow="overflow"/>
                </a:tc>
                <a:tc>
                  <a:txBody>
                    <a:bodyPr/>
                    <a:lstStyle/>
                    <a:p>
                      <a:pPr algn="l">
                        <a:defRPr sz="1400"/>
                      </a:pPr>
                      <a:r>
                        <a:rPr lang="en-US" dirty="0"/>
                        <a:t>0.9514</a:t>
                      </a:r>
                      <a:endParaRPr dirty="0"/>
                    </a:p>
                  </a:txBody>
                  <a:tcPr marL="91425" marR="91425" marT="91425" marB="91425" horzOverflow="overflow"/>
                </a:tc>
                <a:tc>
                  <a:txBody>
                    <a:bodyPr/>
                    <a:lstStyle/>
                    <a:p>
                      <a:pPr algn="l">
                        <a:defRPr sz="1400"/>
                      </a:pPr>
                      <a:r>
                        <a:rPr lang="en-US" dirty="0"/>
                        <a:t>0.9283</a:t>
                      </a:r>
                      <a:endParaRPr dirty="0"/>
                    </a:p>
                  </a:txBody>
                  <a:tcPr marL="91425" marR="91425" marT="91425" marB="91425" horzOverflow="overflow"/>
                </a:tc>
                <a:tc>
                  <a:txBody>
                    <a:bodyPr/>
                    <a:lstStyle/>
                    <a:p>
                      <a:pPr algn="l">
                        <a:defRPr sz="1400"/>
                      </a:pPr>
                      <a:r>
                        <a:rPr lang="en-US" dirty="0"/>
                        <a:t>0.7725</a:t>
                      </a:r>
                      <a:endParaRPr dirty="0"/>
                    </a:p>
                  </a:txBody>
                  <a:tcPr marL="91425" marR="91425" marT="91425" marB="91425" horzOverflow="overflow"/>
                </a:tc>
                <a:tc>
                  <a:txBody>
                    <a:bodyPr/>
                    <a:lstStyle/>
                    <a:p>
                      <a:pPr algn="l">
                        <a:defRPr sz="1400"/>
                      </a:pPr>
                      <a:r>
                        <a:rPr lang="en-US" dirty="0"/>
                        <a:t>0.9144</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0.9486</a:t>
                      </a:r>
                      <a:endParaRPr dirty="0"/>
                    </a:p>
                  </a:txBody>
                  <a:tcPr marL="91425" marR="91425" marT="91425" marB="91425" horzOverflow="overflow"/>
                </a:tc>
                <a:tc>
                  <a:txBody>
                    <a:bodyPr/>
                    <a:lstStyle/>
                    <a:p>
                      <a:pPr algn="l">
                        <a:defRPr sz="1400"/>
                      </a:pPr>
                      <a:r>
                        <a:rPr lang="en-US" dirty="0"/>
                        <a:t>0.9266</a:t>
                      </a:r>
                      <a:endParaRPr dirty="0"/>
                    </a:p>
                  </a:txBody>
                  <a:tcPr marL="91425" marR="91425" marT="91425" marB="91425" horzOverflow="overflow"/>
                </a:tc>
                <a:tc>
                  <a:txBody>
                    <a:bodyPr/>
                    <a:lstStyle/>
                    <a:p>
                      <a:pPr algn="l">
                        <a:defRPr sz="1400"/>
                      </a:pPr>
                      <a:r>
                        <a:rPr lang="en-US" dirty="0"/>
                        <a:t>0.7602</a:t>
                      </a:r>
                      <a:endParaRPr dirty="0"/>
                    </a:p>
                  </a:txBody>
                  <a:tcPr marL="91425" marR="91425" marT="91425" marB="91425" horzOverflow="overflow"/>
                </a:tc>
                <a:tc>
                  <a:txBody>
                    <a:bodyPr/>
                    <a:lstStyle/>
                    <a:p>
                      <a:pPr algn="l">
                        <a:defRPr sz="1400"/>
                      </a:pPr>
                      <a:r>
                        <a:rPr lang="en-US" dirty="0"/>
                        <a:t>0.9139</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Curve</a:t>
            </a:r>
            <a:r>
              <a:rPr lang="en-US" dirty="0"/>
              <a:t> (</a:t>
            </a:r>
            <a:r>
              <a:rPr lang="en-US" sz="2800" dirty="0" err="1"/>
              <a:t>lr</a:t>
            </a:r>
            <a:r>
              <a:rPr lang="en-US" sz="2800" dirty="0"/>
              <a:t>=1</a:t>
            </a:r>
            <a:r>
              <a:rPr lang="en-US" dirty="0"/>
              <a:t>)</a:t>
            </a:r>
            <a:endParaRPr dirty="0"/>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 and put it below:</a:t>
            </a:r>
          </a:p>
        </p:txBody>
      </p:sp>
      <p:pic>
        <p:nvPicPr>
          <p:cNvPr id="3" name="图片 2" descr="图表, 折线图&#10;&#10;描述已自动生成">
            <a:extLst>
              <a:ext uri="{FF2B5EF4-FFF2-40B4-BE49-F238E27FC236}">
                <a16:creationId xmlns:a16="http://schemas.microsoft.com/office/drawing/2014/main" id="{8D6A1D2D-805F-4AC3-8D76-C18797EB6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14500"/>
            <a:ext cx="4572000" cy="3429000"/>
          </a:xfrm>
          <a:prstGeom prst="rect">
            <a:avLst/>
          </a:prstGeom>
        </p:spPr>
      </p:pic>
      <p:pic>
        <p:nvPicPr>
          <p:cNvPr id="5" name="图片 4" descr="图表, 折线图&#10;&#10;描述已自动生成">
            <a:extLst>
              <a:ext uri="{FF2B5EF4-FFF2-40B4-BE49-F238E27FC236}">
                <a16:creationId xmlns:a16="http://schemas.microsoft.com/office/drawing/2014/main" id="{BA1D475F-0624-4170-9F9D-934211F6B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501"/>
            <a:ext cx="4572000" cy="34290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Curve</a:t>
            </a:r>
            <a:r>
              <a:rPr lang="en-US" dirty="0"/>
              <a:t> (</a:t>
            </a:r>
            <a:r>
              <a:rPr lang="en-US" sz="2800" dirty="0" err="1"/>
              <a:t>lr</a:t>
            </a:r>
            <a:r>
              <a:rPr lang="en-US" sz="2800" dirty="0"/>
              <a:t>=1e-1</a:t>
            </a:r>
            <a:r>
              <a:rPr lang="en-US" dirty="0"/>
              <a:t>)</a:t>
            </a:r>
            <a:endParaRPr dirty="0"/>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 and put it below:</a:t>
            </a:r>
          </a:p>
        </p:txBody>
      </p:sp>
      <p:pic>
        <p:nvPicPr>
          <p:cNvPr id="4" name="图片 3" descr="图表, 折线图&#10;&#10;描述已自动生成">
            <a:extLst>
              <a:ext uri="{FF2B5EF4-FFF2-40B4-BE49-F238E27FC236}">
                <a16:creationId xmlns:a16="http://schemas.microsoft.com/office/drawing/2014/main" id="{9EF51E49-2F30-44C9-B5F8-F31607FE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4571999" cy="3429000"/>
          </a:xfrm>
          <a:prstGeom prst="rect">
            <a:avLst/>
          </a:prstGeom>
        </p:spPr>
      </p:pic>
      <p:pic>
        <p:nvPicPr>
          <p:cNvPr id="7" name="图片 6">
            <a:extLst>
              <a:ext uri="{FF2B5EF4-FFF2-40B4-BE49-F238E27FC236}">
                <a16:creationId xmlns:a16="http://schemas.microsoft.com/office/drawing/2014/main" id="{0FC3042D-9998-4F4C-848A-833B0C624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8" y="1714500"/>
            <a:ext cx="4572001" cy="3429000"/>
          </a:xfrm>
          <a:prstGeom prst="rect">
            <a:avLst/>
          </a:prstGeom>
        </p:spPr>
      </p:pic>
    </p:spTree>
    <p:extLst>
      <p:ext uri="{BB962C8B-B14F-4D97-AF65-F5344CB8AC3E}">
        <p14:creationId xmlns:p14="http://schemas.microsoft.com/office/powerpoint/2010/main" val="34776027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Curve</a:t>
            </a:r>
            <a:r>
              <a:rPr lang="en-US" dirty="0"/>
              <a:t> (</a:t>
            </a:r>
            <a:r>
              <a:rPr lang="en-US" sz="2800" dirty="0" err="1"/>
              <a:t>lr</a:t>
            </a:r>
            <a:r>
              <a:rPr lang="en-US" sz="2800" dirty="0"/>
              <a:t>=1e-2</a:t>
            </a:r>
            <a:r>
              <a:rPr lang="en-US" dirty="0"/>
              <a:t>)</a:t>
            </a:r>
            <a:endParaRPr dirty="0"/>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 and put it below:</a:t>
            </a:r>
          </a:p>
        </p:txBody>
      </p:sp>
      <p:pic>
        <p:nvPicPr>
          <p:cNvPr id="4" name="图片 3" descr="图表, 折线图&#10;&#10;描述已自动生成">
            <a:extLst>
              <a:ext uri="{FF2B5EF4-FFF2-40B4-BE49-F238E27FC236}">
                <a16:creationId xmlns:a16="http://schemas.microsoft.com/office/drawing/2014/main" id="{BDABDBD1-45CB-415D-B6B0-61D5849AB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714500"/>
            <a:ext cx="4572000" cy="3429000"/>
          </a:xfrm>
          <a:prstGeom prst="rect">
            <a:avLst/>
          </a:prstGeom>
        </p:spPr>
      </p:pic>
      <p:pic>
        <p:nvPicPr>
          <p:cNvPr id="7" name="图片 6" descr="图表, 折线图&#10;&#10;描述已自动生成">
            <a:extLst>
              <a:ext uri="{FF2B5EF4-FFF2-40B4-BE49-F238E27FC236}">
                <a16:creationId xmlns:a16="http://schemas.microsoft.com/office/drawing/2014/main" id="{94DAEA3D-67B7-467E-900B-99E3D0929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500"/>
            <a:ext cx="4572000" cy="3429000"/>
          </a:xfrm>
          <a:prstGeom prst="rect">
            <a:avLst/>
          </a:prstGeom>
        </p:spPr>
      </p:pic>
    </p:spTree>
    <p:extLst>
      <p:ext uri="{BB962C8B-B14F-4D97-AF65-F5344CB8AC3E}">
        <p14:creationId xmlns:p14="http://schemas.microsoft.com/office/powerpoint/2010/main" val="29464041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Curve</a:t>
            </a:r>
            <a:r>
              <a:rPr lang="en-US" dirty="0"/>
              <a:t> (</a:t>
            </a:r>
            <a:r>
              <a:rPr lang="en-US" sz="2800" dirty="0" err="1"/>
              <a:t>lr</a:t>
            </a:r>
            <a:r>
              <a:rPr lang="en-US" sz="2800" dirty="0"/>
              <a:t>=5e-2</a:t>
            </a:r>
            <a:r>
              <a:rPr lang="en-US" dirty="0"/>
              <a:t>)</a:t>
            </a:r>
            <a:endParaRPr dirty="0"/>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 and put it below:</a:t>
            </a:r>
          </a:p>
        </p:txBody>
      </p:sp>
      <p:pic>
        <p:nvPicPr>
          <p:cNvPr id="4" name="图片 3" descr="图表, 折线图&#10;&#10;描述已自动生成">
            <a:extLst>
              <a:ext uri="{FF2B5EF4-FFF2-40B4-BE49-F238E27FC236}">
                <a16:creationId xmlns:a16="http://schemas.microsoft.com/office/drawing/2014/main" id="{97B3AB18-1457-40D5-A13C-3E7CF38F5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1714499"/>
            <a:ext cx="4572001" cy="3429001"/>
          </a:xfrm>
          <a:prstGeom prst="rect">
            <a:avLst/>
          </a:prstGeom>
        </p:spPr>
      </p:pic>
      <p:pic>
        <p:nvPicPr>
          <p:cNvPr id="7" name="图片 6" descr="图表, 折线图&#10;&#10;描述已自动生成">
            <a:extLst>
              <a:ext uri="{FF2B5EF4-FFF2-40B4-BE49-F238E27FC236}">
                <a16:creationId xmlns:a16="http://schemas.microsoft.com/office/drawing/2014/main" id="{5C4E91AB-0DA0-4187-96E8-53C55DCA9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499"/>
            <a:ext cx="4572001" cy="3429001"/>
          </a:xfrm>
          <a:prstGeom prst="rect">
            <a:avLst/>
          </a:prstGeom>
        </p:spPr>
      </p:pic>
    </p:spTree>
    <p:extLst>
      <p:ext uri="{BB962C8B-B14F-4D97-AF65-F5344CB8AC3E}">
        <p14:creationId xmlns:p14="http://schemas.microsoft.com/office/powerpoint/2010/main" val="7642302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endParaRPr lang="en-US" dirty="0"/>
          </a:p>
          <a:p>
            <a:r>
              <a:rPr lang="en-US" dirty="0"/>
              <a:t>Large learning rate (</a:t>
            </a:r>
            <a:r>
              <a:rPr lang="en-US" dirty="0" err="1"/>
              <a:t>lr</a:t>
            </a:r>
            <a:r>
              <a:rPr lang="en-US" dirty="0"/>
              <a:t> = 1) trains fast, but the validation accuracy oscillates and don’t converge.</a:t>
            </a:r>
          </a:p>
          <a:p>
            <a:r>
              <a:rPr lang="en-US" dirty="0"/>
              <a:t>Small learning rate (</a:t>
            </a:r>
            <a:r>
              <a:rPr lang="en-US" dirty="0" err="1"/>
              <a:t>lr</a:t>
            </a:r>
            <a:r>
              <a:rPr lang="en-US" dirty="0"/>
              <a:t> = 0.01) trains slow at the beginning, the validation and test accuracy is not as high as others after 10 epochs of training.</a:t>
            </a:r>
          </a:p>
          <a:p>
            <a:r>
              <a:rPr lang="en-US" dirty="0"/>
              <a:t>Proper learning rate (</a:t>
            </a:r>
            <a:r>
              <a:rPr lang="en-US" dirty="0" err="1"/>
              <a:t>lr</a:t>
            </a:r>
            <a:r>
              <a:rPr lang="en-US" dirty="0"/>
              <a:t> = 0.1, 0.05) can converge quickly in 10 training epochs, and obtain a good accuracy.</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5" name="Google Shape;85;p18"/>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1796786501"/>
              </p:ext>
            </p:extLst>
          </p:nvPr>
        </p:nvGraphicFramePr>
        <p:xfrm>
          <a:off x="428600" y="2019662"/>
          <a:ext cx="6780725" cy="2438280"/>
        </p:xfrm>
        <a:graphic>
          <a:graphicData uri="http://schemas.openxmlformats.org/drawingml/2006/table">
            <a:tbl>
              <a:tblPr>
                <a:tableStyleId>{4C3C2611-4C71-4FC5-86AE-919BDF0F9419}</a:tableStyleId>
              </a:tblPr>
              <a:tblGrid>
                <a:gridCol w="1130125">
                  <a:extLst>
                    <a:ext uri="{9D8B030D-6E8A-4147-A177-3AD203B41FA5}">
                      <a16:colId xmlns:a16="http://schemas.microsoft.com/office/drawing/2014/main" val="20000"/>
                    </a:ext>
                  </a:extLst>
                </a:gridCol>
                <a:gridCol w="1215300">
                  <a:extLst>
                    <a:ext uri="{9D8B030D-6E8A-4147-A177-3AD203B41FA5}">
                      <a16:colId xmlns:a16="http://schemas.microsoft.com/office/drawing/2014/main" val="20001"/>
                    </a:ext>
                  </a:extLst>
                </a:gridCol>
                <a:gridCol w="1357200">
                  <a:extLst>
                    <a:ext uri="{9D8B030D-6E8A-4147-A177-3AD203B41FA5}">
                      <a16:colId xmlns:a16="http://schemas.microsoft.com/office/drawing/2014/main" val="20002"/>
                    </a:ext>
                  </a:extLst>
                </a:gridCol>
                <a:gridCol w="817850">
                  <a:extLst>
                    <a:ext uri="{9D8B030D-6E8A-4147-A177-3AD203B41FA5}">
                      <a16:colId xmlns:a16="http://schemas.microsoft.com/office/drawing/2014/main" val="20003"/>
                    </a:ext>
                  </a:extLst>
                </a:gridCol>
                <a:gridCol w="1130125">
                  <a:extLst>
                    <a:ext uri="{9D8B030D-6E8A-4147-A177-3AD203B41FA5}">
                      <a16:colId xmlns:a16="http://schemas.microsoft.com/office/drawing/2014/main" val="20004"/>
                    </a:ext>
                  </a:extLst>
                </a:gridCol>
                <a:gridCol w="1130125">
                  <a:extLst>
                    <a:ext uri="{9D8B030D-6E8A-4147-A177-3AD203B41FA5}">
                      <a16:colId xmlns:a16="http://schemas.microsoft.com/office/drawing/2014/main" val="20005"/>
                    </a:ext>
                  </a:extLst>
                </a:gridCol>
              </a:tblGrid>
              <a:tr h="396200">
                <a:tc>
                  <a:txBody>
                    <a:bodyPr/>
                    <a:lstStyle/>
                    <a:p>
                      <a:pPr algn="l">
                        <a:defRPr sz="1400"/>
                      </a:pPr>
                      <a:endParaRPr dirty="0"/>
                    </a:p>
                  </a:txBody>
                  <a:tcPr marL="91425" marR="91425" marT="91425" marB="91425" horzOverflow="overflow"/>
                </a:tc>
                <a:tc>
                  <a:txBody>
                    <a:bodyPr/>
                    <a:lstStyle/>
                    <a:p>
                      <a:pPr algn="l">
                        <a:defRPr sz="1800"/>
                      </a:pPr>
                      <a:r>
                        <a:rPr sz="1400" dirty="0"/>
                        <a:t>alpha=1e-1</a:t>
                      </a:r>
                    </a:p>
                  </a:txBody>
                  <a:tcPr marL="91425" marR="91425" marT="91425" marB="91425" horzOverflow="overflow"/>
                </a:tc>
                <a:tc>
                  <a:txBody>
                    <a:bodyPr/>
                    <a:lstStyle/>
                    <a:p>
                      <a:pPr algn="l">
                        <a:defRPr sz="1800"/>
                      </a:pPr>
                      <a:r>
                        <a:rPr sz="140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a:t>alpha=1e-4</a:t>
                      </a:r>
                    </a:p>
                  </a:txBody>
                  <a:tcPr marL="91425" marR="91425" marT="91425" marB="91425" horzOverflow="overflow"/>
                </a:tc>
                <a:tc>
                  <a:txBody>
                    <a:bodyPr/>
                    <a:lstStyle/>
                    <a:p>
                      <a:pPr algn="l">
                        <a:defRPr sz="1800"/>
                      </a:pPr>
                      <a:r>
                        <a:rPr sz="1400"/>
                        <a:t>alpha=1e-0</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dirty="0"/>
                        <a:t>Training Accuracy</a:t>
                      </a:r>
                    </a:p>
                  </a:txBody>
                  <a:tcPr marL="91425" marR="91425" marT="91425" marB="91425" horzOverflow="overflow"/>
                </a:tc>
                <a:tc>
                  <a:txBody>
                    <a:bodyPr/>
                    <a:lstStyle/>
                    <a:p>
                      <a:pPr algn="l">
                        <a:defRPr sz="1400"/>
                      </a:pPr>
                      <a:r>
                        <a:rPr lang="en-US" dirty="0"/>
                        <a:t>0.3380</a:t>
                      </a:r>
                      <a:endParaRPr dirty="0"/>
                    </a:p>
                  </a:txBody>
                  <a:tcPr marL="91425" marR="91425" marT="91425" marB="91425" horzOverflow="overflow"/>
                </a:tc>
                <a:tc>
                  <a:txBody>
                    <a:bodyPr/>
                    <a:lstStyle/>
                    <a:p>
                      <a:pPr algn="l">
                        <a:defRPr sz="1400"/>
                      </a:pPr>
                      <a:r>
                        <a:rPr lang="en-US" dirty="0"/>
                        <a:t>0.8838</a:t>
                      </a:r>
                      <a:endParaRPr dirty="0"/>
                    </a:p>
                  </a:txBody>
                  <a:tcPr marL="91425" marR="91425" marT="91425" marB="91425" horzOverflow="overflow"/>
                </a:tc>
                <a:tc>
                  <a:txBody>
                    <a:bodyPr/>
                    <a:lstStyle/>
                    <a:p>
                      <a:pPr algn="l">
                        <a:defRPr sz="1400"/>
                      </a:pPr>
                      <a:r>
                        <a:rPr lang="en-US" dirty="0"/>
                        <a:t>0.9214</a:t>
                      </a:r>
                      <a:endParaRPr dirty="0"/>
                    </a:p>
                  </a:txBody>
                  <a:tcPr marL="91425" marR="91425" marT="91425" marB="91425" horzOverflow="overflow"/>
                </a:tc>
                <a:tc>
                  <a:txBody>
                    <a:bodyPr/>
                    <a:lstStyle/>
                    <a:p>
                      <a:pPr algn="l">
                        <a:defRPr sz="1400"/>
                      </a:pPr>
                      <a:r>
                        <a:rPr lang="en-US" dirty="0"/>
                        <a:t>0.9294</a:t>
                      </a: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0.1044</a:t>
                      </a:r>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Validation Accuracy</a:t>
                      </a:r>
                    </a:p>
                  </a:txBody>
                  <a:tcPr marL="91425" marR="91425" marT="91425" marB="91425" horzOverflow="overflow"/>
                </a:tc>
                <a:tc>
                  <a:txBody>
                    <a:bodyPr/>
                    <a:lstStyle/>
                    <a:p>
                      <a:pPr algn="l">
                        <a:defRPr sz="1400"/>
                      </a:pPr>
                      <a:r>
                        <a:rPr lang="en-US" dirty="0"/>
                        <a:t>0.3368</a:t>
                      </a:r>
                      <a:endParaRPr dirty="0"/>
                    </a:p>
                  </a:txBody>
                  <a:tcPr marL="91425" marR="91425" marT="91425" marB="91425" horzOverflow="overflow"/>
                </a:tc>
                <a:tc>
                  <a:txBody>
                    <a:bodyPr/>
                    <a:lstStyle/>
                    <a:p>
                      <a:pPr algn="l">
                        <a:defRPr sz="1400"/>
                      </a:pPr>
                      <a:r>
                        <a:rPr lang="en-US" dirty="0"/>
                        <a:t>0.8884</a:t>
                      </a:r>
                      <a:endParaRPr dirty="0"/>
                    </a:p>
                  </a:txBody>
                  <a:tcPr marL="91425" marR="91425" marT="91425" marB="91425" horzOverflow="overflow"/>
                </a:tc>
                <a:tc>
                  <a:txBody>
                    <a:bodyPr/>
                    <a:lstStyle/>
                    <a:p>
                      <a:pPr algn="l">
                        <a:defRPr sz="1400"/>
                      </a:pPr>
                      <a:r>
                        <a:rPr lang="en-US" dirty="0"/>
                        <a:t>0.9283</a:t>
                      </a:r>
                      <a:endParaRPr dirty="0"/>
                    </a:p>
                  </a:txBody>
                  <a:tcPr marL="91425" marR="91425" marT="91425" marB="91425" horzOverflow="overflow"/>
                </a:tc>
                <a:tc>
                  <a:txBody>
                    <a:bodyPr/>
                    <a:lstStyle/>
                    <a:p>
                      <a:pPr algn="l">
                        <a:defRPr sz="1400"/>
                      </a:pPr>
                      <a:r>
                        <a:rPr lang="en-US" dirty="0"/>
                        <a:t>0.9338</a:t>
                      </a: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0.1060</a:t>
                      </a:r>
                    </a:p>
                  </a:txBody>
                  <a:tcPr marL="91425" marR="91425" marT="91425" marB="91425" horzOverflow="overflow"/>
                </a:tc>
                <a:extLst>
                  <a:ext uri="{0D108BD9-81ED-4DB2-BD59-A6C34878D82A}">
                    <a16:rowId xmlns:a16="http://schemas.microsoft.com/office/drawing/2014/main" val="10002"/>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0.3727</a:t>
                      </a:r>
                      <a:endParaRPr dirty="0"/>
                    </a:p>
                  </a:txBody>
                  <a:tcPr marL="91425" marR="91425" marT="91425" marB="91425" horzOverflow="overflow"/>
                </a:tc>
                <a:tc>
                  <a:txBody>
                    <a:bodyPr/>
                    <a:lstStyle/>
                    <a:p>
                      <a:pPr algn="l">
                        <a:defRPr sz="1400"/>
                      </a:pPr>
                      <a:r>
                        <a:rPr lang="en-US" dirty="0"/>
                        <a:t>0.8920</a:t>
                      </a:r>
                      <a:endParaRPr dirty="0"/>
                    </a:p>
                  </a:txBody>
                  <a:tcPr marL="91425" marR="91425" marT="91425" marB="91425" horzOverflow="overflow"/>
                </a:tc>
                <a:tc>
                  <a:txBody>
                    <a:bodyPr/>
                    <a:lstStyle/>
                    <a:p>
                      <a:pPr algn="l">
                        <a:defRPr sz="1400"/>
                      </a:pPr>
                      <a:r>
                        <a:rPr lang="en-US" dirty="0"/>
                        <a:t>0.9266</a:t>
                      </a:r>
                      <a:endParaRPr dirty="0"/>
                    </a:p>
                  </a:txBody>
                  <a:tcPr marL="91425" marR="91425" marT="91425" marB="91425" horzOverflow="overflow"/>
                </a:tc>
                <a:tc>
                  <a:txBody>
                    <a:bodyPr/>
                    <a:lstStyle/>
                    <a:p>
                      <a:pPr algn="l">
                        <a:defRPr sz="1400"/>
                      </a:pPr>
                      <a:r>
                        <a:rPr lang="en-US" dirty="0"/>
                        <a:t>0.9334</a:t>
                      </a: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0.1028</a:t>
                      </a:r>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402</TotalTime>
  <Words>672</Words>
  <Application>Microsoft Office PowerPoint</Application>
  <PresentationFormat>全屏显示(16:9)</PresentationFormat>
  <Paragraphs>114</Paragraphs>
  <Slides>18</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18</vt:i4>
      </vt:variant>
    </vt:vector>
  </HeadingPairs>
  <TitlesOfParts>
    <vt:vector size="20" baseType="lpstr">
      <vt:lpstr>Arial</vt:lpstr>
      <vt:lpstr>Simple Light</vt:lpstr>
      <vt:lpstr>Assignment 1 Writeup</vt:lpstr>
      <vt:lpstr>PowerPoint 演示文稿</vt:lpstr>
      <vt:lpstr>Learning Rates</vt:lpstr>
      <vt:lpstr>Learning Curve (lr=1)</vt:lpstr>
      <vt:lpstr>Learning Curve (lr=1e-1)</vt:lpstr>
      <vt:lpstr>Learning Curve (lr=1e-2)</vt:lpstr>
      <vt:lpstr>Learning Curve (lr=5e-2)</vt:lpstr>
      <vt:lpstr>Learning Rates</vt:lpstr>
      <vt:lpstr>2. Regularization</vt:lpstr>
      <vt:lpstr>2. Regularization (alpha=1e-1)</vt:lpstr>
      <vt:lpstr>2. Regularization (alpha=1e-2)</vt:lpstr>
      <vt:lpstr>2. Regularization (alpha=1e-3)</vt:lpstr>
      <vt:lpstr>2. Regularization (alpha=1e-4)</vt:lpstr>
      <vt:lpstr>2. Regularization (alpha=1e-0)</vt:lpstr>
      <vt:lpstr>2. Regularization</vt:lpstr>
      <vt:lpstr>3. Hyper-parameter Tuning</vt:lpstr>
      <vt:lpstr>3. Hyper-parameter Tuning (Learning Curve)</vt:lpstr>
      <vt:lpstr>3. Hyper-parameter Tuning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彭 晨</cp:lastModifiedBy>
  <cp:revision>27</cp:revision>
  <dcterms:modified xsi:type="dcterms:W3CDTF">2021-02-10T07:43:03Z</dcterms:modified>
</cp:coreProperties>
</file>