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6" autoAdjust="0"/>
  </p:normalViewPr>
  <p:slideViewPr>
    <p:cSldViewPr snapToGrid="0" showGuides="1">
      <p:cViewPr varScale="1">
        <p:scale>
          <a:sx n="61" d="100"/>
          <a:sy n="61" d="100"/>
        </p:scale>
        <p:origin x="56" y="30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5EFF-AAA5-4F8F-AB65-CE1633EB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D5C3A-B17C-4CA5-9E20-6245CAE3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4453-5E09-4A4E-A858-6E0F6556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8C47-9B6C-41B0-B38A-1862B79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22C7-C8EC-4797-AC3D-032CA2B0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9C91-0446-41D6-BCA7-FD342A0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5352-38A4-4B62-B72B-76B6BDE60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DB40-2A42-4CD6-A83A-31E954A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E04A-6C73-4199-83AD-94358518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F2B3-1665-447B-8590-A74290D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1C7FF-A506-44CC-AE8C-CE8278D5E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2BAD-E3CD-431B-8B9B-25BAAFD2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CBE6-9356-41CD-9508-B496AEB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CC88-3D6B-4B43-ACFE-11E45BA8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155-F4BA-4624-AE23-9F88AC5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80E3-1EF7-4A61-BBC9-90C1C48A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3358-5755-4DD2-BE92-E15D55B3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229C-147F-4F61-9193-B5CD9C33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CADF-3234-4D50-B568-0ADDB45C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F811-AA39-4FA0-A6B1-AA6C5E5E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DDF-E996-416D-9B5C-E7A9B955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1E05-6198-4DF3-B6F2-BF5277B7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8152-C2AB-42A7-AD3D-85A7A496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D974-F25E-431B-86F3-BEE341E0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0DB2-785B-449D-95E5-2AA2A388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7D63-39CC-42A0-8843-7B0CBDE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C99F-627A-471D-A741-E46AF907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F18A-6519-41BC-A665-03D9DAA7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603F-F010-42A7-A56B-B009C86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DF3-DD9C-4705-AAD8-4442060C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A30D-6DA7-43CC-AEDE-8F30283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81D-003A-41A2-A2E3-B5A2491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C643-B375-43AD-82B4-8275B042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FBA1-A7C7-4B41-A528-8CF0A502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BF29-60F5-41C1-B258-ED36FC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B01B-5158-49E2-8603-006BEB3DB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55295-0D7E-4A96-9CA0-F12AE09D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791B8-71BB-44FE-AC32-DA96B43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450F6-E2E8-48AF-BEEB-B031972A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DB07-BFEE-438A-852C-DC70D09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658ED-2A5F-469A-A868-F52771B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6B57-7E1F-4271-9E83-D4E5623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A0FD-A0C1-441E-AF6A-432955B2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111B4-AEE4-4865-ADC7-A11F9390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AEA3B-E0BA-4521-AF0D-F40B85DC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AFDF-59CA-4445-99B3-B9CC5FD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233-923A-48A1-AB61-8BC0D06E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3438-5850-4C66-B680-D21F87A4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13C72-AC56-48DA-A846-88EEEF5D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1C94-0441-4776-973B-C092C6DA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9710-6592-4DBB-87C9-5669FEE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458F1-EC3C-4AED-992E-EC91F95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BF57-64D7-4A68-9D89-8F3EEF6C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744C3-D8F7-44E8-ADE1-EB383A7D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3494C-0CD4-458A-A8C5-5B090EC8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8B97-ED06-4CC5-8B87-9415389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1551-B2FB-4945-B6A0-509C8E49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F590-14A6-4F77-A7F1-C5C05001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0D6EE-5A37-4750-980D-5252375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5F0B-D4BD-456E-9FE9-9FD8BF97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6B2D-D926-4849-98A2-E05AF0F9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C645-B1C4-49A4-8B9C-9BB6E4C74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A9D2-43DD-4F6A-895F-2580CAEB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403684-E526-42B6-9436-CE2E1EE5AB88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9466253" y="5930348"/>
            <a:ext cx="116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DD8902-B038-4092-AE7A-C2A0947EF93F}"/>
              </a:ext>
            </a:extLst>
          </p:cNvPr>
          <p:cNvCxnSpPr>
            <a:cxnSpLocks/>
            <a:stCxn id="1040" idx="2"/>
          </p:cNvCxnSpPr>
          <p:nvPr/>
        </p:nvCxnSpPr>
        <p:spPr>
          <a:xfrm flipH="1">
            <a:off x="10629611" y="4260816"/>
            <a:ext cx="1" cy="13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2F21B41-B62B-4489-B5E8-85446DC2149A}"/>
              </a:ext>
            </a:extLst>
          </p:cNvPr>
          <p:cNvSpPr/>
          <p:nvPr/>
        </p:nvSpPr>
        <p:spPr>
          <a:xfrm>
            <a:off x="5696238" y="3008342"/>
            <a:ext cx="2079166" cy="1091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CE3F64-EB77-469A-B5BF-4ACFBA46E537}"/>
              </a:ext>
            </a:extLst>
          </p:cNvPr>
          <p:cNvSpPr/>
          <p:nvPr/>
        </p:nvSpPr>
        <p:spPr>
          <a:xfrm>
            <a:off x="2102512" y="5703432"/>
            <a:ext cx="367422" cy="3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FB661D-D643-42B2-A6A0-2A4600F2091F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041661" y="4784305"/>
            <a:ext cx="1150046" cy="1021482"/>
          </a:xfrm>
          <a:prstGeom prst="bentConnector3">
            <a:avLst>
              <a:gd name="adj1" fmla="val 1007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2DEC52-26AB-4F13-9703-DC796D64D609}"/>
              </a:ext>
            </a:extLst>
          </p:cNvPr>
          <p:cNvCxnSpPr>
            <a:cxnSpLocks/>
            <a:stCxn id="46" idx="6"/>
            <a:endCxn id="48" idx="1"/>
          </p:cNvCxnSpPr>
          <p:nvPr/>
        </p:nvCxnSpPr>
        <p:spPr>
          <a:xfrm flipV="1">
            <a:off x="2469934" y="5163045"/>
            <a:ext cx="1648995" cy="724098"/>
          </a:xfrm>
          <a:prstGeom prst="bentConnector3">
            <a:avLst>
              <a:gd name="adj1" fmla="val 767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1BDDF03-A2D9-486B-9CAD-E57D9A511E31}"/>
              </a:ext>
            </a:extLst>
          </p:cNvPr>
          <p:cNvCxnSpPr>
            <a:cxnSpLocks/>
            <a:stCxn id="46" idx="6"/>
            <a:endCxn id="47" idx="1"/>
          </p:cNvCxnSpPr>
          <p:nvPr/>
        </p:nvCxnSpPr>
        <p:spPr>
          <a:xfrm>
            <a:off x="2469934" y="5887143"/>
            <a:ext cx="1648995" cy="438763"/>
          </a:xfrm>
          <a:prstGeom prst="bentConnector3">
            <a:avLst>
              <a:gd name="adj1" fmla="val 77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8CD56F2-A80D-49C6-8B98-22281F4BB16B}"/>
              </a:ext>
            </a:extLst>
          </p:cNvPr>
          <p:cNvSpPr/>
          <p:nvPr/>
        </p:nvSpPr>
        <p:spPr>
          <a:xfrm>
            <a:off x="172694" y="211852"/>
            <a:ext cx="2603502" cy="171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Engineering Village (EV)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Conference Proceedings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Journal Articles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Patents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Dissertations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0BCC5-EABE-4A3D-91A3-D4FA1D268C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76196" y="1068040"/>
            <a:ext cx="397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D651AB8-61FD-447B-97C5-29F098DEEFFA}"/>
              </a:ext>
            </a:extLst>
          </p:cNvPr>
          <p:cNvSpPr/>
          <p:nvPr/>
        </p:nvSpPr>
        <p:spPr>
          <a:xfrm>
            <a:off x="3311712" y="211852"/>
            <a:ext cx="2823633" cy="171237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 Query</a:t>
            </a:r>
          </a:p>
          <a:p>
            <a:r>
              <a:rPr lang="en-US" dirty="0">
                <a:solidFill>
                  <a:schemeClr val="tx1"/>
                </a:solidFill>
              </a:rPr>
              <a:t>Term: “augmented reality”</a:t>
            </a:r>
          </a:p>
          <a:p>
            <a:r>
              <a:rPr lang="en-US" dirty="0">
                <a:solidFill>
                  <a:schemeClr val="tx1"/>
                </a:solidFill>
              </a:rPr>
              <a:t>Years: 2017 – 2021 </a:t>
            </a:r>
          </a:p>
          <a:p>
            <a:r>
              <a:rPr lang="en-US" dirty="0">
                <a:solidFill>
                  <a:schemeClr val="tx1"/>
                </a:solidFill>
              </a:rPr>
              <a:t>Filters: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Journal pubs or conf proc.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Inspec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Compandex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EDE2BDFE-A776-4DD3-A48D-979D7A20C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6842157" y="80535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AC76338-B54F-40FF-A893-4A155C9B419A}"/>
              </a:ext>
            </a:extLst>
          </p:cNvPr>
          <p:cNvSpPr/>
          <p:nvPr/>
        </p:nvSpPr>
        <p:spPr>
          <a:xfrm>
            <a:off x="7775405" y="-46111"/>
            <a:ext cx="1137008" cy="2025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Metadata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Keyword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Venue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6BDB4F-D347-4555-AAC6-1025D4A90401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5400000">
            <a:off x="4385125" y="-1310250"/>
            <a:ext cx="669092" cy="7248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615BDFDD-CFEC-4D65-9496-6F0EE0E46DC2}"/>
              </a:ext>
            </a:extLst>
          </p:cNvPr>
          <p:cNvSpPr/>
          <p:nvPr/>
        </p:nvSpPr>
        <p:spPr>
          <a:xfrm>
            <a:off x="2926059" y="2129322"/>
            <a:ext cx="3679608" cy="369332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Unifying, Aliasing, and Bucketing</a:t>
            </a:r>
          </a:p>
        </p:txBody>
      </p:sp>
      <p:pic>
        <p:nvPicPr>
          <p:cNvPr id="35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AE153A1B-0C30-4204-8F32-32A17DAAF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172694" y="2876330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2E43EB-27AF-4FAC-BCD1-B366631EDA58}"/>
              </a:ext>
            </a:extLst>
          </p:cNvPr>
          <p:cNvSpPr/>
          <p:nvPr/>
        </p:nvSpPr>
        <p:spPr>
          <a:xfrm>
            <a:off x="88352" y="2648534"/>
            <a:ext cx="2014160" cy="336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Unified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CCD1AA7-5E00-42F4-987A-C1634A45BDF1}"/>
              </a:ext>
            </a:extLst>
          </p:cNvPr>
          <p:cNvSpPr/>
          <p:nvPr/>
        </p:nvSpPr>
        <p:spPr>
          <a:xfrm>
            <a:off x="4118929" y="5868706"/>
            <a:ext cx="2486738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Classification Model </a:t>
            </a:r>
          </a:p>
          <a:p>
            <a:r>
              <a:rPr lang="en-US" dirty="0">
                <a:solidFill>
                  <a:schemeClr val="tx1"/>
                </a:solidFill>
              </a:rPr>
              <a:t>for Judging Record</a:t>
            </a:r>
          </a:p>
          <a:p>
            <a:r>
              <a:rPr lang="en-US" dirty="0">
                <a:solidFill>
                  <a:schemeClr val="tx1"/>
                </a:solidFill>
              </a:rPr>
              <a:t>Relevance</a:t>
            </a:r>
          </a:p>
        </p:txBody>
      </p: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9E8E8325-00A0-4CD8-BAA0-EAC461B2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8579" y="5825292"/>
            <a:ext cx="914400" cy="914400"/>
          </a:xfrm>
          <a:prstGeom prst="rect">
            <a:avLst/>
          </a:prstGeom>
        </p:spPr>
      </p:pic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E7754453-D8F2-4D45-84AD-79FC7E8869BF}"/>
              </a:ext>
            </a:extLst>
          </p:cNvPr>
          <p:cNvSpPr/>
          <p:nvPr/>
        </p:nvSpPr>
        <p:spPr>
          <a:xfrm>
            <a:off x="4118929" y="4635182"/>
            <a:ext cx="2486738" cy="105572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Ranking Model for </a:t>
            </a:r>
          </a:p>
          <a:p>
            <a:r>
              <a:rPr lang="en-US" dirty="0">
                <a:solidFill>
                  <a:schemeClr val="tx1"/>
                </a:solidFill>
              </a:rPr>
              <a:t>Judging Paper</a:t>
            </a:r>
          </a:p>
          <a:p>
            <a:r>
              <a:rPr lang="en-US" dirty="0">
                <a:solidFill>
                  <a:schemeClr val="tx1"/>
                </a:solidFill>
              </a:rPr>
              <a:t>Relatedness</a:t>
            </a:r>
          </a:p>
        </p:txBody>
      </p:sp>
      <p:pic>
        <p:nvPicPr>
          <p:cNvPr id="49" name="Graphic 48" descr="Gears">
            <a:extLst>
              <a:ext uri="{FF2B5EF4-FFF2-40B4-BE49-F238E27FC236}">
                <a16:creationId xmlns:a16="http://schemas.microsoft.com/office/drawing/2014/main" id="{D85AC2CC-DB18-49FC-A39A-A3EE33D7B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949" y="4789032"/>
            <a:ext cx="914400" cy="914400"/>
          </a:xfrm>
          <a:prstGeom prst="rect">
            <a:avLst/>
          </a:prstGeom>
        </p:spPr>
      </p:pic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8D6BBBF5-016E-4772-8402-B0E13407AA81}"/>
              </a:ext>
            </a:extLst>
          </p:cNvPr>
          <p:cNvSpPr/>
          <p:nvPr/>
        </p:nvSpPr>
        <p:spPr>
          <a:xfrm>
            <a:off x="1321956" y="5425465"/>
            <a:ext cx="2168432" cy="886482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TFIDF </a:t>
            </a:r>
          </a:p>
          <a:p>
            <a:r>
              <a:rPr lang="en-US" dirty="0">
                <a:solidFill>
                  <a:schemeClr val="tx1"/>
                </a:solidFill>
              </a:rPr>
              <a:t>Vectorization</a:t>
            </a:r>
          </a:p>
        </p:txBody>
      </p:sp>
      <p:pic>
        <p:nvPicPr>
          <p:cNvPr id="51" name="Graphic 50" descr="Gears">
            <a:extLst>
              <a:ext uri="{FF2B5EF4-FFF2-40B4-BE49-F238E27FC236}">
                <a16:creationId xmlns:a16="http://schemas.microsoft.com/office/drawing/2014/main" id="{16388700-FAB8-4748-99B2-D53B563D3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068" y="5397547"/>
            <a:ext cx="914400" cy="914400"/>
          </a:xfrm>
          <a:prstGeom prst="rect">
            <a:avLst/>
          </a:prstGeom>
        </p:spPr>
      </p:pic>
      <p:pic>
        <p:nvPicPr>
          <p:cNvPr id="70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3EF95DE7-B4C3-46A5-97C6-20EAF1411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7599756" y="5008501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7F3FCC0-10DE-4D38-A2D7-5D4D50ACEF88}"/>
              </a:ext>
            </a:extLst>
          </p:cNvPr>
          <p:cNvSpPr/>
          <p:nvPr/>
        </p:nvSpPr>
        <p:spPr>
          <a:xfrm>
            <a:off x="7525924" y="4575051"/>
            <a:ext cx="2014160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 Dataset for </a:t>
            </a:r>
            <a:r>
              <a:rPr lang="en-US" b="1" dirty="0" err="1">
                <a:solidFill>
                  <a:schemeClr val="tx1"/>
                </a:solidFill>
              </a:rPr>
              <a:t>FindAR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1BE4D16-1477-48E9-814A-2F28E90150E2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>
            <a:off x="6618349" y="5246232"/>
            <a:ext cx="981407" cy="684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CD1ED3B-95E2-47D4-A2E4-5D08986FE578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6605667" y="5930348"/>
            <a:ext cx="994089" cy="457200"/>
          </a:xfrm>
          <a:prstGeom prst="bentConnector3">
            <a:avLst>
              <a:gd name="adj1" fmla="val 50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orrelation, data, hub, network, visualisation icon - Download on Iconfinder">
            <a:extLst>
              <a:ext uri="{FF2B5EF4-FFF2-40B4-BE49-F238E27FC236}">
                <a16:creationId xmlns:a16="http://schemas.microsoft.com/office/drawing/2014/main" id="{2383C9EA-2ED4-408C-9F13-961991A5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0150">
            <a:off x="5787525" y="3043486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8BA7DA-5E27-4906-A6C8-294684B485D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2011352" y="3543741"/>
            <a:ext cx="3684886" cy="1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949CE83F-A1A0-4F62-A4E7-F0B100E01ED9}"/>
              </a:ext>
            </a:extLst>
          </p:cNvPr>
          <p:cNvSpPr/>
          <p:nvPr/>
        </p:nvSpPr>
        <p:spPr>
          <a:xfrm>
            <a:off x="2320393" y="3193471"/>
            <a:ext cx="300930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frequency and relatedness of terms</a:t>
            </a:r>
          </a:p>
        </p:txBody>
      </p:sp>
      <p:pic>
        <p:nvPicPr>
          <p:cNvPr id="1034" name="Picture 10" descr="Bar Chart Down Icon - Free Icons">
            <a:extLst>
              <a:ext uri="{FF2B5EF4-FFF2-40B4-BE49-F238E27FC236}">
                <a16:creationId xmlns:a16="http://schemas.microsoft.com/office/drawing/2014/main" id="{B8658312-DDDA-4291-BF0C-FBD7D083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3" y="3111236"/>
            <a:ext cx="865011" cy="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D656EF-1AAB-4F19-B9C0-966E8842DE71}"/>
              </a:ext>
            </a:extLst>
          </p:cNvPr>
          <p:cNvCxnSpPr>
            <a:cxnSpLocks/>
            <a:stCxn id="90" idx="3"/>
            <a:endCxn id="1040" idx="1"/>
          </p:cNvCxnSpPr>
          <p:nvPr/>
        </p:nvCxnSpPr>
        <p:spPr>
          <a:xfrm>
            <a:off x="7775404" y="3554063"/>
            <a:ext cx="2174446" cy="2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List free icon - interface, list, communications, tick, tasks, checking |  Free icons, Support icon, Icon">
            <a:extLst>
              <a:ext uri="{FF2B5EF4-FFF2-40B4-BE49-F238E27FC236}">
                <a16:creationId xmlns:a16="http://schemas.microsoft.com/office/drawing/2014/main" id="{07CDC0F1-C22F-4D2A-B7A6-4A283EA1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850" y="2901293"/>
            <a:ext cx="1359523" cy="13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6681AF34-0F42-4807-A682-3EEEF6374BDD}"/>
              </a:ext>
            </a:extLst>
          </p:cNvPr>
          <p:cNvSpPr/>
          <p:nvPr/>
        </p:nvSpPr>
        <p:spPr>
          <a:xfrm>
            <a:off x="8073386" y="3211072"/>
            <a:ext cx="157848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opportunities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DDA489-621A-4AB1-9E48-C54D31639989}"/>
              </a:ext>
            </a:extLst>
          </p:cNvPr>
          <p:cNvSpPr/>
          <p:nvPr/>
        </p:nvSpPr>
        <p:spPr>
          <a:xfrm>
            <a:off x="9790648" y="2454408"/>
            <a:ext cx="1578482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Research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: Folded Corner 106">
            <a:extLst>
              <a:ext uri="{FF2B5EF4-FFF2-40B4-BE49-F238E27FC236}">
                <a16:creationId xmlns:a16="http://schemas.microsoft.com/office/drawing/2014/main" id="{7AEB2FD3-8B9C-4785-BDAD-24BC212756D4}"/>
              </a:ext>
            </a:extLst>
          </p:cNvPr>
          <p:cNvSpPr/>
          <p:nvPr/>
        </p:nvSpPr>
        <p:spPr>
          <a:xfrm>
            <a:off x="9788212" y="5297429"/>
            <a:ext cx="2309195" cy="1055725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Ranking Model for </a:t>
            </a:r>
          </a:p>
          <a:p>
            <a:r>
              <a:rPr lang="en-US" dirty="0">
                <a:solidFill>
                  <a:schemeClr val="tx1"/>
                </a:solidFill>
              </a:rPr>
              <a:t>Judging Research</a:t>
            </a:r>
          </a:p>
          <a:p>
            <a:r>
              <a:rPr lang="en-US" dirty="0">
                <a:solidFill>
                  <a:schemeClr val="tx1"/>
                </a:solidFill>
              </a:rPr>
              <a:t>Topics’ Prior Art</a:t>
            </a:r>
          </a:p>
        </p:txBody>
      </p:sp>
      <p:pic>
        <p:nvPicPr>
          <p:cNvPr id="108" name="Graphic 107" descr="Gears">
            <a:extLst>
              <a:ext uri="{FF2B5EF4-FFF2-40B4-BE49-F238E27FC236}">
                <a16:creationId xmlns:a16="http://schemas.microsoft.com/office/drawing/2014/main" id="{79E9B392-8EED-4D3E-9969-1E16F7CC2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373" y="5438969"/>
            <a:ext cx="914400" cy="91440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CC9E1D-3D99-4C5E-9286-56972D3216A8}"/>
              </a:ext>
            </a:extLst>
          </p:cNvPr>
          <p:cNvCxnSpPr>
            <a:stCxn id="107" idx="0"/>
          </p:cNvCxnSpPr>
          <p:nvPr/>
        </p:nvCxnSpPr>
        <p:spPr>
          <a:xfrm flipH="1" flipV="1">
            <a:off x="10942809" y="4221643"/>
            <a:ext cx="1" cy="10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A9AB1C7-2C22-4744-A89B-58778FB2B653}"/>
              </a:ext>
            </a:extLst>
          </p:cNvPr>
          <p:cNvSpPr txBox="1"/>
          <p:nvPr/>
        </p:nvSpPr>
        <p:spPr>
          <a:xfrm>
            <a:off x="10932403" y="4465866"/>
            <a:ext cx="82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Scored</a:t>
            </a:r>
          </a:p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2433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5</cp:revision>
  <dcterms:created xsi:type="dcterms:W3CDTF">2021-04-13T12:52:40Z</dcterms:created>
  <dcterms:modified xsi:type="dcterms:W3CDTF">2021-04-13T13:34:00Z</dcterms:modified>
</cp:coreProperties>
</file>