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2192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6" autoAdjust="0"/>
  </p:normalViewPr>
  <p:slideViewPr>
    <p:cSldViewPr snapToGrid="0" showGuides="1">
      <p:cViewPr>
        <p:scale>
          <a:sx n="75" d="100"/>
          <a:sy n="75" d="100"/>
        </p:scale>
        <p:origin x="492" y="852"/>
      </p:cViewPr>
      <p:guideLst>
        <p:guide orient="horz" pos="187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351E8-E625-4925-9825-DC0B244D3A4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113" y="1143000"/>
            <a:ext cx="6327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A0953-BB75-4E44-ABF2-D57854679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A0953-BB75-4E44-ABF2-D57854679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72715"/>
            <a:ext cx="9144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1766"/>
            <a:ext cx="9144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6442"/>
            <a:ext cx="262890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6442"/>
            <a:ext cx="773430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1773"/>
            <a:ext cx="1051560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77535"/>
            <a:ext cx="1051560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82208"/>
            <a:ext cx="51816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6442"/>
            <a:ext cx="1051560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57008"/>
            <a:ext cx="51577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71065"/>
            <a:ext cx="51577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57008"/>
            <a:ext cx="5183188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1065"/>
            <a:ext cx="5183188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55769"/>
            <a:ext cx="617220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6240"/>
            <a:ext cx="393223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55769"/>
            <a:ext cx="617220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83080"/>
            <a:ext cx="393223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7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6442"/>
            <a:ext cx="105156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2208"/>
            <a:ext cx="105156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460A-FCA5-44CE-B1A2-F05077D0564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508837"/>
            <a:ext cx="41148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508837"/>
            <a:ext cx="27432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35D5-BB64-4364-8207-5CA116EEB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5EFC10E-245C-4D0D-A59A-59D8739DFCBE}"/>
              </a:ext>
            </a:extLst>
          </p:cNvPr>
          <p:cNvCxnSpPr>
            <a:cxnSpLocks/>
            <a:stCxn id="183" idx="3"/>
            <a:endCxn id="191" idx="1"/>
          </p:cNvCxnSpPr>
          <p:nvPr/>
        </p:nvCxnSpPr>
        <p:spPr>
          <a:xfrm>
            <a:off x="9879716" y="4943749"/>
            <a:ext cx="297482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B5E1CE9-F286-43BE-977A-A634EABC46AC}"/>
              </a:ext>
            </a:extLst>
          </p:cNvPr>
          <p:cNvCxnSpPr>
            <a:cxnSpLocks/>
          </p:cNvCxnSpPr>
          <p:nvPr/>
        </p:nvCxnSpPr>
        <p:spPr>
          <a:xfrm>
            <a:off x="10573479" y="3851516"/>
            <a:ext cx="0" cy="64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06175DE-D2A1-4630-A888-EB25710F866C}"/>
              </a:ext>
            </a:extLst>
          </p:cNvPr>
          <p:cNvSpPr/>
          <p:nvPr/>
        </p:nvSpPr>
        <p:spPr>
          <a:xfrm>
            <a:off x="5782603" y="2626133"/>
            <a:ext cx="2079166" cy="1091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684B079-44C6-4B1D-8195-EC8BF19F811D}"/>
              </a:ext>
            </a:extLst>
          </p:cNvPr>
          <p:cNvCxnSpPr>
            <a:cxnSpLocks/>
            <a:stCxn id="195" idx="3"/>
            <a:endCxn id="176" idx="0"/>
          </p:cNvCxnSpPr>
          <p:nvPr/>
        </p:nvCxnSpPr>
        <p:spPr>
          <a:xfrm>
            <a:off x="1475269" y="643647"/>
            <a:ext cx="1" cy="85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: Folded Corner 174">
            <a:extLst>
              <a:ext uri="{FF2B5EF4-FFF2-40B4-BE49-F238E27FC236}">
                <a16:creationId xmlns:a16="http://schemas.microsoft.com/office/drawing/2014/main" id="{A3DCF5C7-5238-4BB8-BDE3-44F64ACA5F3E}"/>
              </a:ext>
            </a:extLst>
          </p:cNvPr>
          <p:cNvSpPr/>
          <p:nvPr/>
        </p:nvSpPr>
        <p:spPr>
          <a:xfrm>
            <a:off x="591994" y="819636"/>
            <a:ext cx="1866497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Query and filter</a:t>
            </a:r>
          </a:p>
        </p:txBody>
      </p:sp>
      <p:pic>
        <p:nvPicPr>
          <p:cNvPr id="176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A074DE60-FFF8-42C8-889B-385EDDDBD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42021" y="1497145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8BCAA9AD-E993-4E09-AAF2-228F36341703}"/>
              </a:ext>
            </a:extLst>
          </p:cNvPr>
          <p:cNvSpPr/>
          <p:nvPr/>
        </p:nvSpPr>
        <p:spPr>
          <a:xfrm>
            <a:off x="1164358" y="1644164"/>
            <a:ext cx="1137008" cy="15044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Metadata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Year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Title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Abstract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… …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8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23D61510-0AE1-4320-8DE5-87CC099A3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545118" y="4042498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C318A2D7-A662-4DE0-9B19-72B90880AC8A}"/>
              </a:ext>
            </a:extLst>
          </p:cNvPr>
          <p:cNvSpPr/>
          <p:nvPr/>
        </p:nvSpPr>
        <p:spPr>
          <a:xfrm>
            <a:off x="443525" y="5288276"/>
            <a:ext cx="2014160" cy="3364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Unified 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: Folded Corner 179">
            <a:extLst>
              <a:ext uri="{FF2B5EF4-FFF2-40B4-BE49-F238E27FC236}">
                <a16:creationId xmlns:a16="http://schemas.microsoft.com/office/drawing/2014/main" id="{586F4BB9-01E2-4A61-8DD8-AA04224BEA9E}"/>
              </a:ext>
            </a:extLst>
          </p:cNvPr>
          <p:cNvSpPr/>
          <p:nvPr/>
        </p:nvSpPr>
        <p:spPr>
          <a:xfrm>
            <a:off x="5897705" y="4995863"/>
            <a:ext cx="1664226" cy="9144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relevance to the AREA</a:t>
            </a:r>
          </a:p>
        </p:txBody>
      </p:sp>
      <p:sp>
        <p:nvSpPr>
          <p:cNvPr id="181" name="Rectangle: Folded Corner 180">
            <a:extLst>
              <a:ext uri="{FF2B5EF4-FFF2-40B4-BE49-F238E27FC236}">
                <a16:creationId xmlns:a16="http://schemas.microsoft.com/office/drawing/2014/main" id="{76D2A6CF-45FC-4F3F-9D9B-F87FE8ADDA53}"/>
              </a:ext>
            </a:extLst>
          </p:cNvPr>
          <p:cNvSpPr/>
          <p:nvPr/>
        </p:nvSpPr>
        <p:spPr>
          <a:xfrm>
            <a:off x="5897705" y="4142840"/>
            <a:ext cx="1666802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Judge paper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relatedness</a:t>
            </a:r>
          </a:p>
        </p:txBody>
      </p:sp>
      <p:sp>
        <p:nvSpPr>
          <p:cNvPr id="182" name="Rectangle: Folded Corner 181">
            <a:extLst>
              <a:ext uri="{FF2B5EF4-FFF2-40B4-BE49-F238E27FC236}">
                <a16:creationId xmlns:a16="http://schemas.microsoft.com/office/drawing/2014/main" id="{84E016CA-6961-4A05-A92B-7B411B55317F}"/>
              </a:ext>
            </a:extLst>
          </p:cNvPr>
          <p:cNvSpPr/>
          <p:nvPr/>
        </p:nvSpPr>
        <p:spPr>
          <a:xfrm>
            <a:off x="3241725" y="5113580"/>
            <a:ext cx="2115514" cy="6858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Vectorize natural language via TFIDF</a:t>
            </a:r>
          </a:p>
        </p:txBody>
      </p:sp>
      <p:pic>
        <p:nvPicPr>
          <p:cNvPr id="183" name="Picture 6" descr="Table Icon | IconExperience - Professional Icons » O-Collection">
            <a:extLst>
              <a:ext uri="{FF2B5EF4-FFF2-40B4-BE49-F238E27FC236}">
                <a16:creationId xmlns:a16="http://schemas.microsoft.com/office/drawing/2014/main" id="{1CB310F2-635C-4C1D-9EAC-F28768381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12099" r="9630" b="8000"/>
          <a:stretch/>
        </p:blipFill>
        <p:spPr bwMode="auto">
          <a:xfrm>
            <a:off x="8013219" y="4021902"/>
            <a:ext cx="1866497" cy="18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3FF56795-EC56-415A-A9DC-6F776DCD2856}"/>
              </a:ext>
            </a:extLst>
          </p:cNvPr>
          <p:cNvSpPr/>
          <p:nvPr/>
        </p:nvSpPr>
        <p:spPr>
          <a:xfrm>
            <a:off x="7918843" y="5151435"/>
            <a:ext cx="2014160" cy="5951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Reference Dataset for </a:t>
            </a:r>
            <a:r>
              <a:rPr lang="en-US" b="1" dirty="0" err="1">
                <a:solidFill>
                  <a:schemeClr val="tx1"/>
                </a:solidFill>
              </a:rPr>
              <a:t>FindAR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5" name="Picture 8" descr="Correlation, data, hub, network, visualisation icon - Download on Iconfinder">
            <a:extLst>
              <a:ext uri="{FF2B5EF4-FFF2-40B4-BE49-F238E27FC236}">
                <a16:creationId xmlns:a16="http://schemas.microsoft.com/office/drawing/2014/main" id="{4D836041-D705-4949-8C45-679DC1FC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20150">
            <a:off x="5830576" y="2690153"/>
            <a:ext cx="1031582" cy="103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10" descr="Bar Chart Down Icon - Free Icons">
            <a:extLst>
              <a:ext uri="{FF2B5EF4-FFF2-40B4-BE49-F238E27FC236}">
                <a16:creationId xmlns:a16="http://schemas.microsoft.com/office/drawing/2014/main" id="{EA0C8523-2081-4AAB-AFC6-5F379EF3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44" y="2757903"/>
            <a:ext cx="865011" cy="8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EBF3969-0A09-4307-96E7-76A7C6511320}"/>
              </a:ext>
            </a:extLst>
          </p:cNvPr>
          <p:cNvCxnSpPr>
            <a:cxnSpLocks/>
            <a:stCxn id="173" idx="3"/>
            <a:endCxn id="188" idx="1"/>
          </p:cNvCxnSpPr>
          <p:nvPr/>
        </p:nvCxnSpPr>
        <p:spPr>
          <a:xfrm flipV="1">
            <a:off x="7861769" y="3171755"/>
            <a:ext cx="2341087" cy="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8" name="Picture 16" descr="List free icon - interface, list, communications, tick, tasks, checking |  Free icons, Support icon, Icon">
            <a:extLst>
              <a:ext uri="{FF2B5EF4-FFF2-40B4-BE49-F238E27FC236}">
                <a16:creationId xmlns:a16="http://schemas.microsoft.com/office/drawing/2014/main" id="{4724950F-D574-4B41-A705-1F3E45C3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56" y="2491993"/>
            <a:ext cx="1359523" cy="13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ectangle: Folded Corner 188">
            <a:extLst>
              <a:ext uri="{FF2B5EF4-FFF2-40B4-BE49-F238E27FC236}">
                <a16:creationId xmlns:a16="http://schemas.microsoft.com/office/drawing/2014/main" id="{98ACFA1C-082C-4180-88A8-BD5DD3A73CDB}"/>
              </a:ext>
            </a:extLst>
          </p:cNvPr>
          <p:cNvSpPr/>
          <p:nvPr/>
        </p:nvSpPr>
        <p:spPr>
          <a:xfrm>
            <a:off x="8226552" y="2829830"/>
            <a:ext cx="1578482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Find opportunities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7FF1B24-A56D-4C8E-8630-D21133F85582}"/>
              </a:ext>
            </a:extLst>
          </p:cNvPr>
          <p:cNvSpPr/>
          <p:nvPr/>
        </p:nvSpPr>
        <p:spPr>
          <a:xfrm>
            <a:off x="9785292" y="2235217"/>
            <a:ext cx="2194650" cy="3292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New Research Topics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Rectangle: Folded Corner 190">
            <a:extLst>
              <a:ext uri="{FF2B5EF4-FFF2-40B4-BE49-F238E27FC236}">
                <a16:creationId xmlns:a16="http://schemas.microsoft.com/office/drawing/2014/main" id="{0FB5C6ED-A161-402F-8262-0B6112EB275C}"/>
              </a:ext>
            </a:extLst>
          </p:cNvPr>
          <p:cNvSpPr/>
          <p:nvPr/>
        </p:nvSpPr>
        <p:spPr>
          <a:xfrm>
            <a:off x="10177198" y="4478400"/>
            <a:ext cx="1866491" cy="945857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Assess prior art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relevant to new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research topics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19C2F43-75FF-4200-8340-A9D77FD5C311}"/>
              </a:ext>
            </a:extLst>
          </p:cNvPr>
          <p:cNvCxnSpPr>
            <a:cxnSpLocks/>
          </p:cNvCxnSpPr>
          <p:nvPr/>
        </p:nvCxnSpPr>
        <p:spPr>
          <a:xfrm flipV="1">
            <a:off x="11110444" y="3851516"/>
            <a:ext cx="0" cy="63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893A97BA-2D1A-43C8-AE1E-ED4E366F3A23}"/>
              </a:ext>
            </a:extLst>
          </p:cNvPr>
          <p:cNvSpPr/>
          <p:nvPr/>
        </p:nvSpPr>
        <p:spPr>
          <a:xfrm>
            <a:off x="363394" y="81963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C2564E1-DE43-4AB6-918A-5D7C9157E382}"/>
              </a:ext>
            </a:extLst>
          </p:cNvPr>
          <p:cNvSpPr/>
          <p:nvPr/>
        </p:nvSpPr>
        <p:spPr>
          <a:xfrm>
            <a:off x="8182699" y="264410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620493C7-F53A-4592-94B7-B68FF5D9FD53}"/>
              </a:ext>
            </a:extLst>
          </p:cNvPr>
          <p:cNvSpPr/>
          <p:nvPr/>
        </p:nvSpPr>
        <p:spPr>
          <a:xfrm>
            <a:off x="382030" y="43551"/>
            <a:ext cx="2186477" cy="600096"/>
          </a:xfrm>
          <a:prstGeom prst="can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Engineering Village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7A75621-48E4-413A-AA80-04F3CF7B997C}"/>
              </a:ext>
            </a:extLst>
          </p:cNvPr>
          <p:cNvCxnSpPr>
            <a:cxnSpLocks/>
          </p:cNvCxnSpPr>
          <p:nvPr/>
        </p:nvCxnSpPr>
        <p:spPr>
          <a:xfrm>
            <a:off x="1424470" y="3340838"/>
            <a:ext cx="3097" cy="70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Rectangle: Folded Corner 196">
            <a:extLst>
              <a:ext uri="{FF2B5EF4-FFF2-40B4-BE49-F238E27FC236}">
                <a16:creationId xmlns:a16="http://schemas.microsoft.com/office/drawing/2014/main" id="{B0A93D45-F98E-430F-98B5-7036343F02FA}"/>
              </a:ext>
            </a:extLst>
          </p:cNvPr>
          <p:cNvSpPr/>
          <p:nvPr/>
        </p:nvSpPr>
        <p:spPr>
          <a:xfrm>
            <a:off x="196302" y="3424067"/>
            <a:ext cx="2598816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Unify, Alias, and Bucket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40CD665-7CBD-4681-A0F8-F454D691078C}"/>
              </a:ext>
            </a:extLst>
          </p:cNvPr>
          <p:cNvSpPr/>
          <p:nvPr/>
        </p:nvSpPr>
        <p:spPr>
          <a:xfrm>
            <a:off x="25400" y="3424067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7524B6B-63F5-4C34-BC57-D3210E726205}"/>
              </a:ext>
            </a:extLst>
          </p:cNvPr>
          <p:cNvCxnSpPr>
            <a:cxnSpLocks/>
            <a:stCxn id="179" idx="3"/>
            <a:endCxn id="210" idx="4"/>
          </p:cNvCxnSpPr>
          <p:nvPr/>
        </p:nvCxnSpPr>
        <p:spPr>
          <a:xfrm flipV="1">
            <a:off x="2457685" y="3108733"/>
            <a:ext cx="506401" cy="234774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3BD7EA7-EF58-404C-9CB9-B84392E94F16}"/>
              </a:ext>
            </a:extLst>
          </p:cNvPr>
          <p:cNvCxnSpPr>
            <a:cxnSpLocks/>
            <a:stCxn id="209" idx="3"/>
            <a:endCxn id="173" idx="1"/>
          </p:cNvCxnSpPr>
          <p:nvPr/>
        </p:nvCxnSpPr>
        <p:spPr>
          <a:xfrm flipV="1">
            <a:off x="5446139" y="3171854"/>
            <a:ext cx="336464" cy="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E3B195F3-F3FE-4E14-AAED-E6C7AEFD59BA}"/>
              </a:ext>
            </a:extLst>
          </p:cNvPr>
          <p:cNvSpPr/>
          <p:nvPr/>
        </p:nvSpPr>
        <p:spPr>
          <a:xfrm>
            <a:off x="3166436" y="490061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C2479E8-979A-43CF-B26F-4A45B6AF07B5}"/>
              </a:ext>
            </a:extLst>
          </p:cNvPr>
          <p:cNvCxnSpPr>
            <a:stCxn id="179" idx="3"/>
            <a:endCxn id="182" idx="1"/>
          </p:cNvCxnSpPr>
          <p:nvPr/>
        </p:nvCxnSpPr>
        <p:spPr>
          <a:xfrm>
            <a:off x="2457685" y="5456480"/>
            <a:ext cx="78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E00607A4-8BA2-4E36-A62E-650D52A56D49}"/>
              </a:ext>
            </a:extLst>
          </p:cNvPr>
          <p:cNvSpPr/>
          <p:nvPr/>
        </p:nvSpPr>
        <p:spPr>
          <a:xfrm>
            <a:off x="5799211" y="4009688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C83F263-A054-427D-BBFF-3689F4508EE9}"/>
              </a:ext>
            </a:extLst>
          </p:cNvPr>
          <p:cNvCxnSpPr>
            <a:cxnSpLocks/>
            <a:stCxn id="182" idx="3"/>
            <a:endCxn id="181" idx="1"/>
          </p:cNvCxnSpPr>
          <p:nvPr/>
        </p:nvCxnSpPr>
        <p:spPr>
          <a:xfrm flipV="1">
            <a:off x="5357239" y="4485740"/>
            <a:ext cx="540466" cy="970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761750D2-AF8E-481D-A144-DB2D428A2C71}"/>
              </a:ext>
            </a:extLst>
          </p:cNvPr>
          <p:cNvSpPr/>
          <p:nvPr/>
        </p:nvSpPr>
        <p:spPr>
          <a:xfrm>
            <a:off x="5812327" y="4943749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EA52DB7-01ED-49DC-98D1-B443DF5B4712}"/>
              </a:ext>
            </a:extLst>
          </p:cNvPr>
          <p:cNvCxnSpPr>
            <a:cxnSpLocks/>
            <a:stCxn id="182" idx="3"/>
            <a:endCxn id="180" idx="1"/>
          </p:cNvCxnSpPr>
          <p:nvPr/>
        </p:nvCxnSpPr>
        <p:spPr>
          <a:xfrm flipV="1">
            <a:off x="5357239" y="5453063"/>
            <a:ext cx="540466" cy="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69A4020-5688-44B2-9836-5CB76C09B87F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7564507" y="4485740"/>
            <a:ext cx="354336" cy="96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F3A0BA7F-B462-46DA-8F19-488FFFC1A59C}"/>
              </a:ext>
            </a:extLst>
          </p:cNvPr>
          <p:cNvCxnSpPr>
            <a:cxnSpLocks/>
            <a:stCxn id="180" idx="3"/>
            <a:endCxn id="184" idx="1"/>
          </p:cNvCxnSpPr>
          <p:nvPr/>
        </p:nvCxnSpPr>
        <p:spPr>
          <a:xfrm flipV="1">
            <a:off x="7561931" y="5449029"/>
            <a:ext cx="356912" cy="4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Rectangle: Folded Corner 208">
            <a:extLst>
              <a:ext uri="{FF2B5EF4-FFF2-40B4-BE49-F238E27FC236}">
                <a16:creationId xmlns:a16="http://schemas.microsoft.com/office/drawing/2014/main" id="{2BAAEFBE-B0C8-4376-889A-2F222C7204AA}"/>
              </a:ext>
            </a:extLst>
          </p:cNvPr>
          <p:cNvSpPr/>
          <p:nvPr/>
        </p:nvSpPr>
        <p:spPr>
          <a:xfrm>
            <a:off x="2884705" y="2829830"/>
            <a:ext cx="2561434" cy="685980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Visualize term 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frequency &amp; relatedness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3C913105-62EE-4B57-A0FB-F08ACB1F97CA}"/>
              </a:ext>
            </a:extLst>
          </p:cNvPr>
          <p:cNvSpPr/>
          <p:nvPr/>
        </p:nvSpPr>
        <p:spPr>
          <a:xfrm>
            <a:off x="2735486" y="265153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637471B1-A64A-43F2-ACAF-413C47915606}"/>
              </a:ext>
            </a:extLst>
          </p:cNvPr>
          <p:cNvSpPr/>
          <p:nvPr/>
        </p:nvSpPr>
        <p:spPr>
          <a:xfrm>
            <a:off x="10011988" y="4261043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351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15</cp:revision>
  <dcterms:created xsi:type="dcterms:W3CDTF">2021-04-13T12:52:40Z</dcterms:created>
  <dcterms:modified xsi:type="dcterms:W3CDTF">2021-04-13T18:11:37Z</dcterms:modified>
</cp:coreProperties>
</file>