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Work Sans"/>
      <p:regular r:id="rId18"/>
      <p:bold r:id="rId19"/>
      <p:italic r:id="rId20"/>
      <p:boldItalic r:id="rId21"/>
    </p:embeddedFont>
    <p:embeddedFont>
      <p:font typeface="Work Sans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58C5A9-0640-4056-A88F-3FEE7063086A}">
  <a:tblStyle styleId="{9958C5A9-0640-4056-A88F-3FEE706308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italic.fntdata"/><Relationship Id="rId22" Type="http://schemas.openxmlformats.org/officeDocument/2006/relationships/font" Target="fonts/WorkSansLight-regular.fntdata"/><Relationship Id="rId21" Type="http://schemas.openxmlformats.org/officeDocument/2006/relationships/font" Target="fonts/WorkSans-boldItalic.fntdata"/><Relationship Id="rId24" Type="http://schemas.openxmlformats.org/officeDocument/2006/relationships/font" Target="fonts/WorkSansLight-italic.fntdata"/><Relationship Id="rId23" Type="http://schemas.openxmlformats.org/officeDocument/2006/relationships/font" Target="fonts/WorkSans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Work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WorkSans-bold.fntdata"/><Relationship Id="rId18" Type="http://schemas.openxmlformats.org/officeDocument/2006/relationships/font" Target="fonts/Work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c4dde627c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c4dde627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c4dde627c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c4dde627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c4dde627c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c4dde627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c4dde627c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c4dde627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617750" y="495100"/>
            <a:ext cx="3585600" cy="27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4500"/>
              <a:t>Gimnastas en</a:t>
            </a:r>
            <a:r>
              <a:rPr lang="en" sz="4500"/>
              <a:t> Juegos Olímpicos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2"/>
          <p:cNvSpPr txBox="1"/>
          <p:nvPr/>
        </p:nvSpPr>
        <p:spPr>
          <a:xfrm>
            <a:off x="5089775" y="638800"/>
            <a:ext cx="3585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Análisis de las variables que determinan la consecución de una medalla olímpica</a:t>
            </a:r>
            <a:endParaRPr b="1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" name="Google Shape;60;p12"/>
          <p:cNvSpPr txBox="1"/>
          <p:nvPr/>
        </p:nvSpPr>
        <p:spPr>
          <a:xfrm>
            <a:off x="4968875" y="3652875"/>
            <a:ext cx="3706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Work Sans"/>
                <a:ea typeface="Work Sans"/>
                <a:cs typeface="Work Sans"/>
                <a:sym typeface="Work Sans"/>
              </a:rPr>
              <a:t>Claudia Beatriz Perez Lorenzo</a:t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Work Sans"/>
                <a:ea typeface="Work Sans"/>
                <a:cs typeface="Work Sans"/>
                <a:sym typeface="Work Sans"/>
              </a:rPr>
              <a:t>2022</a:t>
            </a:r>
            <a:endParaRPr b="1" sz="21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00" y="702700"/>
            <a:ext cx="5008850" cy="38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type="title"/>
          </p:nvPr>
        </p:nvSpPr>
        <p:spPr>
          <a:xfrm>
            <a:off x="5264750" y="1002850"/>
            <a:ext cx="3154800" cy="32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/>
              <a:t>Correlación</a:t>
            </a:r>
            <a:r>
              <a:rPr lang="en"/>
              <a:t> </a:t>
            </a:r>
            <a:r>
              <a:rPr lang="en" sz="5400"/>
              <a:t>PHI</a:t>
            </a:r>
            <a:endParaRPr sz="5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/>
              <a:t>Las variables que muestran cierta correlación con las medallas son NOC y Team</a:t>
            </a:r>
            <a:endParaRPr b="0" sz="1700"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7372800" y="778771"/>
            <a:ext cx="623450" cy="604449"/>
            <a:chOff x="2594325" y="1627175"/>
            <a:chExt cx="440850" cy="440850"/>
          </a:xfrm>
        </p:grpSpPr>
        <p:sp>
          <p:nvSpPr>
            <p:cNvPr id="146" name="Google Shape;146;p21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/>
              <a:t>¿Cómo</a:t>
            </a:r>
            <a:r>
              <a:rPr lang="en"/>
              <a:t> sigue</a:t>
            </a:r>
            <a:r>
              <a:rPr b="0" i="1" lang="en"/>
              <a:t>?</a:t>
            </a:r>
            <a:endParaRPr b="0" i="1"/>
          </a:p>
        </p:txBody>
      </p:sp>
      <p:sp>
        <p:nvSpPr>
          <p:cNvPr id="155" name="Google Shape;155;p22"/>
          <p:cNvSpPr/>
          <p:nvPr/>
        </p:nvSpPr>
        <p:spPr>
          <a:xfrm>
            <a:off x="716150" y="2518850"/>
            <a:ext cx="2844300" cy="1325100"/>
          </a:xfrm>
          <a:prstGeom prst="homePlate">
            <a:avLst>
              <a:gd fmla="val 30129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Prueba de modelos de ML</a:t>
            </a:r>
            <a:endParaRPr i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2941050" y="2518850"/>
            <a:ext cx="30531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Validación de modelos de ML</a:t>
            </a:r>
            <a:endParaRPr i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5472874" y="2518850"/>
            <a:ext cx="2946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Conclusiones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58" name="Google Shape;158;p22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159" name="Google Shape;159;p2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4294967295" type="ctrTitle"/>
          </p:nvPr>
        </p:nvSpPr>
        <p:spPr>
          <a:xfrm>
            <a:off x="685800" y="1101613"/>
            <a:ext cx="4286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b="0" i="1" sz="7200"/>
          </a:p>
        </p:txBody>
      </p:sp>
      <p:sp>
        <p:nvSpPr>
          <p:cNvPr id="167" name="Google Shape;167;p23"/>
          <p:cNvSpPr txBox="1"/>
          <p:nvPr>
            <p:ph idx="4294967295" type="subTitle"/>
          </p:nvPr>
        </p:nvSpPr>
        <p:spPr>
          <a:xfrm>
            <a:off x="685800" y="2262974"/>
            <a:ext cx="42861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3600">
                <a:latin typeface="Work Sans"/>
                <a:ea typeface="Work Sans"/>
                <a:cs typeface="Work Sans"/>
                <a:sym typeface="Work Sans"/>
              </a:rPr>
              <a:t>¿Dudas?</a:t>
            </a:r>
            <a:endParaRPr i="1" sz="36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cperezlorenzo@gmail.com</a:t>
            </a:r>
            <a:endParaRPr sz="1700"/>
          </a:p>
        </p:txBody>
      </p:sp>
      <p:sp>
        <p:nvSpPr>
          <p:cNvPr id="168" name="Google Shape;168;p23"/>
          <p:cNvSpPr/>
          <p:nvPr/>
        </p:nvSpPr>
        <p:spPr>
          <a:xfrm>
            <a:off x="6543431" y="805362"/>
            <a:ext cx="1752310" cy="175231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1012800" y="593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Hipótesis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70025" y="1066750"/>
            <a:ext cx="72921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Se espera encontrar respuesta a las siguientes preguntas:</a:t>
            </a:r>
            <a:endParaRPr sz="1900">
              <a:solidFill>
                <a:schemeClr val="accent3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Work Sans"/>
              <a:buChar char="●"/>
            </a:pPr>
            <a:r>
              <a:rPr i="1" lang="en" sz="19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¿Existe alguna relación entre la cantidad de </a:t>
            </a:r>
            <a:r>
              <a:rPr b="1" i="1" lang="en" sz="22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medallas</a:t>
            </a:r>
            <a:r>
              <a:rPr i="1" lang="en" sz="19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obtenidas por las gimnastas y la </a:t>
            </a:r>
            <a:r>
              <a:rPr b="1" i="1" lang="en" sz="22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edad</a:t>
            </a:r>
            <a:r>
              <a:rPr i="1" lang="en" sz="19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i="1" sz="1900">
              <a:solidFill>
                <a:srgbClr val="212121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Work Sans"/>
              <a:buChar char="●"/>
            </a:pPr>
            <a:r>
              <a:rPr i="1" lang="en" sz="19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¿El </a:t>
            </a:r>
            <a:r>
              <a:rPr b="1" i="1" lang="en" sz="23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peso</a:t>
            </a:r>
            <a:r>
              <a:rPr i="1" lang="en" sz="19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y la </a:t>
            </a:r>
            <a:r>
              <a:rPr b="1" i="1" lang="en" sz="22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altura</a:t>
            </a:r>
            <a:r>
              <a:rPr i="1" lang="en" sz="19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de las atletas puede ser determinante para predecir una </a:t>
            </a:r>
            <a:r>
              <a:rPr b="1" i="1" lang="en" sz="22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performance </a:t>
            </a:r>
            <a:r>
              <a:rPr b="1" i="1" lang="en" sz="23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exitosa</a:t>
            </a:r>
            <a:r>
              <a:rPr i="1" lang="en" sz="19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i="1" sz="1900">
              <a:solidFill>
                <a:srgbClr val="212121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Work Sans"/>
              <a:buChar char="●"/>
            </a:pPr>
            <a:r>
              <a:rPr i="1" lang="en" sz="19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¿El </a:t>
            </a:r>
            <a:r>
              <a:rPr b="1" i="1" lang="en" sz="22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NOC</a:t>
            </a:r>
            <a:r>
              <a:rPr b="1" i="1" lang="en" sz="19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i="1" lang="en" sz="19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al cual representan puede ser determinante a la hora de conseguir una </a:t>
            </a:r>
            <a:r>
              <a:rPr b="1" i="1" lang="en" sz="22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presea</a:t>
            </a:r>
            <a:r>
              <a:rPr i="1" lang="en" sz="1900">
                <a:solidFill>
                  <a:srgbClr val="212121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i="1" sz="1900">
              <a:solidFill>
                <a:srgbClr val="212121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6501075" y="418325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325" y="1142075"/>
            <a:ext cx="3802127" cy="3538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820300" y="394900"/>
            <a:ext cx="6734400" cy="3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500"/>
              <a:t>¿Qué tan </a:t>
            </a:r>
            <a:r>
              <a:rPr b="1" i="0" lang="en" sz="3500">
                <a:latin typeface="Work Sans"/>
                <a:ea typeface="Work Sans"/>
                <a:cs typeface="Work Sans"/>
                <a:sym typeface="Work Sans"/>
              </a:rPr>
              <a:t>sencillo</a:t>
            </a:r>
            <a:r>
              <a:rPr lang="en" sz="3500"/>
              <a:t> es obtener una </a:t>
            </a:r>
            <a:r>
              <a:rPr b="1" i="0" lang="en" sz="3500">
                <a:latin typeface="Work Sans"/>
                <a:ea typeface="Work Sans"/>
                <a:cs typeface="Work Sans"/>
                <a:sym typeface="Work Sans"/>
              </a:rPr>
              <a:t>medalla</a:t>
            </a:r>
            <a:r>
              <a:rPr lang="en" sz="3500"/>
              <a:t>?</a:t>
            </a:r>
            <a:endParaRPr sz="3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5" name="Google Shape;75;p14"/>
          <p:cNvGraphicFramePr/>
          <p:nvPr/>
        </p:nvGraphicFramePr>
        <p:xfrm>
          <a:off x="1283475" y="1785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{9958C5A9-0640-4056-A88F-3FEE7063086A}</a:tableStyleId>
              </a:tblPr>
              <a:tblGrid>
                <a:gridCol w="2644675"/>
              </a:tblGrid>
              <a:tr h="274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Sólo el </a:t>
                      </a:r>
                      <a:endParaRPr sz="40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3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r>
                        <a:rPr b="1" lang="en" sz="63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%</a:t>
                      </a:r>
                      <a:endParaRPr b="1" sz="63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obtendrá una medalla</a:t>
                      </a:r>
                      <a:endParaRPr sz="17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23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11878" l="0" r="19614" t="0"/>
          <a:stretch/>
        </p:blipFill>
        <p:spPr>
          <a:xfrm>
            <a:off x="5009199" y="1152000"/>
            <a:ext cx="3402875" cy="33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type="title"/>
          </p:nvPr>
        </p:nvSpPr>
        <p:spPr>
          <a:xfrm>
            <a:off x="590300" y="456600"/>
            <a:ext cx="3828000" cy="13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500"/>
              <a:t>Algunos </a:t>
            </a:r>
            <a:r>
              <a:rPr lang="en" sz="3500"/>
              <a:t>datos históricos</a:t>
            </a:r>
            <a:endParaRPr sz="3500"/>
          </a:p>
        </p:txBody>
      </p:sp>
      <p:grpSp>
        <p:nvGrpSpPr>
          <p:cNvPr id="82" name="Google Shape;82;p15"/>
          <p:cNvGrpSpPr/>
          <p:nvPr/>
        </p:nvGrpSpPr>
        <p:grpSpPr>
          <a:xfrm>
            <a:off x="7386245" y="711754"/>
            <a:ext cx="609607" cy="609607"/>
            <a:chOff x="2594325" y="1627175"/>
            <a:chExt cx="440850" cy="440850"/>
          </a:xfrm>
        </p:grpSpPr>
        <p:sp>
          <p:nvSpPr>
            <p:cNvPr id="83" name="Google Shape;83;p15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175" y="2610775"/>
            <a:ext cx="903425" cy="9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877900" y="3666600"/>
            <a:ext cx="1490700" cy="83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9129</a:t>
            </a:r>
            <a:endParaRPr b="1"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300" y="283389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2859100" y="3666600"/>
            <a:ext cx="1490700" cy="83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701</a:t>
            </a:r>
            <a:endParaRPr b="1"/>
          </a:p>
        </p:txBody>
      </p:sp>
      <p:sp>
        <p:nvSpPr>
          <p:cNvPr id="91" name="Google Shape;91;p15"/>
          <p:cNvSpPr txBox="1"/>
          <p:nvPr/>
        </p:nvSpPr>
        <p:spPr>
          <a:xfrm>
            <a:off x="742700" y="1983500"/>
            <a:ext cx="190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Work Sans Light"/>
                <a:ea typeface="Work Sans Light"/>
                <a:cs typeface="Work Sans Light"/>
                <a:sym typeface="Work Sans Light"/>
              </a:rPr>
              <a:t>Participaciones</a:t>
            </a:r>
            <a:endParaRPr sz="17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647700" y="1983500"/>
            <a:ext cx="190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Work Sans Light"/>
                <a:ea typeface="Work Sans Light"/>
                <a:cs typeface="Work Sans Light"/>
                <a:sym typeface="Work Sans Light"/>
              </a:rPr>
              <a:t>Medallistas</a:t>
            </a:r>
            <a:endParaRPr sz="17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5600100" y="1974125"/>
            <a:ext cx="20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009200" y="599950"/>
            <a:ext cx="225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Work Sans Light"/>
                <a:ea typeface="Work Sans Light"/>
                <a:cs typeface="Work Sans Light"/>
                <a:sym typeface="Work Sans Light"/>
              </a:rPr>
              <a:t>Top 10</a:t>
            </a:r>
            <a:endParaRPr sz="17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6"/>
          <p:cNvGraphicFramePr/>
          <p:nvPr/>
        </p:nvGraphicFramePr>
        <p:xfrm>
          <a:off x="4475975" y="12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{9958C5A9-0640-4056-A88F-3FEE7063086A}</a:tableStyleId>
              </a:tblPr>
              <a:tblGrid>
                <a:gridCol w="2481075"/>
              </a:tblGrid>
              <a:tr h="2690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000"/>
                        <a:t>edad</a:t>
                      </a:r>
                      <a:endParaRPr b="1" sz="40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000"/>
                        <a:t>peso</a:t>
                      </a:r>
                      <a:endParaRPr b="1" sz="40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000"/>
                        <a:t>altura</a:t>
                      </a:r>
                      <a:endParaRPr b="1" sz="40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000"/>
                        <a:t>NOC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6"/>
          <p:cNvSpPr txBox="1"/>
          <p:nvPr>
            <p:ph type="title"/>
          </p:nvPr>
        </p:nvSpPr>
        <p:spPr>
          <a:xfrm>
            <a:off x="1047500" y="528800"/>
            <a:ext cx="3209700" cy="3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500"/>
              <a:t>¿Cómo se </a:t>
            </a:r>
            <a:r>
              <a:rPr lang="en" sz="3500"/>
              <a:t>relacionan </a:t>
            </a:r>
            <a:r>
              <a:rPr b="0" i="1" lang="en" sz="3500"/>
              <a:t>las </a:t>
            </a:r>
            <a:r>
              <a:rPr lang="en" sz="3500"/>
              <a:t>variables </a:t>
            </a:r>
            <a:r>
              <a:rPr b="0" i="1" lang="en" sz="3500"/>
              <a:t>de interés?</a:t>
            </a:r>
            <a:endParaRPr b="0" i="1" sz="3500"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4878870" y="1022846"/>
            <a:ext cx="548682" cy="563935"/>
            <a:chOff x="2594325" y="1627175"/>
            <a:chExt cx="440850" cy="440850"/>
          </a:xfrm>
        </p:grpSpPr>
        <p:sp>
          <p:nvSpPr>
            <p:cNvPr id="102" name="Google Shape;102;p16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6476200" y="437675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825" y="523750"/>
            <a:ext cx="5051775" cy="41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665525" y="661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{9958C5A9-0640-4056-A88F-3FEE7063086A}</a:tableStyleId>
              </a:tblPr>
              <a:tblGrid>
                <a:gridCol w="2565525"/>
              </a:tblGrid>
              <a:tr h="17837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35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Medallas</a:t>
                      </a:r>
                      <a:r>
                        <a:rPr lang="en" sz="35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y </a:t>
                      </a:r>
                      <a:endParaRPr sz="35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35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edad</a:t>
                      </a:r>
                      <a:endParaRPr i="1" sz="35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" name="Google Shape;114;p17"/>
          <p:cNvGraphicFramePr/>
          <p:nvPr/>
        </p:nvGraphicFramePr>
        <p:xfrm>
          <a:off x="547625" y="1967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{9958C5A9-0640-4056-A88F-3FEE7063086A}</a:tableStyleId>
              </a:tblPr>
              <a:tblGrid>
                <a:gridCol w="2934850"/>
              </a:tblGrid>
              <a:tr h="242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Entre</a:t>
                      </a:r>
                      <a:r>
                        <a:rPr lang="en" sz="26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</a:t>
                      </a:r>
                      <a:endParaRPr sz="26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9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 </a:t>
                      </a:r>
                      <a:r>
                        <a:rPr i="1" lang="en" sz="26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y</a:t>
                      </a:r>
                      <a:r>
                        <a:rPr b="1" lang="en" sz="49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20</a:t>
                      </a:r>
                      <a:endParaRPr b="1" sz="49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años</a:t>
                      </a:r>
                      <a:r>
                        <a:rPr lang="en" sz="17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</a:t>
                      </a:r>
                      <a:endParaRPr sz="17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se obtuvieron la mayor cantidad de medallas</a:t>
                      </a:r>
                      <a:endParaRPr sz="17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750" y="533400"/>
            <a:ext cx="4881725" cy="41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461725" y="533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{9958C5A9-0640-4056-A88F-3FEE7063086A}</a:tableStyleId>
              </a:tblPr>
              <a:tblGrid>
                <a:gridCol w="2854275"/>
              </a:tblGrid>
              <a:tr h="1414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35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Medallas</a:t>
                      </a:r>
                      <a:r>
                        <a:rPr lang="en" sz="35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y </a:t>
                      </a:r>
                      <a:endParaRPr sz="35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5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altura</a:t>
                      </a:r>
                      <a:endParaRPr b="1" sz="35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Google Shape;122;p18"/>
          <p:cNvGraphicFramePr/>
          <p:nvPr/>
        </p:nvGraphicFramePr>
        <p:xfrm>
          <a:off x="556375" y="19479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{9958C5A9-0640-4056-A88F-3FEE7063086A}</a:tableStyleId>
              </a:tblPr>
              <a:tblGrid>
                <a:gridCol w="2934850"/>
              </a:tblGrid>
              <a:tr h="244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9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152</a:t>
                      </a:r>
                      <a:r>
                        <a:rPr b="1" lang="en" sz="49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i="1" lang="en" sz="26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y</a:t>
                      </a:r>
                      <a:r>
                        <a:rPr b="1" lang="en" sz="49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160</a:t>
                      </a:r>
                      <a:endParaRPr b="1" sz="49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cm</a:t>
                      </a:r>
                      <a:r>
                        <a:rPr lang="en" sz="17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</a:t>
                      </a:r>
                      <a:endParaRPr sz="17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son las alturas con mayor cantidad de medallas obtenidas históricamente</a:t>
                      </a:r>
                      <a:endParaRPr sz="17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900" y="533400"/>
            <a:ext cx="5047300" cy="41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544650" y="585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{9958C5A9-0640-4056-A88F-3FEE7063086A}</a:tableStyleId>
              </a:tblPr>
              <a:tblGrid>
                <a:gridCol w="2934850"/>
              </a:tblGrid>
              <a:tr h="140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35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Medallas</a:t>
                      </a:r>
                      <a:r>
                        <a:rPr lang="en" sz="35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y </a:t>
                      </a:r>
                      <a:endParaRPr sz="35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5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peso</a:t>
                      </a:r>
                      <a:endParaRPr b="1" sz="35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p19"/>
          <p:cNvGraphicFramePr/>
          <p:nvPr/>
        </p:nvGraphicFramePr>
        <p:xfrm>
          <a:off x="544650" y="1986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{9958C5A9-0640-4056-A88F-3FEE7063086A}</a:tableStyleId>
              </a:tblPr>
              <a:tblGrid>
                <a:gridCol w="2934850"/>
              </a:tblGrid>
              <a:tr h="240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9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52</a:t>
                      </a:r>
                      <a:endParaRPr b="1" sz="49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kilos</a:t>
                      </a:r>
                      <a:r>
                        <a:rPr lang="en" sz="17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</a:t>
                      </a:r>
                      <a:endParaRPr sz="17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es el peso de las atletas con mayor cantidad de medallas obtenidas</a:t>
                      </a:r>
                      <a:endParaRPr sz="17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750" y="483450"/>
            <a:ext cx="5085650" cy="42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549025" y="483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{9958C5A9-0640-4056-A88F-3FEE7063086A}</a:tableStyleId>
              </a:tblPr>
              <a:tblGrid>
                <a:gridCol w="3000725"/>
              </a:tblGrid>
              <a:tr h="1307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35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Medallas</a:t>
                      </a:r>
                      <a:r>
                        <a:rPr lang="en" sz="35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y </a:t>
                      </a:r>
                      <a:endParaRPr sz="35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5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NOC</a:t>
                      </a:r>
                      <a:endParaRPr b="1" sz="35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Google Shape;138;p20"/>
          <p:cNvGraphicFramePr/>
          <p:nvPr/>
        </p:nvGraphicFramePr>
        <p:xfrm>
          <a:off x="614900" y="1790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{9958C5A9-0640-4056-A88F-3FEE7063086A}</a:tableStyleId>
              </a:tblPr>
              <a:tblGrid>
                <a:gridCol w="2934850"/>
              </a:tblGrid>
              <a:tr h="273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9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URS</a:t>
                      </a:r>
                      <a:br>
                        <a:rPr b="1" lang="en" sz="49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</a:br>
                      <a:r>
                        <a:rPr b="1" lang="en" sz="49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ROU</a:t>
                      </a:r>
                      <a:endParaRPr b="1" sz="49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49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USA</a:t>
                      </a:r>
                      <a:endParaRPr b="1" sz="49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Top medallero histórico</a:t>
                      </a:r>
                      <a:endParaRPr sz="17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