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>
        <p:scale>
          <a:sx n="140" d="100"/>
          <a:sy n="140" d="100"/>
        </p:scale>
        <p:origin x="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B450-DD8A-A94D-854F-7B4DB11F7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F3504-1512-C94A-8EC3-CCCCEA3E1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89F54-5A8E-7A41-B451-F11F5C94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ED58-F8FA-5344-9CCD-31AC5874857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8615-ECEC-8F46-B77C-0A3B4720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2AEE-665A-0C4D-83FE-0EF158B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2945-55CA-D144-BF29-85C6DA2D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3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96C6-CC7B-224E-8D6B-8BDB12A0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1AFA1-FEAF-1B41-9194-D6AFA41AB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D9D7F-30C4-B64F-9D2D-D9A3BF53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ED58-F8FA-5344-9CCD-31AC5874857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6476-EA74-6B42-9896-09D44FE1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F1A9B-5C53-734B-8B9B-00E3F8E2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2945-55CA-D144-BF29-85C6DA2D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7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9CDDE-5985-DD40-9F60-09F4CB13C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E11F2-EE11-2246-A7EF-E2BCE42E6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E72CD-230A-8B48-9CF3-F6640359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ED58-F8FA-5344-9CCD-31AC5874857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00DAA-6365-484E-8220-3CA4A049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CC6E6-0893-9744-A6EE-01C50823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2945-55CA-D144-BF29-85C6DA2D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1E2A-E28F-1F41-8AE2-B4DFCF9E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BEC2-2CA8-FF45-8601-74A2F896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12F5-F990-D041-8D62-E555DB67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ED58-F8FA-5344-9CCD-31AC5874857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D78B-7755-C242-8EF7-3ED1CF9D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15A53-D718-2640-9BAA-D17477DF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2945-55CA-D144-BF29-85C6DA2D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1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BEC2-513F-6548-AF11-CDA7A9E1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8C91-0D48-0046-817C-A731FC90F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97E8-503A-C042-907A-669BF744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ED58-F8FA-5344-9CCD-31AC5874857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5324B-1C56-B14E-9709-7E6E235B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D0AB7-E0BD-6E41-8BBF-BDCE8CD3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2945-55CA-D144-BF29-85C6DA2D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0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1755-38C8-5C4D-976B-024A5572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EEF7D-9549-2843-BAEB-3ACDD9BE7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7478-DE18-CF46-84DA-12A1619A4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3FEE5-2FB5-AE4F-940D-21C1C7C0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ED58-F8FA-5344-9CCD-31AC5874857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C72A3-4646-BC4A-A63E-7C78DC92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18F0C-C67D-4F45-9A05-E1E78824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2945-55CA-D144-BF29-85C6DA2D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CD68-EE26-D24F-8CBE-ED47E8DF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81DAD-D723-DA40-AF20-711079CD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3EA50-1222-0945-9BE9-2764CB610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67BFD-08A8-1640-9CB4-8A8AA37D0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0C937-F1A4-C944-B01E-40CD9D5BE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F5FE7-B0DB-EA4A-8B32-AC2EF37E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ED58-F8FA-5344-9CCD-31AC5874857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EC034-F86E-2A4D-A0A2-57EF64F6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95EBE-450A-2D4C-B70E-4BCF09E2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2945-55CA-D144-BF29-85C6DA2D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9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DFA2-1216-684B-9D14-1924DF5B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61DA0-98AB-3844-9E79-04F966B6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ED58-F8FA-5344-9CCD-31AC5874857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BB7D4-DB73-A64E-BDCA-BB8CD8B6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F0AF2-8CE5-5B41-AA8D-4B987C0D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2945-55CA-D144-BF29-85C6DA2D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9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92A81-E676-8F4B-A93C-AB63A99B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ED58-F8FA-5344-9CCD-31AC5874857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253A3-0282-564E-99FC-C60A468A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5FC40-C899-714D-A9EF-FED4BCF4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2945-55CA-D144-BF29-85C6DA2D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2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A727-9A69-7342-B1FE-AB9CAC43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10E9-700F-A44D-9749-10B44BD56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79B5F-81ED-5F41-AE65-ED8FCAAF8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16F6C-A7F1-C84A-91ED-3AA199FD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ED58-F8FA-5344-9CCD-31AC5874857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7EC98-3359-B242-A813-2E29528A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BD508-6708-0544-B875-6AC3FB5C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2945-55CA-D144-BF29-85C6DA2D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0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C800-B58A-5140-A926-1D329992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9A614-2DD0-204A-BEE1-94A3B52F7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E0E3A-B8D7-1B4D-B80D-D7B8D7F10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C8A74-F8F4-ED45-9CB1-E64FFC9D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ED58-F8FA-5344-9CCD-31AC5874857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027BB-8203-5347-99BD-3A4F47C0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267B8-DA38-9B45-A458-57E44F4A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2945-55CA-D144-BF29-85C6DA2D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3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33F97-C19A-EA4A-BF1A-1645D3F0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0B5A2-8D09-8447-8184-2AA045C1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E1C5-EDC2-9540-B4CA-922C4D2F6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EED58-F8FA-5344-9CCD-31AC5874857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8D912-7F43-A140-B845-9E8986652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11D96-6C1B-DF44-8422-86E698BF8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2945-55CA-D144-BF29-85C6DA2D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3398-D6D4-A24A-82E7-A526BE03E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554D4-6D16-B84D-AF31-957BA28D5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Behavioral theory of everything</a:t>
            </a:r>
          </a:p>
        </p:txBody>
      </p:sp>
    </p:spTree>
    <p:extLst>
      <p:ext uri="{BB962C8B-B14F-4D97-AF65-F5344CB8AC3E}">
        <p14:creationId xmlns:p14="http://schemas.microsoft.com/office/powerpoint/2010/main" val="292050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CF4E99-50ED-C746-83A6-8B20D68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rational choice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874F97-392F-7640-8E52-6DC1C198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Cost Economics 101:</a:t>
            </a:r>
          </a:p>
          <a:p>
            <a:pPr lvl="1"/>
            <a:r>
              <a:rPr lang="en-US" dirty="0"/>
              <a:t>If sum(benefits) &gt; sum(costs) – Immunize. Otherwise don’t</a:t>
            </a:r>
          </a:p>
          <a:p>
            <a:pPr lvl="1"/>
            <a:r>
              <a:rPr lang="en-US" dirty="0"/>
              <a:t>…except benefits and costs are probabilistic and in the future</a:t>
            </a:r>
          </a:p>
          <a:p>
            <a:pPr lvl="1"/>
            <a:r>
              <a:rPr lang="en-US" dirty="0"/>
              <a:t>EC (measles) = C(measles) * P(measles)</a:t>
            </a:r>
          </a:p>
          <a:p>
            <a:pPr lvl="1"/>
            <a:r>
              <a:rPr lang="en-US" dirty="0"/>
              <a:t>EC (autism) = C(autism) * P(autism)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C(measles) is a constant and P(measles) is high, EC(measles) = constant</a:t>
            </a:r>
          </a:p>
          <a:p>
            <a:pPr lvl="1"/>
            <a:r>
              <a:rPr lang="en-US" dirty="0"/>
              <a:t>C(autism) is infinite, P(autism) ~ 0 but &gt; 0 ; EC(autism) = infinite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1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A88B-8E75-5D48-80E6-FD1CD853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Except… we make these choices all the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C8E7-1F30-EE46-AAB9-074DE09A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state transition S </a:t>
            </a:r>
            <a:r>
              <a:rPr lang="en-US" dirty="0">
                <a:sym typeface="Wingdings" pitchFamily="2" charset="2"/>
              </a:rPr>
              <a:t> S1…</a:t>
            </a:r>
          </a:p>
          <a:p>
            <a:pPr lvl="1"/>
            <a:r>
              <a:rPr lang="en-US" dirty="0">
                <a:sym typeface="Wingdings" pitchFamily="2" charset="2"/>
              </a:rPr>
              <a:t>If C(S-&gt; S1) &gt; C(S) – remain at S</a:t>
            </a:r>
          </a:p>
          <a:p>
            <a:pPr lvl="1"/>
            <a:r>
              <a:rPr lang="en-US" dirty="0">
                <a:sym typeface="Wingdings" pitchFamily="2" charset="2"/>
              </a:rPr>
              <a:t>Or do the same for multiple choices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This is simple as long as choices are discrete and independent</a:t>
            </a:r>
          </a:p>
          <a:p>
            <a:r>
              <a:rPr lang="en-US" dirty="0">
                <a:sym typeface="Wingdings" pitchFamily="2" charset="2"/>
              </a:rPr>
              <a:t>Which they are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2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E3AACD-8398-B148-B639-0B481933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Time machine to 1955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1328-371C-8442-BB0A-CBFE22FB0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Herb Simon – Behavioral model of rational choice</a:t>
            </a:r>
          </a:p>
        </p:txBody>
      </p:sp>
    </p:spTree>
    <p:extLst>
      <p:ext uri="{BB962C8B-B14F-4D97-AF65-F5344CB8AC3E}">
        <p14:creationId xmlns:p14="http://schemas.microsoft.com/office/powerpoint/2010/main" val="200699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CC84-8BAF-194C-BFB7-69D8B39F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2AEA-BFD2-C74F-B7A5-FD9F42E85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849AE-146B-F34F-8182-EAF43033E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82" y="1825625"/>
            <a:ext cx="9425367" cy="38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0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AC96-B6F5-494E-9BD7-84EB3CC6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F435-EDA2-1540-880F-EF038DC55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E8835-C690-2A4B-9C8F-494B4858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930" y="418161"/>
            <a:ext cx="7952431" cy="62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8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5FDA-009B-AE4A-8ED3-5F96718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look like something we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0091-A44A-9B40-AE88-4C71151D4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the environment</a:t>
            </a:r>
          </a:p>
          <a:p>
            <a:r>
              <a:rPr lang="en-US" dirty="0"/>
              <a:t>Represent potential future states </a:t>
            </a:r>
          </a:p>
          <a:p>
            <a:pPr lvl="1"/>
            <a:r>
              <a:rPr lang="en-US" dirty="0"/>
              <a:t>(should be ~ similar to environment)</a:t>
            </a:r>
          </a:p>
          <a:p>
            <a:pPr lvl="1"/>
            <a:r>
              <a:rPr lang="en-US" dirty="0"/>
              <a:t>I perceive the future state in the same framework as I perceive the present</a:t>
            </a:r>
          </a:p>
          <a:p>
            <a:r>
              <a:rPr lang="en-US" dirty="0"/>
              <a:t>Represent the steps that can be taken</a:t>
            </a:r>
          </a:p>
          <a:p>
            <a:pPr lvl="1"/>
            <a:r>
              <a:rPr lang="en-US" dirty="0"/>
              <a:t>Represent the decision process between these steps</a:t>
            </a:r>
          </a:p>
          <a:p>
            <a:r>
              <a:rPr lang="en-US" dirty="0"/>
              <a:t>Represent utility or payoff function</a:t>
            </a:r>
          </a:p>
          <a:p>
            <a:r>
              <a:rPr lang="en-US" dirty="0"/>
              <a:t>Represent a mapping between steps and future states</a:t>
            </a:r>
          </a:p>
        </p:txBody>
      </p:sp>
    </p:spTree>
    <p:extLst>
      <p:ext uri="{BB962C8B-B14F-4D97-AF65-F5344CB8AC3E}">
        <p14:creationId xmlns:p14="http://schemas.microsoft.com/office/powerpoint/2010/main" val="376225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D2F0-FB07-9149-8FD0-8BB7CB55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system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703FF-2708-1C41-A17C-1A2D695C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state = state of stocks and flows</a:t>
            </a:r>
          </a:p>
          <a:p>
            <a:r>
              <a:rPr lang="en-US" dirty="0"/>
              <a:t>Future state = desired state of stocks and flows</a:t>
            </a:r>
          </a:p>
          <a:p>
            <a:r>
              <a:rPr lang="en-US" dirty="0"/>
              <a:t>Steps are deterministic = driven by internal causal loops or external inputs</a:t>
            </a:r>
          </a:p>
          <a:p>
            <a:r>
              <a:rPr lang="en-US" dirty="0"/>
              <a:t>Utility / payoff is external – we evaluate if we get what we want</a:t>
            </a:r>
          </a:p>
        </p:txBody>
      </p:sp>
    </p:spTree>
    <p:extLst>
      <p:ext uri="{BB962C8B-B14F-4D97-AF65-F5344CB8AC3E}">
        <p14:creationId xmlns:p14="http://schemas.microsoft.com/office/powerpoint/2010/main" val="141870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8876-8AB5-0648-8679-2C5210CD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system dynamics not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9A55-5EA2-A74A-9DC5-517D3031B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boundaries</a:t>
            </a:r>
          </a:p>
          <a:p>
            <a:r>
              <a:rPr lang="en-US" dirty="0"/>
              <a:t>Interactions between parts</a:t>
            </a:r>
          </a:p>
          <a:p>
            <a:r>
              <a:rPr lang="en-US" dirty="0"/>
              <a:t>Non-deterministic system behaviors</a:t>
            </a:r>
          </a:p>
          <a:p>
            <a:r>
              <a:rPr lang="en-US" dirty="0"/>
              <a:t>Self-organization</a:t>
            </a:r>
          </a:p>
        </p:txBody>
      </p:sp>
    </p:spTree>
    <p:extLst>
      <p:ext uri="{BB962C8B-B14F-4D97-AF65-F5344CB8AC3E}">
        <p14:creationId xmlns:p14="http://schemas.microsoft.com/office/powerpoint/2010/main" val="378296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4EC6-5A8E-E74B-BEDA-A5A243A2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mass immunization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FB65-3D7A-0F4F-9A94-D244F091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Follows S-I-R model – add “immunized” state</a:t>
            </a:r>
          </a:p>
          <a:p>
            <a:r>
              <a:rPr lang="en-US" dirty="0"/>
              <a:t>Increased immunization rates decrease number of susceptible and rate of infection</a:t>
            </a:r>
          </a:p>
          <a:p>
            <a:r>
              <a:rPr lang="en-US" dirty="0"/>
              <a:t>Disease rate falls, we get herd immunity because probability of infection ~ square of susceptible</a:t>
            </a:r>
          </a:p>
          <a:p>
            <a:r>
              <a:rPr lang="en-US" dirty="0"/>
              <a:t>Enter the anti-vax movement</a:t>
            </a:r>
          </a:p>
          <a:p>
            <a:pPr lvl="1"/>
            <a:r>
              <a:rPr lang="en-US" dirty="0"/>
              <a:t>Second S-I-R loop decreasing effectiveness of immunization? </a:t>
            </a:r>
          </a:p>
          <a:p>
            <a:pPr lvl="1"/>
            <a:r>
              <a:rPr lang="en-US" dirty="0"/>
              <a:t>But why do people decide to become anti-vax?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AF678-C5C9-DE4C-AFCF-2C8A47FC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IMAGINE HOW HARD PHYSICS WOULD BE IF ELECTRONS COULD THINK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AA17-BBBE-5F4C-B880-C2D657BCD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1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376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Week 4</vt:lpstr>
      <vt:lpstr>Time machine to 1955</vt:lpstr>
      <vt:lpstr>PowerPoint Presentation</vt:lpstr>
      <vt:lpstr>PowerPoint Presentation</vt:lpstr>
      <vt:lpstr>Does this look like something we know?</vt:lpstr>
      <vt:lpstr>In system dynamics</vt:lpstr>
      <vt:lpstr>Why is system dynamics not enough</vt:lpstr>
      <vt:lpstr>Example – mass immunization</vt:lpstr>
      <vt:lpstr>IMAGINE HOW HARD PHYSICS WOULD BE IF ELECTRONS COULD THINK </vt:lpstr>
      <vt:lpstr>Model of rational choice</vt:lpstr>
      <vt:lpstr>Except… we make these choices all the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Maksim Tsvetovat</dc:creator>
  <cp:lastModifiedBy>Maksim Tsvetovat</cp:lastModifiedBy>
  <cp:revision>4</cp:revision>
  <dcterms:created xsi:type="dcterms:W3CDTF">2019-09-24T20:48:40Z</dcterms:created>
  <dcterms:modified xsi:type="dcterms:W3CDTF">2019-09-24T22:09:13Z</dcterms:modified>
</cp:coreProperties>
</file>