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73A5-5F30-324C-AA4A-05285932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6F297-D526-F44F-AB61-EB675840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1A47-B313-AF46-8C00-B9ACDB3F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31A-05DB-1541-BA2F-45B6BDFE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F0BD-CED0-E34A-914B-5D68D734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0617-40C3-FB4C-9220-CC9017B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C4300-6AE5-B444-88B0-693D2B52B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666D-8129-4547-8355-1031E38C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1A57-D97A-724C-AAE2-43A70006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522C-F65B-004C-9BCE-01F2808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965EC-1341-4D42-821E-B5E4C71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A6BB7-E393-E64A-9951-C9BE9CDB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DC0C-DB05-A549-B52E-35FF8A5E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70FA-9B91-0A47-8DF7-0DD5EBF1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B9C2-209B-4443-99EB-D43474B4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A73-7E8D-9149-8B75-3489AC16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18C-DBB7-6A4F-9992-10EE12FA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D639-337D-5E4B-8C04-DBDB112D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6BDD-A86E-BE44-914B-523C9214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EAE6-A9AB-E54E-BF73-DAAD4F48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3176-33B0-4F46-8974-BAFF993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147B-5C6A-5E41-9392-7BE20ACA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5D03-DDFB-4341-B812-6B5E36F6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C7CB-E941-914F-8535-95B7435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2750-AD84-494B-BBE6-448A3480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127-E3D0-7C42-9CBB-24F76424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B7D2-49FC-5141-8831-0566FCDDD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42ADD-1CA5-D042-BB19-FA067077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685AC-4A4A-CD4C-A6BC-597B5E98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0E88-468F-0947-A71D-ECF4CAF3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87A0-3FAD-754C-80AD-9BC93BC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4B51-4248-A04E-BDF1-1334E62D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2E9DC-1E1A-D94F-822D-FF74C156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2ED0-DDB6-A440-A33F-CCAE4451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5BC4-D42B-C548-B28B-EE351E7E4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362D5-D8E8-C947-8CAF-2281BAD6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8AEAF-2514-7F45-A363-5A1A9DFB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53345-E847-474C-918E-6AFCD9C9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F905-3082-C143-9751-601F1BA8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0784-2960-1F4E-8904-47E6CA2F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997FE-314F-B246-B7DD-6FD5B591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8DC5B-8C36-FF4E-83D3-987C8CB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56B0-7FC1-ED46-964E-F242CC2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E5EB2-D70F-D940-8ED4-7071101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9120-1CB2-674A-A1CF-458732C0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937E-1BFE-2F40-8966-AAA29CDF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DCF2-0F1B-824B-9202-6FCFF338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67C-B30F-F44A-B6C0-A88825EB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E886A-B9E1-2D43-9CDD-BE025E9F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C6D3B-6ADD-A74A-9C62-DBA62A1E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1CA68-4717-0D45-B97D-D7E5337F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043C-8357-6548-B94E-94DA39B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C349-5AF9-054C-85D4-DFC0366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2C43F-6387-3B4F-8B1B-96C2F8DE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0AED-7FD0-6D4C-A8E3-3DB0767C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49ED-5618-324A-BC29-FB9B6558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4033-80B1-294F-906C-D941070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B717-E23E-BE4F-AF05-38D4CAE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5BCBF-AD5C-3544-91E9-3577740A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C80C-3EB4-A24A-A785-46EF7BF60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D2D3-FA7F-F24B-B1CE-75F9996B5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9FDF-D891-A141-B8A2-2C7E78115813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18F0-D722-3243-8AD5-5B5B215F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F6D7-5E02-CF47-BA20-3B06DF87F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10579-8F76-D948-9AFC-3685CEA8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stemdynamics.org/assets/conferences/2016/proceed/papers/P1240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FD42-41BD-9B4A-B4DD-9F811F045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Dynamics Model of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99BAB-932A-934E-92B8-C0676A863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63629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622-E598-8444-B282-DB09C360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Inference (duck)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38A-D116-E546-B096-A2725784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if it looks like a duck and quacks like a duck…</a:t>
            </a:r>
          </a:p>
          <a:p>
            <a:r>
              <a:rPr lang="en-US" dirty="0"/>
              <a:t>Imagine that there’s a magic function f(x) such that	</a:t>
            </a:r>
          </a:p>
          <a:p>
            <a:pPr lvl="1"/>
            <a:r>
              <a:rPr lang="en-US" dirty="0"/>
              <a:t>F(x) has the same statistical properties as simulation subject</a:t>
            </a:r>
          </a:p>
          <a:p>
            <a:pPr lvl="1"/>
            <a:r>
              <a:rPr lang="en-US" dirty="0"/>
              <a:t>F(x) is directly derived from subject data (i.e. a stats model)</a:t>
            </a:r>
          </a:p>
          <a:p>
            <a:r>
              <a:rPr lang="en-US" dirty="0"/>
              <a:t>And…</a:t>
            </a:r>
          </a:p>
          <a:p>
            <a:pPr lvl="1"/>
            <a:r>
              <a:rPr lang="en-US" dirty="0"/>
              <a:t>Our simulation S(x) produces the same statistical properties as F(x)</a:t>
            </a:r>
          </a:p>
          <a:p>
            <a:pPr lvl="1"/>
            <a:endParaRPr lang="en-US" dirty="0"/>
          </a:p>
          <a:p>
            <a:r>
              <a:rPr lang="en-US" dirty="0"/>
              <a:t>We assume that S(x) is a faithful simulation</a:t>
            </a:r>
          </a:p>
        </p:txBody>
      </p:sp>
    </p:spTree>
    <p:extLst>
      <p:ext uri="{BB962C8B-B14F-4D97-AF65-F5344CB8AC3E}">
        <p14:creationId xmlns:p14="http://schemas.microsoft.com/office/powerpoint/2010/main" val="38507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D43-8C58-044A-8207-F1FDEBA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33EE-9C42-DB42-B1BF-38A94B14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B9E24-4B8F-5B49-8A49-D2069631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320800"/>
            <a:ext cx="7137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F1C5-35E9-EE46-9F3C-6ADAFB58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optimization technique…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7853-8603-404A-A92C-8E40DE12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(more about optimization later)</a:t>
            </a:r>
          </a:p>
          <a:p>
            <a:r>
              <a:rPr lang="en-US" dirty="0"/>
              <a:t>Minimize difference between observed and simulated statistical parameters</a:t>
            </a:r>
          </a:p>
          <a:p>
            <a:r>
              <a:rPr lang="en-US" dirty="0"/>
              <a:t>Result of optimization:</a:t>
            </a:r>
          </a:p>
          <a:p>
            <a:pPr lvl="1"/>
            <a:r>
              <a:rPr lang="en-US" dirty="0"/>
              <a:t>Move the model from Level 0 (toy) to Level 1 (somewhat useful)</a:t>
            </a:r>
          </a:p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49649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4E97-9EF9-0545-A689-0FACD17F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779-DFA2-8D46-946E-EE422FBC7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Represent subject and object of optimization (done)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“energy function”, “cost function”, “objective function” or “utility function” (depending on which field you’re from)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initial conditions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we know initial conditions in the model? Are they random? Is there a “cold start problem”?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there attractors?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 this point, we don’t know. Random is good enough.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Represent “STEP” – what does it mean to make a change?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does “good enough” mean if we don’t know what is “good”?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3EE9-4560-D04F-B461-3AABC13A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I quote…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93B2-9E2E-9342-9A0E-F53EF9DB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Note that auxiliary models do not need to be accurate (i.e. the density function may not accurately describe the conditional distribution of x for the element of being estimated (</a:t>
            </a:r>
            <a:r>
              <a:rPr lang="en-US" i="1" dirty="0" err="1"/>
              <a:t>Durlauf</a:t>
            </a:r>
            <a:r>
              <a:rPr lang="en-US" i="1" dirty="0"/>
              <a:t> and Blume, 2008)). It is an approximate model, which, unlike the model of interest, can be easily estimated with limited computational costs (e.g. using a simple linear regression). If the data-generating process (the model of interest, i.e. the SD model) is identical to the real-world data-generating process, we would then expect the replication of simulated auxiliary statistics to be close to the empirical ones.</a:t>
            </a:r>
          </a:p>
          <a:p>
            <a:endParaRPr lang="en-US" i="1" dirty="0"/>
          </a:p>
          <a:p>
            <a:r>
              <a:rPr lang="en-US" dirty="0"/>
              <a:t>On the next page</a:t>
            </a:r>
          </a:p>
          <a:p>
            <a:r>
              <a:rPr lang="en-US" i="1" dirty="0"/>
              <a:t>… While many different auxiliary models could be beneficial, the estimation would be more efficient if the auxiliary models were defined as precisely </a:t>
            </a:r>
            <a:r>
              <a:rPr lang="en-US" i="1" dirty="0" err="1"/>
              <a:t>aspossible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3047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93CF-7051-3047-BF23-60A47786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brain exploded from contradictions ;-)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A850-05BE-C943-9D81-D416D7CE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(runs around and tears remaining hair out)</a:t>
            </a:r>
          </a:p>
        </p:txBody>
      </p:sp>
    </p:spTree>
    <p:extLst>
      <p:ext uri="{BB962C8B-B14F-4D97-AF65-F5344CB8AC3E}">
        <p14:creationId xmlns:p14="http://schemas.microsoft.com/office/powerpoint/2010/main" val="15463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AF30-26D4-0241-8D7C-598828B3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what model statistics do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0430-BAF9-9244-B3B7-92C903F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should be relatively stable; i.e. its value should not be very sensitive to the process and measurement noise streams</a:t>
            </a:r>
          </a:p>
          <a:p>
            <a:pPr lvl="1"/>
            <a:r>
              <a:rPr lang="en-US" dirty="0"/>
              <a:t>If it is not, it’ll be thrown off by model noise sources</a:t>
            </a:r>
          </a:p>
          <a:p>
            <a:r>
              <a:rPr lang="en-US" dirty="0"/>
              <a:t>Good statistics are sensitive to change in at least one of the model parameters</a:t>
            </a:r>
          </a:p>
          <a:p>
            <a:pPr lvl="1"/>
            <a:r>
              <a:rPr lang="en-US" dirty="0"/>
              <a:t>If it does not, we can’t use it</a:t>
            </a:r>
          </a:p>
          <a:p>
            <a:r>
              <a:rPr lang="en-US" dirty="0"/>
              <a:t>Empirical statistics should be inexpensive to calculate</a:t>
            </a:r>
          </a:p>
          <a:p>
            <a:pPr lvl="1"/>
            <a:r>
              <a:rPr lang="en-US" dirty="0"/>
              <a:t>Less relevant in 2019</a:t>
            </a:r>
          </a:p>
          <a:p>
            <a:r>
              <a:rPr lang="en-US" dirty="0"/>
              <a:t>Number of statistics should be equal to or greater than the number of parameters that need to be estimated</a:t>
            </a:r>
          </a:p>
          <a:p>
            <a:pPr lvl="1"/>
            <a:r>
              <a:rPr lang="en-US" dirty="0"/>
              <a:t>This is how we distinguish what affects what in model tuning</a:t>
            </a:r>
          </a:p>
        </p:txBody>
      </p:sp>
    </p:spTree>
    <p:extLst>
      <p:ext uri="{BB962C8B-B14F-4D97-AF65-F5344CB8AC3E}">
        <p14:creationId xmlns:p14="http://schemas.microsoft.com/office/powerpoint/2010/main" val="271548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0C5-79BE-184D-8823-B9F6C8F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E3C0-1119-1D48-AA9B-2EB5E93D4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empirical model on real data and capture empirical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the simulated data using the SD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runs with randomized parameters ~~ number of empirical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the simulated-empirical statistics using the empirical model and simulated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Energy function / cost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the difference between the empirical-empirical statistics and the simulated-empirical statistics.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a meaningful change in SD model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2-3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Until good enough ;) (what is good enough?????)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Beware of overfitting – too good is not good</a:t>
            </a:r>
          </a:p>
        </p:txBody>
      </p:sp>
    </p:spTree>
    <p:extLst>
      <p:ext uri="{BB962C8B-B14F-4D97-AF65-F5344CB8AC3E}">
        <p14:creationId xmlns:p14="http://schemas.microsoft.com/office/powerpoint/2010/main" val="2866229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9E61-3BC4-9F40-8BEE-68A01DF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458E-96AD-FF4E-A9D6-AF514DAB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regressions with coefficients from the literature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B2F46-B534-F049-8980-2E7A98BA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36863"/>
            <a:ext cx="9906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4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355E-E313-E946-A18F-E67F286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optimizations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0E127-4966-084B-AB3E-C7D61C79B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616" y="2012392"/>
            <a:ext cx="737038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0D3CD-B9EB-BE44-A22A-4A937E7E4E6C}"/>
              </a:ext>
            </a:extLst>
          </p:cNvPr>
          <p:cNvSpPr txBox="1"/>
          <p:nvPr/>
        </p:nvSpPr>
        <p:spPr>
          <a:xfrm>
            <a:off x="838200" y="1594021"/>
            <a:ext cx="50002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 == mean of empirically estimated value</a:t>
            </a:r>
          </a:p>
          <a:p>
            <a:r>
              <a:rPr lang="en-US" dirty="0"/>
              <a:t>Step == standard deviation </a:t>
            </a:r>
          </a:p>
          <a:p>
            <a:endParaRPr lang="en-US" dirty="0"/>
          </a:p>
          <a:p>
            <a:r>
              <a:rPr lang="en-US" dirty="0"/>
              <a:t>Other parameters use Newton method </a:t>
            </a:r>
          </a:p>
          <a:p>
            <a:r>
              <a:rPr lang="en-US" dirty="0"/>
              <a:t>and/or Monte Carlo</a:t>
            </a:r>
          </a:p>
        </p:txBody>
      </p:sp>
    </p:spTree>
    <p:extLst>
      <p:ext uri="{BB962C8B-B14F-4D97-AF65-F5344CB8AC3E}">
        <p14:creationId xmlns:p14="http://schemas.microsoft.com/office/powerpoint/2010/main" val="23092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0910-F545-E346-B7A8-D4A3B9F8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8785-F60A-E649-8D4E-17882B087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system dynamics beyond toy models – toward a usable Level-1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system thinking to synthesize complex causal/feedback loops</a:t>
            </a:r>
          </a:p>
          <a:p>
            <a:r>
              <a:rPr lang="en-US" dirty="0"/>
              <a:t>Using empirical data to infer equations</a:t>
            </a:r>
          </a:p>
          <a:p>
            <a:r>
              <a:rPr lang="en-US" dirty="0"/>
              <a:t>Setting up an in-silico experiment</a:t>
            </a:r>
          </a:p>
          <a:p>
            <a:r>
              <a:rPr lang="en-US" dirty="0"/>
              <a:t>Analyzing results</a:t>
            </a:r>
          </a:p>
        </p:txBody>
      </p:sp>
    </p:spTree>
    <p:extLst>
      <p:ext uri="{BB962C8B-B14F-4D97-AF65-F5344CB8AC3E}">
        <p14:creationId xmlns:p14="http://schemas.microsoft.com/office/powerpoint/2010/main" val="339668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6B8-BBD4-304F-95B9-680DF1A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B4DA-379C-964C-B582-76C151AC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4D2C-0308-EA4B-B82C-BE260A41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23" y="1863725"/>
            <a:ext cx="5435600" cy="486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6A92C-4E30-124F-ACEB-700223F15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678" y="1825625"/>
            <a:ext cx="5651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9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2457-F390-A245-BBC8-4E318E69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now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1614-5846-724A-B929-72728358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just worked through 2 causal loops out of 10-15</a:t>
            </a:r>
          </a:p>
          <a:p>
            <a:r>
              <a:rPr lang="en-US" dirty="0"/>
              <a:t>We researched and built an empirical model from raw data</a:t>
            </a:r>
          </a:p>
          <a:p>
            <a:r>
              <a:rPr lang="en-US" dirty="0"/>
              <a:t>We have tuned and adapted parameters for a small number of variables in SD model</a:t>
            </a:r>
          </a:p>
          <a:p>
            <a:endParaRPr lang="en-US" dirty="0"/>
          </a:p>
          <a:p>
            <a:r>
              <a:rPr lang="en-US" dirty="0"/>
              <a:t>We can… hire 5 grad students and grind for another year</a:t>
            </a:r>
          </a:p>
          <a:p>
            <a:pPr lvl="1"/>
            <a:r>
              <a:rPr lang="en-US" dirty="0"/>
              <a:t>Or...</a:t>
            </a:r>
          </a:p>
          <a:p>
            <a:r>
              <a:rPr lang="en-US" dirty="0"/>
              <a:t>Think about it ;-)</a:t>
            </a:r>
          </a:p>
        </p:txBody>
      </p:sp>
    </p:spTree>
    <p:extLst>
      <p:ext uri="{BB962C8B-B14F-4D97-AF65-F5344CB8AC3E}">
        <p14:creationId xmlns:p14="http://schemas.microsoft.com/office/powerpoint/2010/main" val="1390141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B79-849B-D74D-A5E6-C3883CC3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DUCK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BB51-79EE-9442-B154-FEB4AF0B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You forgot a bias</a:t>
            </a:r>
          </a:p>
          <a:p>
            <a:r>
              <a:rPr lang="en-US" dirty="0"/>
              <a:t>Combinatorial explosion</a:t>
            </a:r>
          </a:p>
          <a:p>
            <a:r>
              <a:rPr lang="en-US" dirty="0"/>
              <a:t>What if it’s not a duck?</a:t>
            </a:r>
          </a:p>
        </p:txBody>
      </p:sp>
      <p:pic>
        <p:nvPicPr>
          <p:cNvPr id="2050" name="Picture 2" descr="Image result for kid duck costume">
            <a:extLst>
              <a:ext uri="{FF2B5EF4-FFF2-40B4-BE49-F238E27FC236}">
                <a16:creationId xmlns:a16="http://schemas.microsoft.com/office/drawing/2014/main" id="{4FB2936C-1A89-2542-B3B1-7CDBF279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06" y="1690688"/>
            <a:ext cx="3523827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48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8C61-F4A7-9F4B-96AB-1BA32A59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Curse / Combinatorial Explosion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76AD-15D7-A048-9EF6-B6F0A0E7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((( BACKLOG to n-k model )))</a:t>
            </a:r>
          </a:p>
          <a:p>
            <a:r>
              <a:rPr lang="en-US" dirty="0"/>
              <a:t>Two things to consider:</a:t>
            </a:r>
          </a:p>
          <a:p>
            <a:pPr lvl="1"/>
            <a:r>
              <a:rPr lang="en-US" dirty="0"/>
              <a:t>N = number of variables / causal loops</a:t>
            </a:r>
          </a:p>
          <a:p>
            <a:pPr lvl="1"/>
            <a:r>
              <a:rPr lang="en-US" dirty="0"/>
              <a:t>K = how interconnected are the variables? </a:t>
            </a:r>
          </a:p>
          <a:p>
            <a:r>
              <a:rPr lang="en-US" dirty="0"/>
              <a:t>STATS assume independence of variables. System thinkers know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9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EFD8-767F-3E4B-9F62-4228A0D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C72B-63DB-0946-931F-EB8A9DB5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BDDB4-3ACB-874F-87A1-58014499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48"/>
            <a:ext cx="12192000" cy="6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0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21C9-3DDC-784B-B0A4-20A9E28F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424D-4F26-4F4E-8C93-47A4284A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 = 25 variables</a:t>
            </a:r>
          </a:p>
          <a:p>
            <a:r>
              <a:rPr lang="en-US" dirty="0"/>
              <a:t>Each variable has 3-5 interconnections</a:t>
            </a:r>
          </a:p>
          <a:p>
            <a:r>
              <a:rPr lang="en-US" dirty="0"/>
              <a:t>Not quite chaotic, but will give you a headache</a:t>
            </a:r>
          </a:p>
          <a:p>
            <a:endParaRPr lang="en-US" dirty="0"/>
          </a:p>
          <a:p>
            <a:r>
              <a:rPr lang="en-US" dirty="0"/>
              <a:t>Quantify the headache: </a:t>
            </a:r>
          </a:p>
          <a:p>
            <a:pPr lvl="1"/>
            <a:r>
              <a:rPr lang="en-US" dirty="0"/>
              <a:t>Potential connections = 25*24 = 600 (~ n^2)</a:t>
            </a:r>
          </a:p>
          <a:p>
            <a:pPr lvl="1"/>
            <a:r>
              <a:rPr lang="en-US" dirty="0"/>
              <a:t>Existing connections = e = 42 (I counted)</a:t>
            </a:r>
          </a:p>
          <a:p>
            <a:pPr lvl="1"/>
            <a:r>
              <a:rPr lang="en-US" dirty="0"/>
              <a:t>Connection density = e /(n*(n-1)) = 0.07</a:t>
            </a:r>
          </a:p>
          <a:p>
            <a:pPr lvl="1"/>
            <a:endParaRPr lang="en-US" dirty="0"/>
          </a:p>
          <a:p>
            <a:r>
              <a:rPr lang="en-US" dirty="0"/>
              <a:t>If density = 1/(n) variables are not interconnected, linear models will work</a:t>
            </a:r>
          </a:p>
          <a:p>
            <a:r>
              <a:rPr lang="en-US" dirty="0"/>
              <a:t>If density ~ 1, variables are ALL connected, full-on chaos</a:t>
            </a:r>
          </a:p>
          <a:p>
            <a:r>
              <a:rPr lang="en-US" dirty="0"/>
              <a:t>Most real systems are at the </a:t>
            </a:r>
            <a:r>
              <a:rPr lang="en-US" i="1" dirty="0"/>
              <a:t>edge of chaos</a:t>
            </a:r>
          </a:p>
          <a:p>
            <a:endParaRPr lang="en-US" i="1" dirty="0"/>
          </a:p>
          <a:p>
            <a:r>
              <a:rPr lang="en-US" i="1" dirty="0"/>
              <a:t>((( THIS IS BACKLOG – TO BE EXPLORED LATER )))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4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45AF-7C68-D543-AD76-F275085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1469-2A14-E547-9372-16A8D7D9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exercise help?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77F27-D9DA-AC48-BD83-6DDEF37A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4" y="1505744"/>
            <a:ext cx="6807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5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20A8-2EC6-664C-98E0-8A92C434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Antidepressants and 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BA54-3540-C546-A576-BE9FB954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10912-0C08-A748-AA9C-DB57F03C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9" y="2545490"/>
            <a:ext cx="5679674" cy="4031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7C81D-8DE1-6840-BA87-FB50C8CC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355" y="2545491"/>
            <a:ext cx="5624206" cy="40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2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8F34-075D-914A-B85D-3501930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-- simple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47FB51-59CE-0B4D-8891-F2D14D035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39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44251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0113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096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658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759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4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6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6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37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67A9-23FB-154A-8CE0-F6841210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Dose response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AF20-D0FF-8544-9654-391ACF5A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What a clinician wants to see</a:t>
            </a:r>
          </a:p>
          <a:p>
            <a:r>
              <a:rPr lang="en-US" sz="2000" dirty="0"/>
              <a:t>MDs are overworked plumbers, not precise scientists</a:t>
            </a:r>
          </a:p>
          <a:p>
            <a:r>
              <a:rPr lang="en-US" sz="2000" dirty="0"/>
              <a:t>They have 15 min with a patient and need to write a prescription</a:t>
            </a:r>
          </a:p>
          <a:p>
            <a:r>
              <a:rPr lang="en-US" sz="2000" dirty="0"/>
              <a:t>They hate this too</a:t>
            </a:r>
          </a:p>
        </p:txBody>
      </p:sp>
      <p:pic>
        <p:nvPicPr>
          <p:cNvPr id="4" name="Picture 2" descr="Image result for dose response curve">
            <a:extLst>
              <a:ext uri="{FF2B5EF4-FFF2-40B4-BE49-F238E27FC236}">
                <a16:creationId xmlns:a16="http://schemas.microsoft.com/office/drawing/2014/main" id="{3067CBCB-341D-7646-87E9-684B34A0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21730"/>
            <a:ext cx="6250769" cy="445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8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77EA-62A9-844A-AC73-A938F072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D29A-2A5E-CA4D-B977-F0D1C8B8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D. Herrera and I. </a:t>
            </a:r>
            <a:r>
              <a:rPr lang="en-US" dirty="0" err="1"/>
              <a:t>Bleijenbergh</a:t>
            </a:r>
            <a:r>
              <a:rPr lang="en-US" dirty="0"/>
              <a:t> 2018, Cutting the Loops of Depression: a System Dynamics Representation of the Feedback Mechanisms Involved in Depression Development And Its Treatments</a:t>
            </a:r>
            <a:br>
              <a:rPr lang="en-US" dirty="0"/>
            </a:br>
            <a:r>
              <a:rPr lang="en-US" dirty="0">
                <a:hlinkClick r:id="rId2"/>
              </a:rPr>
              <a:t>https://www.systemdynamics.org/assets/conferences/2016/proceed/papers/P1240.pdf</a:t>
            </a:r>
            <a:endParaRPr lang="en-US" dirty="0"/>
          </a:p>
          <a:p>
            <a:r>
              <a:rPr lang="en-US" dirty="0" err="1"/>
              <a:t>Wittenborn</a:t>
            </a:r>
            <a:r>
              <a:rPr lang="en-US" dirty="0"/>
              <a:t> AK, </a:t>
            </a:r>
            <a:r>
              <a:rPr lang="en-US" dirty="0" err="1"/>
              <a:t>Rahmandad</a:t>
            </a:r>
            <a:r>
              <a:rPr lang="en-US" dirty="0"/>
              <a:t> H, Rick J, </a:t>
            </a:r>
            <a:r>
              <a:rPr lang="en-US" dirty="0" err="1"/>
              <a:t>Hosseinichimeh</a:t>
            </a:r>
            <a:r>
              <a:rPr lang="en-US" dirty="0"/>
              <a:t> N. Depression as a systemic syndrome: mapping the feedback loops of major depressive disorder. </a:t>
            </a:r>
            <a:r>
              <a:rPr lang="en-US" i="1" dirty="0"/>
              <a:t>Psychol Med</a:t>
            </a:r>
            <a:r>
              <a:rPr lang="en-US" dirty="0"/>
              <a:t>. 2016;46(3):551–562. doi:10.1017/S0033291715002044</a:t>
            </a:r>
          </a:p>
          <a:p>
            <a:r>
              <a:rPr lang="en-US" dirty="0" err="1"/>
              <a:t>Niyousha</a:t>
            </a:r>
            <a:r>
              <a:rPr lang="en-US" dirty="0"/>
              <a:t> </a:t>
            </a:r>
            <a:r>
              <a:rPr lang="en-US" dirty="0" err="1"/>
              <a:t>Hosseinichimeh</a:t>
            </a:r>
            <a:r>
              <a:rPr lang="en-US" dirty="0"/>
              <a:t>,  </a:t>
            </a:r>
            <a:r>
              <a:rPr lang="en-US" dirty="0" err="1"/>
              <a:t>Hazhir</a:t>
            </a:r>
            <a:r>
              <a:rPr lang="en-US" dirty="0"/>
              <a:t> </a:t>
            </a:r>
            <a:r>
              <a:rPr lang="en-US" dirty="0" err="1"/>
              <a:t>Rahmandad</a:t>
            </a:r>
            <a:r>
              <a:rPr lang="en-US" dirty="0"/>
              <a:t>, Mohammad S. </a:t>
            </a:r>
            <a:r>
              <a:rPr lang="en-US" dirty="0" err="1"/>
              <a:t>Jalalib</a:t>
            </a:r>
            <a:r>
              <a:rPr lang="en-US" dirty="0"/>
              <a:t> and Andrea K. </a:t>
            </a:r>
            <a:r>
              <a:rPr lang="en-US" dirty="0" err="1"/>
              <a:t>Wittenborn</a:t>
            </a:r>
            <a:r>
              <a:rPr lang="en-US" dirty="0"/>
              <a:t>, Estimating the parameters of system </a:t>
            </a:r>
            <a:r>
              <a:rPr lang="en-US" dirty="0" err="1"/>
              <a:t>dynamicsmodels</a:t>
            </a:r>
            <a:r>
              <a:rPr lang="en-US" dirty="0"/>
              <a:t> using indirect inference https://</a:t>
            </a:r>
            <a:r>
              <a:rPr lang="en-US" dirty="0" err="1"/>
              <a:t>jalali.mit.edu</a:t>
            </a:r>
            <a:r>
              <a:rPr lang="en-US" dirty="0"/>
              <a:t>/sites/default/files/documents/Indirect%20inference%20for%20SD_2016_SDR.pdf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6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EF93-BA0F-0C45-BFCA-E89A8D9A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for Systems --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5F77-7C45-474D-921B-99A4FF7F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4761"/>
            <a:ext cx="10515600" cy="2362201"/>
          </a:xfrm>
        </p:spPr>
        <p:txBody>
          <a:bodyPr/>
          <a:lstStyle/>
          <a:p>
            <a:r>
              <a:rPr lang="en-US" dirty="0"/>
              <a:t>Statistically significant number of observations per cell</a:t>
            </a:r>
          </a:p>
          <a:p>
            <a:pPr lvl="1"/>
            <a:r>
              <a:rPr lang="en-US" dirty="0"/>
              <a:t>Run the model X times – 30 minimum</a:t>
            </a:r>
          </a:p>
          <a:p>
            <a:r>
              <a:rPr lang="en-US" dirty="0"/>
              <a:t>Compute the relevant statistics per cell</a:t>
            </a:r>
          </a:p>
          <a:p>
            <a:r>
              <a:rPr lang="en-US" dirty="0"/>
              <a:t>Build response surface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9CCD2A-D5E1-2A41-8765-7A7E393D78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08558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44251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00113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096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6586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759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7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14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6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6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V3-3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1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94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F6C3D-3C5E-6842-86ED-5FBFE8BE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Response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199D-AF76-3043-B8A4-AAAC86CC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Allows for better understanding of multivariate and interdependent phenomena</a:t>
            </a:r>
          </a:p>
          <a:p>
            <a:r>
              <a:rPr lang="en-US" sz="2000" dirty="0"/>
              <a:t>This is for 2 endogenous variables / 1 exogenous</a:t>
            </a:r>
          </a:p>
          <a:p>
            <a:r>
              <a:rPr lang="en-US" sz="2000" dirty="0"/>
              <a:t>WE HAVE 25 (without treatments)</a:t>
            </a:r>
          </a:p>
        </p:txBody>
      </p:sp>
      <p:pic>
        <p:nvPicPr>
          <p:cNvPr id="3074" name="Picture 2" descr="Image result for response surface">
            <a:extLst>
              <a:ext uri="{FF2B5EF4-FFF2-40B4-BE49-F238E27FC236}">
                <a16:creationId xmlns:a16="http://schemas.microsoft.com/office/drawing/2014/main" id="{5473566E-4690-824C-97FF-407448C3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9050" y="643467"/>
            <a:ext cx="6048194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60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B0EBE-B45D-0546-B55B-0B317FB8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/>
              <a:t>So experimenting with models is awesome but also sucks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3318-85C1-E34B-8E79-3A80BEFD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We suck in massively multivariate datasets and produce massively multivariate output. </a:t>
            </a:r>
          </a:p>
          <a:p>
            <a:endParaRPr lang="en-US" sz="2000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A16C02EE-8D49-E74C-91B6-1497BB9C7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048" y="643467"/>
            <a:ext cx="5410199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0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BC07-2F48-364F-BE3A-8986F828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go interpret your clusters ;-)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B1EC-6375-454B-9421-F6165447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easier said than </a:t>
            </a:r>
            <a:r>
              <a:rPr lang="en-US"/>
              <a:t>done – subjective AF. </a:t>
            </a:r>
          </a:p>
        </p:txBody>
      </p:sp>
    </p:spTree>
    <p:extLst>
      <p:ext uri="{BB962C8B-B14F-4D97-AF65-F5344CB8AC3E}">
        <p14:creationId xmlns:p14="http://schemas.microsoft.com/office/powerpoint/2010/main" val="299223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98B44-A836-A641-B6DF-65518F14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Building Complex Causal Loops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A9D6B-E884-8742-A237-270DF151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ED159E-65D9-A341-8291-DFA086D89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7203" y="643466"/>
            <a:ext cx="773759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4F9F-2A1B-6C45-9238-DB808F0B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6999-2994-EB46-8511-97B63552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0DC40-4BDA-D347-952C-6A1B8AEC5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48"/>
            <a:ext cx="12192000" cy="61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CEDD-A37B-2D4A-A565-3FB4A5A0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 (a fragment)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A106-F4A2-EC4C-94EC-79790B53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a large complex model like this is pretty (goddamn) impossible</a:t>
            </a:r>
          </a:p>
          <a:p>
            <a:r>
              <a:rPr lang="en-US" dirty="0"/>
              <a:t>Why did we build it in the first place?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this mean? </a:t>
            </a:r>
          </a:p>
          <a:p>
            <a:endParaRPr lang="en-US" dirty="0"/>
          </a:p>
          <a:p>
            <a:r>
              <a:rPr lang="en-US" dirty="0"/>
              <a:t>How do we tune and validate this beast so it can become useful?</a:t>
            </a:r>
          </a:p>
        </p:txBody>
      </p:sp>
    </p:spTree>
    <p:extLst>
      <p:ext uri="{BB962C8B-B14F-4D97-AF65-F5344CB8AC3E}">
        <p14:creationId xmlns:p14="http://schemas.microsoft.com/office/powerpoint/2010/main" val="340862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B4E-067D-8249-B548-5C1DE0FB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eat an elephant? One bite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8C83-85A2-6C47-BC68-DE63532E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it’s easier if it’s a smaller elephant</a:t>
            </a:r>
          </a:p>
          <a:p>
            <a:r>
              <a:rPr lang="en-US" dirty="0"/>
              <a:t>Tune the model one causal loop at a time</a:t>
            </a:r>
          </a:p>
          <a:p>
            <a:r>
              <a:rPr lang="en-US" dirty="0"/>
              <a:t>Use empirical data</a:t>
            </a:r>
          </a:p>
        </p:txBody>
      </p:sp>
    </p:spTree>
    <p:extLst>
      <p:ext uri="{BB962C8B-B14F-4D97-AF65-F5344CB8AC3E}">
        <p14:creationId xmlns:p14="http://schemas.microsoft.com/office/powerpoint/2010/main" val="21392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943E-36AA-D245-BC0D-A46FF0C7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E562-D8EB-E34D-A856-B89F86BA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66EAC-88DE-C14A-B897-40D99718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25"/>
            <a:ext cx="6235700" cy="618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40580-FB1B-EE4C-A12E-A09DB7E2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468" y="902044"/>
            <a:ext cx="6863028" cy="3311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39437-D8C4-C342-85DF-9570301BA933}"/>
              </a:ext>
            </a:extLst>
          </p:cNvPr>
          <p:cNvSpPr txBox="1"/>
          <p:nvPr/>
        </p:nvSpPr>
        <p:spPr>
          <a:xfrm>
            <a:off x="7454348" y="5314228"/>
            <a:ext cx="3757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sources are important – </a:t>
            </a:r>
          </a:p>
          <a:p>
            <a:r>
              <a:rPr lang="en-US" dirty="0"/>
              <a:t>put on the backlog for later discussion</a:t>
            </a:r>
          </a:p>
        </p:txBody>
      </p:sp>
    </p:spTree>
    <p:extLst>
      <p:ext uri="{BB962C8B-B14F-4D97-AF65-F5344CB8AC3E}">
        <p14:creationId xmlns:p14="http://schemas.microsoft.com/office/powerpoint/2010/main" val="30573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Macintosh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System Dynamics Model of Depression</vt:lpstr>
      <vt:lpstr>Goal</vt:lpstr>
      <vt:lpstr>References </vt:lpstr>
      <vt:lpstr>Building Complex Causal Loops</vt:lpstr>
      <vt:lpstr>PowerPoint Presentation</vt:lpstr>
      <vt:lpstr>PowerPoint Presentation</vt:lpstr>
      <vt:lpstr>Tuning the model (a fragment)</vt:lpstr>
      <vt:lpstr>How do you eat an elephant? One bite at a time</vt:lpstr>
      <vt:lpstr>PowerPoint Presentation</vt:lpstr>
      <vt:lpstr>Indirect Inference (duck) Method</vt:lpstr>
      <vt:lpstr>PowerPoint Presentation</vt:lpstr>
      <vt:lpstr>Standard optimization technique…</vt:lpstr>
      <vt:lpstr>Optimization in a nutshell</vt:lpstr>
      <vt:lpstr>… and I quote…</vt:lpstr>
      <vt:lpstr>My brain exploded from contradictions ;-)</vt:lpstr>
      <vt:lpstr>OK, what model statistics do we use?</vt:lpstr>
      <vt:lpstr>Algorithm</vt:lpstr>
      <vt:lpstr>Back to example</vt:lpstr>
      <vt:lpstr>Running optimizations</vt:lpstr>
      <vt:lpstr>Before and after optimization</vt:lpstr>
      <vt:lpstr>OK, now what? </vt:lpstr>
      <vt:lpstr>What’s wrong with DUCK method?</vt:lpstr>
      <vt:lpstr>Dimensionality Curse / Combinatorial Explosion</vt:lpstr>
      <vt:lpstr>PowerPoint Presentation</vt:lpstr>
      <vt:lpstr>PowerPoint Presentation</vt:lpstr>
      <vt:lpstr>Experimenting with models</vt:lpstr>
      <vt:lpstr>Antidepressants and Therapy</vt:lpstr>
      <vt:lpstr>Experimental Design -- simple</vt:lpstr>
      <vt:lpstr>Dose response surface</vt:lpstr>
      <vt:lpstr>Experimental Design for Systems -- MATRIX</vt:lpstr>
      <vt:lpstr>Response Surface</vt:lpstr>
      <vt:lpstr>So experimenting with models is awesome but also sucks</vt:lpstr>
      <vt:lpstr>Now go interpret your clusters ;-)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Dynamics Model of Depression</dc:title>
  <dc:creator>Maksim Tsvetovat</dc:creator>
  <cp:lastModifiedBy>Maksim Tsvetovat</cp:lastModifiedBy>
  <cp:revision>1</cp:revision>
  <dcterms:created xsi:type="dcterms:W3CDTF">2019-09-10T21:12:49Z</dcterms:created>
  <dcterms:modified xsi:type="dcterms:W3CDTF">2019-09-10T21:13:29Z</dcterms:modified>
</cp:coreProperties>
</file>