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handoutMasterIdLst>
    <p:handoutMasterId r:id="rId27"/>
  </p:handoutMasterIdLst>
  <p:sldIdLst>
    <p:sldId id="256" r:id="rId2"/>
    <p:sldId id="268" r:id="rId3"/>
    <p:sldId id="295" r:id="rId4"/>
    <p:sldId id="296" r:id="rId5"/>
    <p:sldId id="297" r:id="rId6"/>
    <p:sldId id="298" r:id="rId7"/>
    <p:sldId id="350" r:id="rId8"/>
    <p:sldId id="299" r:id="rId9"/>
    <p:sldId id="300" r:id="rId10"/>
    <p:sldId id="301" r:id="rId11"/>
    <p:sldId id="302" r:id="rId12"/>
    <p:sldId id="349" r:id="rId13"/>
    <p:sldId id="351" r:id="rId14"/>
    <p:sldId id="352" r:id="rId15"/>
    <p:sldId id="346" r:id="rId16"/>
    <p:sldId id="347" r:id="rId17"/>
    <p:sldId id="348" r:id="rId18"/>
    <p:sldId id="303" r:id="rId19"/>
    <p:sldId id="304" r:id="rId20"/>
    <p:sldId id="322" r:id="rId21"/>
    <p:sldId id="324" r:id="rId22"/>
    <p:sldId id="327" r:id="rId23"/>
    <p:sldId id="281" r:id="rId24"/>
    <p:sldId id="288"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3197" autoAdjust="0"/>
  </p:normalViewPr>
  <p:slideViewPr>
    <p:cSldViewPr>
      <p:cViewPr varScale="1">
        <p:scale>
          <a:sx n="119" d="100"/>
          <a:sy n="119" d="100"/>
        </p:scale>
        <p:origin x="1984" y="1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6387343-7FC6-4F59-83E2-50ABCF246B8A}" type="datetimeFigureOut">
              <a:rPr lang="en-US" smtClean="0"/>
              <a:pPr/>
              <a:t>9/3/19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0F69DAF-34DA-4A10-915D-F991085F0C39}"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B2374B6-4220-4A66-8C38-8B380605463E}" type="datetimeFigureOut">
              <a:rPr lang="en-US" smtClean="0"/>
              <a:pPr/>
              <a:t>9/3/19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A2C6582-B3F4-43DF-B694-781694789741}"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A2C6582-B3F4-43DF-B694-781694789741}" type="slidenum">
              <a:rPr lang="en-US" smtClean="0"/>
              <a:pPr/>
              <a:t>15</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A2C6582-B3F4-43DF-B694-781694789741}" type="slidenum">
              <a:rPr lang="en-US" smtClean="0"/>
              <a:pPr/>
              <a:t>16</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A2C6582-B3F4-43DF-B694-781694789741}" type="slidenum">
              <a:rPr lang="en-US" smtClean="0"/>
              <a:pPr/>
              <a:t>17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A8CAEF3-6296-4258-ADE9-E393C876B582}" type="datetimeFigureOut">
              <a:rPr lang="en-US" smtClean="0"/>
              <a:pPr/>
              <a:t>9/3/19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F6BAD1-6BC6-4E00-814E-87DB3410791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A8CAEF3-6296-4258-ADE9-E393C876B582}" type="datetimeFigureOut">
              <a:rPr lang="en-US" smtClean="0"/>
              <a:pPr/>
              <a:t>9/3/19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F6BAD1-6BC6-4E00-814E-87DB3410791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A8CAEF3-6296-4258-ADE9-E393C876B582}" type="datetimeFigureOut">
              <a:rPr lang="en-US" smtClean="0"/>
              <a:pPr/>
              <a:t>9/3/19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F6BAD1-6BC6-4E00-814E-87DB3410791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A8CAEF3-6296-4258-ADE9-E393C876B582}" type="datetimeFigureOut">
              <a:rPr lang="en-US" smtClean="0"/>
              <a:pPr/>
              <a:t>9/3/19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F6BAD1-6BC6-4E00-814E-87DB3410791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8CAEF3-6296-4258-ADE9-E393C876B582}" type="datetimeFigureOut">
              <a:rPr lang="en-US" smtClean="0"/>
              <a:pPr/>
              <a:t>9/3/19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F6BAD1-6BC6-4E00-814E-87DB3410791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A8CAEF3-6296-4258-ADE9-E393C876B582}" type="datetimeFigureOut">
              <a:rPr lang="en-US" smtClean="0"/>
              <a:pPr/>
              <a:t>9/3/19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F6BAD1-6BC6-4E00-814E-87DB3410791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A8CAEF3-6296-4258-ADE9-E393C876B582}" type="datetimeFigureOut">
              <a:rPr lang="en-US" smtClean="0"/>
              <a:pPr/>
              <a:t>9/3/19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2F6BAD1-6BC6-4E00-814E-87DB3410791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A8CAEF3-6296-4258-ADE9-E393C876B582}" type="datetimeFigureOut">
              <a:rPr lang="en-US" smtClean="0"/>
              <a:pPr/>
              <a:t>9/3/19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2F6BAD1-6BC6-4E00-814E-87DB3410791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8CAEF3-6296-4258-ADE9-E393C876B582}" type="datetimeFigureOut">
              <a:rPr lang="en-US" smtClean="0"/>
              <a:pPr/>
              <a:t>9/3/19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2F6BAD1-6BC6-4E00-814E-87DB3410791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A8CAEF3-6296-4258-ADE9-E393C876B582}" type="datetimeFigureOut">
              <a:rPr lang="en-US" smtClean="0"/>
              <a:pPr/>
              <a:t>9/3/19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F6BAD1-6BC6-4E00-814E-87DB3410791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A8CAEF3-6296-4258-ADE9-E393C876B582}" type="datetimeFigureOut">
              <a:rPr lang="en-US" smtClean="0"/>
              <a:pPr/>
              <a:t>9/3/19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F6BAD1-6BC6-4E00-814E-87DB3410791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8CAEF3-6296-4258-ADE9-E393C876B582}" type="datetimeFigureOut">
              <a:rPr lang="en-US" smtClean="0"/>
              <a:pPr/>
              <a:t>9/3/19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F6BAD1-6BC6-4E00-814E-87DB3410791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upload.wikimedia.org/wikipedia/commons/2/20/Adoption_simulation_results.png"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hyperlink" Target="http://en.wikipedia.org/wiki/File:Adoption_SFD_ANI.gif"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en.wikipedia.org/wiki/File:TRUE_Piston_SFD.png"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hyperlink" Target="http://en.wikipedia.org/wiki/File:TRUE_Procedural_Animation.gif"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upload.wikimedia.org/wikipedia/en/8/8f/STKFLW.jpg" TargetMode="External"/><Relationship Id="rId1" Type="http://schemas.openxmlformats.org/officeDocument/2006/relationships/slideLayout" Target="../slideLayouts/slideLayout2.xml"/><Relationship Id="rId5" Type="http://schemas.openxmlformats.org/officeDocument/2006/relationships/image" Target="../media/image3.gif"/><Relationship Id="rId4" Type="http://schemas.openxmlformats.org/officeDocument/2006/relationships/hyperlink" Target="http://en.wikipedia.org/wiki/File:StockFlow.gif"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upload.wikimedia.org/wikipedia/commons/d/dd/Adoption_CLD.png"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hyperlink" Target="http://en.wikipedia.org/wiki/File:Adoption_CLD_ANI.gif"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hyperlink" Target="http://upload.wikimedia.org/wikipedia/commons/0/08/Simple_stock_and_flow_diagram.gif"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upload.wikimedia.org/wikipedia/commons/3/3b/Adoption_SFD.png"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System Dynamics Model</a:t>
            </a:r>
          </a:p>
        </p:txBody>
      </p:sp>
      <p:sp>
        <p:nvSpPr>
          <p:cNvPr id="3" name="Subtitle 2"/>
          <p:cNvSpPr>
            <a:spLocks noGrp="1"/>
          </p:cNvSpPr>
          <p:nvPr>
            <p:ph type="subTitle" idx="1"/>
          </p:nvPr>
        </p:nvSpPr>
        <p:spPr/>
        <p:txBody>
          <a:bodyPr/>
          <a:lstStyle/>
          <a:p>
            <a:r>
              <a:rPr lang="en-US" dirty="0"/>
              <a:t>Week 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3: write equations</a:t>
            </a:r>
          </a:p>
        </p:txBody>
      </p:sp>
      <p:pic>
        <p:nvPicPr>
          <p:cNvPr id="41985" name="Picture 1"/>
          <p:cNvPicPr>
            <a:picLocks noChangeAspect="1" noChangeArrowheads="1"/>
          </p:cNvPicPr>
          <p:nvPr/>
        </p:nvPicPr>
        <p:blipFill>
          <a:blip r:embed="rId2" cstate="print"/>
          <a:srcRect/>
          <a:stretch>
            <a:fillRect/>
          </a:stretch>
        </p:blipFill>
        <p:spPr bwMode="auto">
          <a:xfrm>
            <a:off x="1066800" y="1600200"/>
            <a:ext cx="7225632" cy="3505200"/>
          </a:xfrm>
          <a:prstGeom prst="rect">
            <a:avLst/>
          </a:prstGeom>
          <a:noFill/>
          <a:ln w="9525">
            <a:noFill/>
            <a:miter lim="800000"/>
            <a:headEnd/>
            <a:tailEnd/>
          </a:ln>
        </p:spPr>
      </p:pic>
      <p:sp>
        <p:nvSpPr>
          <p:cNvPr id="5" name="Rectangle 4"/>
          <p:cNvSpPr/>
          <p:nvPr/>
        </p:nvSpPr>
        <p:spPr>
          <a:xfrm>
            <a:off x="2057400" y="5867400"/>
            <a:ext cx="4593180" cy="369332"/>
          </a:xfrm>
          <a:prstGeom prst="rect">
            <a:avLst/>
          </a:prstGeom>
        </p:spPr>
        <p:txBody>
          <a:bodyPr wrap="none">
            <a:spAutoFit/>
          </a:bodyPr>
          <a:lstStyle/>
          <a:p>
            <a:r>
              <a:rPr lang="en-US" dirty="0"/>
              <a:t>http://en.wikipedia.org/wiki/System_dynamics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4: run simulations</a:t>
            </a:r>
          </a:p>
        </p:txBody>
      </p:sp>
      <p:sp>
        <p:nvSpPr>
          <p:cNvPr id="3" name="Content Placeholder 2"/>
          <p:cNvSpPr>
            <a:spLocks noGrp="1"/>
          </p:cNvSpPr>
          <p:nvPr>
            <p:ph idx="1"/>
          </p:nvPr>
        </p:nvSpPr>
        <p:spPr/>
        <p:txBody>
          <a:bodyPr>
            <a:normAutofit/>
          </a:bodyPr>
          <a:lstStyle/>
          <a:p>
            <a:r>
              <a:rPr lang="en-US" sz="2400" dirty="0"/>
              <a:t>Estimate the parameters and initial conditions. These can be estimated using statistical methods, expert opinion, market research data or other relevant sources of information. </a:t>
            </a:r>
          </a:p>
          <a:p>
            <a:r>
              <a:rPr lang="en-US" sz="2400" dirty="0"/>
              <a:t>Simulate the model and analyze results </a:t>
            </a:r>
          </a:p>
        </p:txBody>
      </p:sp>
      <p:pic>
        <p:nvPicPr>
          <p:cNvPr id="40962" name="Picture 2" descr="File:Adoption simulation results.png">
            <a:hlinkClick r:id="rId2"/>
          </p:cNvPr>
          <p:cNvPicPr>
            <a:picLocks noChangeAspect="1" noChangeArrowheads="1"/>
          </p:cNvPicPr>
          <p:nvPr/>
        </p:nvPicPr>
        <p:blipFill>
          <a:blip r:embed="rId3" cstate="print"/>
          <a:srcRect/>
          <a:stretch>
            <a:fillRect/>
          </a:stretch>
        </p:blipFill>
        <p:spPr bwMode="auto">
          <a:xfrm>
            <a:off x="1676400" y="3505200"/>
            <a:ext cx="5753100" cy="2133601"/>
          </a:xfrm>
          <a:prstGeom prst="rect">
            <a:avLst/>
          </a:prstGeom>
          <a:noFill/>
        </p:spPr>
      </p:pic>
      <p:sp>
        <p:nvSpPr>
          <p:cNvPr id="5" name="Rectangle 4"/>
          <p:cNvSpPr/>
          <p:nvPr/>
        </p:nvSpPr>
        <p:spPr>
          <a:xfrm>
            <a:off x="2209800" y="6019800"/>
            <a:ext cx="4593180" cy="369332"/>
          </a:xfrm>
          <a:prstGeom prst="rect">
            <a:avLst/>
          </a:prstGeom>
        </p:spPr>
        <p:txBody>
          <a:bodyPr wrap="none">
            <a:spAutoFit/>
          </a:bodyPr>
          <a:lstStyle/>
          <a:p>
            <a:r>
              <a:rPr lang="en-US" dirty="0"/>
              <a:t>http://en.wikipedia.org/wiki/System_dynamics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4: run simulations</a:t>
            </a:r>
          </a:p>
        </p:txBody>
      </p:sp>
      <p:pic>
        <p:nvPicPr>
          <p:cNvPr id="82948" name="Picture 4" descr="http://upload.wikimedia.org/wikipedia/commons/8/8e/Adoption_SFD_ANI.gif">
            <a:hlinkClick r:id="rId2"/>
          </p:cNvPr>
          <p:cNvPicPr>
            <a:picLocks noChangeAspect="1" noChangeArrowheads="1" noCrop="1"/>
          </p:cNvPicPr>
          <p:nvPr/>
        </p:nvPicPr>
        <p:blipFill>
          <a:blip r:embed="rId3" cstate="print"/>
          <a:srcRect/>
          <a:stretch>
            <a:fillRect/>
          </a:stretch>
        </p:blipFill>
        <p:spPr bwMode="auto">
          <a:xfrm>
            <a:off x="1600200" y="1447800"/>
            <a:ext cx="5867400" cy="4991101"/>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piston motion</a:t>
            </a:r>
          </a:p>
        </p:txBody>
      </p:sp>
      <p:sp>
        <p:nvSpPr>
          <p:cNvPr id="3" name="Content Placeholder 2"/>
          <p:cNvSpPr>
            <a:spLocks noGrp="1"/>
          </p:cNvSpPr>
          <p:nvPr>
            <p:ph idx="1"/>
          </p:nvPr>
        </p:nvSpPr>
        <p:spPr/>
        <p:txBody>
          <a:bodyPr>
            <a:normAutofit/>
          </a:bodyPr>
          <a:lstStyle/>
          <a:p>
            <a:r>
              <a:rPr lang="en-US" sz="2400" dirty="0"/>
              <a:t>Objective : study of a crank-connecting rod system. Model a crank-connecting rod system through a system dynamic model. The crank, with variable radius and angular frequency, will drive a piston with a variable connecting rod length.</a:t>
            </a:r>
          </a:p>
          <a:p>
            <a:r>
              <a:rPr lang="en-US" sz="2400" dirty="0"/>
              <a:t>System dynamic modeling:</a:t>
            </a:r>
          </a:p>
          <a:p>
            <a:endParaRPr lang="en-US" dirty="0"/>
          </a:p>
        </p:txBody>
      </p:sp>
      <p:pic>
        <p:nvPicPr>
          <p:cNvPr id="101378" name="Picture 2" descr="http://upload.wikimedia.org/wikipedia/commons/d/df/TRUE_Piston_SFD.png">
            <a:hlinkClick r:id="rId2"/>
          </p:cNvPr>
          <p:cNvPicPr>
            <a:picLocks noChangeAspect="1" noChangeArrowheads="1"/>
          </p:cNvPicPr>
          <p:nvPr/>
        </p:nvPicPr>
        <p:blipFill>
          <a:blip r:embed="rId3" cstate="print"/>
          <a:srcRect/>
          <a:stretch>
            <a:fillRect/>
          </a:stretch>
        </p:blipFill>
        <p:spPr bwMode="auto">
          <a:xfrm>
            <a:off x="2057400" y="3581400"/>
            <a:ext cx="5762625" cy="2905125"/>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piston motion</a:t>
            </a:r>
          </a:p>
        </p:txBody>
      </p:sp>
      <p:sp>
        <p:nvSpPr>
          <p:cNvPr id="3" name="Content Placeholder 2"/>
          <p:cNvSpPr>
            <a:spLocks noGrp="1"/>
          </p:cNvSpPr>
          <p:nvPr>
            <p:ph idx="1"/>
          </p:nvPr>
        </p:nvSpPr>
        <p:spPr/>
        <p:txBody>
          <a:bodyPr>
            <a:normAutofit/>
          </a:bodyPr>
          <a:lstStyle/>
          <a:p>
            <a:r>
              <a:rPr lang="en-US" sz="2400" dirty="0"/>
              <a:t>Simulation : the behavior of the crank-connecting rod dynamic system can then be simulated.</a:t>
            </a:r>
            <a:endParaRPr lang="en-US" dirty="0"/>
          </a:p>
        </p:txBody>
      </p:sp>
      <p:pic>
        <p:nvPicPr>
          <p:cNvPr id="102402" name="Picture 2" descr="http://upload.wikimedia.org/wikipedia/commons/e/e7/TRUE_Procedural_Animation.gif">
            <a:hlinkClick r:id="rId2"/>
          </p:cNvPr>
          <p:cNvPicPr>
            <a:picLocks noChangeAspect="1" noChangeArrowheads="1" noCrop="1"/>
          </p:cNvPicPr>
          <p:nvPr/>
        </p:nvPicPr>
        <p:blipFill>
          <a:blip r:embed="rId3" cstate="print"/>
          <a:srcRect/>
          <a:stretch>
            <a:fillRect/>
          </a:stretch>
        </p:blipFill>
        <p:spPr bwMode="auto">
          <a:xfrm>
            <a:off x="2209800" y="2819400"/>
            <a:ext cx="4572000" cy="2476501"/>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Live-code</a:t>
            </a:r>
          </a:p>
        </p:txBody>
      </p:sp>
      <p:sp>
        <p:nvSpPr>
          <p:cNvPr id="4" name="Content Placeholder 3"/>
          <p:cNvSpPr>
            <a:spLocks noGrp="1"/>
          </p:cNvSpPr>
          <p:nvPr>
            <p:ph idx="1"/>
          </p:nvPr>
        </p:nvSpPr>
        <p:spPr>
          <a:xfrm>
            <a:off x="457200" y="1600200"/>
            <a:ext cx="8229600" cy="4876800"/>
          </a:xfrm>
        </p:spPr>
        <p:txBody>
          <a:bodyPr>
            <a:normAutofit/>
          </a:bodyPr>
          <a:lstStyle/>
          <a:p>
            <a:r>
              <a:rPr lang="en-US" sz="2000" dirty="0"/>
              <a:t>Move back to the System Dynamics window</a:t>
            </a:r>
          </a:p>
          <a:p>
            <a:r>
              <a:rPr lang="en-US" sz="2000" dirty="0"/>
              <a:t>Add a stock of wolves</a:t>
            </a:r>
          </a:p>
          <a:p>
            <a:r>
              <a:rPr lang="en-US" sz="2000" dirty="0"/>
              <a:t>Add Flows, Variables and Links to make your diagram look like this:</a:t>
            </a:r>
          </a:p>
        </p:txBody>
      </p:sp>
      <p:pic>
        <p:nvPicPr>
          <p:cNvPr id="79874" name="Picture 2"/>
          <p:cNvPicPr>
            <a:picLocks noChangeAspect="1" noChangeArrowheads="1"/>
          </p:cNvPicPr>
          <p:nvPr/>
        </p:nvPicPr>
        <p:blipFill>
          <a:blip r:embed="rId3" cstate="print"/>
          <a:srcRect/>
          <a:stretch>
            <a:fillRect/>
          </a:stretch>
        </p:blipFill>
        <p:spPr bwMode="auto">
          <a:xfrm>
            <a:off x="2057400" y="2743200"/>
            <a:ext cx="4810125" cy="3343275"/>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Live-Code</a:t>
            </a:r>
          </a:p>
        </p:txBody>
      </p:sp>
      <p:sp>
        <p:nvSpPr>
          <p:cNvPr id="4" name="Content Placeholder 3"/>
          <p:cNvSpPr>
            <a:spLocks noGrp="1"/>
          </p:cNvSpPr>
          <p:nvPr>
            <p:ph idx="1"/>
          </p:nvPr>
        </p:nvSpPr>
        <p:spPr>
          <a:xfrm>
            <a:off x="457200" y="1600200"/>
            <a:ext cx="8229600" cy="4876800"/>
          </a:xfrm>
        </p:spPr>
        <p:txBody>
          <a:bodyPr>
            <a:normAutofit/>
          </a:bodyPr>
          <a:lstStyle/>
          <a:p>
            <a:r>
              <a:rPr lang="en-US" sz="2000" dirty="0"/>
              <a:t>Add one more Flow from the wolves Stock to the Flow that goes out of the Sheep stock.</a:t>
            </a:r>
          </a:p>
          <a:p>
            <a:r>
              <a:rPr lang="en-US" sz="2000" dirty="0"/>
              <a:t>Fill in the names of the diagram elements so it looks like this:</a:t>
            </a:r>
          </a:p>
        </p:txBody>
      </p:sp>
      <p:pic>
        <p:nvPicPr>
          <p:cNvPr id="80898" name="Picture 2"/>
          <p:cNvPicPr>
            <a:picLocks noChangeAspect="1" noChangeArrowheads="1"/>
          </p:cNvPicPr>
          <p:nvPr/>
        </p:nvPicPr>
        <p:blipFill>
          <a:blip r:embed="rId3" cstate="print"/>
          <a:srcRect/>
          <a:stretch>
            <a:fillRect/>
          </a:stretch>
        </p:blipFill>
        <p:spPr bwMode="auto">
          <a:xfrm>
            <a:off x="0" y="2819400"/>
            <a:ext cx="4686300" cy="3381375"/>
          </a:xfrm>
          <a:prstGeom prst="rect">
            <a:avLst/>
          </a:prstGeom>
          <a:noFill/>
          <a:ln w="9525">
            <a:noFill/>
            <a:miter lim="800000"/>
            <a:headEnd/>
            <a:tailEnd/>
          </a:ln>
        </p:spPr>
      </p:pic>
      <p:sp>
        <p:nvSpPr>
          <p:cNvPr id="6" name="TextBox 5"/>
          <p:cNvSpPr txBox="1"/>
          <p:nvPr/>
        </p:nvSpPr>
        <p:spPr>
          <a:xfrm>
            <a:off x="4648200" y="3810000"/>
            <a:ext cx="4495800" cy="1569660"/>
          </a:xfrm>
          <a:prstGeom prst="rect">
            <a:avLst/>
          </a:prstGeom>
          <a:noFill/>
        </p:spPr>
        <p:txBody>
          <a:bodyPr wrap="square" rtlCol="0">
            <a:spAutoFit/>
          </a:bodyPr>
          <a:lstStyle/>
          <a:p>
            <a:r>
              <a:rPr lang="en-US" sz="1200" dirty="0"/>
              <a:t>where</a:t>
            </a:r>
          </a:p>
          <a:p>
            <a:r>
              <a:rPr lang="en-US" sz="1200" dirty="0"/>
              <a:t>initial-value of wolves is 30,</a:t>
            </a:r>
          </a:p>
          <a:p>
            <a:r>
              <a:rPr lang="en-US" sz="1200" dirty="0"/>
              <a:t>wolf-deaths is wolves * wolf-death-rate ,</a:t>
            </a:r>
          </a:p>
          <a:p>
            <a:r>
              <a:rPr lang="en-US" sz="1200" dirty="0"/>
              <a:t>wolf-death-rate is 0.15,</a:t>
            </a:r>
          </a:p>
          <a:p>
            <a:r>
              <a:rPr lang="en-US" sz="1200" dirty="0"/>
              <a:t>predator-efficiency is .8,</a:t>
            </a:r>
          </a:p>
          <a:p>
            <a:r>
              <a:rPr lang="en-US" sz="1200" dirty="0"/>
              <a:t>wolf-births is wolves * predator-efficiency * predation-rate * sheep,</a:t>
            </a:r>
          </a:p>
          <a:p>
            <a:r>
              <a:rPr lang="en-US" sz="1200" dirty="0"/>
              <a:t>predation-rate is 3.0E-4,</a:t>
            </a:r>
          </a:p>
          <a:p>
            <a:r>
              <a:rPr lang="en-US" sz="1200" dirty="0"/>
              <a:t>and sheep-deaths is sheep * predation-rate * wolves.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Tutorial</a:t>
            </a:r>
          </a:p>
        </p:txBody>
      </p:sp>
      <p:sp>
        <p:nvSpPr>
          <p:cNvPr id="4" name="Content Placeholder 3"/>
          <p:cNvSpPr>
            <a:spLocks noGrp="1"/>
          </p:cNvSpPr>
          <p:nvPr>
            <p:ph idx="1"/>
          </p:nvPr>
        </p:nvSpPr>
        <p:spPr>
          <a:xfrm>
            <a:off x="457200" y="1600200"/>
            <a:ext cx="8229600" cy="4876800"/>
          </a:xfrm>
        </p:spPr>
        <p:txBody>
          <a:bodyPr>
            <a:normAutofit/>
          </a:bodyPr>
          <a:lstStyle/>
          <a:p>
            <a:r>
              <a:rPr lang="en-US" sz="2000" dirty="0"/>
              <a:t>Go to the main window, add a plot pen "wolves" to the population plot, press setup and see your System Dynamics Modeler diagram in action.</a:t>
            </a:r>
          </a:p>
        </p:txBody>
      </p:sp>
      <p:pic>
        <p:nvPicPr>
          <p:cNvPr id="81922" name="Picture 2"/>
          <p:cNvPicPr>
            <a:picLocks noChangeAspect="1" noChangeArrowheads="1"/>
          </p:cNvPicPr>
          <p:nvPr/>
        </p:nvPicPr>
        <p:blipFill>
          <a:blip r:embed="rId3" cstate="print"/>
          <a:srcRect/>
          <a:stretch>
            <a:fillRect/>
          </a:stretch>
        </p:blipFill>
        <p:spPr bwMode="auto">
          <a:xfrm>
            <a:off x="1828800" y="2286000"/>
            <a:ext cx="6400800" cy="4400550"/>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 mathematical epidemiology</a:t>
            </a:r>
          </a:p>
        </p:txBody>
      </p:sp>
      <p:pic>
        <p:nvPicPr>
          <p:cNvPr id="39937" name="Picture 1"/>
          <p:cNvPicPr>
            <a:picLocks noGrp="1" noChangeAspect="1" noChangeArrowheads="1"/>
          </p:cNvPicPr>
          <p:nvPr>
            <p:ph idx="1"/>
          </p:nvPr>
        </p:nvPicPr>
        <p:blipFill>
          <a:blip r:embed="rId2" cstate="print"/>
          <a:srcRect/>
          <a:stretch>
            <a:fillRect/>
          </a:stretch>
        </p:blipFill>
        <p:spPr bwMode="auto">
          <a:xfrm>
            <a:off x="304800" y="1981200"/>
            <a:ext cx="5736958" cy="1708629"/>
          </a:xfrm>
          <a:prstGeom prst="rect">
            <a:avLst/>
          </a:prstGeom>
          <a:noFill/>
          <a:ln w="9525">
            <a:noFill/>
            <a:miter lim="800000"/>
            <a:headEnd/>
            <a:tailEnd/>
          </a:ln>
        </p:spPr>
      </p:pic>
      <p:sp>
        <p:nvSpPr>
          <p:cNvPr id="5" name="Rectangle 4"/>
          <p:cNvSpPr/>
          <p:nvPr/>
        </p:nvSpPr>
        <p:spPr>
          <a:xfrm>
            <a:off x="381000" y="1447800"/>
            <a:ext cx="4372094" cy="369332"/>
          </a:xfrm>
          <a:prstGeom prst="rect">
            <a:avLst/>
          </a:prstGeom>
        </p:spPr>
        <p:txBody>
          <a:bodyPr wrap="none">
            <a:spAutoFit/>
          </a:bodyPr>
          <a:lstStyle/>
          <a:p>
            <a:r>
              <a:rPr lang="fr-FR" dirty="0"/>
              <a:t>Susceptibles </a:t>
            </a:r>
            <a:r>
              <a:rPr lang="fr-FR" dirty="0" err="1"/>
              <a:t>Infectives</a:t>
            </a:r>
            <a:r>
              <a:rPr lang="fr-FR" dirty="0"/>
              <a:t> </a:t>
            </a:r>
            <a:r>
              <a:rPr lang="fr-FR" dirty="0" err="1"/>
              <a:t>Removals</a:t>
            </a:r>
            <a:r>
              <a:rPr lang="fr-FR" dirty="0"/>
              <a:t> (SIR) model</a:t>
            </a:r>
            <a:endParaRPr lang="en-US" dirty="0"/>
          </a:p>
        </p:txBody>
      </p:sp>
      <p:pic>
        <p:nvPicPr>
          <p:cNvPr id="39938" name="Picture 2"/>
          <p:cNvPicPr>
            <a:picLocks noChangeAspect="1" noChangeArrowheads="1"/>
          </p:cNvPicPr>
          <p:nvPr/>
        </p:nvPicPr>
        <p:blipFill>
          <a:blip r:embed="rId3" cstate="print"/>
          <a:srcRect/>
          <a:stretch>
            <a:fillRect/>
          </a:stretch>
        </p:blipFill>
        <p:spPr bwMode="auto">
          <a:xfrm>
            <a:off x="762000" y="3886200"/>
            <a:ext cx="2657475" cy="2038350"/>
          </a:xfrm>
          <a:prstGeom prst="rect">
            <a:avLst/>
          </a:prstGeom>
          <a:noFill/>
          <a:ln w="9525">
            <a:noFill/>
            <a:miter lim="800000"/>
            <a:headEnd/>
            <a:tailEnd/>
          </a:ln>
        </p:spPr>
      </p:pic>
      <p:pic>
        <p:nvPicPr>
          <p:cNvPr id="39939" name="Picture 3"/>
          <p:cNvPicPr>
            <a:picLocks noChangeAspect="1" noChangeArrowheads="1"/>
          </p:cNvPicPr>
          <p:nvPr/>
        </p:nvPicPr>
        <p:blipFill>
          <a:blip r:embed="rId4" cstate="print"/>
          <a:srcRect/>
          <a:stretch>
            <a:fillRect/>
          </a:stretch>
        </p:blipFill>
        <p:spPr bwMode="auto">
          <a:xfrm>
            <a:off x="4724400" y="3719320"/>
            <a:ext cx="4419600" cy="3138680"/>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Applications</a:t>
            </a:r>
          </a:p>
        </p:txBody>
      </p:sp>
      <p:sp>
        <p:nvSpPr>
          <p:cNvPr id="3" name="Content Placeholder 2"/>
          <p:cNvSpPr>
            <a:spLocks noGrp="1"/>
          </p:cNvSpPr>
          <p:nvPr>
            <p:ph idx="1"/>
          </p:nvPr>
        </p:nvSpPr>
        <p:spPr>
          <a:xfrm>
            <a:off x="457200" y="1600200"/>
            <a:ext cx="8229600" cy="5257800"/>
          </a:xfrm>
        </p:spPr>
        <p:txBody>
          <a:bodyPr>
            <a:normAutofit fontScale="77500" lnSpcReduction="20000"/>
          </a:bodyPr>
          <a:lstStyle/>
          <a:p>
            <a:r>
              <a:rPr lang="en-US" sz="3100" dirty="0"/>
              <a:t>System dynamics has found application in a wide range of areas, for example population, ecological and economic systems, which usually interact strongly with each other. </a:t>
            </a:r>
          </a:p>
          <a:p>
            <a:r>
              <a:rPr lang="en-US" sz="3100" dirty="0"/>
              <a:t>System dynamics have various "back of the envelope" management applications. They are a potent tool to: </a:t>
            </a:r>
          </a:p>
          <a:p>
            <a:pPr>
              <a:buNone/>
            </a:pPr>
            <a:r>
              <a:rPr lang="en-US" sz="3100" dirty="0"/>
              <a:t>      -Teach system thinking reflexes to persons being coached </a:t>
            </a:r>
          </a:p>
          <a:p>
            <a:pPr>
              <a:buNone/>
            </a:pPr>
            <a:r>
              <a:rPr lang="en-US" sz="3100" dirty="0"/>
              <a:t>       -Analyze and compare assumptions and mental models about the way things work </a:t>
            </a:r>
          </a:p>
          <a:p>
            <a:pPr>
              <a:buNone/>
            </a:pPr>
            <a:r>
              <a:rPr lang="en-US" sz="3100" dirty="0"/>
              <a:t>       -Gain qualitative insight into the workings of a system or the consequences of a decision </a:t>
            </a:r>
          </a:p>
          <a:p>
            <a:pPr>
              <a:buNone/>
            </a:pPr>
            <a:r>
              <a:rPr lang="en-US" sz="3100" dirty="0"/>
              <a:t>       -Recognize archetypes of dysfunctional systems in everyday practice </a:t>
            </a:r>
          </a:p>
          <a:p>
            <a:r>
              <a:rPr lang="en-US" sz="3100" dirty="0"/>
              <a:t>System dynamics has been used to investigate resource dependencies, and resulting problems, in product development. </a:t>
            </a:r>
          </a:p>
          <a:p>
            <a:pPr>
              <a:buNone/>
            </a:pPr>
            <a:r>
              <a:rPr lang="en-US" sz="2400" dirty="0"/>
              <a:t>                                               http://en.wikipedia.org/wiki/System_dynamics</a:t>
            </a:r>
            <a:endParaRPr lang="en-US" sz="3100" dirty="0"/>
          </a:p>
          <a:p>
            <a:pPr>
              <a:buNone/>
            </a:pP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System Dynamics Model</a:t>
            </a:r>
          </a:p>
        </p:txBody>
      </p:sp>
      <p:sp>
        <p:nvSpPr>
          <p:cNvPr id="6" name="Rectangle 5"/>
          <p:cNvSpPr/>
          <p:nvPr/>
        </p:nvSpPr>
        <p:spPr>
          <a:xfrm>
            <a:off x="457200" y="1676400"/>
            <a:ext cx="8001000" cy="4708981"/>
          </a:xfrm>
          <a:prstGeom prst="rect">
            <a:avLst/>
          </a:prstGeom>
        </p:spPr>
        <p:txBody>
          <a:bodyPr wrap="square">
            <a:spAutoFit/>
          </a:bodyPr>
          <a:lstStyle/>
          <a:p>
            <a:pPr>
              <a:buFont typeface="Arial" pitchFamily="34" charset="0"/>
              <a:buChar char="•"/>
            </a:pPr>
            <a:r>
              <a:rPr lang="en-US" sz="2400" b="1" dirty="0"/>
              <a:t> System dynamics </a:t>
            </a:r>
            <a:r>
              <a:rPr lang="en-US" sz="2400" dirty="0"/>
              <a:t>is an approach to understanding the behavior of complex systems over time. It deals with internal feedback loops and time delays that affect the behavior of the entire system. </a:t>
            </a:r>
          </a:p>
          <a:p>
            <a:pPr>
              <a:buFont typeface="Arial" pitchFamily="34" charset="0"/>
              <a:buChar char="•"/>
            </a:pPr>
            <a:r>
              <a:rPr lang="en-US" sz="2400" dirty="0"/>
              <a:t>What makes using system dynamics different from other approaches to studying complex systems is the use of feedback loops and stocks and flows. </a:t>
            </a:r>
          </a:p>
          <a:p>
            <a:pPr>
              <a:buFont typeface="Arial" pitchFamily="34" charset="0"/>
              <a:buChar char="•"/>
            </a:pPr>
            <a:r>
              <a:rPr lang="en-US" sz="2400" dirty="0"/>
              <a:t>The basis of the method is the recognition that the structure of any system — the many circular, interlocking, sometimes time-delayed relationships among its components — is often just as important in determining its behavior as the individual components themselves. </a:t>
            </a:r>
          </a:p>
          <a:p>
            <a:pPr algn="ctr"/>
            <a:r>
              <a:rPr lang="en-US" sz="1200" dirty="0"/>
              <a:t>http://en.wikipedia.org/wiki/System_dynamics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20481" name="Picture 1"/>
          <p:cNvPicPr>
            <a:picLocks noChangeAspect="1" noChangeArrowheads="1"/>
          </p:cNvPicPr>
          <p:nvPr/>
        </p:nvPicPr>
        <p:blipFill>
          <a:blip r:embed="rId2" cstate="print"/>
          <a:srcRect/>
          <a:stretch>
            <a:fillRect/>
          </a:stretch>
        </p:blipFill>
        <p:spPr bwMode="auto">
          <a:xfrm>
            <a:off x="0" y="533400"/>
            <a:ext cx="9182100" cy="3400425"/>
          </a:xfrm>
          <a:prstGeom prst="rect">
            <a:avLst/>
          </a:prstGeom>
          <a:noFill/>
          <a:ln w="9525">
            <a:noFill/>
            <a:miter lim="800000"/>
            <a:headEnd/>
            <a:tailEnd/>
          </a:ln>
        </p:spPr>
      </p:pic>
      <p:sp>
        <p:nvSpPr>
          <p:cNvPr id="5" name="Rectangle 4"/>
          <p:cNvSpPr/>
          <p:nvPr/>
        </p:nvSpPr>
        <p:spPr>
          <a:xfrm>
            <a:off x="381000" y="4038600"/>
            <a:ext cx="8382000" cy="1754326"/>
          </a:xfrm>
          <a:prstGeom prst="rect">
            <a:avLst/>
          </a:prstGeom>
        </p:spPr>
        <p:txBody>
          <a:bodyPr wrap="square">
            <a:spAutoFit/>
          </a:bodyPr>
          <a:lstStyle/>
          <a:p>
            <a:pPr algn="ctr"/>
            <a:r>
              <a:rPr lang="en-US" dirty="0"/>
              <a:t>Using a Systems Dynamics Framework to Improve State Policy-making </a:t>
            </a:r>
          </a:p>
          <a:p>
            <a:pPr algn="ctr"/>
            <a:r>
              <a:rPr lang="en-US" dirty="0"/>
              <a:t>Karen J. </a:t>
            </a:r>
            <a:r>
              <a:rPr lang="en-US" dirty="0" err="1"/>
              <a:t>Minyard</a:t>
            </a:r>
            <a:r>
              <a:rPr lang="en-US" dirty="0"/>
              <a:t>, Rachel </a:t>
            </a:r>
            <a:r>
              <a:rPr lang="en-US" dirty="0" err="1"/>
              <a:t>Ferencik</a:t>
            </a:r>
            <a:r>
              <a:rPr lang="en-US" dirty="0"/>
              <a:t>, Chris </a:t>
            </a:r>
            <a:r>
              <a:rPr lang="en-US" dirty="0" err="1"/>
              <a:t>Soderquist</a:t>
            </a:r>
            <a:r>
              <a:rPr lang="en-US" dirty="0"/>
              <a:t>, Heather Devlin, Mary Ann Phillips, Ken Powell </a:t>
            </a:r>
          </a:p>
          <a:p>
            <a:pPr algn="ctr"/>
            <a:r>
              <a:rPr lang="en-US" dirty="0"/>
              <a:t>Academy Health </a:t>
            </a:r>
          </a:p>
          <a:p>
            <a:pPr algn="ctr"/>
            <a:r>
              <a:rPr lang="en-US" dirty="0"/>
              <a:t>State Health Research and Policy Interest Group </a:t>
            </a:r>
          </a:p>
          <a:p>
            <a:pPr algn="ctr"/>
            <a:r>
              <a:rPr lang="en-US" dirty="0"/>
              <a:t>June 27, 2009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7" name="Picture 1"/>
          <p:cNvPicPr>
            <a:picLocks noChangeAspect="1" noChangeArrowheads="1"/>
          </p:cNvPicPr>
          <p:nvPr/>
        </p:nvPicPr>
        <p:blipFill>
          <a:blip r:embed="rId2" cstate="print"/>
          <a:srcRect/>
          <a:stretch>
            <a:fillRect/>
          </a:stretch>
        </p:blipFill>
        <p:spPr bwMode="auto">
          <a:xfrm>
            <a:off x="1" y="1"/>
            <a:ext cx="9143999" cy="5668369"/>
          </a:xfrm>
          <a:prstGeom prst="rect">
            <a:avLst/>
          </a:prstGeom>
          <a:noFill/>
          <a:ln w="9525">
            <a:noFill/>
            <a:miter lim="800000"/>
            <a:headEnd/>
            <a:tailEnd/>
          </a:ln>
        </p:spPr>
      </p:pic>
      <p:sp>
        <p:nvSpPr>
          <p:cNvPr id="6" name="Rectangle 5"/>
          <p:cNvSpPr/>
          <p:nvPr/>
        </p:nvSpPr>
        <p:spPr>
          <a:xfrm>
            <a:off x="1295400" y="5486400"/>
            <a:ext cx="5943600" cy="646331"/>
          </a:xfrm>
          <a:prstGeom prst="rect">
            <a:avLst/>
          </a:prstGeom>
        </p:spPr>
        <p:txBody>
          <a:bodyPr wrap="square">
            <a:spAutoFit/>
          </a:bodyPr>
          <a:lstStyle/>
          <a:p>
            <a:r>
              <a:rPr lang="en-US" dirty="0"/>
              <a:t>Dynamics in the Dual Eligible Population: A Systems Map Georgia Health Policy Center Communities Joined in Action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 SIR model</a:t>
            </a:r>
          </a:p>
        </p:txBody>
      </p:sp>
      <p:pic>
        <p:nvPicPr>
          <p:cNvPr id="39937" name="Picture 1"/>
          <p:cNvPicPr>
            <a:picLocks noGrp="1" noChangeAspect="1" noChangeArrowheads="1"/>
          </p:cNvPicPr>
          <p:nvPr>
            <p:ph idx="1"/>
          </p:nvPr>
        </p:nvPicPr>
        <p:blipFill>
          <a:blip r:embed="rId2" cstate="print"/>
          <a:srcRect/>
          <a:stretch>
            <a:fillRect/>
          </a:stretch>
        </p:blipFill>
        <p:spPr bwMode="auto">
          <a:xfrm>
            <a:off x="304800" y="1981200"/>
            <a:ext cx="5736958" cy="1708629"/>
          </a:xfrm>
          <a:prstGeom prst="rect">
            <a:avLst/>
          </a:prstGeom>
          <a:noFill/>
          <a:ln w="9525">
            <a:noFill/>
            <a:miter lim="800000"/>
            <a:headEnd/>
            <a:tailEnd/>
          </a:ln>
        </p:spPr>
      </p:pic>
      <p:sp>
        <p:nvSpPr>
          <p:cNvPr id="5" name="Rectangle 4"/>
          <p:cNvSpPr/>
          <p:nvPr/>
        </p:nvSpPr>
        <p:spPr>
          <a:xfrm>
            <a:off x="381000" y="1447800"/>
            <a:ext cx="4372094" cy="369332"/>
          </a:xfrm>
          <a:prstGeom prst="rect">
            <a:avLst/>
          </a:prstGeom>
        </p:spPr>
        <p:txBody>
          <a:bodyPr wrap="none">
            <a:spAutoFit/>
          </a:bodyPr>
          <a:lstStyle/>
          <a:p>
            <a:r>
              <a:rPr lang="fr-FR" dirty="0"/>
              <a:t>Susceptibles </a:t>
            </a:r>
            <a:r>
              <a:rPr lang="fr-FR" dirty="0" err="1"/>
              <a:t>Infectives</a:t>
            </a:r>
            <a:r>
              <a:rPr lang="fr-FR" dirty="0"/>
              <a:t> </a:t>
            </a:r>
            <a:r>
              <a:rPr lang="fr-FR" dirty="0" err="1"/>
              <a:t>Removals</a:t>
            </a:r>
            <a:r>
              <a:rPr lang="fr-FR" dirty="0"/>
              <a:t> (SIR) model</a:t>
            </a:r>
            <a:endParaRPr lang="en-US" dirty="0"/>
          </a:p>
        </p:txBody>
      </p:sp>
      <p:pic>
        <p:nvPicPr>
          <p:cNvPr id="39938" name="Picture 2"/>
          <p:cNvPicPr>
            <a:picLocks noChangeAspect="1" noChangeArrowheads="1"/>
          </p:cNvPicPr>
          <p:nvPr/>
        </p:nvPicPr>
        <p:blipFill>
          <a:blip r:embed="rId3" cstate="print"/>
          <a:srcRect/>
          <a:stretch>
            <a:fillRect/>
          </a:stretch>
        </p:blipFill>
        <p:spPr bwMode="auto">
          <a:xfrm>
            <a:off x="762000" y="3886200"/>
            <a:ext cx="2657475" cy="2038350"/>
          </a:xfrm>
          <a:prstGeom prst="rect">
            <a:avLst/>
          </a:prstGeom>
          <a:noFill/>
          <a:ln w="9525">
            <a:noFill/>
            <a:miter lim="800000"/>
            <a:headEnd/>
            <a:tailEnd/>
          </a:ln>
        </p:spPr>
      </p:pic>
      <p:pic>
        <p:nvPicPr>
          <p:cNvPr id="39939" name="Picture 3"/>
          <p:cNvPicPr>
            <a:picLocks noChangeAspect="1" noChangeArrowheads="1"/>
          </p:cNvPicPr>
          <p:nvPr/>
        </p:nvPicPr>
        <p:blipFill>
          <a:blip r:embed="rId4" cstate="print"/>
          <a:srcRect/>
          <a:stretch>
            <a:fillRect/>
          </a:stretch>
        </p:blipFill>
        <p:spPr bwMode="auto">
          <a:xfrm>
            <a:off x="4724400" y="3719320"/>
            <a:ext cx="4419600" cy="3138680"/>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Experiment setup</a:t>
            </a:r>
          </a:p>
        </p:txBody>
      </p:sp>
      <p:sp>
        <p:nvSpPr>
          <p:cNvPr id="3" name="Content Placeholder 2"/>
          <p:cNvSpPr>
            <a:spLocks noGrp="1"/>
          </p:cNvSpPr>
          <p:nvPr>
            <p:ph idx="1"/>
          </p:nvPr>
        </p:nvSpPr>
        <p:spPr>
          <a:xfrm>
            <a:off x="457200" y="1600200"/>
            <a:ext cx="8229600" cy="4876800"/>
          </a:xfrm>
        </p:spPr>
        <p:txBody>
          <a:bodyPr>
            <a:normAutofit fontScale="62500" lnSpcReduction="20000"/>
          </a:bodyPr>
          <a:lstStyle/>
          <a:p>
            <a:r>
              <a:rPr lang="en-US" dirty="0"/>
              <a:t>We run the AB model under five different network structures, including fully connected, random, Watts-</a:t>
            </a:r>
            <a:r>
              <a:rPr lang="en-US" dirty="0" err="1"/>
              <a:t>Strogatz</a:t>
            </a:r>
            <a:r>
              <a:rPr lang="en-US" dirty="0"/>
              <a:t> small world, scale-free, and lattice. </a:t>
            </a:r>
          </a:p>
          <a:p>
            <a:r>
              <a:rPr lang="en-US" dirty="0"/>
              <a:t>The fully connected network is closest to the perfect mixing assumption of the DE; the lattice, with connections solely to neighbors, is most different; the small world and scale free networks are widely used and characterize many real situations (Watts and </a:t>
            </a:r>
            <a:r>
              <a:rPr lang="en-US" dirty="0" err="1"/>
              <a:t>Strogatz</a:t>
            </a:r>
            <a:r>
              <a:rPr lang="en-US" dirty="0"/>
              <a:t> 1998; </a:t>
            </a:r>
            <a:r>
              <a:rPr lang="en-US" dirty="0" err="1"/>
              <a:t>Barabasi</a:t>
            </a:r>
            <a:r>
              <a:rPr lang="en-US" dirty="0"/>
              <a:t> and Albert 1999; </a:t>
            </a:r>
            <a:r>
              <a:rPr lang="en-US" dirty="0" err="1"/>
              <a:t>Barabasi</a:t>
            </a:r>
            <a:r>
              <a:rPr lang="en-US" dirty="0"/>
              <a:t> 2002). </a:t>
            </a:r>
          </a:p>
          <a:p>
            <a:r>
              <a:rPr lang="en-US" dirty="0"/>
              <a:t>We test each network structure with homogeneous and heterogeneous agent attributes such as the rate at which each agent contacts others. </a:t>
            </a:r>
          </a:p>
          <a:p>
            <a:r>
              <a:rPr lang="en-US" dirty="0"/>
              <a:t>We compare the DE and AB epidemics on a variety of key metrics relevant to public health, including the fraction of the population ultimately infected (the total burden of disease), the maximum prevalence of infectious cases (a measure of the peak load on public health infrastructure), and the time to the peak of the epidemic (indicating how much time health officials have to respond).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Results</a:t>
            </a:r>
          </a:p>
        </p:txBody>
      </p:sp>
      <p:sp>
        <p:nvSpPr>
          <p:cNvPr id="3" name="Content Placeholder 2"/>
          <p:cNvSpPr>
            <a:spLocks noGrp="1"/>
          </p:cNvSpPr>
          <p:nvPr>
            <p:ph idx="1"/>
          </p:nvPr>
        </p:nvSpPr>
        <p:spPr/>
        <p:txBody>
          <a:bodyPr>
            <a:normAutofit/>
          </a:bodyPr>
          <a:lstStyle/>
          <a:p>
            <a:r>
              <a:rPr lang="en-US" sz="2000" dirty="0"/>
              <a:t>Experiment results see paper on P. 29, 30 </a:t>
            </a:r>
          </a:p>
          <a:p>
            <a:r>
              <a:rPr lang="en-US" sz="2000" dirty="0"/>
              <a:t>Surprisingly, however, the differences between the DE and AB models are not statistically significant for key metrics such as peak time, peak prevalence, and disease burden in any but the lattice network. Though the small-world and scale-free networks are highly clustered, their dynamics are close to the DE model: even a few long-range contacts and highly connected hubs seed the epidemic at multiple points in the network, enabling it to spread rapidly. </a:t>
            </a:r>
          </a:p>
          <a:p>
            <a:r>
              <a:rPr lang="en-US" sz="2000" dirty="0"/>
              <a:t>We also examine the ability of the DE model to capture the dynamics of each network structure in the realistic situation where data on underlying parameters are not available. Surprisingly, the fitted DE model matches the mean behavior of the AB model under all network structures and heterogeneity conditions tested.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Feedback</a:t>
            </a:r>
          </a:p>
        </p:txBody>
      </p:sp>
      <p:sp>
        <p:nvSpPr>
          <p:cNvPr id="3" name="Content Placeholder 2"/>
          <p:cNvSpPr>
            <a:spLocks noGrp="1"/>
          </p:cNvSpPr>
          <p:nvPr>
            <p:ph idx="1"/>
          </p:nvPr>
        </p:nvSpPr>
        <p:spPr/>
        <p:txBody>
          <a:bodyPr>
            <a:normAutofit fontScale="92500" lnSpcReduction="10000"/>
          </a:bodyPr>
          <a:lstStyle/>
          <a:p>
            <a:r>
              <a:rPr lang="en-US" sz="2800" b="1" dirty="0"/>
              <a:t>Feedback </a:t>
            </a:r>
            <a:r>
              <a:rPr lang="en-US" sz="2800" dirty="0"/>
              <a:t>is a phenomenon whereby some proportion of the output signal of a system is passed (fed back) to the input. This is often used to control the dynamic behavior of the system. </a:t>
            </a:r>
          </a:p>
          <a:p>
            <a:r>
              <a:rPr lang="en-US" sz="2800" dirty="0"/>
              <a:t>An example of a feedback system is an automobile steered by a driver</a:t>
            </a:r>
            <a:r>
              <a:rPr lang="en-US" dirty="0"/>
              <a:t>.</a:t>
            </a:r>
          </a:p>
          <a:p>
            <a:endParaRPr lang="en-US" dirty="0"/>
          </a:p>
          <a:p>
            <a:endParaRPr lang="en-US" dirty="0"/>
          </a:p>
          <a:p>
            <a:endParaRPr lang="en-US" dirty="0"/>
          </a:p>
          <a:p>
            <a:pPr>
              <a:buNone/>
            </a:pPr>
            <a:endParaRPr lang="en-US" sz="1700" dirty="0"/>
          </a:p>
          <a:p>
            <a:pPr>
              <a:buNone/>
            </a:pPr>
            <a:r>
              <a:rPr lang="en-US" sz="1700" dirty="0"/>
              <a:t>http://en.wikipedia.org/wiki/Feedback</a:t>
            </a:r>
          </a:p>
        </p:txBody>
      </p:sp>
      <p:pic>
        <p:nvPicPr>
          <p:cNvPr id="1026" name="Picture 2"/>
          <p:cNvPicPr>
            <a:picLocks noChangeAspect="1" noChangeArrowheads="1"/>
          </p:cNvPicPr>
          <p:nvPr/>
        </p:nvPicPr>
        <p:blipFill>
          <a:blip r:embed="rId2" cstate="print"/>
          <a:srcRect/>
          <a:stretch>
            <a:fillRect/>
          </a:stretch>
        </p:blipFill>
        <p:spPr bwMode="auto">
          <a:xfrm>
            <a:off x="2590800" y="4038600"/>
            <a:ext cx="2886075" cy="1524000"/>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Stocks and flows</a:t>
            </a:r>
          </a:p>
        </p:txBody>
      </p:sp>
      <p:sp>
        <p:nvSpPr>
          <p:cNvPr id="3" name="Content Placeholder 2"/>
          <p:cNvSpPr>
            <a:spLocks noGrp="1"/>
          </p:cNvSpPr>
          <p:nvPr>
            <p:ph idx="1"/>
          </p:nvPr>
        </p:nvSpPr>
        <p:spPr>
          <a:xfrm>
            <a:off x="457200" y="1447800"/>
            <a:ext cx="8458200" cy="4678363"/>
          </a:xfrm>
        </p:spPr>
        <p:txBody>
          <a:bodyPr>
            <a:normAutofit/>
          </a:bodyPr>
          <a:lstStyle/>
          <a:p>
            <a:r>
              <a:rPr lang="en-US" sz="2600" dirty="0"/>
              <a:t>Economics, business, accounting, and related fields often distinguish between quantities which are </a:t>
            </a:r>
            <a:r>
              <a:rPr lang="en-US" sz="2600" b="1" dirty="0"/>
              <a:t>stocks </a:t>
            </a:r>
            <a:r>
              <a:rPr lang="en-US" sz="2600" dirty="0"/>
              <a:t>and those which are </a:t>
            </a:r>
            <a:r>
              <a:rPr lang="en-US" sz="2600" b="1" dirty="0"/>
              <a:t>flows. </a:t>
            </a:r>
          </a:p>
          <a:p>
            <a:r>
              <a:rPr lang="en-US" sz="2600" dirty="0"/>
              <a:t>A stock variable is measured at one specific time. It represents a quantity existing at a given point in time, which may have been accumulated in the past. </a:t>
            </a:r>
          </a:p>
          <a:p>
            <a:r>
              <a:rPr lang="en-US" sz="2600" dirty="0"/>
              <a:t>A flow variable is measured over an interval of time. Therefore a flow would be measured per unit of time. </a:t>
            </a:r>
          </a:p>
          <a:p>
            <a:pPr>
              <a:buNone/>
            </a:pPr>
            <a:endParaRPr lang="en-US" dirty="0"/>
          </a:p>
          <a:p>
            <a:pPr>
              <a:buNone/>
            </a:pPr>
            <a:endParaRPr lang="en-US" dirty="0"/>
          </a:p>
        </p:txBody>
      </p:sp>
      <p:pic>
        <p:nvPicPr>
          <p:cNvPr id="47106" name="Picture 2" descr="File:STKFLW.jpg">
            <a:hlinkClick r:id="rId2"/>
          </p:cNvPr>
          <p:cNvPicPr>
            <a:picLocks noChangeAspect="1" noChangeArrowheads="1"/>
          </p:cNvPicPr>
          <p:nvPr/>
        </p:nvPicPr>
        <p:blipFill>
          <a:blip r:embed="rId3" cstate="print"/>
          <a:srcRect/>
          <a:stretch>
            <a:fillRect/>
          </a:stretch>
        </p:blipFill>
        <p:spPr bwMode="auto">
          <a:xfrm>
            <a:off x="2667000" y="4924424"/>
            <a:ext cx="2352675" cy="1933576"/>
          </a:xfrm>
          <a:prstGeom prst="rect">
            <a:avLst/>
          </a:prstGeom>
          <a:noFill/>
        </p:spPr>
      </p:pic>
      <p:sp>
        <p:nvSpPr>
          <p:cNvPr id="5" name="Rectangle 4"/>
          <p:cNvSpPr/>
          <p:nvPr/>
        </p:nvSpPr>
        <p:spPr>
          <a:xfrm>
            <a:off x="4267200" y="5638800"/>
            <a:ext cx="4426918" cy="369332"/>
          </a:xfrm>
          <a:prstGeom prst="rect">
            <a:avLst/>
          </a:prstGeom>
        </p:spPr>
        <p:txBody>
          <a:bodyPr wrap="none">
            <a:spAutoFit/>
          </a:bodyPr>
          <a:lstStyle/>
          <a:p>
            <a:r>
              <a:rPr lang="en-US" dirty="0"/>
              <a:t>http://en.wikipedia.org/wiki/Stock_and_flow</a:t>
            </a:r>
          </a:p>
        </p:txBody>
      </p:sp>
      <p:pic>
        <p:nvPicPr>
          <p:cNvPr id="38914" name="Picture 2" descr="http://upload.wikimedia.org/wikipedia/commons/c/ca/StockFlow.gif">
            <a:hlinkClick r:id="rId4"/>
          </p:cNvPr>
          <p:cNvPicPr>
            <a:picLocks noChangeAspect="1" noChangeArrowheads="1" noCrop="1"/>
          </p:cNvPicPr>
          <p:nvPr/>
        </p:nvPicPr>
        <p:blipFill>
          <a:blip r:embed="rId5" cstate="print"/>
          <a:srcRect/>
          <a:stretch>
            <a:fillRect/>
          </a:stretch>
        </p:blipFill>
        <p:spPr bwMode="auto">
          <a:xfrm>
            <a:off x="0" y="4905375"/>
            <a:ext cx="2343150" cy="1952625"/>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example</a:t>
            </a:r>
          </a:p>
        </p:txBody>
      </p:sp>
      <p:sp>
        <p:nvSpPr>
          <p:cNvPr id="3" name="Content Placeholder 2"/>
          <p:cNvSpPr>
            <a:spLocks noGrp="1"/>
          </p:cNvSpPr>
          <p:nvPr>
            <p:ph idx="1"/>
          </p:nvPr>
        </p:nvSpPr>
        <p:spPr>
          <a:xfrm>
            <a:off x="457200" y="1600200"/>
            <a:ext cx="8229600" cy="4953000"/>
          </a:xfrm>
        </p:spPr>
        <p:txBody>
          <a:bodyPr>
            <a:normAutofit/>
          </a:bodyPr>
          <a:lstStyle/>
          <a:p>
            <a:r>
              <a:rPr lang="en-US" sz="2400" dirty="0"/>
              <a:t>The elements of system dynamics diagrams are feedback, accumulation of flows into stocks and time delays. </a:t>
            </a:r>
          </a:p>
          <a:p>
            <a:r>
              <a:rPr lang="en-US" sz="2400" dirty="0"/>
              <a:t>To illustrate the use of system dynamics, imagine an organization that plans to introduce an innovative new durable consumer product. The organization needs to understand the possible market dynamics, in order to design marketing plans and production plans. </a:t>
            </a:r>
          </a:p>
          <a:p>
            <a:r>
              <a:rPr lang="en-US" sz="2400" dirty="0"/>
              <a:t>What are the basic components? What are the relations between the components? </a:t>
            </a:r>
          </a:p>
          <a:p>
            <a:pPr>
              <a:buNone/>
            </a:pPr>
            <a:endParaRPr lang="en-US" sz="1600" dirty="0"/>
          </a:p>
          <a:p>
            <a:pPr>
              <a:buNone/>
            </a:pPr>
            <a:endParaRPr lang="en-US" sz="1600" dirty="0"/>
          </a:p>
          <a:p>
            <a:pPr>
              <a:buNone/>
            </a:pPr>
            <a:endParaRPr lang="en-US" sz="1600" dirty="0"/>
          </a:p>
          <a:p>
            <a:pPr algn="ctr">
              <a:buNone/>
            </a:pPr>
            <a:r>
              <a:rPr lang="en-US" sz="1600" dirty="0"/>
              <a:t>http://en.wikipedia.org/wiki/System_dynamics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1: casual loop diagrams</a:t>
            </a:r>
          </a:p>
        </p:txBody>
      </p:sp>
      <p:sp>
        <p:nvSpPr>
          <p:cNvPr id="3" name="Content Placeholder 2"/>
          <p:cNvSpPr>
            <a:spLocks noGrp="1"/>
          </p:cNvSpPr>
          <p:nvPr>
            <p:ph idx="1"/>
          </p:nvPr>
        </p:nvSpPr>
        <p:spPr/>
        <p:txBody>
          <a:bodyPr>
            <a:normAutofit/>
          </a:bodyPr>
          <a:lstStyle/>
          <a:p>
            <a:r>
              <a:rPr lang="en-US" sz="2000" dirty="0"/>
              <a:t>Causal loop diagram: a simple map of a system with all its constituent components and their interactions, revealing the structure of a system. </a:t>
            </a:r>
          </a:p>
          <a:p>
            <a:r>
              <a:rPr lang="en-US" sz="2000" dirty="0"/>
              <a:t>The positive reinforcement (labeled R) loop indicates that the more people have already adopted the new product, the stronger the word-of-mouth impact. </a:t>
            </a:r>
          </a:p>
          <a:p>
            <a:r>
              <a:rPr lang="en-US" sz="2000" dirty="0"/>
              <a:t>The second feedback loop is negative reinforcement (or "balancing" and hence labeled B). Clearly, growth cannot continue forever, because as more and more people adopt, there remain fewer and fewer potential adopters.</a:t>
            </a:r>
          </a:p>
        </p:txBody>
      </p:sp>
      <p:pic>
        <p:nvPicPr>
          <p:cNvPr id="45058" name="Picture 2" descr="File:Adoption CLD.png">
            <a:hlinkClick r:id="rId2"/>
          </p:cNvPr>
          <p:cNvPicPr>
            <a:picLocks noChangeAspect="1" noChangeArrowheads="1"/>
          </p:cNvPicPr>
          <p:nvPr/>
        </p:nvPicPr>
        <p:blipFill>
          <a:blip r:embed="rId3" cstate="print"/>
          <a:srcRect/>
          <a:stretch>
            <a:fillRect/>
          </a:stretch>
        </p:blipFill>
        <p:spPr bwMode="auto">
          <a:xfrm>
            <a:off x="2438400" y="4267200"/>
            <a:ext cx="4190998" cy="1905000"/>
          </a:xfrm>
          <a:prstGeom prst="rect">
            <a:avLst/>
          </a:prstGeom>
          <a:noFill/>
        </p:spPr>
      </p:pic>
      <p:sp>
        <p:nvSpPr>
          <p:cNvPr id="5" name="Rectangle 4"/>
          <p:cNvSpPr/>
          <p:nvPr/>
        </p:nvSpPr>
        <p:spPr>
          <a:xfrm>
            <a:off x="533400" y="6096000"/>
            <a:ext cx="3119444" cy="276999"/>
          </a:xfrm>
          <a:prstGeom prst="rect">
            <a:avLst/>
          </a:prstGeom>
        </p:spPr>
        <p:txBody>
          <a:bodyPr wrap="none">
            <a:spAutoFit/>
          </a:bodyPr>
          <a:lstStyle/>
          <a:p>
            <a:r>
              <a:rPr lang="en-US" sz="1200" dirty="0"/>
              <a:t>http://en.wikipedia.org/wiki/System_dynamics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Step 1:  dynamic casual loop diagrams</a:t>
            </a:r>
          </a:p>
        </p:txBody>
      </p:sp>
      <p:sp>
        <p:nvSpPr>
          <p:cNvPr id="3" name="Content Placeholder 2"/>
          <p:cNvSpPr>
            <a:spLocks noGrp="1"/>
          </p:cNvSpPr>
          <p:nvPr>
            <p:ph idx="1"/>
          </p:nvPr>
        </p:nvSpPr>
        <p:spPr>
          <a:xfrm>
            <a:off x="304800" y="1295400"/>
            <a:ext cx="8382000" cy="4830763"/>
          </a:xfrm>
        </p:spPr>
        <p:txBody>
          <a:bodyPr/>
          <a:lstStyle/>
          <a:p>
            <a:r>
              <a:rPr lang="en-US" sz="2000" dirty="0"/>
              <a:t>Both feedback loops act simultaneously, but at different times they may have different strengths. Thus one would expect growing sales in the initial years, and then declining sales in the later years.</a:t>
            </a:r>
          </a:p>
          <a:p>
            <a:pPr>
              <a:buNone/>
            </a:pPr>
            <a:r>
              <a:rPr lang="en-US" sz="1800" dirty="0"/>
              <a:t>      -step1 : (+) green arrows show that </a:t>
            </a:r>
            <a:r>
              <a:rPr lang="en-US" sz="1800" i="1" dirty="0"/>
              <a:t>Adoption rate</a:t>
            </a:r>
            <a:r>
              <a:rPr lang="en-US" sz="1800" dirty="0"/>
              <a:t> is function of </a:t>
            </a:r>
            <a:r>
              <a:rPr lang="en-US" sz="1800" i="1" dirty="0"/>
              <a:t>Potential Adopters</a:t>
            </a:r>
            <a:r>
              <a:rPr lang="en-US" sz="1800" dirty="0"/>
              <a:t> and </a:t>
            </a:r>
            <a:r>
              <a:rPr lang="en-US" sz="1800" i="1" dirty="0"/>
              <a:t>Adopters</a:t>
            </a:r>
            <a:endParaRPr lang="en-US" sz="1800" dirty="0"/>
          </a:p>
          <a:p>
            <a:pPr>
              <a:buNone/>
            </a:pPr>
            <a:r>
              <a:rPr lang="en-US" sz="1800" dirty="0"/>
              <a:t>      -step2 : (-) red arrow shows that </a:t>
            </a:r>
            <a:r>
              <a:rPr lang="en-US" sz="1800" i="1" dirty="0"/>
              <a:t>Potential adopters</a:t>
            </a:r>
            <a:r>
              <a:rPr lang="en-US" sz="1800" dirty="0"/>
              <a:t> decreases by </a:t>
            </a:r>
            <a:r>
              <a:rPr lang="en-US" sz="1800" i="1" dirty="0"/>
              <a:t>Adoption rate</a:t>
            </a:r>
            <a:endParaRPr lang="en-US" sz="1800" dirty="0"/>
          </a:p>
          <a:p>
            <a:pPr>
              <a:buNone/>
            </a:pPr>
            <a:r>
              <a:rPr lang="en-US" sz="1800" dirty="0"/>
              <a:t>       -step3 : (+) blue arrow shows that </a:t>
            </a:r>
            <a:r>
              <a:rPr lang="en-US" sz="1800" i="1" dirty="0"/>
              <a:t>Adopters</a:t>
            </a:r>
            <a:r>
              <a:rPr lang="en-US" sz="1800" dirty="0"/>
              <a:t> increases by </a:t>
            </a:r>
            <a:r>
              <a:rPr lang="en-US" sz="1800" i="1" dirty="0"/>
              <a:t>Adoption rate</a:t>
            </a:r>
          </a:p>
          <a:p>
            <a:pPr>
              <a:buNone/>
            </a:pPr>
            <a:endParaRPr lang="en-US" sz="2000" i="1" dirty="0"/>
          </a:p>
          <a:p>
            <a:pPr>
              <a:buNone/>
            </a:pPr>
            <a:endParaRPr lang="en-US" sz="2000" i="1" dirty="0"/>
          </a:p>
          <a:p>
            <a:pPr>
              <a:buNone/>
            </a:pPr>
            <a:endParaRPr lang="en-US" sz="2000" i="1" dirty="0"/>
          </a:p>
          <a:p>
            <a:pPr>
              <a:buNone/>
            </a:pPr>
            <a:endParaRPr lang="en-US" sz="2000" i="1" dirty="0"/>
          </a:p>
          <a:p>
            <a:pPr>
              <a:buNone/>
            </a:pPr>
            <a:endParaRPr lang="en-US" sz="2000" i="1" dirty="0"/>
          </a:p>
          <a:p>
            <a:pPr>
              <a:buNone/>
            </a:pPr>
            <a:endParaRPr lang="en-US" sz="2000" i="1" dirty="0"/>
          </a:p>
          <a:p>
            <a:pPr>
              <a:buNone/>
            </a:pPr>
            <a:endParaRPr lang="en-US" sz="2000" i="1" dirty="0"/>
          </a:p>
          <a:p>
            <a:pPr>
              <a:buNone/>
            </a:pPr>
            <a:r>
              <a:rPr lang="en-US" sz="2000" i="1" dirty="0"/>
              <a:t>https://</a:t>
            </a:r>
            <a:r>
              <a:rPr lang="en-US" sz="2000" i="1" dirty="0" err="1"/>
              <a:t>ipfs.io</a:t>
            </a:r>
            <a:r>
              <a:rPr lang="en-US" sz="2000" i="1" dirty="0"/>
              <a:t>/</a:t>
            </a:r>
            <a:r>
              <a:rPr lang="en-US" sz="2000" i="1" dirty="0" err="1"/>
              <a:t>ipfs</a:t>
            </a:r>
            <a:r>
              <a:rPr lang="en-US" sz="2000" i="1" dirty="0"/>
              <a:t>/QmXoypizjW3WknFiJnKLwHCnL72vedxjQkDDP1mXWo6uco/I/m/</a:t>
            </a:r>
            <a:r>
              <a:rPr lang="en-US" sz="2000" i="1" dirty="0" err="1"/>
              <a:t>Adoption_SFD_ANI_s.gif</a:t>
            </a:r>
            <a:endParaRPr lang="en-US" sz="2000" i="1" dirty="0"/>
          </a:p>
          <a:p>
            <a:pPr>
              <a:buNone/>
            </a:pPr>
            <a:endParaRPr lang="en-US" sz="2000" dirty="0"/>
          </a:p>
          <a:p>
            <a:endParaRPr lang="en-US" dirty="0"/>
          </a:p>
        </p:txBody>
      </p:sp>
      <p:pic>
        <p:nvPicPr>
          <p:cNvPr id="100354" name="Picture 2" descr="http://upload.wikimedia.org/wikipedia/commons/c/c0/Adoption_CLD_ANI.gif">
            <a:hlinkClick r:id="rId2"/>
          </p:cNvPr>
          <p:cNvPicPr>
            <a:picLocks noChangeAspect="1" noChangeArrowheads="1" noCrop="1"/>
          </p:cNvPicPr>
          <p:nvPr/>
        </p:nvPicPr>
        <p:blipFill>
          <a:blip r:embed="rId3" cstate="print"/>
          <a:srcRect/>
          <a:stretch>
            <a:fillRect/>
          </a:stretch>
        </p:blipFill>
        <p:spPr bwMode="auto">
          <a:xfrm>
            <a:off x="2000250" y="3611563"/>
            <a:ext cx="5143500" cy="2514600"/>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2: stock and flow diagrams</a:t>
            </a:r>
          </a:p>
        </p:txBody>
      </p:sp>
      <p:sp>
        <p:nvSpPr>
          <p:cNvPr id="3" name="Content Placeholder 2"/>
          <p:cNvSpPr>
            <a:spLocks noGrp="1"/>
          </p:cNvSpPr>
          <p:nvPr>
            <p:ph idx="1"/>
          </p:nvPr>
        </p:nvSpPr>
        <p:spPr/>
        <p:txBody>
          <a:bodyPr>
            <a:normAutofit fontScale="85000" lnSpcReduction="20000"/>
          </a:bodyPr>
          <a:lstStyle/>
          <a:p>
            <a:r>
              <a:rPr lang="en-US" dirty="0"/>
              <a:t>The next step is to create what is termed a stock and flow diagram. A stock is the term for any entity that accumulates or depletes over time. A flow is the rate of change in a stock.</a:t>
            </a:r>
          </a:p>
          <a:p>
            <a:endParaRPr lang="en-US" dirty="0"/>
          </a:p>
          <a:p>
            <a:endParaRPr lang="en-US" dirty="0"/>
          </a:p>
          <a:p>
            <a:endParaRPr lang="en-US" dirty="0"/>
          </a:p>
          <a:p>
            <a:r>
              <a:rPr lang="en-US" dirty="0"/>
              <a:t>In this example, there are two stocks: Potential adopters and Adopters. There is one flow: New adopters. For every new adopter, the stock of potential adopters declines by one, and the stock of adopters increases by one. </a:t>
            </a:r>
          </a:p>
          <a:p>
            <a:pPr>
              <a:buNone/>
            </a:pPr>
            <a:endParaRPr lang="en-US" dirty="0"/>
          </a:p>
        </p:txBody>
      </p:sp>
      <p:pic>
        <p:nvPicPr>
          <p:cNvPr id="44034" name="Picture 2" descr="File:Simple stock and flow diagram.gif">
            <a:hlinkClick r:id="rId2"/>
          </p:cNvPr>
          <p:cNvPicPr>
            <a:picLocks noChangeAspect="1" noChangeArrowheads="1"/>
          </p:cNvPicPr>
          <p:nvPr/>
        </p:nvPicPr>
        <p:blipFill>
          <a:blip r:embed="rId3" cstate="print"/>
          <a:srcRect/>
          <a:stretch>
            <a:fillRect/>
          </a:stretch>
        </p:blipFill>
        <p:spPr bwMode="auto">
          <a:xfrm>
            <a:off x="2895600" y="3200400"/>
            <a:ext cx="2466975" cy="676276"/>
          </a:xfrm>
          <a:prstGeom prst="rect">
            <a:avLst/>
          </a:prstGeom>
          <a:noFill/>
        </p:spPr>
      </p:pic>
      <p:sp>
        <p:nvSpPr>
          <p:cNvPr id="5" name="Rectangle 4"/>
          <p:cNvSpPr/>
          <p:nvPr/>
        </p:nvSpPr>
        <p:spPr>
          <a:xfrm>
            <a:off x="2286000" y="6096000"/>
            <a:ext cx="4646080" cy="369332"/>
          </a:xfrm>
          <a:prstGeom prst="rect">
            <a:avLst/>
          </a:prstGeom>
        </p:spPr>
        <p:txBody>
          <a:bodyPr wrap="none">
            <a:spAutoFit/>
          </a:bodyPr>
          <a:lstStyle/>
          <a:p>
            <a:r>
              <a:rPr lang="en-US" dirty="0"/>
              <a:t>http://en.wikipedia.org/wiki/System_dynamics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2: stock and flow diagrams</a:t>
            </a:r>
          </a:p>
        </p:txBody>
      </p:sp>
      <p:sp>
        <p:nvSpPr>
          <p:cNvPr id="3" name="Content Placeholder 2"/>
          <p:cNvSpPr>
            <a:spLocks noGrp="1"/>
          </p:cNvSpPr>
          <p:nvPr>
            <p:ph idx="1"/>
          </p:nvPr>
        </p:nvSpPr>
        <p:spPr/>
        <p:txBody>
          <a:bodyPr>
            <a:normAutofit/>
          </a:bodyPr>
          <a:lstStyle/>
          <a:p>
            <a:endParaRPr lang="en-US" dirty="0"/>
          </a:p>
          <a:p>
            <a:pPr>
              <a:buNone/>
            </a:pPr>
            <a:endParaRPr lang="en-US" dirty="0"/>
          </a:p>
        </p:txBody>
      </p:sp>
      <p:pic>
        <p:nvPicPr>
          <p:cNvPr id="43010" name="Picture 2" descr="File:Adoption SFD.png">
            <a:hlinkClick r:id="rId2"/>
          </p:cNvPr>
          <p:cNvPicPr>
            <a:picLocks noChangeAspect="1" noChangeArrowheads="1"/>
          </p:cNvPicPr>
          <p:nvPr/>
        </p:nvPicPr>
        <p:blipFill>
          <a:blip r:embed="rId3" cstate="print"/>
          <a:srcRect/>
          <a:stretch>
            <a:fillRect/>
          </a:stretch>
        </p:blipFill>
        <p:spPr bwMode="auto">
          <a:xfrm>
            <a:off x="2590800" y="1447800"/>
            <a:ext cx="3657600" cy="3762376"/>
          </a:xfrm>
          <a:prstGeom prst="rect">
            <a:avLst/>
          </a:prstGeom>
          <a:noFill/>
        </p:spPr>
      </p:pic>
      <p:sp>
        <p:nvSpPr>
          <p:cNvPr id="7" name="Rectangle 6"/>
          <p:cNvSpPr/>
          <p:nvPr/>
        </p:nvSpPr>
        <p:spPr>
          <a:xfrm>
            <a:off x="2286000" y="6019800"/>
            <a:ext cx="4593180" cy="369332"/>
          </a:xfrm>
          <a:prstGeom prst="rect">
            <a:avLst/>
          </a:prstGeom>
        </p:spPr>
        <p:txBody>
          <a:bodyPr wrap="none">
            <a:spAutoFit/>
          </a:bodyPr>
          <a:lstStyle/>
          <a:p>
            <a:r>
              <a:rPr lang="en-US" dirty="0"/>
              <a:t>http://en.wikipedia.org/wiki/System_dynamics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5003</TotalTime>
  <Words>1412</Words>
  <Application>Microsoft Macintosh PowerPoint</Application>
  <PresentationFormat>On-screen Show (4:3)</PresentationFormat>
  <Paragraphs>115</Paragraphs>
  <Slides>24</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24</vt:i4>
      </vt:variant>
    </vt:vector>
  </HeadingPairs>
  <TitlesOfParts>
    <vt:vector size="27" baseType="lpstr">
      <vt:lpstr>Arial</vt:lpstr>
      <vt:lpstr>Calibri</vt:lpstr>
      <vt:lpstr>Office Theme</vt:lpstr>
      <vt:lpstr>System Dynamics Model</vt:lpstr>
      <vt:lpstr>System Dynamics Model</vt:lpstr>
      <vt:lpstr>Feedback</vt:lpstr>
      <vt:lpstr>Stocks and flows</vt:lpstr>
      <vt:lpstr>An example</vt:lpstr>
      <vt:lpstr>Step 1: casual loop diagrams</vt:lpstr>
      <vt:lpstr>Step 1:  dynamic casual loop diagrams</vt:lpstr>
      <vt:lpstr>Step 2: stock and flow diagrams</vt:lpstr>
      <vt:lpstr>Step 2: stock and flow diagrams</vt:lpstr>
      <vt:lpstr>Step 3: write equations</vt:lpstr>
      <vt:lpstr>Step 4: run simulations</vt:lpstr>
      <vt:lpstr>Step 4: run simulations</vt:lpstr>
      <vt:lpstr>Example of piston motion</vt:lpstr>
      <vt:lpstr>Example of piston motion</vt:lpstr>
      <vt:lpstr>Live-code</vt:lpstr>
      <vt:lpstr>Live-Code</vt:lpstr>
      <vt:lpstr>Tutorial</vt:lpstr>
      <vt:lpstr>Example: mathematical epidemiology</vt:lpstr>
      <vt:lpstr>Applications</vt:lpstr>
      <vt:lpstr>PowerPoint Presentation</vt:lpstr>
      <vt:lpstr>PowerPoint Presentation</vt:lpstr>
      <vt:lpstr>DE SIR model</vt:lpstr>
      <vt:lpstr>Experiment setup</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Systems and Modeling and Simulation</dc:title>
  <dc:creator>Feng Gu</dc:creator>
  <cp:lastModifiedBy>Maksim Tsvetovat</cp:lastModifiedBy>
  <cp:revision>367</cp:revision>
  <dcterms:created xsi:type="dcterms:W3CDTF">2014-09-02T01:11:45Z</dcterms:created>
  <dcterms:modified xsi:type="dcterms:W3CDTF">2019-09-03T21:15:25Z</dcterms:modified>
</cp:coreProperties>
</file>