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7" r:id="rId9"/>
    <p:sldId id="272" r:id="rId10"/>
    <p:sldId id="273" r:id="rId11"/>
    <p:sldId id="275" r:id="rId12"/>
    <p:sldId id="276" r:id="rId13"/>
    <p:sldId id="278" r:id="rId14"/>
    <p:sldId id="280" r:id="rId15"/>
    <p:sldId id="281" r:id="rId16"/>
    <p:sldId id="282" r:id="rId17"/>
    <p:sldId id="283" r:id="rId18"/>
    <p:sldId id="285" r:id="rId19"/>
    <p:sldId id="269" r:id="rId20"/>
    <p:sldId id="270" r:id="rId21"/>
    <p:sldId id="271" r:id="rId22"/>
    <p:sldId id="262" r:id="rId23"/>
    <p:sldId id="288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5"/>
    <p:restoredTop sz="96327"/>
  </p:normalViewPr>
  <p:slideViewPr>
    <p:cSldViewPr snapToGrid="0">
      <p:cViewPr varScale="1">
        <p:scale>
          <a:sx n="110" d="100"/>
          <a:sy n="110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3ABB-2F6A-8644-F9BC-33ADFAA40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A5259-E149-8382-D6CA-BE24E330B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EB75A-22A7-4A8D-9A8B-3CDC5B9D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7FFA-4EE9-2946-BAB8-3321E0BBA867}" type="datetimeFigureOut">
              <a:rPr lang="en-US" smtClean="0"/>
              <a:t>6/24/23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2D2D-03BF-DFF1-84C3-C3FFBAF6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1C150-7CF0-41BF-2522-E5E70F43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FBA1-B670-C945-884F-3B343E74B5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645B-AB33-1967-6484-D7B2972B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9E0F-185D-7917-6809-17247409E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41E94-946B-233F-305B-D87082B8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7FFA-4EE9-2946-BAB8-3321E0BBA867}" type="datetimeFigureOut">
              <a:rPr lang="en-US" smtClean="0"/>
              <a:t>6/24/23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786F2-39FE-DEAB-0EFA-7F3FA3A8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2296E-76A6-A85D-C79B-D5B3B6C9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FBA1-B670-C945-884F-3B343E74B5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8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D6A4C-9D94-C77C-3683-24ED8107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641CA-C4AF-7698-0500-81C766269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BD81-4256-DDE6-6D43-58C506CC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7FFA-4EE9-2946-BAB8-3321E0BBA867}" type="datetimeFigureOut">
              <a:rPr lang="en-US" smtClean="0"/>
              <a:t>6/24/23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14406-B12D-6EAD-D6A2-A306178E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B748-9E14-7121-BB5C-B5B04B1D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FBA1-B670-C945-884F-3B343E74B5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5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B48C-A4DA-276A-169D-0AFD365B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B991-BA8E-A567-65CC-C3EF734A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C02C-5734-956A-9659-1E494B6F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7FFA-4EE9-2946-BAB8-3321E0BBA867}" type="datetimeFigureOut">
              <a:rPr lang="en-US" smtClean="0"/>
              <a:t>6/24/23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25D3-9971-30AE-6145-0F9E1186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DACA-4383-7855-D02F-A9254BC0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FBA1-B670-C945-884F-3B343E74B5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7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9502-F824-C8DB-BAB5-D61F9559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B5EB-4F8D-7499-D8A7-9F04A9617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A5A89-F48D-D794-EC92-891C6533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7FFA-4EE9-2946-BAB8-3321E0BBA867}" type="datetimeFigureOut">
              <a:rPr lang="en-US" smtClean="0"/>
              <a:t>6/24/23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8C0C7-1869-6C45-C67E-E444C82E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6B2C-2961-B185-5C69-0D4E959F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FBA1-B670-C945-884F-3B343E74B5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2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D78B-C8F1-F244-9737-4D7DE448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5B53-2696-BD62-8E9B-5BD81949A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05BB5-4F5C-EE9D-EB88-221F0B792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F760A-FA98-057A-BD95-91A0957F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7FFA-4EE9-2946-BAB8-3321E0BBA867}" type="datetimeFigureOut">
              <a:rPr lang="en-US" smtClean="0"/>
              <a:t>6/24/23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ACDDD-C7E8-1443-9F3A-AB15C1B5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0CD85-D26A-C011-EF58-97F44FFB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FBA1-B670-C945-884F-3B343E74B5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1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02DF-1F80-86BD-A13A-A52DCAF3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1FEB-6850-2B10-9FF6-CBE1DA226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1D10F-098F-A211-64F1-B7D870949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3BFFA-365D-CFF2-B34C-73F46FCA6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C5884-AE4E-72ED-9237-156E14215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00D51-B366-8373-B807-E750AEFA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7FFA-4EE9-2946-BAB8-3321E0BBA867}" type="datetimeFigureOut">
              <a:rPr lang="en-US" smtClean="0"/>
              <a:t>6/24/23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AEC89-1F15-2FAE-992E-7F4746CD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5B290-D760-F09E-7CD0-A50A484E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FBA1-B670-C945-884F-3B343E74B5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7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34CD-4ABC-5CB3-97BC-2DB36BB0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AD6DB-3190-AFDF-33D2-9E586AE1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7FFA-4EE9-2946-BAB8-3321E0BBA867}" type="datetimeFigureOut">
              <a:rPr lang="en-US" smtClean="0"/>
              <a:t>6/24/23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08839-BCD2-1A1D-9242-3BEC1DA1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1EA2E-0F12-AAFD-DA50-E2B5CF1C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FBA1-B670-C945-884F-3B343E74B5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4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822E4-8101-7762-2B2D-3274FA11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7FFA-4EE9-2946-BAB8-3321E0BBA867}" type="datetimeFigureOut">
              <a:rPr lang="en-US" smtClean="0"/>
              <a:t>6/24/23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B4CFF-1703-DC67-3075-85884B54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473F0-1268-067D-D989-BE1F7DB0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FBA1-B670-C945-884F-3B343E74B5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8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8C3D-0A08-DE4D-9F4C-B6DEE2AE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C50C-1DED-DD5C-DC9C-CF8A4FE5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624E3-3B0D-4BED-59FE-757F1D6F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A1ED3-9939-413B-86C8-3688491E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7FFA-4EE9-2946-BAB8-3321E0BBA867}" type="datetimeFigureOut">
              <a:rPr lang="en-US" smtClean="0"/>
              <a:t>6/24/23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91986-22B7-AE2D-440D-E0EDA492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DF0F0-1C88-F764-9593-4FF78F4C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FBA1-B670-C945-884F-3B343E74B5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2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3B38-0ACB-F2C1-A6A7-1759D5B8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14CBC-C781-3AE7-4ACD-D6D58A9F9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B014F-C36C-9F56-3452-8042E391D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07314-0A3A-1A04-6C82-A54F0D30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7FFA-4EE9-2946-BAB8-3321E0BBA867}" type="datetimeFigureOut">
              <a:rPr lang="en-US" smtClean="0"/>
              <a:t>6/24/23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F8C0B-B767-E513-0B36-9B397F7B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2E32-3900-09EC-19C9-13B7B42D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FBA1-B670-C945-884F-3B343E74B5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03D5F-F0A1-947E-5FBF-A39E0C0C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D7154-450F-E009-CF41-BF0A820D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FA1D9-1916-E29D-83C6-031C3F02E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7FFA-4EE9-2946-BAB8-3321E0BBA867}" type="datetimeFigureOut">
              <a:rPr lang="en-US" smtClean="0"/>
              <a:t>6/24/23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C8AFE-2ECD-6140-C9CF-12F98D404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7621-0B77-425A-0AEE-1EA30CE8B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FBA1-B670-C945-884F-3B343E74B5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9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024C-AF1D-9FB2-8FF6-E3D017876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SpaceX: Predicting Falcon 9 Stage 1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05654-73A4-7566-B985-C7ED2A051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Catherine Petrozzino</a:t>
            </a:r>
          </a:p>
          <a:p>
            <a:r>
              <a:rPr lang="en-US" dirty="0"/>
              <a:t>June 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99858-1312-7901-60EE-F55268DDC651}"/>
              </a:ext>
            </a:extLst>
          </p:cNvPr>
          <p:cNvSpPr txBox="1"/>
          <p:nvPr/>
        </p:nvSpPr>
        <p:spPr>
          <a:xfrm>
            <a:off x="5208998" y="6318608"/>
            <a:ext cx="22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Company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BCC30-7842-DD24-BD7E-2D6454F6EC7F}"/>
              </a:ext>
            </a:extLst>
          </p:cNvPr>
          <p:cNvSpPr/>
          <p:nvPr/>
        </p:nvSpPr>
        <p:spPr>
          <a:xfrm>
            <a:off x="1078787" y="5548045"/>
            <a:ext cx="2373330" cy="698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meet over launch!</a:t>
            </a:r>
          </a:p>
        </p:txBody>
      </p:sp>
    </p:spTree>
    <p:extLst>
      <p:ext uri="{BB962C8B-B14F-4D97-AF65-F5344CB8AC3E}">
        <p14:creationId xmlns:p14="http://schemas.microsoft.com/office/powerpoint/2010/main" val="259205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9F2D-A860-AEDB-CC73-62D8CD91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Plotly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DED7-4794-5C90-397D-668C4724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KSC had most successful launches</a:t>
            </a:r>
          </a:p>
          <a:p>
            <a:r>
              <a:rPr lang="en-US" dirty="0"/>
              <a:t>Earlier Booster Version Categories (v1.0 and 1.1) resulted in substantial failures</a:t>
            </a:r>
          </a:p>
          <a:p>
            <a:r>
              <a:rPr lang="en-US" dirty="0"/>
              <a:t>The next series of boosters FT, B4, B5 had more successes but still resulted in a majority of failures</a:t>
            </a:r>
          </a:p>
          <a:p>
            <a:r>
              <a:rPr lang="en-US" dirty="0"/>
              <a:t>Payloads over 5.5K resulted in primarily failures</a:t>
            </a:r>
          </a:p>
        </p:txBody>
      </p:sp>
    </p:spTree>
    <p:extLst>
      <p:ext uri="{BB962C8B-B14F-4D97-AF65-F5344CB8AC3E}">
        <p14:creationId xmlns:p14="http://schemas.microsoft.com/office/powerpoint/2010/main" val="273185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7725-E59E-CD4D-78DF-9F4038B8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Rate per Launch site</a:t>
            </a:r>
          </a:p>
        </p:txBody>
      </p:sp>
      <p:pic>
        <p:nvPicPr>
          <p:cNvPr id="4" name="Picture 3" descr="Graphical user interface, chart, pie chart&#10;&#10;Description automatically generated">
            <a:extLst>
              <a:ext uri="{FF2B5EF4-FFF2-40B4-BE49-F238E27FC236}">
                <a16:creationId xmlns:a16="http://schemas.microsoft.com/office/drawing/2014/main" id="{6906ED05-5AA2-CC96-EB5A-194FA420E7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8" y="1586726"/>
            <a:ext cx="10940143" cy="5211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24BA7-3193-9D23-151F-4A53CC819593}"/>
              </a:ext>
            </a:extLst>
          </p:cNvPr>
          <p:cNvSpPr txBox="1"/>
          <p:nvPr/>
        </p:nvSpPr>
        <p:spPr>
          <a:xfrm>
            <a:off x="6694714" y="4506686"/>
            <a:ext cx="5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KSC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8F5D5-43EF-6165-BC85-9980BF041D34}"/>
              </a:ext>
            </a:extLst>
          </p:cNvPr>
          <p:cNvSpPr txBox="1"/>
          <p:nvPr/>
        </p:nvSpPr>
        <p:spPr>
          <a:xfrm>
            <a:off x="3820887" y="4060016"/>
            <a:ext cx="157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CCAFS SLC-40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3F75A-5130-32CD-17A3-B422E34B176A}"/>
              </a:ext>
            </a:extLst>
          </p:cNvPr>
          <p:cNvSpPr txBox="1"/>
          <p:nvPr/>
        </p:nvSpPr>
        <p:spPr>
          <a:xfrm>
            <a:off x="6096000" y="5808992"/>
            <a:ext cx="157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CCAFS LC-40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FDDCB-5BDD-C578-6EA4-D6CDAD1A5DF1}"/>
              </a:ext>
            </a:extLst>
          </p:cNvPr>
          <p:cNvSpPr txBox="1"/>
          <p:nvPr/>
        </p:nvSpPr>
        <p:spPr>
          <a:xfrm>
            <a:off x="2624138" y="3373657"/>
            <a:ext cx="61926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Successful launches per site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2B991-A1AC-D519-BA8D-575FAF25859F}"/>
              </a:ext>
            </a:extLst>
          </p:cNvPr>
          <p:cNvSpPr txBox="1"/>
          <p:nvPr/>
        </p:nvSpPr>
        <p:spPr>
          <a:xfrm>
            <a:off x="3679373" y="5425604"/>
            <a:ext cx="157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Vanderburg</a:t>
            </a:r>
          </a:p>
        </p:txBody>
      </p:sp>
    </p:spTree>
    <p:extLst>
      <p:ext uri="{BB962C8B-B14F-4D97-AF65-F5344CB8AC3E}">
        <p14:creationId xmlns:p14="http://schemas.microsoft.com/office/powerpoint/2010/main" val="149581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4FB7-1EC0-8396-76EE-C32FC5CE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between payload mass and specific booster versions with successful launches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8E40F77-379C-229B-26C1-9EECF97A85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38097" r="3226" b="13167"/>
          <a:stretch/>
        </p:blipFill>
        <p:spPr>
          <a:xfrm>
            <a:off x="433082" y="2316077"/>
            <a:ext cx="11652611" cy="38074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567FB7-E94F-FA15-899D-AD6A1D2AAFC9}"/>
              </a:ext>
            </a:extLst>
          </p:cNvPr>
          <p:cNvSpPr txBox="1"/>
          <p:nvPr/>
        </p:nvSpPr>
        <p:spPr>
          <a:xfrm>
            <a:off x="5046562" y="6123539"/>
            <a:ext cx="186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Payload Mass (kg)</a:t>
            </a:r>
          </a:p>
        </p:txBody>
      </p:sp>
    </p:spTree>
    <p:extLst>
      <p:ext uri="{BB962C8B-B14F-4D97-AF65-F5344CB8AC3E}">
        <p14:creationId xmlns:p14="http://schemas.microsoft.com/office/powerpoint/2010/main" val="65454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4488-DA86-E55F-DB09-2A1B9165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Deeper Dive into the year 2018</a:t>
            </a:r>
          </a:p>
        </p:txBody>
      </p:sp>
    </p:spTree>
    <p:extLst>
      <p:ext uri="{BB962C8B-B14F-4D97-AF65-F5344CB8AC3E}">
        <p14:creationId xmlns:p14="http://schemas.microsoft.com/office/powerpoint/2010/main" val="366234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A215-EBDA-2B64-0D62-575003B1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with Time</a:t>
            </a: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F461A9E-C4DE-ED03-272F-AD4197063A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3" t="45214" r="48418" b="15360"/>
          <a:stretch/>
        </p:blipFill>
        <p:spPr>
          <a:xfrm>
            <a:off x="819827" y="1923070"/>
            <a:ext cx="10000201" cy="3354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91E9B5-E65A-4F7B-91E8-490DDA5459F7}"/>
              </a:ext>
            </a:extLst>
          </p:cNvPr>
          <p:cNvSpPr txBox="1"/>
          <p:nvPr/>
        </p:nvSpPr>
        <p:spPr>
          <a:xfrm>
            <a:off x="1666372" y="5558356"/>
            <a:ext cx="569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Dip in success rate for 2018 (flight numbers 48 – 67)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A68F53-3916-997A-9CE2-7D6EB2DC3196}"/>
              </a:ext>
            </a:extLst>
          </p:cNvPr>
          <p:cNvSpPr/>
          <p:nvPr/>
        </p:nvSpPr>
        <p:spPr>
          <a:xfrm>
            <a:off x="6769420" y="2829966"/>
            <a:ext cx="562132" cy="749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D9D0-0E4E-54CD-E6C1-E446A553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Mass (Kg) in 2018</a:t>
            </a:r>
          </a:p>
        </p:txBody>
      </p:sp>
      <p:pic>
        <p:nvPicPr>
          <p:cNvPr id="5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5543E5-012C-0906-F99D-7617BBB0D2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8" t="30210" r="3959" b="35782"/>
          <a:stretch/>
        </p:blipFill>
        <p:spPr>
          <a:xfrm>
            <a:off x="0" y="1815956"/>
            <a:ext cx="10768350" cy="377318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3BFDDA-C8E0-5C05-C03A-66102A58844E}"/>
              </a:ext>
            </a:extLst>
          </p:cNvPr>
          <p:cNvCxnSpPr>
            <a:cxnSpLocks/>
          </p:cNvCxnSpPr>
          <p:nvPr/>
        </p:nvCxnSpPr>
        <p:spPr>
          <a:xfrm flipV="1">
            <a:off x="5904413" y="2414866"/>
            <a:ext cx="0" cy="269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10A6FC-57D1-34B3-DD29-82EEB94C1974}"/>
              </a:ext>
            </a:extLst>
          </p:cNvPr>
          <p:cNvCxnSpPr>
            <a:cxnSpLocks/>
          </p:cNvCxnSpPr>
          <p:nvPr/>
        </p:nvCxnSpPr>
        <p:spPr>
          <a:xfrm flipV="1">
            <a:off x="7905199" y="2419841"/>
            <a:ext cx="0" cy="2676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97C8FF-81C1-25A1-5473-A382CF117866}"/>
              </a:ext>
            </a:extLst>
          </p:cNvPr>
          <p:cNvSpPr txBox="1"/>
          <p:nvPr/>
        </p:nvSpPr>
        <p:spPr>
          <a:xfrm>
            <a:off x="2756898" y="5811763"/>
            <a:ext cx="6678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2018, all failed Payload Masses were between 20 and 60 Kg. SpaceX moved away from this mass range after 2018 with higher rate of success.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571438-DE84-D0AA-739A-C0BE5CB5C0A3}"/>
              </a:ext>
            </a:extLst>
          </p:cNvPr>
          <p:cNvCxnSpPr>
            <a:cxnSpLocks/>
          </p:cNvCxnSpPr>
          <p:nvPr/>
        </p:nvCxnSpPr>
        <p:spPr>
          <a:xfrm>
            <a:off x="871624" y="4173675"/>
            <a:ext cx="9569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87C02A-6ABC-4EB8-FD82-A8C03963CC36}"/>
              </a:ext>
            </a:extLst>
          </p:cNvPr>
          <p:cNvCxnSpPr>
            <a:cxnSpLocks/>
          </p:cNvCxnSpPr>
          <p:nvPr/>
        </p:nvCxnSpPr>
        <p:spPr>
          <a:xfrm>
            <a:off x="857038" y="4767857"/>
            <a:ext cx="9569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7503DF-7DB7-7C53-5FB9-FB2F8F39AD0B}"/>
              </a:ext>
            </a:extLst>
          </p:cNvPr>
          <p:cNvSpPr txBox="1"/>
          <p:nvPr/>
        </p:nvSpPr>
        <p:spPr>
          <a:xfrm>
            <a:off x="857038" y="3865898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6000Kg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0318D-F58D-EED1-3F02-34AD50B61731}"/>
              </a:ext>
            </a:extLst>
          </p:cNvPr>
          <p:cNvSpPr txBox="1"/>
          <p:nvPr/>
        </p:nvSpPr>
        <p:spPr>
          <a:xfrm>
            <a:off x="823806" y="448145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2000 Kg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EC0F18-6162-7E36-EFF6-F3C03B1E2C64}"/>
              </a:ext>
            </a:extLst>
          </p:cNvPr>
          <p:cNvSpPr txBox="1"/>
          <p:nvPr/>
        </p:nvSpPr>
        <p:spPr>
          <a:xfrm>
            <a:off x="6578435" y="24996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E8686F-F3D7-56E0-EE0D-EF9BDDBA47C9}"/>
              </a:ext>
            </a:extLst>
          </p:cNvPr>
          <p:cNvCxnSpPr/>
          <p:nvPr/>
        </p:nvCxnSpPr>
        <p:spPr>
          <a:xfrm>
            <a:off x="7255565" y="2684325"/>
            <a:ext cx="649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A3103F-03F2-B44D-51C7-99457419E21D}"/>
              </a:ext>
            </a:extLst>
          </p:cNvPr>
          <p:cNvCxnSpPr/>
          <p:nvPr/>
        </p:nvCxnSpPr>
        <p:spPr>
          <a:xfrm>
            <a:off x="5928801" y="2684325"/>
            <a:ext cx="64963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775FB2-0C1F-CD53-988D-6B496FC2D31A}"/>
              </a:ext>
            </a:extLst>
          </p:cNvPr>
          <p:cNvSpPr txBox="1"/>
          <p:nvPr/>
        </p:nvSpPr>
        <p:spPr>
          <a:xfrm>
            <a:off x="10509298" y="4481452"/>
            <a:ext cx="1610184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/>
              <a:t>Class</a:t>
            </a:r>
          </a:p>
          <a:p>
            <a:r>
              <a:rPr lang="en-US" sz="1600" dirty="0"/>
              <a:t>Blue = failure</a:t>
            </a:r>
          </a:p>
          <a:p>
            <a:r>
              <a:rPr lang="en-US" sz="1600" dirty="0"/>
              <a:t>Orange = success</a:t>
            </a:r>
          </a:p>
        </p:txBody>
      </p:sp>
    </p:spTree>
    <p:extLst>
      <p:ext uri="{BB962C8B-B14F-4D97-AF65-F5344CB8AC3E}">
        <p14:creationId xmlns:p14="http://schemas.microsoft.com/office/powerpoint/2010/main" val="198462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DC0B-89F4-8957-791E-255CF026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Launch Site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B7A9B7B-31C5-D325-3251-E68378EDD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 t="27920" r="1390" b="34118"/>
          <a:stretch/>
        </p:blipFill>
        <p:spPr>
          <a:xfrm>
            <a:off x="578011" y="1713129"/>
            <a:ext cx="11035978" cy="3378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0A751D-7F96-0795-C738-56045977C3EF}"/>
              </a:ext>
            </a:extLst>
          </p:cNvPr>
          <p:cNvSpPr txBox="1"/>
          <p:nvPr/>
        </p:nvSpPr>
        <p:spPr>
          <a:xfrm>
            <a:off x="2496649" y="5846544"/>
            <a:ext cx="719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 failed launches in 2018 were from CCAFS SLC 40.</a:t>
            </a:r>
          </a:p>
          <a:p>
            <a:pPr algn="ctr"/>
            <a:r>
              <a:rPr lang="en-US" dirty="0"/>
              <a:t>However, CCAFS SLC 40 continued to be used with great success after 2018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B39DE0-8B84-06DF-D70C-DD1B4293EAB3}"/>
              </a:ext>
            </a:extLst>
          </p:cNvPr>
          <p:cNvCxnSpPr>
            <a:cxnSpLocks/>
          </p:cNvCxnSpPr>
          <p:nvPr/>
        </p:nvCxnSpPr>
        <p:spPr>
          <a:xfrm flipV="1">
            <a:off x="6651750" y="1800632"/>
            <a:ext cx="0" cy="2676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573B32-146E-739D-4EAC-9BB7C9403844}"/>
              </a:ext>
            </a:extLst>
          </p:cNvPr>
          <p:cNvCxnSpPr>
            <a:cxnSpLocks/>
          </p:cNvCxnSpPr>
          <p:nvPr/>
        </p:nvCxnSpPr>
        <p:spPr>
          <a:xfrm flipV="1">
            <a:off x="8591850" y="1803992"/>
            <a:ext cx="0" cy="2676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8AEC2B-D9F0-312E-854A-CBB27ED4C5FF}"/>
              </a:ext>
            </a:extLst>
          </p:cNvPr>
          <p:cNvSpPr txBox="1"/>
          <p:nvPr/>
        </p:nvSpPr>
        <p:spPr>
          <a:xfrm>
            <a:off x="7280570" y="19934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E91087-74B0-54B6-2644-3240DFBF0F6A}"/>
              </a:ext>
            </a:extLst>
          </p:cNvPr>
          <p:cNvCxnSpPr/>
          <p:nvPr/>
        </p:nvCxnSpPr>
        <p:spPr>
          <a:xfrm>
            <a:off x="7957700" y="2178134"/>
            <a:ext cx="649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75E07C-D79D-29CC-E34E-1F98DF34DD22}"/>
              </a:ext>
            </a:extLst>
          </p:cNvPr>
          <p:cNvCxnSpPr/>
          <p:nvPr/>
        </p:nvCxnSpPr>
        <p:spPr>
          <a:xfrm>
            <a:off x="6630936" y="2178134"/>
            <a:ext cx="64963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E2FC13-E7B0-EBC3-A4AC-A442691DF12C}"/>
              </a:ext>
            </a:extLst>
          </p:cNvPr>
          <p:cNvSpPr txBox="1"/>
          <p:nvPr/>
        </p:nvSpPr>
        <p:spPr>
          <a:xfrm>
            <a:off x="10548708" y="5144871"/>
            <a:ext cx="1610184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/>
              <a:t>Class</a:t>
            </a:r>
          </a:p>
          <a:p>
            <a:r>
              <a:rPr lang="en-US" sz="1600" dirty="0"/>
              <a:t>Blue = failure</a:t>
            </a:r>
          </a:p>
          <a:p>
            <a:r>
              <a:rPr lang="en-US" sz="1600" dirty="0"/>
              <a:t>Orange = success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20C39-FC1F-1DA7-BF79-3FD34407EB1C}"/>
              </a:ext>
            </a:extLst>
          </p:cNvPr>
          <p:cNvSpPr txBox="1"/>
          <p:nvPr/>
        </p:nvSpPr>
        <p:spPr>
          <a:xfrm>
            <a:off x="6630936" y="4507079"/>
            <a:ext cx="1484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(in increments of 20)</a:t>
            </a:r>
          </a:p>
        </p:txBody>
      </p:sp>
    </p:spTree>
    <p:extLst>
      <p:ext uri="{BB962C8B-B14F-4D97-AF65-F5344CB8AC3E}">
        <p14:creationId xmlns:p14="http://schemas.microsoft.com/office/powerpoint/2010/main" val="268356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F6B8-DDDE-0D1A-7700-3E3754E6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 Types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04123E-08A7-520A-7FF0-A591077BD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5" t="34369" r="2671" b="22638"/>
          <a:stretch/>
        </p:blipFill>
        <p:spPr>
          <a:xfrm>
            <a:off x="698643" y="1428108"/>
            <a:ext cx="11101226" cy="4294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AFF7D4-61CA-9C47-E3C1-E4A27889017F}"/>
              </a:ext>
            </a:extLst>
          </p:cNvPr>
          <p:cNvSpPr txBox="1"/>
          <p:nvPr/>
        </p:nvSpPr>
        <p:spPr>
          <a:xfrm>
            <a:off x="2217975" y="5846742"/>
            <a:ext cx="88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GTO &amp; ISS orbits were problematic from the beginning of the program to 2018.  After 2018, SpaceX  transitioned to more successful orbits.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B77ECB-3802-1701-B952-0C6F403F1799}"/>
              </a:ext>
            </a:extLst>
          </p:cNvPr>
          <p:cNvCxnSpPr>
            <a:cxnSpLocks/>
          </p:cNvCxnSpPr>
          <p:nvPr/>
        </p:nvCxnSpPr>
        <p:spPr>
          <a:xfrm>
            <a:off x="1761160" y="3505863"/>
            <a:ext cx="9569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9980F4-8907-B872-C4A8-0BA913352A02}"/>
              </a:ext>
            </a:extLst>
          </p:cNvPr>
          <p:cNvCxnSpPr>
            <a:cxnSpLocks/>
          </p:cNvCxnSpPr>
          <p:nvPr/>
        </p:nvCxnSpPr>
        <p:spPr>
          <a:xfrm>
            <a:off x="1761160" y="4511008"/>
            <a:ext cx="9569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EBA425-1E70-766E-192A-8D1EEC621120}"/>
              </a:ext>
            </a:extLst>
          </p:cNvPr>
          <p:cNvCxnSpPr>
            <a:cxnSpLocks/>
          </p:cNvCxnSpPr>
          <p:nvPr/>
        </p:nvCxnSpPr>
        <p:spPr>
          <a:xfrm>
            <a:off x="1761160" y="3093185"/>
            <a:ext cx="9569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BB2686-5FAB-85C1-E0D3-982F84E871B3}"/>
              </a:ext>
            </a:extLst>
          </p:cNvPr>
          <p:cNvCxnSpPr>
            <a:cxnSpLocks/>
          </p:cNvCxnSpPr>
          <p:nvPr/>
        </p:nvCxnSpPr>
        <p:spPr>
          <a:xfrm flipV="1">
            <a:off x="8684450" y="2645849"/>
            <a:ext cx="0" cy="240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0F26FA-6450-C1AB-9EF3-CD7FEB510F70}"/>
              </a:ext>
            </a:extLst>
          </p:cNvPr>
          <p:cNvCxnSpPr>
            <a:cxnSpLocks/>
          </p:cNvCxnSpPr>
          <p:nvPr/>
        </p:nvCxnSpPr>
        <p:spPr>
          <a:xfrm flipV="1">
            <a:off x="6741832" y="2645849"/>
            <a:ext cx="0" cy="240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9EE353-B490-79B3-C55F-EE3C6FA26B71}"/>
              </a:ext>
            </a:extLst>
          </p:cNvPr>
          <p:cNvSpPr txBox="1"/>
          <p:nvPr/>
        </p:nvSpPr>
        <p:spPr>
          <a:xfrm>
            <a:off x="7378541" y="24996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329ADE-56B4-7886-541B-A0F86BF99D6D}"/>
              </a:ext>
            </a:extLst>
          </p:cNvPr>
          <p:cNvCxnSpPr/>
          <p:nvPr/>
        </p:nvCxnSpPr>
        <p:spPr>
          <a:xfrm>
            <a:off x="8055671" y="2684325"/>
            <a:ext cx="649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3D618-0F4B-75B2-FF0A-6AC4D04FE24F}"/>
              </a:ext>
            </a:extLst>
          </p:cNvPr>
          <p:cNvCxnSpPr/>
          <p:nvPr/>
        </p:nvCxnSpPr>
        <p:spPr>
          <a:xfrm>
            <a:off x="6728907" y="2684325"/>
            <a:ext cx="64963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E0ABFE-12E2-6639-1D2A-BB2DED63CBDE}"/>
              </a:ext>
            </a:extLst>
          </p:cNvPr>
          <p:cNvSpPr txBox="1"/>
          <p:nvPr/>
        </p:nvSpPr>
        <p:spPr>
          <a:xfrm>
            <a:off x="6682607" y="5085038"/>
            <a:ext cx="1484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(in increments of 20)</a:t>
            </a:r>
          </a:p>
        </p:txBody>
      </p:sp>
    </p:spTree>
    <p:extLst>
      <p:ext uri="{BB962C8B-B14F-4D97-AF65-F5344CB8AC3E}">
        <p14:creationId xmlns:p14="http://schemas.microsoft.com/office/powerpoint/2010/main" val="3158065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4488-DA86-E55F-DB09-2A1B9165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52570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6F5E-106B-D6BB-297E-84FE9752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7E589-70F8-C63B-0419-0BB491C0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 data</a:t>
            </a:r>
          </a:p>
          <a:p>
            <a:pPr lvl="1"/>
            <a:r>
              <a:rPr lang="en-US" dirty="0"/>
              <a:t>90 Falcon 9 launches with 18 features</a:t>
            </a:r>
          </a:p>
          <a:p>
            <a:pPr lvl="1"/>
            <a:r>
              <a:rPr lang="en-US" dirty="0"/>
              <a:t>Empty Payload Mass values were replaced by the the mean</a:t>
            </a:r>
          </a:p>
          <a:p>
            <a:pPr lvl="1"/>
            <a:r>
              <a:rPr lang="en-US" dirty="0"/>
              <a:t>One-hot encoding was used on categorical variables</a:t>
            </a:r>
          </a:p>
          <a:p>
            <a:pPr lvl="1"/>
            <a:r>
              <a:rPr lang="en-US" dirty="0"/>
              <a:t>Data was split:</a:t>
            </a:r>
          </a:p>
          <a:p>
            <a:pPr lvl="2"/>
            <a:r>
              <a:rPr lang="en-US" dirty="0"/>
              <a:t>Training set = 20% (72 training entries, 18 test entries)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Sklearn classification models: Logistic regression (logreg), Support Vector Machine (SVC), Decision Tree (tree) and K-Nearest Neighbor (KNN)</a:t>
            </a:r>
          </a:p>
          <a:p>
            <a:pPr lvl="1"/>
            <a:r>
              <a:rPr lang="en-US" dirty="0"/>
              <a:t>Fine tuning: GridSearchCV using ridge regression and cv = 10</a:t>
            </a:r>
          </a:p>
          <a:p>
            <a:pPr lvl="1"/>
            <a:r>
              <a:rPr lang="en-US" dirty="0"/>
              <a:t>Evaluation: accuracy, score and confusion matrix</a:t>
            </a:r>
          </a:p>
          <a:p>
            <a:pPr lvl="2"/>
            <a:r>
              <a:rPr lang="en-US" dirty="0"/>
              <a:t>In some cases: logloss function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3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6FE5-A385-824D-8ADE-FD9343FF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8ED5-5FBE-D18B-F048-16C3DDE7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2637"/>
            <a:ext cx="10515600" cy="42043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modest amount of modeling: </a:t>
            </a:r>
          </a:p>
          <a:p>
            <a:r>
              <a:rPr lang="en-US" dirty="0"/>
              <a:t>Predict successful stage 1 landing for Falcon 9 Stage 1 Launch with 83% - 85% accuracy</a:t>
            </a:r>
          </a:p>
          <a:p>
            <a:pPr lvl="1"/>
            <a:endParaRPr lang="en-US" dirty="0"/>
          </a:p>
          <a:p>
            <a:r>
              <a:rPr lang="en-US" dirty="0"/>
              <a:t>Key features for success predictors</a:t>
            </a:r>
          </a:p>
          <a:p>
            <a:pPr lvl="1"/>
            <a:r>
              <a:rPr lang="en-US" dirty="0"/>
              <a:t>Launch Date – early launches failed more frequently</a:t>
            </a:r>
          </a:p>
          <a:p>
            <a:pPr lvl="2"/>
            <a:r>
              <a:rPr lang="en-US" dirty="0"/>
              <a:t>SpaceX has improved over time</a:t>
            </a:r>
          </a:p>
          <a:p>
            <a:pPr lvl="1"/>
            <a:r>
              <a:rPr lang="en-US" dirty="0"/>
              <a:t>Concurrently, SpaceX’s transitioned to more optimal orbit types and Payload Mass weights have results in more success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5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0AA5-C8F8-6AE0-683A-D5C0D65E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3D741-5031-3970-034D-3F49FA0A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50" y="1466810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Logreg, SVC and KNN performed nearly identically</a:t>
            </a:r>
          </a:p>
          <a:p>
            <a:pPr lvl="1"/>
            <a:r>
              <a:rPr lang="en-US" dirty="0"/>
              <a:t>Accuracy (training data):  ~85%</a:t>
            </a:r>
          </a:p>
          <a:p>
            <a:pPr lvl="1"/>
            <a:r>
              <a:rPr lang="en-US" dirty="0"/>
              <a:t>Score (test data): 83%</a:t>
            </a:r>
          </a:p>
          <a:p>
            <a:pPr lvl="1"/>
            <a:r>
              <a:rPr lang="en-US" dirty="0"/>
              <a:t>Identical confusion matrices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0145DA9-0B96-56F2-5CCF-6E4E308BA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7" t="30589" r="37060" b="14407"/>
          <a:stretch/>
        </p:blipFill>
        <p:spPr>
          <a:xfrm>
            <a:off x="1250066" y="2888630"/>
            <a:ext cx="9491239" cy="345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2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0EEC-CD39-6DD7-8FC1-B46758C1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Model: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D30B-31FD-360B-A167-94048DEE9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and KNN are known to have potential problems if:</a:t>
            </a:r>
          </a:p>
          <a:p>
            <a:pPr lvl="1"/>
            <a:r>
              <a:rPr lang="en-US" dirty="0"/>
              <a:t>Number of features are larger than number of samples AND/OR</a:t>
            </a:r>
          </a:p>
          <a:p>
            <a:pPr lvl="1"/>
            <a:r>
              <a:rPr lang="en-US" dirty="0"/>
              <a:t>There is a small number of samples</a:t>
            </a:r>
          </a:p>
          <a:p>
            <a:pPr lvl="1"/>
            <a:endParaRPr lang="en-US" dirty="0"/>
          </a:p>
          <a:p>
            <a:r>
              <a:rPr lang="en-US" dirty="0"/>
              <a:t>Logreg model log loss function = ~.48</a:t>
            </a:r>
          </a:p>
          <a:p>
            <a:endParaRPr lang="en-US" dirty="0"/>
          </a:p>
          <a:p>
            <a:r>
              <a:rPr lang="en-US" dirty="0"/>
              <a:t>Tree model had higher accuracy but a lower test score suggesting over-fitting (see back-up for more details).</a:t>
            </a:r>
          </a:p>
        </p:txBody>
      </p:sp>
    </p:spTree>
    <p:extLst>
      <p:ext uri="{BB962C8B-B14F-4D97-AF65-F5344CB8AC3E}">
        <p14:creationId xmlns:p14="http://schemas.microsoft.com/office/powerpoint/2010/main" val="4027080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6FE5-A385-824D-8ADE-FD9343FF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8ED5-5FBE-D18B-F048-16C3DDE7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2637"/>
            <a:ext cx="10515600" cy="42043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modest amount of modeling: </a:t>
            </a:r>
          </a:p>
          <a:p>
            <a:r>
              <a:rPr lang="en-US" dirty="0"/>
              <a:t>Predict successful Falcon 9 Stage 1 Launch with 83% - 85% accuracy</a:t>
            </a:r>
          </a:p>
          <a:p>
            <a:pPr lvl="1"/>
            <a:r>
              <a:rPr lang="en-US" dirty="0"/>
              <a:t>Logistic regression algorithm processing ~18 features</a:t>
            </a:r>
          </a:p>
          <a:p>
            <a:pPr lvl="1"/>
            <a:endParaRPr lang="en-US" dirty="0"/>
          </a:p>
          <a:p>
            <a:r>
              <a:rPr lang="en-US" dirty="0"/>
              <a:t>Based on Exploratory data Analysis: key independent features are: Date, Orbit Type and Payload Mass</a:t>
            </a:r>
          </a:p>
          <a:p>
            <a:r>
              <a:rPr lang="en-US" dirty="0"/>
              <a:t>Recommend further analysis</a:t>
            </a:r>
          </a:p>
          <a:p>
            <a:pPr lvl="1"/>
            <a:r>
              <a:rPr lang="en-US" dirty="0"/>
              <a:t>Identify key features through modeling algorithms</a:t>
            </a:r>
          </a:p>
          <a:p>
            <a:pPr lvl="1"/>
            <a:r>
              <a:rPr lang="en-US" dirty="0"/>
              <a:t>Further analysis (e.g., analyze prediction success with later years vs. earlier years, etc.)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23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4488-DA86-E55F-DB09-2A1B9165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Back-up Slides</a:t>
            </a:r>
          </a:p>
        </p:txBody>
      </p:sp>
    </p:spTree>
    <p:extLst>
      <p:ext uri="{BB962C8B-B14F-4D97-AF65-F5344CB8AC3E}">
        <p14:creationId xmlns:p14="http://schemas.microsoft.com/office/powerpoint/2010/main" val="1480094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6084-6668-5896-43D8-0F577759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9C205-BF69-EB3D-00E1-38AACB66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732"/>
            <a:ext cx="10515600" cy="14815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Accuracy (training data) = .875</a:t>
            </a:r>
          </a:p>
          <a:p>
            <a:r>
              <a:rPr lang="en-US" dirty="0"/>
              <a:t>Score (test data) = .778</a:t>
            </a:r>
          </a:p>
          <a:p>
            <a:r>
              <a:rPr lang="en-US" dirty="0"/>
              <a:t>Log loss sore = 2.26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61D420-D0C4-55B8-BB71-E79D02B9EA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t="41787" r="45055" b="6574"/>
          <a:stretch/>
        </p:blipFill>
        <p:spPr>
          <a:xfrm>
            <a:off x="5551714" y="1298017"/>
            <a:ext cx="5617028" cy="3862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71C6F8-BBDC-7151-D9EE-D32ACD22AF4B}"/>
              </a:ext>
            </a:extLst>
          </p:cNvPr>
          <p:cNvSpPr txBox="1"/>
          <p:nvPr/>
        </p:nvSpPr>
        <p:spPr>
          <a:xfrm>
            <a:off x="1208314" y="5306786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B6A03-BB4A-491D-7DB6-B09BD2A16DA8}"/>
              </a:ext>
            </a:extLst>
          </p:cNvPr>
          <p:cNvSpPr txBox="1"/>
          <p:nvPr/>
        </p:nvSpPr>
        <p:spPr>
          <a:xfrm>
            <a:off x="838200" y="4722471"/>
            <a:ext cx="4393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accuracy may be a sign of over-fitting</a:t>
            </a:r>
          </a:p>
          <a:p>
            <a:r>
              <a:rPr lang="en-US" dirty="0"/>
              <a:t>Given lower score accuracy and higher incidence of </a:t>
            </a:r>
            <a:r>
              <a:rPr lang="en-US"/>
              <a:t>false negative.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0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B51E-29C1-FB6B-899D-A2987583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651B-4A2F-B227-F330-5F03CE8E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Results: Data Organization</a:t>
            </a:r>
          </a:p>
          <a:p>
            <a:r>
              <a:rPr lang="en-US" dirty="0"/>
              <a:t>SQL Results</a:t>
            </a:r>
          </a:p>
          <a:p>
            <a:r>
              <a:rPr lang="en-US" dirty="0"/>
              <a:t>Folium Results</a:t>
            </a:r>
          </a:p>
          <a:p>
            <a:r>
              <a:rPr lang="en-US" dirty="0"/>
              <a:t>Plotly Results</a:t>
            </a:r>
          </a:p>
          <a:p>
            <a:r>
              <a:rPr lang="en-US" dirty="0"/>
              <a:t>Deeper Dive into 2018</a:t>
            </a:r>
          </a:p>
        </p:txBody>
      </p:sp>
    </p:spTree>
    <p:extLst>
      <p:ext uri="{BB962C8B-B14F-4D97-AF65-F5344CB8AC3E}">
        <p14:creationId xmlns:p14="http://schemas.microsoft.com/office/powerpoint/2010/main" val="160555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4561-8769-F0BD-CF49-3AE66A68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F9D27-7688-4E14-E6EE-16E323E1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Business objective: can SpaceX achieve a competitive advantage by bidding on those projects for which there is a high likelihood of a successful Falcon9 stage 1 landing?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science objective: Can SpaceX use a ‘quick-and-dirty’ modeling exercise to predict if a Booster 9 launch will be successful?</a:t>
            </a:r>
          </a:p>
          <a:p>
            <a:r>
              <a:rPr lang="en-US" dirty="0"/>
              <a:t>Can features be isolated that are key contributors to the success or failure of Stage 1 landing?</a:t>
            </a:r>
          </a:p>
          <a:p>
            <a:r>
              <a:rPr lang="en-US" dirty="0"/>
              <a:t>Are there further recommendations to improve the performance of the modeling?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9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06A3-3E1B-CE28-1E66-624B66DF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F5F89-D7D5-48E0-BB73-43FFE484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SpaceX past launch history data which was converted to a .json file </a:t>
            </a:r>
          </a:p>
          <a:p>
            <a:pPr lvl="2"/>
            <a:r>
              <a:rPr lang="en-US" dirty="0"/>
              <a:t>187 rows with 43 columns</a:t>
            </a:r>
          </a:p>
          <a:p>
            <a:pPr lvl="1"/>
            <a:r>
              <a:rPr lang="en-US" dirty="0"/>
              <a:t>SpaceX DataSet</a:t>
            </a:r>
          </a:p>
          <a:p>
            <a:pPr lvl="2"/>
            <a:r>
              <a:rPr lang="en-US" dirty="0"/>
              <a:t>101 rows with 10 columns</a:t>
            </a:r>
          </a:p>
          <a:p>
            <a:pPr lvl="1"/>
            <a:r>
              <a:rPr lang="en-US" dirty="0"/>
              <a:t>Wikipedia’s List of Falcon 9 and Falcon’s heavy launches updated June 9, 2021</a:t>
            </a:r>
          </a:p>
          <a:p>
            <a:pPr lvl="2"/>
            <a:r>
              <a:rPr lang="en-US" dirty="0"/>
              <a:t>Converted to a dataframe with 121 rows and 11 columns</a:t>
            </a:r>
          </a:p>
          <a:p>
            <a:r>
              <a:rPr lang="en-US" dirty="0"/>
              <a:t>Classification Models evaluated on 90 Falcon 9 trials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Ridge regression was used to fine tune the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F2335-F3DB-8D34-5045-D1A7005005D4}"/>
              </a:ext>
            </a:extLst>
          </p:cNvPr>
          <p:cNvSpPr txBox="1"/>
          <p:nvPr/>
        </p:nvSpPr>
        <p:spPr>
          <a:xfrm>
            <a:off x="1748432" y="4670001"/>
            <a:ext cx="300992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3A694-0728-7BA4-1AB6-AD6E736C7E3F}"/>
              </a:ext>
            </a:extLst>
          </p:cNvPr>
          <p:cNvSpPr txBox="1"/>
          <p:nvPr/>
        </p:nvSpPr>
        <p:spPr>
          <a:xfrm>
            <a:off x="5883552" y="4670001"/>
            <a:ext cx="261757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K-Nearest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6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BB4C-80E9-27DB-504F-24471611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Data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B0CE-2258-F1F4-902B-409718C8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focused on the following features and target with an emphasis on the bolded features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2B8E6-0E78-CE7F-F976-E57351073B4C}"/>
              </a:ext>
            </a:extLst>
          </p:cNvPr>
          <p:cNvSpPr txBox="1"/>
          <p:nvPr/>
        </p:nvSpPr>
        <p:spPr>
          <a:xfrm>
            <a:off x="1129707" y="2934928"/>
            <a:ext cx="4852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Date </a:t>
            </a:r>
            <a:r>
              <a:rPr lang="en-US" sz="2400" dirty="0"/>
              <a:t>(captured as calendar and/or flight number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Booster_Version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Launch 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Payload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1572-AB8A-071A-448F-D0E99E176DB9}"/>
              </a:ext>
            </a:extLst>
          </p:cNvPr>
          <p:cNvSpPr txBox="1"/>
          <p:nvPr/>
        </p:nvSpPr>
        <p:spPr>
          <a:xfrm>
            <a:off x="6274039" y="2934928"/>
            <a:ext cx="36734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PAYLOAD_MASS_KG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Orbit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Mission_Outcome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Landing Outcome (target)</a:t>
            </a:r>
          </a:p>
        </p:txBody>
      </p:sp>
    </p:spTree>
    <p:extLst>
      <p:ext uri="{BB962C8B-B14F-4D97-AF65-F5344CB8AC3E}">
        <p14:creationId xmlns:p14="http://schemas.microsoft.com/office/powerpoint/2010/main" val="33303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6A30-5FD1-FC3C-8BB0-5024CF04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Results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42C6-A6E4-08B8-E5BD-291D8DD4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 12, 2015: Date of first successful stage 1 landing with F9 Rocket</a:t>
            </a:r>
          </a:p>
          <a:p>
            <a:endParaRPr lang="en-US" dirty="0"/>
          </a:p>
          <a:p>
            <a:r>
              <a:rPr lang="en-US" dirty="0"/>
              <a:t>Booster version</a:t>
            </a:r>
          </a:p>
          <a:p>
            <a:pPr lvl="1"/>
            <a:r>
              <a:rPr lang="en-US" dirty="0"/>
              <a:t>FT associated with the first successful launch</a:t>
            </a:r>
          </a:p>
          <a:p>
            <a:pPr lvl="1"/>
            <a:r>
              <a:rPr lang="en-US" dirty="0"/>
              <a:t>Prior to that date, V1.0 and V1.1 were exclusively used</a:t>
            </a:r>
          </a:p>
          <a:p>
            <a:pPr lvl="1"/>
            <a:r>
              <a:rPr lang="en-US" dirty="0"/>
              <a:t>After that date, FT, B4, B5 used with majority success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Maximum payload masses </a:t>
            </a:r>
          </a:p>
          <a:p>
            <a:pPr lvl="1"/>
            <a:r>
              <a:rPr lang="en-US" dirty="0"/>
              <a:t>B5 booster version was exclusively used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6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6A30-5FD1-FC3C-8BB0-5024CF04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Results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42C6-A6E4-08B8-E5BD-291D8DD4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Mission outcomes – per SQL table, there was only 1 mission failure versus 35 landing failures</a:t>
            </a:r>
          </a:p>
          <a:p>
            <a:pPr lvl="1"/>
            <a:r>
              <a:rPr lang="en-US" dirty="0"/>
              <a:t>No significant correlation between </a:t>
            </a:r>
          </a:p>
          <a:p>
            <a:pPr lvl="1"/>
            <a:endParaRPr lang="en-US" dirty="0"/>
          </a:p>
          <a:p>
            <a:r>
              <a:rPr lang="en-US" dirty="0"/>
              <a:t>Date appears strongly correlated with successful launches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75A7034-0141-C215-261D-C7AF15A583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1" t="50636" r="65410" b="38268"/>
          <a:stretch/>
        </p:blipFill>
        <p:spPr>
          <a:xfrm>
            <a:off x="1055915" y="4597626"/>
            <a:ext cx="4190999" cy="134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6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611B-A7A9-76DA-D2CC-24ED9100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A364-DF21-5AA8-ACFE-18A375A0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668" cy="3764947"/>
          </a:xfrm>
        </p:spPr>
        <p:txBody>
          <a:bodyPr>
            <a:normAutofit/>
          </a:bodyPr>
          <a:lstStyle/>
          <a:p>
            <a:r>
              <a:rPr lang="en-US" dirty="0"/>
              <a:t>Comparing most successful launch site (KSC) to least successful launch site (both Cape Canaveral sites (CC)) showed:</a:t>
            </a:r>
          </a:p>
          <a:p>
            <a:pPr lvl="1"/>
            <a:r>
              <a:rPr lang="en-US" dirty="0"/>
              <a:t>Very little difference geographically between KSC and CC</a:t>
            </a:r>
          </a:p>
          <a:p>
            <a:pPr lvl="1"/>
            <a:r>
              <a:rPr lang="en-US" dirty="0"/>
              <a:t>All launch sites including Vanderburg are similarly close to the coastline, inhabited areas and railroads</a:t>
            </a:r>
          </a:p>
          <a:p>
            <a:r>
              <a:rPr lang="en-US" dirty="0"/>
              <a:t>Vanderburg has a difference of ~40 degrees longitude</a:t>
            </a:r>
          </a:p>
          <a:p>
            <a:pPr lvl="1"/>
            <a:r>
              <a:rPr lang="en-US" dirty="0"/>
              <a:t>Examining the cluster variables showed that it has the 2</a:t>
            </a:r>
            <a:r>
              <a:rPr lang="en-US" baseline="30000" dirty="0"/>
              <a:t>nd</a:t>
            </a:r>
            <a:r>
              <a:rPr lang="en-US" dirty="0"/>
              <a:t> most successful launches</a:t>
            </a:r>
          </a:p>
          <a:p>
            <a:pPr lvl="1"/>
            <a:r>
              <a:rPr lang="en-US" dirty="0"/>
              <a:t>Neither significantly better or worse than all other launch sites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34D17-B55B-874E-595E-AA72DFFBC64D}"/>
              </a:ext>
            </a:extLst>
          </p:cNvPr>
          <p:cNvSpPr txBox="1"/>
          <p:nvPr/>
        </p:nvSpPr>
        <p:spPr>
          <a:xfrm>
            <a:off x="2844834" y="5911240"/>
            <a:ext cx="608564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Conclusion: geography of launch site appears to be insignificant</a:t>
            </a:r>
          </a:p>
        </p:txBody>
      </p:sp>
    </p:spTree>
    <p:extLst>
      <p:ext uri="{BB962C8B-B14F-4D97-AF65-F5344CB8AC3E}">
        <p14:creationId xmlns:p14="http://schemas.microsoft.com/office/powerpoint/2010/main" val="82783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1041</Words>
  <Application>Microsoft Macintosh PowerPoint</Application>
  <PresentationFormat>Widescreen</PresentationFormat>
  <Paragraphs>164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SpaceX: Predicting Falcon 9 Stage 1 Success</vt:lpstr>
      <vt:lpstr>Executive Summary</vt:lpstr>
      <vt:lpstr>Table of Contents</vt:lpstr>
      <vt:lpstr>Introduction</vt:lpstr>
      <vt:lpstr>Methodology</vt:lpstr>
      <vt:lpstr>Results: Data Organization</vt:lpstr>
      <vt:lpstr>SQL Results (1 of 2)</vt:lpstr>
      <vt:lpstr>SQL Results (2 of 2)</vt:lpstr>
      <vt:lpstr>Folium Results</vt:lpstr>
      <vt:lpstr>Plotly results</vt:lpstr>
      <vt:lpstr>Success Rate per Launch site</vt:lpstr>
      <vt:lpstr>Correlation between payload mass and specific booster versions with successful launches</vt:lpstr>
      <vt:lpstr>Deeper Dive into the year 2018</vt:lpstr>
      <vt:lpstr>Success with Time</vt:lpstr>
      <vt:lpstr>Payload Mass (Kg) in 2018</vt:lpstr>
      <vt:lpstr>2018 Launch Site</vt:lpstr>
      <vt:lpstr>Orbit Types</vt:lpstr>
      <vt:lpstr>Modeling</vt:lpstr>
      <vt:lpstr>Modeling Details</vt:lpstr>
      <vt:lpstr>Modeling Results</vt:lpstr>
      <vt:lpstr>Recommended Model: Logistic Regression</vt:lpstr>
      <vt:lpstr>Conclusion</vt:lpstr>
      <vt:lpstr>Back-up Slides</vt:lpstr>
      <vt:lpstr>Decision tree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SpaceX: Predicting Falcon 9 Stage 1 Success</dc:title>
  <dc:creator>Cathy Petrozzino</dc:creator>
  <cp:lastModifiedBy>Cathy Petrozzino</cp:lastModifiedBy>
  <cp:revision>15</cp:revision>
  <dcterms:created xsi:type="dcterms:W3CDTF">2023-06-21T20:58:37Z</dcterms:created>
  <dcterms:modified xsi:type="dcterms:W3CDTF">2023-06-25T01:28:48Z</dcterms:modified>
</cp:coreProperties>
</file>