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1" r:id="rId2"/>
    <p:sldId id="447" r:id="rId3"/>
    <p:sldId id="563" r:id="rId4"/>
    <p:sldId id="544" r:id="rId5"/>
    <p:sldId id="545" r:id="rId6"/>
    <p:sldId id="565" r:id="rId7"/>
    <p:sldId id="551" r:id="rId8"/>
    <p:sldId id="564" r:id="rId9"/>
    <p:sldId id="546" r:id="rId10"/>
    <p:sldId id="458" r:id="rId11"/>
    <p:sldId id="553" r:id="rId12"/>
    <p:sldId id="475" r:id="rId13"/>
    <p:sldId id="343" r:id="rId14"/>
    <p:sldId id="435" r:id="rId15"/>
    <p:sldId id="346" r:id="rId16"/>
    <p:sldId id="329" r:id="rId17"/>
    <p:sldId id="360" r:id="rId18"/>
    <p:sldId id="267" r:id="rId19"/>
    <p:sldId id="445" r:id="rId20"/>
    <p:sldId id="422" r:id="rId21"/>
    <p:sldId id="450" r:id="rId22"/>
    <p:sldId id="492" r:id="rId23"/>
    <p:sldId id="323" r:id="rId24"/>
    <p:sldId id="524" r:id="rId25"/>
    <p:sldId id="556" r:id="rId26"/>
    <p:sldId id="549" r:id="rId27"/>
    <p:sldId id="550" r:id="rId28"/>
    <p:sldId id="503" r:id="rId29"/>
    <p:sldId id="568" r:id="rId30"/>
    <p:sldId id="537" r:id="rId31"/>
    <p:sldId id="555" r:id="rId32"/>
    <p:sldId id="558" r:id="rId33"/>
    <p:sldId id="528" r:id="rId34"/>
    <p:sldId id="530" r:id="rId35"/>
    <p:sldId id="510" r:id="rId36"/>
    <p:sldId id="531" r:id="rId37"/>
    <p:sldId id="325" r:id="rId38"/>
    <p:sldId id="554" r:id="rId39"/>
    <p:sldId id="548" r:id="rId40"/>
    <p:sldId id="500" r:id="rId41"/>
    <p:sldId id="501" r:id="rId42"/>
    <p:sldId id="504" r:id="rId43"/>
    <p:sldId id="505" r:id="rId44"/>
    <p:sldId id="567" r:id="rId45"/>
    <p:sldId id="557" r:id="rId46"/>
    <p:sldId id="527" r:id="rId47"/>
    <p:sldId id="512" r:id="rId4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E252628-213D-42E6-8801-871C5E57860C}">
          <p14:sldIdLst>
            <p14:sldId id="261"/>
            <p14:sldId id="447"/>
            <p14:sldId id="563"/>
          </p14:sldIdLst>
        </p14:section>
        <p14:section name="Search and networks" id="{388E9142-20D2-419A-971F-9BF0C1A97980}">
          <p14:sldIdLst>
            <p14:sldId id="544"/>
            <p14:sldId id="545"/>
            <p14:sldId id="565"/>
            <p14:sldId id="551"/>
            <p14:sldId id="564"/>
            <p14:sldId id="546"/>
            <p14:sldId id="458"/>
            <p14:sldId id="553"/>
          </p14:sldIdLst>
        </p14:section>
        <p14:section name="The structure of the FX market" id="{976DE4E5-822E-4951-A48F-4FC79B13D39A}">
          <p14:sldIdLst>
            <p14:sldId id="475"/>
            <p14:sldId id="343"/>
            <p14:sldId id="435"/>
            <p14:sldId id="346"/>
            <p14:sldId id="329"/>
            <p14:sldId id="360"/>
            <p14:sldId id="267"/>
            <p14:sldId id="445"/>
            <p14:sldId id="422"/>
            <p14:sldId id="450"/>
          </p14:sldIdLst>
        </p14:section>
        <p14:section name="Centrality and trading profits" id="{3B60BBAC-0482-49DF-B6EA-F6C108E34A28}">
          <p14:sldIdLst>
            <p14:sldId id="492"/>
            <p14:sldId id="323"/>
            <p14:sldId id="524"/>
            <p14:sldId id="556"/>
            <p14:sldId id="549"/>
            <p14:sldId id="550"/>
            <p14:sldId id="503"/>
            <p14:sldId id="568"/>
            <p14:sldId id="537"/>
            <p14:sldId id="555"/>
            <p14:sldId id="558"/>
            <p14:sldId id="528"/>
            <p14:sldId id="530"/>
            <p14:sldId id="510"/>
            <p14:sldId id="531"/>
          </p14:sldIdLst>
        </p14:section>
        <p14:section name="Extra tables and figures" id="{05999096-D432-48B3-A032-97823D1D1536}">
          <p14:sldIdLst>
            <p14:sldId id="325"/>
            <p14:sldId id="554"/>
            <p14:sldId id="548"/>
            <p14:sldId id="500"/>
            <p14:sldId id="501"/>
            <p14:sldId id="504"/>
            <p14:sldId id="505"/>
            <p14:sldId id="567"/>
            <p14:sldId id="557"/>
            <p14:sldId id="527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FFFF00"/>
    <a:srgbClr val="00B0F0"/>
    <a:srgbClr val="2E6EBC"/>
    <a:srgbClr val="4A88D2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9" autoAdjust="0"/>
    <p:restoredTop sz="85080" autoAdjust="0"/>
  </p:normalViewPr>
  <p:slideViewPr>
    <p:cSldViewPr>
      <p:cViewPr varScale="1">
        <p:scale>
          <a:sx n="114" d="100"/>
          <a:sy n="114" d="100"/>
        </p:scale>
        <p:origin x="12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754" y="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1CA39-FA1D-4E04-8AB1-491B866712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39D9-780A-463C-9549-50C1BBA66EF8}" type="datetimeFigureOut">
              <a:rPr lang="en-US" smtClean="0"/>
              <a:t>2/16/2021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4C3F-4887-48C2-A194-A597530F221B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E67E3-E5AB-4FCF-B565-EFD6D14C74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211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6504" indent="-274406" defTabSz="916211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2197" indent="-219525" defTabSz="916211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2770" indent="-219525" defTabSz="916211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4868" indent="-219525" defTabSz="916211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3917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2966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02016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41065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25E42B-5B20-426B-BA72-99F62B29AA06}" type="slidenum">
              <a:rPr lang="en-US" altLang="en-US" sz="1200">
                <a:latin typeface="Times New Roman" pitchFamily="18" charset="0"/>
              </a:rPr>
              <a:pPr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973777" y="8771828"/>
            <a:ext cx="3036623" cy="46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89" tIns="45845" rIns="91689" bIns="45845" anchor="b"/>
          <a:lstStyle>
            <a:lvl1pPr defTabSz="949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977E4CD-620D-4A54-A347-919855061887}" type="slidenum">
              <a:rPr lang="en-US" altLang="en-US" sz="1200">
                <a:latin typeface="Times New Roman" pitchFamily="18" charset="0"/>
              </a:rPr>
              <a:pPr algn="r"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Over-the-counter, quote-driven, or dealer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E67E3-E5AB-4FCF-B565-EFD6D14C74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Over-the-counter, quote-driven, or dealer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E67E3-E5AB-4FCF-B565-EFD6D14C74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07894"/>
            <a:ext cx="10363200" cy="715089"/>
          </a:xfrm>
          <a:effectLst>
            <a:innerShdw blurRad="114300">
              <a:schemeClr val="accent1"/>
            </a:innerShdw>
          </a:effectLst>
        </p:spPr>
        <p:txBody>
          <a:bodyPr>
            <a:sp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844800" y="6356351"/>
            <a:ext cx="8432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©2020 Joel Hasbrouck,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2860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8568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056948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14035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97112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3428209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885296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342383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79947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525655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571364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17073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662781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14277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59986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>
            <a:off x="-28183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-22087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-15991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839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1448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2058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2668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277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3887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4496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5106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5716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6325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6935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5400000">
            <a:off x="7544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8154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9895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3799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229659" y="3427943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footer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2860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8568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056948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14035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97112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3428209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885296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342383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79947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525655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571364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17073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662781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14277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59986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>
            <a:off x="-28183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-22087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-15991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839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1448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2058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2668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277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3887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4496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5106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5716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6325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6935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5400000">
            <a:off x="7544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8154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9895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3799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229659" y="3427943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7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193"/>
            <a:ext cx="10972800" cy="187360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3200401"/>
            <a:ext cx="8737600" cy="29257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10972800" cy="5668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per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905001"/>
            <a:ext cx="7721600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838200"/>
            <a:ext cx="7112000" cy="838200"/>
          </a:xfrm>
          <a:ln>
            <a:noFill/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2E6EB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 rot="5400000">
            <a:off x="2689415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3128561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35761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4044205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4494774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4953561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5410760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5859993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6320897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86095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6779684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72379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7697259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8154459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-3275542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2827961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2359898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-190932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rot="5400000">
            <a:off x="-1450542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rot="5400000">
            <a:off x="-993343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rot="5400000">
            <a:off x="-544110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rot="5400000">
            <a:off x="-8320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rot="5400000">
            <a:off x="220543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rot="5400000">
            <a:off x="375581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5400000">
            <a:off x="83383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rot="5400000">
            <a:off x="129315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 rot="5400000">
            <a:off x="175035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rot="10800000">
            <a:off x="-28089" y="6193558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 rot="10800000">
            <a:off x="-28089" y="663270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rot="10800000">
            <a:off x="-28087" y="228601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rot="10800000">
            <a:off x="-28087" y="6761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 rot="10800000">
            <a:off x="-28087" y="1144245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10800000">
            <a:off x="-28087" y="159481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10800000">
            <a:off x="-28087" y="2053601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rot="10800000">
            <a:off x="-28087" y="2510800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rot="10800000">
            <a:off x="-28087" y="2960033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rot="10800000">
            <a:off x="-28087" y="3420937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 userDrawn="1"/>
        </p:nvCxnSpPr>
        <p:spPr>
          <a:xfrm rot="10800000">
            <a:off x="-28087" y="57095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rot="10800000">
            <a:off x="-28087" y="387972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rot="10800000">
            <a:off x="-28087" y="43379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rot="10800000">
            <a:off x="-28087" y="4797299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 rot="10800000">
            <a:off x="-28087" y="5254499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schemeClr val="accent1">
                <a:alpha val="50000"/>
              </a:schemeClr>
            </a:innerShdw>
          </a:effectLst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4800" y="6356351"/>
            <a:ext cx="843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527" y="6351628"/>
            <a:ext cx="377273" cy="374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schemeClr val="accent1">
                <a:alpha val="50000"/>
              </a:schemeClr>
            </a:innerShdw>
          </a:effectLst>
        </p:spPr>
        <p:txBody>
          <a:bodyPr vert="horz" wrap="none" lIns="45720" tIns="45720" rIns="45720" bIns="45720" rtlCol="0" anchor="ctr" anchorCtr="1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79" r:id="rId4"/>
    <p:sldLayoutId id="2147483678" r:id="rId5"/>
    <p:sldLayoutId id="2147483652" r:id="rId6"/>
    <p:sldLayoutId id="2147483654" r:id="rId7"/>
    <p:sldLayoutId id="2147483680" r:id="rId8"/>
    <p:sldLayoutId id="2147483655" r:id="rId9"/>
    <p:sldLayoutId id="2147483660" r:id="rId10"/>
    <p:sldLayoutId id="2147483682" r:id="rId11"/>
    <p:sldLayoutId id="214748365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79734"/>
            <a:ext cx="10668000" cy="715089"/>
          </a:xfrm>
        </p:spPr>
        <p:txBody>
          <a:bodyPr wrap="square"/>
          <a:lstStyle/>
          <a:p>
            <a:r>
              <a:rPr lang="en-US" altLang="en-US" dirty="0"/>
              <a:t>Network Structure and Pricing in the FX Market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Joel Hasbrouck and Richard M. Levich</a:t>
            </a:r>
          </a:p>
          <a:p>
            <a:r>
              <a:rPr lang="en-US" altLang="en-US" dirty="0"/>
              <a:t>NYU Stern; NYU Stern and NBER</a:t>
            </a:r>
          </a:p>
          <a:p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66358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2E836-E474-4CBD-9063-3F273D20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089"/>
          </a:xfrm>
        </p:spPr>
        <p:txBody>
          <a:bodyPr/>
          <a:lstStyle/>
          <a:p>
            <a:r>
              <a:rPr lang="en-US" dirty="0"/>
              <a:t>Centrality premium or discount? The existing evidence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50CA5C-A764-4151-AA30-A1B0847F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506999"/>
          </a:xfrm>
        </p:spPr>
        <p:txBody>
          <a:bodyPr>
            <a:normAutofit/>
          </a:bodyPr>
          <a:lstStyle/>
          <a:p>
            <a:r>
              <a:rPr lang="en-US" dirty="0"/>
              <a:t>Centrality premium</a:t>
            </a:r>
          </a:p>
          <a:p>
            <a:pPr lvl="1"/>
            <a:r>
              <a:rPr lang="en-US" dirty="0"/>
              <a:t>Li and </a:t>
            </a:r>
            <a:r>
              <a:rPr lang="en-US" dirty="0" err="1"/>
              <a:t>Schurhoff</a:t>
            </a:r>
            <a:r>
              <a:rPr lang="en-US" dirty="0"/>
              <a:t> (2019). US Municipal bonds.</a:t>
            </a:r>
          </a:p>
          <a:p>
            <a:pPr lvl="1"/>
            <a:r>
              <a:rPr lang="it-IT" dirty="0"/>
              <a:t>Di Maggio, Kermani and Song (2017). US Corporate Bonds.</a:t>
            </a:r>
          </a:p>
          <a:p>
            <a:pPr lvl="1"/>
            <a:r>
              <a:rPr lang="it-IT" dirty="0"/>
              <a:t>Gabrieli and Georg (2017). European overnight lending</a:t>
            </a:r>
          </a:p>
          <a:p>
            <a:r>
              <a:rPr lang="en-US" dirty="0"/>
              <a:t>Centrality discount</a:t>
            </a:r>
          </a:p>
          <a:p>
            <a:pPr lvl="1"/>
            <a:r>
              <a:rPr lang="en-US" dirty="0"/>
              <a:t>Hollifield, Neklyudov and Spatt (2017). US Securitizations.</a:t>
            </a:r>
          </a:p>
          <a:p>
            <a:r>
              <a:rPr lang="it-IT" dirty="0"/>
              <a:t>Julliard, Liu, Seyedan, Todorov and Yuan (2019). UK repos/reverse repos.</a:t>
            </a:r>
          </a:p>
          <a:p>
            <a:pPr lvl="1"/>
            <a:r>
              <a:rPr lang="it-IT" dirty="0"/>
              <a:t>More central banks pay lower haircuts (in repos). Premium</a:t>
            </a:r>
          </a:p>
          <a:p>
            <a:pPr lvl="1"/>
            <a:r>
              <a:rPr lang="it-IT" dirty="0"/>
              <a:t>More central banks charge lower haircuts (in reverse repos). Discount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88C71-126A-46F3-907A-8A39EEFE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2709-C65C-493B-A75F-CE9CF26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Exchange (FX) market is larger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FB69-8685-419D-88BA-02F3B68C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Pre-existing studies</a:t>
            </a:r>
          </a:p>
          <a:p>
            <a:pPr lvl="1"/>
            <a:r>
              <a:rPr lang="it-IT" dirty="0"/>
              <a:t>Hagströmer and Menkveld (2019): </a:t>
            </a:r>
            <a:r>
              <a:rPr lang="en-US" dirty="0"/>
              <a:t>“empirical support for [a centrality premium] is weak, at best.”</a:t>
            </a:r>
          </a:p>
          <a:p>
            <a:pPr lvl="2"/>
            <a:r>
              <a:rPr lang="en-US" dirty="0"/>
              <a:t>One currency pair (CHF/EUR), eight dealers; three-week sample.</a:t>
            </a:r>
            <a:endParaRPr lang="it-IT" dirty="0"/>
          </a:p>
          <a:p>
            <a:r>
              <a:rPr lang="it-IT" dirty="0"/>
              <a:t>Centrality premium or discount?</a:t>
            </a:r>
          </a:p>
          <a:p>
            <a:pPr lvl="1"/>
            <a:r>
              <a:rPr lang="it-IT" dirty="0"/>
              <a:t>Our study: premium, </a:t>
            </a:r>
            <a:r>
              <a:rPr lang="it-IT" i="1" dirty="0"/>
              <a:t>definitely</a:t>
            </a:r>
          </a:p>
          <a:p>
            <a:r>
              <a:rPr lang="it-IT" dirty="0"/>
              <a:t>Does the premium reflect a cost? </a:t>
            </a:r>
            <a:r>
              <a:rPr lang="it-IT" i="1" dirty="0"/>
              <a:t>Probably</a:t>
            </a:r>
          </a:p>
          <a:p>
            <a:endParaRPr lang="it-IT" i="1" dirty="0"/>
          </a:p>
          <a:p>
            <a:endParaRPr lang="it-IT" i="1" dirty="0"/>
          </a:p>
          <a:p>
            <a:r>
              <a:rPr lang="it-IT" i="1" dirty="0"/>
              <a:t>Questions?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D641F-FD0F-4030-9A91-E4724565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7AAB-348E-4C6A-B049-6805873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FX market, settlement,</a:t>
            </a:r>
            <a:br>
              <a:rPr lang="en-US" dirty="0"/>
            </a:br>
            <a:r>
              <a:rPr lang="en-US" dirty="0"/>
              <a:t> and the CLS Bank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EEDF0-6968-4FF0-92F2-58E5E186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Companion paper: FX Liquidity and Market Metrics: New Results Using CLS Bank Settlement Data, Hasbrouck and Levich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CD68-D89C-4CD0-B391-26913AC0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FB7D9-6B69-4BC0-BC87-2F4149E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 market: “traditional view”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CE3FB2-FA25-4D08-BF1A-5B0072F8F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Sharp segmentation between …</a:t>
            </a:r>
          </a:p>
          <a:p>
            <a:pPr lvl="1"/>
            <a:r>
              <a:rPr lang="en-US" altLang="en-US" dirty="0"/>
              <a:t>Customers: small banks, non-financial firms, investment funds, retail</a:t>
            </a:r>
          </a:p>
          <a:p>
            <a:pPr lvl="1"/>
            <a:r>
              <a:rPr lang="en-US" altLang="en-US" dirty="0"/>
              <a:t>Dealers: large banks</a:t>
            </a:r>
          </a:p>
          <a:p>
            <a:pPr lvl="1"/>
            <a:r>
              <a:rPr lang="en-US" altLang="en-US" dirty="0"/>
              <a:t>Customers only trade with (a small number of) dealers.</a:t>
            </a:r>
          </a:p>
          <a:p>
            <a:r>
              <a:rPr lang="en-US" altLang="en-US" dirty="0"/>
              <a:t>The only market that matters is the interdealer market:</a:t>
            </a:r>
          </a:p>
          <a:p>
            <a:pPr lvl="1"/>
            <a:r>
              <a:rPr lang="en-US" altLang="en-US" dirty="0"/>
              <a:t>The interdealer market dominates price (exchange rate) determination and liquidity.</a:t>
            </a:r>
          </a:p>
          <a:p>
            <a:pPr lvl="1"/>
            <a:r>
              <a:rPr lang="en-US" altLang="en-US" dirty="0"/>
              <a:t>Customers are frozen out of the interdealer market.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290C-E7E8-4027-997F-2CC0351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FB7D9-6B69-4BC0-BC87-2F4149E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 market: current 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CE3FB2-FA25-4D08-BF1A-5B0072F8F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Customer/dealer segmentation is blurred.</a:t>
            </a:r>
          </a:p>
          <a:p>
            <a:pPr lvl="1"/>
            <a:r>
              <a:rPr lang="en-US" altLang="en-US" dirty="0"/>
              <a:t>Multilateral trading systems allow customers to contact multiple dealers.</a:t>
            </a:r>
          </a:p>
          <a:p>
            <a:pPr lvl="2"/>
            <a:r>
              <a:rPr lang="en-US" altLang="en-US" dirty="0"/>
              <a:t>Request for quote (RFQ) protocols.</a:t>
            </a:r>
          </a:p>
          <a:p>
            <a:pPr lvl="1"/>
            <a:r>
              <a:rPr lang="en-US" altLang="en-US" dirty="0"/>
              <a:t>Prime brokerage allows large customers access to interdealer trading platforms.</a:t>
            </a:r>
          </a:p>
          <a:p>
            <a:pPr lvl="1"/>
            <a:r>
              <a:rPr lang="en-US" altLang="en-US" dirty="0"/>
              <a:t>Widespread use of algorithmic trading</a:t>
            </a:r>
          </a:p>
          <a:p>
            <a:r>
              <a:rPr lang="en-US" altLang="en-US" dirty="0"/>
              <a:t>Dealing banks are being augmented and partially displaced </a:t>
            </a:r>
            <a:br>
              <a:rPr lang="en-US" altLang="en-US" dirty="0"/>
            </a:br>
            <a:r>
              <a:rPr lang="en-US" altLang="en-US" dirty="0"/>
              <a:t>by “</a:t>
            </a:r>
            <a:r>
              <a:rPr lang="en-US" altLang="en-US" i="1" dirty="0"/>
              <a:t>non-bank liquidity providers”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Consensus is that interdealer market </a:t>
            </a:r>
          </a:p>
          <a:p>
            <a:pPr lvl="1"/>
            <a:r>
              <a:rPr lang="en-US" altLang="en-US" dirty="0"/>
              <a:t>Still dominates price determination.</a:t>
            </a:r>
          </a:p>
          <a:p>
            <a:pPr lvl="1"/>
            <a:r>
              <a:rPr lang="en-US" altLang="en-US" dirty="0"/>
              <a:t>But is less central to trading.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290C-E7E8-4027-997F-2CC0351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446-2CA0-4459-B141-72EDEE6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 Bank (“Continuous Linked Settlement”)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5EAC-23AC-4493-AE90-4D91B99E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FX participants differ across time zones, legal, regulatory structures.</a:t>
            </a:r>
          </a:p>
          <a:p>
            <a:pPr lvl="1"/>
            <a:r>
              <a:rPr lang="en-US" dirty="0"/>
              <a:t>Differences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settlement risk.</a:t>
            </a:r>
          </a:p>
          <a:p>
            <a:r>
              <a:rPr lang="en-US" dirty="0"/>
              <a:t>2002: bank consortium organizes CLS to manage this risk.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Spot settlements are restricted to 18 CLS-eligible currencies</a:t>
            </a:r>
          </a:p>
          <a:p>
            <a:pPr lvl="1"/>
            <a:r>
              <a:rPr lang="en-US" dirty="0"/>
              <a:t>CLS members</a:t>
            </a:r>
          </a:p>
          <a:p>
            <a:pPr lvl="2"/>
            <a:r>
              <a:rPr lang="en-US" dirty="0"/>
              <a:t>~ 70 settlement members (larger banks)</a:t>
            </a:r>
          </a:p>
          <a:p>
            <a:pPr lvl="2"/>
            <a:r>
              <a:rPr lang="en-US" dirty="0"/>
              <a:t>~ 25,000 third party settlement members (smaller banks, principal trading firms, corporations)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5834-EBC0-4583-B3A4-5CC306C3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519-1274-47E7-B997-6CA2DE5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442"/>
            <a:ext cx="10972800" cy="9742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“Citi receives €1M from Morgan; Morgan receives $1.1M from Citi” </a:t>
            </a:r>
            <a:r>
              <a:rPr lang="en-US" sz="2800" b="1" dirty="0"/>
              <a:t>Bilateral settlement via direct clearing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E558-97B5-42EE-9673-F3A0073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D31E6-80BE-48C9-B31B-6095E6BBFFF6}"/>
              </a:ext>
            </a:extLst>
          </p:cNvPr>
          <p:cNvSpPr/>
          <p:nvPr/>
        </p:nvSpPr>
        <p:spPr>
          <a:xfrm>
            <a:off x="609600" y="1560384"/>
            <a:ext cx="914400" cy="47642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Citi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F2329-9753-440E-A75F-FF8CA19AB4D5}"/>
              </a:ext>
            </a:extLst>
          </p:cNvPr>
          <p:cNvSpPr/>
          <p:nvPr/>
        </p:nvSpPr>
        <p:spPr>
          <a:xfrm>
            <a:off x="9144000" y="1560411"/>
            <a:ext cx="1524000" cy="4764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Morgan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DD47E9-2FF4-4F19-9AAF-74E5AE7EF677}"/>
              </a:ext>
            </a:extLst>
          </p:cNvPr>
          <p:cNvSpPr/>
          <p:nvPr/>
        </p:nvSpPr>
        <p:spPr>
          <a:xfrm>
            <a:off x="4104600" y="1560383"/>
            <a:ext cx="2763600" cy="1379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EBS (an institutional limit order market)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032EB87-22AA-4D88-AAB4-091139991A9D}"/>
              </a:ext>
            </a:extLst>
          </p:cNvPr>
          <p:cNvSpPr/>
          <p:nvPr/>
        </p:nvSpPr>
        <p:spPr>
          <a:xfrm>
            <a:off x="1752600" y="2357648"/>
            <a:ext cx="2047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8DDA7F2-CD3B-45A5-BF30-05E513F26BF1}"/>
              </a:ext>
            </a:extLst>
          </p:cNvPr>
          <p:cNvSpPr/>
          <p:nvPr/>
        </p:nvSpPr>
        <p:spPr>
          <a:xfrm flipH="1">
            <a:off x="7119600" y="2359686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D8EC2B1-20AF-4D22-9D9F-1117D75B314A}"/>
              </a:ext>
            </a:extLst>
          </p:cNvPr>
          <p:cNvSpPr/>
          <p:nvPr/>
        </p:nvSpPr>
        <p:spPr>
          <a:xfrm>
            <a:off x="7081500" y="1560383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7214134-7E84-418B-9721-7F25E29751BF}"/>
              </a:ext>
            </a:extLst>
          </p:cNvPr>
          <p:cNvSpPr/>
          <p:nvPr/>
        </p:nvSpPr>
        <p:spPr>
          <a:xfrm>
            <a:off x="2209800" y="3402107"/>
            <a:ext cx="6471900" cy="914400"/>
          </a:xfrm>
          <a:prstGeom prst="left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Mutual confirmation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CDB5FCA-7F5F-4C46-9E72-35F8317BE2AC}"/>
              </a:ext>
            </a:extLst>
          </p:cNvPr>
          <p:cNvSpPr/>
          <p:nvPr/>
        </p:nvSpPr>
        <p:spPr>
          <a:xfrm>
            <a:off x="2057400" y="5230907"/>
            <a:ext cx="64008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 (SWIFT)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774A45B-42BD-4BD9-A1F9-FF693C641896}"/>
              </a:ext>
            </a:extLst>
          </p:cNvPr>
          <p:cNvSpPr/>
          <p:nvPr/>
        </p:nvSpPr>
        <p:spPr>
          <a:xfrm flipH="1">
            <a:off x="2438400" y="4648200"/>
            <a:ext cx="64008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 (SWIFT)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FEFE73C-1F78-4FB2-A851-1B0984B1026B}"/>
              </a:ext>
            </a:extLst>
          </p:cNvPr>
          <p:cNvSpPr/>
          <p:nvPr/>
        </p:nvSpPr>
        <p:spPr>
          <a:xfrm flipH="1">
            <a:off x="1752600" y="1577437"/>
            <a:ext cx="20574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B921EDE-FF0A-4841-9EA1-1322F9956F9E}"/>
              </a:ext>
            </a:extLst>
          </p:cNvPr>
          <p:cNvSpPr/>
          <p:nvPr/>
        </p:nvSpPr>
        <p:spPr>
          <a:xfrm>
            <a:off x="7081500" y="1577437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65553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519-1274-47E7-B997-6CA2DE5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442"/>
            <a:ext cx="10972800" cy="9742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“Citi receives €1M from Morgan; Morgan receives $1.1M from Citi” </a:t>
            </a:r>
            <a:r>
              <a:rPr lang="en-US" sz="2800" b="1" dirty="0"/>
              <a:t>Clearing and settlement via CLS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E558-97B5-42EE-9673-F3A0073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D31E6-80BE-48C9-B31B-6095E6BBFFF6}"/>
              </a:ext>
            </a:extLst>
          </p:cNvPr>
          <p:cNvSpPr/>
          <p:nvPr/>
        </p:nvSpPr>
        <p:spPr>
          <a:xfrm>
            <a:off x="609600" y="1560384"/>
            <a:ext cx="914400" cy="47642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Citi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F2329-9753-440E-A75F-FF8CA19AB4D5}"/>
              </a:ext>
            </a:extLst>
          </p:cNvPr>
          <p:cNvSpPr/>
          <p:nvPr/>
        </p:nvSpPr>
        <p:spPr>
          <a:xfrm>
            <a:off x="9144000" y="1560411"/>
            <a:ext cx="1524000" cy="4764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Morgan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032EB87-22AA-4D88-AAB4-091139991A9D}"/>
              </a:ext>
            </a:extLst>
          </p:cNvPr>
          <p:cNvSpPr/>
          <p:nvPr/>
        </p:nvSpPr>
        <p:spPr>
          <a:xfrm>
            <a:off x="1752600" y="2357648"/>
            <a:ext cx="2047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2AD884A-AB17-41BC-8E47-004014FD4EB3}"/>
              </a:ext>
            </a:extLst>
          </p:cNvPr>
          <p:cNvSpPr/>
          <p:nvPr/>
        </p:nvSpPr>
        <p:spPr>
          <a:xfrm flipH="1">
            <a:off x="1752600" y="1499663"/>
            <a:ext cx="20574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8DDA7F2-CD3B-45A5-BF30-05E513F26BF1}"/>
              </a:ext>
            </a:extLst>
          </p:cNvPr>
          <p:cNvSpPr/>
          <p:nvPr/>
        </p:nvSpPr>
        <p:spPr>
          <a:xfrm flipH="1">
            <a:off x="7119600" y="2359686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D8EC2B1-20AF-4D22-9D9F-1117D75B314A}"/>
              </a:ext>
            </a:extLst>
          </p:cNvPr>
          <p:cNvSpPr/>
          <p:nvPr/>
        </p:nvSpPr>
        <p:spPr>
          <a:xfrm>
            <a:off x="7081500" y="1560383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70DC19-5739-4E5C-BB52-F6A44E515C24}"/>
              </a:ext>
            </a:extLst>
          </p:cNvPr>
          <p:cNvSpPr/>
          <p:nvPr/>
        </p:nvSpPr>
        <p:spPr>
          <a:xfrm>
            <a:off x="7036500" y="4383600"/>
            <a:ext cx="19797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8C0E4C2-405F-44BD-818E-3AD04D8BA525}"/>
              </a:ext>
            </a:extLst>
          </p:cNvPr>
          <p:cNvSpPr/>
          <p:nvPr/>
        </p:nvSpPr>
        <p:spPr>
          <a:xfrm flipH="1">
            <a:off x="2081100" y="4419600"/>
            <a:ext cx="21099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D132C5-CC54-4542-98D4-882D92EF9429}"/>
              </a:ext>
            </a:extLst>
          </p:cNvPr>
          <p:cNvSpPr/>
          <p:nvPr/>
        </p:nvSpPr>
        <p:spPr>
          <a:xfrm>
            <a:off x="4316400" y="3124200"/>
            <a:ext cx="2506800" cy="322742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CLS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5798E94-20AF-4293-9011-D898578FA6BE}"/>
              </a:ext>
            </a:extLst>
          </p:cNvPr>
          <p:cNvSpPr/>
          <p:nvPr/>
        </p:nvSpPr>
        <p:spPr>
          <a:xfrm flipH="1">
            <a:off x="1986300" y="3406378"/>
            <a:ext cx="20574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Instructions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03734238-44AC-4507-B415-A6FE33DAEAE5}"/>
              </a:ext>
            </a:extLst>
          </p:cNvPr>
          <p:cNvSpPr/>
          <p:nvPr/>
        </p:nvSpPr>
        <p:spPr>
          <a:xfrm>
            <a:off x="6951000" y="3378835"/>
            <a:ext cx="2065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Instructions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AEF5BA8-F860-4DE3-A7B5-E8CEBAEE17A9}"/>
              </a:ext>
            </a:extLst>
          </p:cNvPr>
          <p:cNvSpPr/>
          <p:nvPr/>
        </p:nvSpPr>
        <p:spPr>
          <a:xfrm>
            <a:off x="2316000" y="5644801"/>
            <a:ext cx="1600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FDA3431-DD01-4191-B304-6B6E9C7983F0}"/>
              </a:ext>
            </a:extLst>
          </p:cNvPr>
          <p:cNvSpPr/>
          <p:nvPr/>
        </p:nvSpPr>
        <p:spPr>
          <a:xfrm flipH="1">
            <a:off x="7239600" y="5567189"/>
            <a:ext cx="1600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E78F07-8B9C-4497-9034-7A87A0E21253}"/>
              </a:ext>
            </a:extLst>
          </p:cNvPr>
          <p:cNvSpPr/>
          <p:nvPr/>
        </p:nvSpPr>
        <p:spPr>
          <a:xfrm>
            <a:off x="4104600" y="1560383"/>
            <a:ext cx="2763600" cy="1379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EBS (an institutional limit order market)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8E167-0F7B-47DA-B3BB-40962546B791}"/>
              </a:ext>
            </a:extLst>
          </p:cNvPr>
          <p:cNvSpPr/>
          <p:nvPr/>
        </p:nvSpPr>
        <p:spPr>
          <a:xfrm>
            <a:off x="4474660" y="3443946"/>
            <a:ext cx="2209800" cy="55708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1665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altLang="en-US" dirty="0"/>
              <a:t>CLS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CLS </a:t>
            </a:r>
          </a:p>
          <a:p>
            <a:pPr lvl="1"/>
            <a:r>
              <a:rPr lang="en-US" altLang="en-US" dirty="0"/>
              <a:t>Receives settlement instructions from each counterparty</a:t>
            </a:r>
          </a:p>
          <a:p>
            <a:pPr lvl="1"/>
            <a:r>
              <a:rPr lang="en-US" altLang="en-US" dirty="0"/>
              <a:t>Authenticates (matches) all critical details of the transaction</a:t>
            </a:r>
          </a:p>
          <a:p>
            <a:r>
              <a:rPr lang="en-US" altLang="en-US" dirty="0"/>
              <a:t>Sample: Aprils of [2010], 2013, 2016</a:t>
            </a:r>
          </a:p>
          <a:p>
            <a:r>
              <a:rPr lang="en-US" altLang="en-US" dirty="0"/>
              <a:t>We know</a:t>
            </a:r>
          </a:p>
          <a:p>
            <a:pPr lvl="1"/>
            <a:r>
              <a:rPr lang="en-US" altLang="en-US" dirty="0"/>
              <a:t>Amounts of currencies paid and received.</a:t>
            </a:r>
          </a:p>
          <a:p>
            <a:pPr lvl="1"/>
            <a:r>
              <a:rPr lang="en-US" altLang="en-US" dirty="0"/>
              <a:t>Counterparty identifiers (BIC codes, anonymized for us)</a:t>
            </a:r>
          </a:p>
          <a:p>
            <a:pPr lvl="1"/>
            <a:r>
              <a:rPr lang="en-US" altLang="en-US" dirty="0"/>
              <a:t>Exact time that settlement instructions were received.</a:t>
            </a:r>
          </a:p>
          <a:p>
            <a:r>
              <a:rPr lang="en-US" altLang="en-US" dirty="0"/>
              <a:t>We believe that most settlements correspond to trades, </a:t>
            </a:r>
            <a:r>
              <a:rPr lang="en-US" altLang="en-US" i="1" dirty="0"/>
              <a:t>but we don’t know</a:t>
            </a:r>
          </a:p>
          <a:p>
            <a:pPr lvl="1"/>
            <a:r>
              <a:rPr lang="en-US" altLang="en-US" dirty="0"/>
              <a:t>Exact time of trade?</a:t>
            </a:r>
          </a:p>
          <a:p>
            <a:pPr lvl="1"/>
            <a:r>
              <a:rPr lang="en-US" altLang="en-US" dirty="0"/>
              <a:t>Execution platform or method (IDB? RFQ? Voice negotiation?)</a:t>
            </a:r>
          </a:p>
          <a:p>
            <a:pPr lvl="1"/>
            <a:r>
              <a:rPr lang="en-US" altLang="en-US" dirty="0"/>
              <a:t>Maker or taker?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EB41D-E5DD-4FFE-A684-EEF76D4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F30C9D-ADAD-44D2-8586-44B96DC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1353800" cy="715089"/>
          </a:xfrm>
        </p:spPr>
        <p:txBody>
          <a:bodyPr>
            <a:normAutofit/>
          </a:bodyPr>
          <a:lstStyle/>
          <a:p>
            <a:r>
              <a:rPr lang="en-US" dirty="0"/>
              <a:t>How does CLS settlement volume compare with other sources?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B61E4-C2BC-40D6-9615-3BE259B1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for International Settlement (BIS) surveys provide the most authoritative trading volume (turnover) figures.</a:t>
            </a:r>
          </a:p>
          <a:p>
            <a:r>
              <a:rPr lang="en-US" dirty="0"/>
              <a:t>EBS [CME] and Reuters [Refinitiv] FX Matching are the two main interdealer limit-order markets.</a:t>
            </a:r>
          </a:p>
          <a:p>
            <a:r>
              <a:rPr lang="en-US" dirty="0"/>
              <a:t>Relative to the BIS 2016 values: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441E4-A643-439E-95F5-5219B88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C96429-3BD3-4953-836F-5C3BE164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3441"/>
              </p:ext>
            </p:extLst>
          </p:nvPr>
        </p:nvGraphicFramePr>
        <p:xfrm>
          <a:off x="4572000" y="3863182"/>
          <a:ext cx="3276600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4806877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0938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081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B439F78-11C4-49A5-AEFB-D5754850465F}"/>
              </a:ext>
            </a:extLst>
          </p:cNvPr>
          <p:cNvSpPr/>
          <p:nvPr/>
        </p:nvSpPr>
        <p:spPr>
          <a:xfrm>
            <a:off x="1270000" y="5638800"/>
            <a:ext cx="1069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FX Liquidity and Market Metrics: New Results Using CLS Bank Settlement Data, Hasbrouck and Levich, 2019.</a:t>
            </a:r>
          </a:p>
        </p:txBody>
      </p:sp>
    </p:spTree>
    <p:extLst>
      <p:ext uri="{BB962C8B-B14F-4D97-AF65-F5344CB8AC3E}">
        <p14:creationId xmlns:p14="http://schemas.microsoft.com/office/powerpoint/2010/main" val="10276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D96-0B7C-4D75-9114-50AFA2EC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B-633A-47E7-9DF9-AF44AB4D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is unfunded.</a:t>
            </a:r>
          </a:p>
          <a:p>
            <a:r>
              <a:rPr lang="en-US" dirty="0"/>
              <a:t>The data are provided by CLS Bank and are commercially available only in aggregated form.</a:t>
            </a:r>
          </a:p>
          <a:p>
            <a:r>
              <a:rPr lang="en-US" dirty="0"/>
              <a:t>One of us (Hasbrouck) taught in the training program of a firm whose activities include FX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437DF-A76A-466F-8011-BC30C1E3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EC6E-FFD6-4BA6-B741-74B06CD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prices: bids and asks from Olsen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190A4-4DAB-4ED2-AA32-51FEB1A3F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Bids and asks streamed by (select) banks and multilateral trading platforms.</a:t>
                </a:r>
              </a:p>
              <a:p>
                <a:r>
                  <a:rPr lang="en-US" dirty="0"/>
                  <a:t>Olsen samples at ~ten-second frequency.</a:t>
                </a:r>
              </a:p>
              <a:p>
                <a:r>
                  <a:rPr lang="en-US" dirty="0"/>
                  <a:t>Not the “National Best Bid and Offer”</a:t>
                </a:r>
              </a:p>
              <a:p>
                <a:r>
                  <a:rPr lang="en-US" dirty="0"/>
                  <a:t>Suppose that at a given time the EUR/USD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1.12345 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𝑏𝑖𝑑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𝑎𝑠𝑘𝑖𝑛𝑔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1.12352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might not be the best bid and/or ask in the market.</a:t>
                </a:r>
              </a:p>
              <a:p>
                <a:pPr lvl="1"/>
                <a:r>
                  <a:rPr lang="en-US" dirty="0"/>
                  <a:t>They may not be accessible for execution by anyone.</a:t>
                </a:r>
              </a:p>
              <a:p>
                <a:pPr lvl="2"/>
                <a:r>
                  <a:rPr lang="en-US" dirty="0"/>
                  <a:t>They might simply be indicative.</a:t>
                </a:r>
              </a:p>
              <a:p>
                <a:pPr lvl="1"/>
                <a:r>
                  <a:rPr lang="en-US" dirty="0"/>
                  <a:t>They might not be visible to everyone.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190A4-4DAB-4ED2-AA32-51FEB1A3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0007-F4A3-4EB7-8624-20DA3D7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9B3D9-BC80-4496-92D9-0A6BEA07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Reconciliation: Do Olsen and CLS agree?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C0BE0-E276-4104-8D2B-27E18575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65%-70% of spot settlements can be matched to Olsen quotes in the prior 10 seconds.</a:t>
            </a:r>
          </a:p>
          <a:p>
            <a:r>
              <a:rPr lang="en-US" dirty="0"/>
              <a:t>80%-90% … in the prior 60 seconds.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FB6-EACD-4899-8F7F-9745CA1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4F8E9-F731-4489-98A0-6ADC6C11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and trading profits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7D5C-180C-4CAE-829D-DE678CE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B3D27-B1B6-4A25-B70D-7CCAE877D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4F7A8-5A48-4814-BC45-C28C74294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Pricing conventions</a:t>
                </a:r>
              </a:p>
              <a:p>
                <a:pPr lvl="1"/>
                <a:r>
                  <a:rPr lang="en-US" dirty="0"/>
                  <a:t>A currency pair is written as (e.g.):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𝐸𝑈𝑅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𝑐𝑢𝑟𝑟𝑒𝑛𝑐𝑦</m:t>
                            </m:r>
                          </m:e>
                        </m:eqAr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𝑈𝑆𝐷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𝑞𝑢𝑜𝑡𝑒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𝑐𝑢𝑟𝑟𝑒𝑛𝑐𝑦</m:t>
                            </m:r>
                          </m:e>
                        </m:eqArr>
                      </m:lim>
                    </m:limLow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price [exchange rate]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𝑐𝑢𝑟𝑟𝑒𝑛𝑐𝑦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𝑐𝑢𝑟𝑟𝑒𝑛𝑐𝑦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“1.2” means “1.2 US dollar for each euro”</a:t>
                </a:r>
              </a:p>
              <a:p>
                <a:r>
                  <a:rPr lang="en-US" dirty="0"/>
                  <a:t>Measurement</a:t>
                </a:r>
              </a:p>
              <a:p>
                <a:pPr lvl="1"/>
                <a:r>
                  <a:rPr lang="en-US" dirty="0"/>
                  <a:t>For each settlement identify a benchmark price,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Such as midpoint of the bid and ask near right before the settlement.</a:t>
                </a:r>
              </a:p>
              <a:p>
                <a:pPr lvl="1"/>
                <a:r>
                  <a:rPr lang="en-US" dirty="0"/>
                  <a:t>The imputed profit to the buyer of the base currency 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purchase price.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4F7A8-5A48-4814-BC45-C28C74294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CA117-18DF-4349-B568-4407E419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07D2-B100-4AF8-B9C9-1738F0EE0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457200"/>
                <a:ext cx="11379200" cy="5668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In the EUR/USD market I buy €1M at price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=1.10 $/</m:t>
                    </m:r>
                    <m:r>
                      <m:rPr>
                        <m:nor/>
                      </m:rPr>
                      <a:rPr lang="en-US" dirty="0"/>
                      <m:t>€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“nearby” bid-ask midpoint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My imputed profit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=$0.01</m:t>
                    </m:r>
                  </m:oMath>
                </a14:m>
                <a:r>
                  <a:rPr lang="en-US" dirty="0"/>
                  <a:t> (per €)</a:t>
                </a:r>
              </a:p>
              <a:p>
                <a:pPr lvl="2"/>
                <a:r>
                  <a:rPr lang="en-US" dirty="0"/>
                  <a:t>… a realized profit if I could reverse my trade (sell my euros) at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Across both sides of the trade, imputed profits are zero-sum.</a:t>
                </a:r>
              </a:p>
              <a:p>
                <a:pPr lvl="1"/>
                <a:r>
                  <a:rPr lang="en-US" dirty="0"/>
                  <a:t>We directly analyze only the profit to the buyer of the base currency.</a:t>
                </a:r>
              </a:p>
              <a:p>
                <a:pPr lvl="1"/>
                <a:r>
                  <a:rPr lang="en-US" dirty="0"/>
                  <a:t>Compare: in equity market TCA, we compute effective and realized costs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but only for the active participants “takers”.</a:t>
                </a:r>
              </a:p>
              <a:p>
                <a:r>
                  <a:rPr lang="en-US" b="0" dirty="0"/>
                  <a:t>Implementation</a:t>
                </a:r>
              </a:p>
              <a:p>
                <a:pPr lvl="1"/>
                <a:r>
                  <a:rPr lang="en-US" b="0" dirty="0"/>
                  <a:t>Our </a:t>
                </a:r>
                <a:r>
                  <a:rPr lang="en-US" dirty="0"/>
                  <a:t>bids and asks are streaming quotes collected at ten-second intervals</a:t>
                </a:r>
              </a:p>
              <a:p>
                <a:pPr lvl="1"/>
                <a:r>
                  <a:rPr lang="en-US" b="0" dirty="0"/>
                  <a:t>For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</a:t>
                </a:r>
                <a:r>
                  <a:rPr lang="en-US" b="0" dirty="0"/>
                  <a:t>ur base-case results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Alternative results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s from the prior interval or 1-, 2-, 5-min post-settlement.</a:t>
                </a:r>
                <a:endParaRPr lang="en-US" b="0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07D2-B100-4AF8-B9C9-1738F0EE0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57200"/>
                <a:ext cx="11379200" cy="5668963"/>
              </a:xfrm>
              <a:blipFill>
                <a:blip r:embed="rId2"/>
                <a:stretch>
                  <a:fillRect l="-5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C298F-48DD-48FE-A5FA-0233FAD8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46A75-50A0-4E3A-ADA4-15B672B365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depend on the buyer’s and seller’s centralities?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46A75-50A0-4E3A-ADA4-15B672B36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 t="-1709" b="-1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C2B45-48C2-45C8-ACAF-CDB7FE8E9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Centrality premium:</a:t>
                </a:r>
              </a:p>
              <a:p>
                <a:pPr lvl="1"/>
                <a:r>
                  <a:rPr lang="en-US" dirty="0"/>
                  <a:t>If buyer centrality &gt; seller centrality on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seller centrality &gt; buyer centrality 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Buyer centrality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</m:oMath>
                </a14:m>
                <a:r>
                  <a:rPr lang="en-US" dirty="0"/>
                  <a:t> seller centrality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Centrality discount:</a:t>
                </a:r>
              </a:p>
              <a:p>
                <a:pPr lvl="1"/>
                <a:r>
                  <a:rPr lang="en-US" dirty="0"/>
                  <a:t>Buyer centrality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</m:oMath>
                </a14:m>
                <a:r>
                  <a:rPr lang="en-US" dirty="0"/>
                  <a:t> seller centrality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Centrality premium/discount implies an ordering, but not a functional form.</a:t>
                </a:r>
              </a:p>
              <a:p>
                <a:pPr lvl="1"/>
                <a:r>
                  <a:rPr lang="en-US" dirty="0"/>
                  <a:t>Partition members into groups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=1,…,5</m:t>
                    </m:r>
                  </m:oMath>
                </a14:m>
                <a:r>
                  <a:rPr lang="en-US" dirty="0"/>
                  <a:t> of increasing centrality.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C2B45-48C2-45C8-ACAF-CDB7FE8E9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E7A0-F458-466C-9894-1FF78842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34AC-28B2-4E86-B413-EED3B2A1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dirty="0"/>
              <a:t>Econometric specification: a linear mixed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E9EC-F3A8-4821-9314-C6AF5108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1"/>
                <a:ext cx="10972800" cy="53498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For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Centrality discounts/premia implied by fixed-effects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𝑏𝑢𝑦𝑒𝑟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𝑐𝑒𝑛𝑡𝑟𝑎𝑙𝑖𝑡𝑦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𝑠𝑒𝑙𝑙𝑒𝑟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buyer’s centrality &gt; seller’s centrality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we have a centrality premium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… a discount)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We do not impose this,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is a useful summary statistic.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We do impose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E9EC-F3A8-4821-9314-C6AF5108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1"/>
                <a:ext cx="10972800" cy="5349876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4489-FB6C-4C90-853F-9DF708C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D2A4-7ABD-4520-8563-75E45BB5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dirty="0"/>
              <a:t>Error specification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926-6BD3-4E11-9CD6-AEA4A449E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=1,…,13</m:t>
                    </m:r>
                  </m:oMath>
                </a14:m>
                <a:r>
                  <a:rPr lang="en-US" dirty="0"/>
                  <a:t> indexes currency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indexes ten-second intervals for currency pair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indexes settlements within interval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Errors are assumed uncorrelated across different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and/or different intervals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same pair, same interval, error structure is compound symmetry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Questions?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926-6BD3-4E11-9CD6-AEA4A449E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65FB-F776-4D15-9214-094A601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5BB8A-A686-43B5-80B1-9DB3474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6. Degree centrality groups: descriptive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C3ABB-0F08-4C82-9B64-27A21AE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2E7A4-06F1-477C-8461-2090231A31A5}"/>
              </a:ext>
            </a:extLst>
          </p:cNvPr>
          <p:cNvSpPr/>
          <p:nvPr/>
        </p:nvSpPr>
        <p:spPr>
          <a:xfrm>
            <a:off x="3733800" y="2895600"/>
            <a:ext cx="21336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9F5D6-B729-446B-B51A-8891B1D2BFBD}"/>
              </a:ext>
            </a:extLst>
          </p:cNvPr>
          <p:cNvSpPr/>
          <p:nvPr/>
        </p:nvSpPr>
        <p:spPr>
          <a:xfrm>
            <a:off x="5867400" y="2895600"/>
            <a:ext cx="28194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DEAA14-81A0-4305-87D5-BEA8E13DC23F}"/>
              </a:ext>
            </a:extLst>
          </p:cNvPr>
          <p:cNvSpPr/>
          <p:nvPr/>
        </p:nvSpPr>
        <p:spPr>
          <a:xfrm>
            <a:off x="8762999" y="2886635"/>
            <a:ext cx="2577751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DEB6-F33C-4C00-B1AB-797E5BE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361786"/>
            <a:ext cx="10612331" cy="41344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3DEC0-88C0-4E0B-B776-3D3DB4328153}"/>
              </a:ext>
            </a:extLst>
          </p:cNvPr>
          <p:cNvSpPr/>
          <p:nvPr/>
        </p:nvSpPr>
        <p:spPr>
          <a:xfrm>
            <a:off x="1371600" y="4800600"/>
            <a:ext cx="10030565" cy="381000"/>
          </a:xfrm>
          <a:prstGeom prst="round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6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4271-FC8B-4530-B0AE-FAA5201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7. Settlement flows between centrality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11BED-6ED4-402B-BF19-5E136DD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E691D-F5C5-406E-A675-A1E1543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111462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EC67-AC03-4360-9FE5-6F4FAF1B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E148-B39E-4783-A2D6-867D0436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Over-the-counter financial markets are often modeled as networks.</a:t>
            </a:r>
          </a:p>
          <a:p>
            <a:r>
              <a:rPr lang="en-US" dirty="0"/>
              <a:t>An agent’s trading costs are sensitive to the agent’s centrality (“importance”) in the network.</a:t>
            </a:r>
          </a:p>
          <a:p>
            <a:r>
              <a:rPr lang="en-US" dirty="0"/>
              <a:t>Do more central intermediaries extract a premium in their trades?</a:t>
            </a:r>
          </a:p>
          <a:p>
            <a:pPr lvl="1"/>
            <a:r>
              <a:rPr lang="en-US" dirty="0"/>
              <a:t>Or does competition force them to offer a discount?</a:t>
            </a:r>
          </a:p>
          <a:p>
            <a:r>
              <a:rPr lang="en-US" dirty="0"/>
              <a:t>Most extant results are mixed and come from smaller US OTC markets.</a:t>
            </a:r>
          </a:p>
          <a:p>
            <a:r>
              <a:rPr lang="en-US" dirty="0"/>
              <a:t>We examine the currency (foreign exchange, FX) market.</a:t>
            </a:r>
          </a:p>
          <a:p>
            <a:r>
              <a:rPr lang="en-US" dirty="0"/>
              <a:t>We find a premium.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8DAE-8DC5-4B51-B9B7-3887659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5CCC-167E-4CFC-BCB5-48DE119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671"/>
            <a:ext cx="10972800" cy="7150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Table 8. Centrality fixed effect estimates (pooled over all currency pairs), basis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ACC70-1E77-44FB-B4D5-64959501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389D90-B46B-4295-A5B6-33791683DB5A}"/>
              </a:ext>
            </a:extLst>
          </p:cNvPr>
          <p:cNvSpPr/>
          <p:nvPr/>
        </p:nvSpPr>
        <p:spPr>
          <a:xfrm>
            <a:off x="2895600" y="29718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E23B07-0EA0-477E-BE5C-B2960CCCE824}"/>
              </a:ext>
            </a:extLst>
          </p:cNvPr>
          <p:cNvSpPr/>
          <p:nvPr/>
        </p:nvSpPr>
        <p:spPr>
          <a:xfrm>
            <a:off x="3886200" y="36582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869391-4889-485C-802D-4D38B069EECE}"/>
              </a:ext>
            </a:extLst>
          </p:cNvPr>
          <p:cNvSpPr/>
          <p:nvPr/>
        </p:nvSpPr>
        <p:spPr>
          <a:xfrm>
            <a:off x="4876800" y="44196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EFFDE6-C6B5-4549-815C-5006A845C3D9}"/>
              </a:ext>
            </a:extLst>
          </p:cNvPr>
          <p:cNvSpPr/>
          <p:nvPr/>
        </p:nvSpPr>
        <p:spPr>
          <a:xfrm>
            <a:off x="5943600" y="51054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B831-B875-442A-BE71-6B3053D7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/>
          <a:stretch/>
        </p:blipFill>
        <p:spPr>
          <a:xfrm>
            <a:off x="2895600" y="1487692"/>
            <a:ext cx="6934200" cy="46744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CD6787-B69F-4560-9A22-6E49CFDBEB6E}"/>
              </a:ext>
            </a:extLst>
          </p:cNvPr>
          <p:cNvSpPr/>
          <p:nvPr/>
        </p:nvSpPr>
        <p:spPr>
          <a:xfrm>
            <a:off x="4876800" y="3272444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9FC44A-C1F1-4C20-8EE9-71A08506A7DE}"/>
                  </a:ext>
                </a:extLst>
              </p:cNvPr>
              <p:cNvSpPr/>
              <p:nvPr/>
            </p:nvSpPr>
            <p:spPr>
              <a:xfrm>
                <a:off x="126600" y="1693930"/>
                <a:ext cx="3505200" cy="1447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Buyer centrality is “2”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Seller centrality is “1”: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9FC44A-C1F1-4C20-8EE9-71A0850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0" y="1693930"/>
                <a:ext cx="3505200" cy="1447800"/>
              </a:xfrm>
              <a:prstGeom prst="roundRect">
                <a:avLst/>
              </a:prstGeom>
              <a:blipFill>
                <a:blip r:embed="rId3"/>
                <a:stretch>
                  <a:fillRect b="-4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A585512-47AD-4EC1-9C1A-6DA28C00B074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3631800" y="2417830"/>
            <a:ext cx="1245000" cy="1235614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3CBB51-9676-4DE1-94B1-844E8CA85524}"/>
              </a:ext>
            </a:extLst>
          </p:cNvPr>
          <p:cNvSpPr/>
          <p:nvPr/>
        </p:nvSpPr>
        <p:spPr>
          <a:xfrm>
            <a:off x="5841600" y="2594994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61E104-6B38-4E71-A0DB-28F7B2FFA43E}"/>
                  </a:ext>
                </a:extLst>
              </p:cNvPr>
              <p:cNvSpPr/>
              <p:nvPr/>
            </p:nvSpPr>
            <p:spPr>
              <a:xfrm>
                <a:off x="7924800" y="914400"/>
                <a:ext cx="3505200" cy="12906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Buyer centrality is “1”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Seller centrality is “2”: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61E104-6B38-4E71-A0DB-28F7B2FF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914400"/>
                <a:ext cx="3505200" cy="1290683"/>
              </a:xfrm>
              <a:prstGeom prst="roundRect">
                <a:avLst/>
              </a:prstGeom>
              <a:blipFill>
                <a:blip r:embed="rId4"/>
                <a:stretch>
                  <a:fillRect b="-60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5D7F733-E9FD-42C5-8D85-06436C889324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6756000" y="1559742"/>
            <a:ext cx="1168800" cy="14162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AD73B-9762-40D6-B6BE-B4E383FD5A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152400"/>
                <a:ext cx="10972800" cy="10512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Table 8. Panel B. Centrality differentials averaged across buyers and sellers,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(in basis points)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AD73B-9762-40D6-B6BE-B4E383FD5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152400"/>
                <a:ext cx="10972800" cy="1051283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C1C0-29E5-407B-AC81-B818D725D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400" y="1600201"/>
                <a:ext cx="381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generally decreasing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generally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C1C0-29E5-407B-AC81-B818D725D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0" y="1600201"/>
                <a:ext cx="3810000" cy="4525963"/>
              </a:xfrm>
              <a:blipFill>
                <a:blip r:embed="rId3"/>
                <a:stretch>
                  <a:fillRect l="-32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245E2-6B4A-46EC-B197-DE95697D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5AFA7-0792-4E76-945C-694357018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71600"/>
            <a:ext cx="6019800" cy="50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98F9C-6B80-4398-B9EB-9D9C15D7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732"/>
            <a:ext cx="10972800" cy="715089"/>
          </a:xfrm>
        </p:spPr>
        <p:txBody>
          <a:bodyPr/>
          <a:lstStyle/>
          <a:p>
            <a:r>
              <a:rPr lang="en-US" dirty="0"/>
              <a:t>Refinements and robustness checks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B914E4-D3D8-43A3-9368-1C73BF909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1"/>
                <a:ext cx="10972800" cy="50593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Effects of settlement size</a:t>
                </a:r>
              </a:p>
              <a:p>
                <a:pPr lvl="1"/>
                <a:r>
                  <a:rPr lang="en-US" dirty="0"/>
                  <a:t>Holding constant the centrality groups, settlements of at least 1M units of base currency have higher profits than smaller settlements.</a:t>
                </a:r>
              </a:p>
              <a:p>
                <a:r>
                  <a:rPr lang="en-US" dirty="0"/>
                  <a:t>Use of pre- and post-settlement benchmarks,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estimates based on pre- and post-settlement benchmarks are similar.</a:t>
                </a:r>
              </a:p>
              <a:p>
                <a:pPr lvl="1"/>
                <a:r>
                  <a:rPr lang="en-US" dirty="0"/>
                  <a:t>But when post-settlement timing differential increases (up to five minutes), standard errors increase.</a:t>
                </a:r>
              </a:p>
              <a:p>
                <a:pPr lvl="1"/>
                <a:r>
                  <a:rPr lang="en-US" dirty="0"/>
                  <a:t>Constructing groups on volume-weighted degree centrality (“market share”) yields similar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estimates.</a:t>
                </a:r>
              </a:p>
              <a:p>
                <a:r>
                  <a:rPr lang="en-US" dirty="0"/>
                  <a:t>Estimates by currency pair</a:t>
                </a:r>
              </a:p>
              <a:p>
                <a:pPr lvl="1"/>
                <a:r>
                  <a:rPr lang="en-US" dirty="0"/>
                  <a:t>Across currency pairs, centrality differentials are positively correlated with bid-ask spreads (from the streaming data).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B914E4-D3D8-43A3-9368-1C73BF909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1"/>
                <a:ext cx="10972800" cy="5059364"/>
              </a:xfrm>
              <a:blipFill>
                <a:blip r:embed="rId2"/>
                <a:stretch>
                  <a:fillRect l="-111" t="-964" r="-111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5B4C1-CF44-4067-BCAD-3C23B99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5A59ED-76EB-4BB1-9994-517C02A259D3}"/>
              </a:ext>
            </a:extLst>
          </p:cNvPr>
          <p:cNvSpPr/>
          <p:nvPr/>
        </p:nvSpPr>
        <p:spPr>
          <a:xfrm>
            <a:off x="7924800" y="2286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9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4AE-184F-4520-8575-D2F1064F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premia and information in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919F-E2D6-4E2E-9F0B-8A95CD02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central agents earn profits in trades with non-central counterparties.</a:t>
            </a:r>
          </a:p>
          <a:p>
            <a:pPr lvl="1"/>
            <a:r>
              <a:rPr lang="en-US" dirty="0"/>
              <a:t>Are they exploiting market power? Being compensated for a differentiated service (like speed)?</a:t>
            </a:r>
          </a:p>
          <a:p>
            <a:r>
              <a:rPr lang="en-US" dirty="0"/>
              <a:t>Are the centrality premia compensation for adverse selection?</a:t>
            </a:r>
          </a:p>
          <a:p>
            <a:pPr lvl="1"/>
            <a:r>
              <a:rPr lang="en-US" dirty="0"/>
              <a:t>Traders might not be independent. Orders might have correlated directions.</a:t>
            </a:r>
          </a:p>
          <a:p>
            <a:pPr lvl="1"/>
            <a:r>
              <a:rPr lang="en-US" dirty="0"/>
              <a:t>Is aggregate non-central order flow correlated with price changes?</a:t>
            </a:r>
          </a:p>
          <a:p>
            <a:r>
              <a:rPr lang="en-US" dirty="0"/>
              <a:t>Can relative centrality be used to “sign” the order flow?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BB62C-D7A2-4B5A-AF56-823DA4F0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0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F7DA899-F488-4AC5-A28B-23B0B5F7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/>
              <a:t>The return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BF6CA6-7165-4274-9AC7-D6E4498E0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is the total settlement volume (USD equivalent) in interval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between buyer centrality group </a:t>
                </a:r>
                <a:r>
                  <a:rPr lang="en-US" dirty="0" err="1"/>
                  <a:t>i</a:t>
                </a:r>
                <a:r>
                  <a:rPr lang="en-US" dirty="0"/>
                  <a:t> and seller centrality group j</a:t>
                </a:r>
              </a:p>
              <a:p>
                <a:r>
                  <a:rPr lang="en-US" dirty="0"/>
                  <a:t>The net centrality flow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𝑖𝑗𝑡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signed log flow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𝑁𝐶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𝑁𝐶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return regression: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the return from holding the base currency over the interval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BF6CA6-7165-4274-9AC7-D6E4498E0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48CEF-3F38-408B-8F92-25C7DBFD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81359A-5583-43E0-AAA8-480A077027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152400"/>
                <a:ext cx="10972800" cy="898525"/>
              </a:xfrm>
            </p:spPr>
            <p:txBody>
              <a:bodyPr wrap="square">
                <a:noAutofit/>
              </a:bodyPr>
              <a:lstStyle/>
              <a:p>
                <a:r>
                  <a:rPr lang="en-US" sz="2400" dirty="0"/>
                  <a:t>Table 15. Central flows and returns</a:t>
                </a:r>
                <a:br>
                  <a:rPr lang="en-US" sz="2400" dirty="0"/>
                </a:br>
                <a:r>
                  <a:rPr lang="en-US" sz="2400" dirty="0"/>
                  <a:t>Estimates of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81359A-5583-43E0-AAA8-480A07702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52400"/>
                <a:ext cx="10972800" cy="898525"/>
              </a:xfrm>
              <a:blipFill>
                <a:blip r:embed="rId2"/>
                <a:stretch>
                  <a:fillRect l="-500" t="-1361" b="-1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B7138-4C7F-409D-A0C3-80ACDEF3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FE8F9-E352-4B25-8E25-0C21E69B1BCB}"/>
              </a:ext>
            </a:extLst>
          </p:cNvPr>
          <p:cNvSpPr/>
          <p:nvPr/>
        </p:nvSpPr>
        <p:spPr>
          <a:xfrm>
            <a:off x="6781800" y="2438400"/>
            <a:ext cx="45720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The central agents are buying during price declines and selling into rising markets.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C0DE-59A0-44A3-9D93-BDE619CE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95400"/>
            <a:ext cx="3124200" cy="5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2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F2A41-6026-40FE-90DE-170219D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E5F43-6882-4E69-BDD0-C075922A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settlement network has many players, likely to include traditional customers and dealers.</a:t>
            </a:r>
          </a:p>
          <a:p>
            <a:r>
              <a:rPr lang="en-US" dirty="0"/>
              <a:t>The pattern of FX settlements suggests high concentration of activity in large central agents.</a:t>
            </a:r>
          </a:p>
          <a:p>
            <a:r>
              <a:rPr lang="en-US" dirty="0"/>
              <a:t>Central agents achieve better terms of trade with non-central counterparties.</a:t>
            </a:r>
          </a:p>
          <a:p>
            <a:pPr lvl="1"/>
            <a:r>
              <a:rPr lang="en-US" dirty="0"/>
              <a:t>This is consistent with central agents’ possession of bargaining power.</a:t>
            </a:r>
          </a:p>
          <a:p>
            <a:r>
              <a:rPr lang="en-US" dirty="0"/>
              <a:t>Central agents are also more exposed to adverse price changes due to commonality in order 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40A7E-AA34-44EE-AD56-3960E45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3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2CB3B-8792-4E89-9821-A8E115EE7C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1800"/>
            <a:ext cx="9601200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5BBBDD-B718-4C6F-936C-C2DD0D33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658600" cy="715089"/>
          </a:xfrm>
        </p:spPr>
        <p:txBody>
          <a:bodyPr>
            <a:normAutofit/>
          </a:bodyPr>
          <a:lstStyle/>
          <a:p>
            <a:r>
              <a:rPr lang="en-US" dirty="0"/>
              <a:t>(Hasbrouck and Levich, 2019) Figure 2. EUR/USD, April 17,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94CC-8E9C-4DFE-95DC-0BD325AA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7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7EE-1F49-4C5D-A392-D9155BF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many settlement members, but activity is concentrated.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5969-33E3-4B42-B4E5-E51CE379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trade/settlement has two participants (sides).</a:t>
            </a:r>
          </a:p>
          <a:p>
            <a:r>
              <a:rPr lang="en-US" dirty="0"/>
              <a:t>Table 1. Distribution of settlement sides per member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47572-7617-4A20-B899-C916C690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A2E33-CE03-462F-8CCD-A6C39AC8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73" y="2819400"/>
            <a:ext cx="988833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5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978458-83F7-4A91-8DF3-77891A71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2. Settlement activity by value (all instruments, all currencies)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1BFA0-415B-43E6-9095-ACCF4750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9B200-E866-4648-B886-269C07A5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8" y="1397165"/>
            <a:ext cx="10161322" cy="4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6A1-D128-4EF0-8F2C-A7F4CD7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models of over-the-counter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3D01-4E52-4A8A-A15C-F350CD9C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(over-the-counter, OTC) markets dominate trading in bonds, foreign exchange (FX), swaps, and so forth.</a:t>
            </a:r>
          </a:p>
          <a:p>
            <a:pPr lvl="1"/>
            <a:r>
              <a:rPr lang="en-US" dirty="0"/>
              <a:t>AKA dealer, quote-driven, or two-tier markets</a:t>
            </a:r>
          </a:p>
          <a:p>
            <a:pPr lvl="1"/>
            <a:r>
              <a:rPr lang="en-US" dirty="0"/>
              <a:t>Contrast with centralized (“exchange”) markets.</a:t>
            </a:r>
          </a:p>
          <a:p>
            <a:pPr lvl="2"/>
            <a:r>
              <a:rPr lang="en-US" dirty="0"/>
              <a:t>Holden, Lu, </a:t>
            </a:r>
            <a:r>
              <a:rPr lang="en-US" dirty="0" err="1"/>
              <a:t>Lugovskyy</a:t>
            </a:r>
            <a:r>
              <a:rPr lang="en-US" dirty="0"/>
              <a:t>, and </a:t>
            </a:r>
            <a:r>
              <a:rPr lang="en-US" dirty="0" err="1"/>
              <a:t>Puzzello</a:t>
            </a:r>
            <a:r>
              <a:rPr lang="en-US" dirty="0"/>
              <a:t>, What is the impact of introducing a parallel OTC market? JFE, forthcoming.</a:t>
            </a:r>
          </a:p>
          <a:p>
            <a:r>
              <a:rPr lang="en-US" dirty="0"/>
              <a:t>Loosely segmented as dealer-to-customer and dealer-to-dealer (interdealer).</a:t>
            </a:r>
          </a:p>
          <a:p>
            <a:r>
              <a:rPr lang="en-US" dirty="0" err="1"/>
              <a:t>Duffie</a:t>
            </a:r>
            <a:r>
              <a:rPr lang="en-US" dirty="0"/>
              <a:t>, </a:t>
            </a:r>
            <a:r>
              <a:rPr lang="en-US" dirty="0" err="1"/>
              <a:t>Garleaunu</a:t>
            </a:r>
            <a:r>
              <a:rPr lang="en-US" dirty="0"/>
              <a:t>, Pedersen (2005): </a:t>
            </a:r>
            <a:r>
              <a:rPr lang="en-US" i="1" dirty="0"/>
              <a:t>random search </a:t>
            </a:r>
            <a:r>
              <a:rPr lang="en-US" dirty="0"/>
              <a:t>in the dealer-to-customer segment.</a:t>
            </a:r>
          </a:p>
          <a:p>
            <a:pPr lvl="1"/>
            <a:r>
              <a:rPr lang="en-US" dirty="0"/>
              <a:t>Search intensity is inversely related to the dealers’ bid-ask spreads.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A0397-7832-4C72-832C-B7E35927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AF4B14-E686-42C7-8C1B-006EA907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3. Distribution of degree centrality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270F-2D26-4AD3-AFA8-F11D6BD8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6898-9080-4C4E-88D6-BF558BCF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2023866"/>
            <a:ext cx="983117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2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26EA1-F1D0-4CCB-BE70-BA597585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BC3E8-009C-4E4B-A676-50A3D3B3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585655"/>
            <a:ext cx="101360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4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D0D3E-5888-4725-B1B9-F7E2C18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0ADFE-83BD-4CC8-9D5C-6887D267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1600201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/>
              <a:t>Pick a pair of nodes: 2 and 7</a:t>
            </a:r>
          </a:p>
          <a:p>
            <a:r>
              <a:rPr lang="en-US" dirty="0"/>
              <a:t>There are many paths between them.</a:t>
            </a:r>
          </a:p>
          <a:p>
            <a:r>
              <a:rPr lang="en-US" dirty="0"/>
              <a:t>The shortest path is</a:t>
            </a:r>
            <a:br>
              <a:rPr lang="en-US" dirty="0"/>
            </a:br>
            <a:r>
              <a:rPr lang="en-US" dirty="0"/>
              <a:t>2</a:t>
            </a:r>
            <a:r>
              <a:rPr lang="en-US" dirty="0">
                <a:sym typeface="Wingdings" panose="05000000000000000000" pitchFamily="2" charset="2"/>
              </a:rPr>
              <a:t>G7, with length 2.</a:t>
            </a:r>
          </a:p>
          <a:p>
            <a:r>
              <a:rPr lang="en-US" dirty="0">
                <a:sym typeface="Wingdings" panose="05000000000000000000" pitchFamily="2" charset="2"/>
              </a:rPr>
              <a:t>Consider all possible pairs of nodes.</a:t>
            </a:r>
          </a:p>
          <a:p>
            <a:r>
              <a:rPr lang="en-US" dirty="0">
                <a:sym typeface="Wingdings" panose="05000000000000000000" pitchFamily="2" charset="2"/>
              </a:rPr>
              <a:t>Determine the shortest path.</a:t>
            </a:r>
          </a:p>
          <a:p>
            <a:r>
              <a:rPr lang="en-US" dirty="0">
                <a:sym typeface="Wingdings" panose="05000000000000000000" pitchFamily="2" charset="2"/>
              </a:rPr>
              <a:t>Construct the distribution of shortest-path lengths.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FEB55-AD86-4B3C-81C7-83187673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C1659-47FD-4D40-9ADD-9B1D0D471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7" t="5208" r="6563" b="8683"/>
          <a:stretch/>
        </p:blipFill>
        <p:spPr>
          <a:xfrm>
            <a:off x="457201" y="1524000"/>
            <a:ext cx="6096000" cy="48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9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703B49-D21C-45B0-ABBD-C54CB279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 Distribution of shortest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FAB58-FF46-4079-B746-77334D3E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453CE-C369-4F21-8463-A33AFCAA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26"/>
          <a:stretch/>
        </p:blipFill>
        <p:spPr>
          <a:xfrm>
            <a:off x="1223073" y="1524000"/>
            <a:ext cx="3425126" cy="396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454D7B-ACE3-4FC2-9F6F-C2F95711D8E5}"/>
                  </a:ext>
                </a:extLst>
              </p:cNvPr>
              <p:cNvSpPr txBox="1"/>
              <p:nvPr/>
            </p:nvSpPr>
            <p:spPr>
              <a:xfrm>
                <a:off x="4648199" y="3352800"/>
                <a:ext cx="7191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𝐶𝑢𝑠𝑡𝑜𝑚𝑒𝑟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𝐷𝑒𝑎𝑙𝑒𝑟</m:t>
                    </m:r>
                  </m:oMath>
                </a14:m>
                <a:endParaRPr lang="en-US" sz="2400" b="0" dirty="0">
                  <a:latin typeface="Cambria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Cambria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454D7B-ACE3-4FC2-9F6F-C2F95711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99" y="3352800"/>
                <a:ext cx="7191695" cy="1200329"/>
              </a:xfrm>
              <a:prstGeom prst="rect">
                <a:avLst/>
              </a:prstGeom>
              <a:blipFill>
                <a:blip r:embed="rId3"/>
                <a:stretch>
                  <a:fillRect l="-1102" t="-1523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75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5BB8A-A686-43B5-80B1-9DB3474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6. Degree centrality groups: descriptive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C3ABB-0F08-4C82-9B64-27A21AE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2E7A4-06F1-477C-8461-2090231A31A5}"/>
              </a:ext>
            </a:extLst>
          </p:cNvPr>
          <p:cNvSpPr/>
          <p:nvPr/>
        </p:nvSpPr>
        <p:spPr>
          <a:xfrm>
            <a:off x="3733800" y="2895600"/>
            <a:ext cx="21336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9F5D6-B729-446B-B51A-8891B1D2BFBD}"/>
              </a:ext>
            </a:extLst>
          </p:cNvPr>
          <p:cNvSpPr/>
          <p:nvPr/>
        </p:nvSpPr>
        <p:spPr>
          <a:xfrm>
            <a:off x="5867400" y="2895600"/>
            <a:ext cx="28194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DEAA14-81A0-4305-87D5-BEA8E13DC23F}"/>
              </a:ext>
            </a:extLst>
          </p:cNvPr>
          <p:cNvSpPr/>
          <p:nvPr/>
        </p:nvSpPr>
        <p:spPr>
          <a:xfrm>
            <a:off x="8762999" y="2886635"/>
            <a:ext cx="2577751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DEB6-F33C-4C00-B1AB-797E5BE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361786"/>
            <a:ext cx="1061233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8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4271-FC8B-4530-B0AE-FAA5201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7. Settlement flows between centrality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11BED-6ED4-402B-BF19-5E136DD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E691D-F5C5-406E-A675-A1E1543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111462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2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F30-4926-4198-971A-2F0E3875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14. Average centrality differentials and bid-ask spreads by currency pair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759CA-A753-472F-B178-A2CACADC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72EA4-EBA8-4908-91DF-827C01CB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95880"/>
            <a:ext cx="780206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5A5-85E9-45F5-8B02-85426D5C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24" y="304800"/>
            <a:ext cx="2609675" cy="1492606"/>
          </a:xfrm>
        </p:spPr>
        <p:txBody>
          <a:bodyPr>
            <a:noAutofit/>
          </a:bodyPr>
          <a:lstStyle/>
          <a:p>
            <a:r>
              <a:rPr lang="en-US" sz="2400" dirty="0"/>
              <a:t>Figure 1. Half-spreads and centrality differentials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5F072-B332-4BB6-8C20-444E089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A39B4-DE1F-4F61-93AD-B9B967D2C7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"/>
            <a:ext cx="6248400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67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89B17-38BE-4183-B377-F9439EF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Realities of most OTC markets depart from random search.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B58BD8-8BBD-432D-BEF9-A0E4F868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Identities of trading counterparties are persistent and sticky.</a:t>
                </a:r>
              </a:p>
              <a:p>
                <a:pPr lvl="1"/>
                <a:r>
                  <a:rPr lang="en-US" dirty="0"/>
                  <a:t>Cost of establishing and maintaining a trading relationship.</a:t>
                </a:r>
              </a:p>
              <a:p>
                <a:pPr lvl="1"/>
                <a:r>
                  <a:rPr lang="en-US" dirty="0"/>
                  <a:t>Search is directed.</a:t>
                </a:r>
              </a:p>
              <a:p>
                <a:pPr lvl="1"/>
                <a:r>
                  <a:rPr lang="en-US" dirty="0"/>
                  <a:t>Persistence of relationships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network</a:t>
                </a:r>
              </a:p>
              <a:p>
                <a:r>
                  <a:rPr lang="en-US" dirty="0"/>
                  <a:t>Structure of trading networks is core/periphery.</a:t>
                </a:r>
              </a:p>
              <a:p>
                <a:pPr lvl="1"/>
                <a:r>
                  <a:rPr lang="en-US" dirty="0"/>
                  <a:t>A few highly interconnected core participants (“major dealers”)</a:t>
                </a:r>
              </a:p>
              <a:p>
                <a:pPr lvl="1"/>
                <a:r>
                  <a:rPr lang="en-US" dirty="0"/>
                  <a:t>Most peripheral agents (“customers”) trade with only one or two core participants.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B58BD8-8BBD-432D-BEF9-A0E4F868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58CF4-8F77-4DFB-818F-60FFD129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041F-1B80-405F-87AC-AE5DD6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defined by nodes and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0E1B-929F-4F4C-9C73-22FEC64E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Nodes: trading agents</a:t>
            </a:r>
          </a:p>
          <a:p>
            <a:r>
              <a:rPr lang="en-US" dirty="0"/>
              <a:t>An edge is imputed between nodes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if the pair does at least one trade over a sample month.</a:t>
            </a:r>
          </a:p>
          <a:p>
            <a:pPr lvl="1"/>
            <a:r>
              <a:rPr lang="en-US" dirty="0"/>
              <a:t>Edges are undirected (not signed).</a:t>
            </a:r>
          </a:p>
          <a:p>
            <a:pPr lvl="1"/>
            <a:r>
              <a:rPr lang="en-US" dirty="0"/>
              <a:t>In base-case analyses, edges are unweighted.</a:t>
            </a:r>
          </a:p>
          <a:p>
            <a:pPr lvl="2"/>
            <a:r>
              <a:rPr lang="en-US" dirty="0"/>
              <a:t>Alternatively: weight by number or value of exchanges.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2E96-C3F8-43BA-A27A-62038CC6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D0D3E-5888-4725-B1B9-F7E2C18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 subgraph of the EUR/USD network (April 2016)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F0ADFE-83BD-4CC8-9D5C-6887D2676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0" y="1600201"/>
                <a:ext cx="5207000" cy="47692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full network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~5,700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I picked ten remote nodes at random, and then added their immediate neighbors.</a:t>
                </a:r>
              </a:p>
              <a:p>
                <a:r>
                  <a:rPr lang="en-US" dirty="0"/>
                  <a:t>This </a:t>
                </a:r>
                <a:r>
                  <a:rPr lang="en-US" i="1" dirty="0"/>
                  <a:t>subgraph</a:t>
                </a:r>
                <a:r>
                  <a:rPr lang="en-US" dirty="0"/>
                  <a:t> includes 20 nodes.</a:t>
                </a:r>
              </a:p>
              <a:p>
                <a:pPr lvl="1"/>
                <a:r>
                  <a:rPr lang="en-US" dirty="0"/>
                  <a:t>1-10 are connected to one or two other nodes: </a:t>
                </a:r>
                <a:r>
                  <a:rPr lang="en-US" i="1" dirty="0"/>
                  <a:t>peripheral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A-J are highly interconnected: </a:t>
                </a:r>
                <a:r>
                  <a:rPr lang="en-US" i="1" dirty="0"/>
                  <a:t>core</a:t>
                </a:r>
              </a:p>
              <a:p>
                <a:r>
                  <a:rPr lang="en-US" dirty="0"/>
                  <a:t>Core nodes are intermediaries.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F0ADFE-83BD-4CC8-9D5C-6887D2676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0" y="1600201"/>
                <a:ext cx="5207000" cy="4769205"/>
              </a:xfrm>
              <a:blipFill>
                <a:blip r:embed="rId2"/>
                <a:stretch>
                  <a:fillRect l="-234" t="-1023"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FEB55-AD86-4B3C-81C7-83187673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C1659-47FD-4D40-9ADD-9B1D0D47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7" t="5208" r="6563" b="8683"/>
          <a:stretch/>
        </p:blipFill>
        <p:spPr>
          <a:xfrm>
            <a:off x="457200" y="1506222"/>
            <a:ext cx="6096000" cy="48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ADDC-0522-4792-86CB-CC6309D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centrality (“importance”)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D87F-5DC2-4D8A-BBC9-C14654F0C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56345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Unweighted degree centrality</a:t>
                </a:r>
              </a:p>
              <a:p>
                <a:pPr lvl="1"/>
                <a:r>
                  <a:rPr lang="en-US" dirty="0"/>
                  <a:t>= number of edges ending at a node</a:t>
                </a:r>
                <a:br>
                  <a:rPr lang="en-US" dirty="0"/>
                </a:br>
                <a:r>
                  <a:rPr lang="en-US" dirty="0"/>
                  <a:t>(also = number of neighbors)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#1, #7,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#2, #3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#9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𝑚𝑜𝑠𝑡𝑙𝑦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Weighted degree centrality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𝑚𝑎𝑟𝑘𝑒𝑡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centrality measures…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D87F-5DC2-4D8A-BBC9-C14654F0C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563454" cy="4525963"/>
              </a:xfrm>
              <a:blipFill>
                <a:blip r:embed="rId2"/>
                <a:stretch>
                  <a:fillRect l="-9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CF6-4A67-43CC-BA1E-B71AB7B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1ECE-19AE-485C-B595-8E145354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7" t="5208" r="6563" b="8683"/>
          <a:stretch/>
        </p:blipFill>
        <p:spPr>
          <a:xfrm>
            <a:off x="7426673" y="2050078"/>
            <a:ext cx="4562127" cy="36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C1EA-2B3C-41AB-8939-DE50B14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position and trading costs: the economic themes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DC5F9-A908-45A3-94C7-F99ECEC87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Central agents have lower costs of intermediation.</a:t>
                </a:r>
              </a:p>
              <a:p>
                <a:pPr lvl="1"/>
                <a:r>
                  <a:rPr lang="en-US" dirty="0"/>
                  <a:t>Neklyudov (2013, 2019): exogenous variation in dealer search intensities.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 competitive equilibrium, intermediation efficiencies are passed on as smaller bid-ask spreads.</a:t>
                </a:r>
              </a:p>
              <a:p>
                <a:pPr lvl="1"/>
                <a:r>
                  <a:rPr lang="en-US" dirty="0"/>
                  <a:t>Centrality discount</a:t>
                </a:r>
              </a:p>
              <a:p>
                <a:r>
                  <a:rPr lang="en-US" dirty="0"/>
                  <a:t>Centrality associated with differentiated service.</a:t>
                </a:r>
              </a:p>
              <a:p>
                <a:pPr lvl="1"/>
                <a:r>
                  <a:rPr lang="en-US" dirty="0"/>
                  <a:t>Li and Schürhoff (2019): some customers have preference for fast intermediation; central dealers specialize in servicing these customers.</a:t>
                </a:r>
              </a:p>
              <a:p>
                <a:pPr lvl="1"/>
                <a:r>
                  <a:rPr lang="en-US" dirty="0"/>
                  <a:t>Central dealers charge higher bid-ask spreads (to cover the costs of speed)</a:t>
                </a:r>
              </a:p>
              <a:p>
                <a:pPr lvl="1"/>
                <a:r>
                  <a:rPr lang="en-US" dirty="0"/>
                  <a:t>Centrality premium</a:t>
                </a:r>
              </a:p>
              <a:p>
                <a:r>
                  <a:rPr lang="en-US" dirty="0"/>
                  <a:t>Centrality and bargaining power</a:t>
                </a:r>
              </a:p>
              <a:p>
                <a:pPr lvl="1"/>
                <a:r>
                  <a:rPr lang="en-US" dirty="0"/>
                  <a:t>A central dealer may have more power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centrality premium)</a:t>
                </a:r>
              </a:p>
              <a:p>
                <a:pPr lvl="1"/>
                <a:r>
                  <a:rPr lang="en-US" dirty="0"/>
                  <a:t>Hollifield, Neklyudov, and Spatt (2017): central/fast dealers attract more sophisticated customers.</a:t>
                </a:r>
              </a:p>
              <a:p>
                <a:pPr lvl="2"/>
                <a:r>
                  <a:rPr lang="en-US" dirty="0"/>
                  <a:t>Sophisticated customers </a:t>
                </a:r>
                <a:r>
                  <a:rPr lang="en-US" dirty="0">
                    <a:sym typeface="Wingdings" panose="05000000000000000000" pitchFamily="2" charset="2"/>
                  </a:rPr>
                  <a:t> higher bargaining power, 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Centrality discount.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DC5F9-A908-45A3-94C7-F99ECEC87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22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C8E7-568D-4591-9846-CFF253E7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80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Note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Cambr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lassNoteZoom.potx" id="{D0AD4149-4EC4-4A69-A010-AA8D7D93A0B3}" vid="{81166583-555E-49A9-AB75-9E200FF05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ClassNoteZoom</Template>
  <TotalTime>2874</TotalTime>
  <Words>2683</Words>
  <Application>Microsoft Office PowerPoint</Application>
  <PresentationFormat>Widescreen</PresentationFormat>
  <Paragraphs>348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</vt:lpstr>
      <vt:lpstr>Cambria Math</vt:lpstr>
      <vt:lpstr>Times New Roman</vt:lpstr>
      <vt:lpstr>Wingdings</vt:lpstr>
      <vt:lpstr>ClassNote02</vt:lpstr>
      <vt:lpstr>Network Structure and Pricing in the FX Market</vt:lpstr>
      <vt:lpstr>Disclaimers</vt:lpstr>
      <vt:lpstr>The elevator pitch</vt:lpstr>
      <vt:lpstr>Search models of over-the-counter markets</vt:lpstr>
      <vt:lpstr>Realities of most OTC markets depart from random search.</vt:lpstr>
      <vt:lpstr>A network is defined by nodes and edges</vt:lpstr>
      <vt:lpstr>Example: A subgraph of the EUR/USD network (April 2016)</vt:lpstr>
      <vt:lpstr>Node centrality (“importance”)</vt:lpstr>
      <vt:lpstr>Network position and trading costs: the economic themes</vt:lpstr>
      <vt:lpstr>Centrality premium or discount? The existing evidence</vt:lpstr>
      <vt:lpstr>Foreign Exchange (FX) market is larger</vt:lpstr>
      <vt:lpstr>The FX market, settlement,  and the CLS Bank</vt:lpstr>
      <vt:lpstr>FX market: “traditional view”</vt:lpstr>
      <vt:lpstr>FX market: current view</vt:lpstr>
      <vt:lpstr>CLS Bank (“Continuous Linked Settlement”)</vt:lpstr>
      <vt:lpstr>“Citi receives €1M from Morgan; Morgan receives $1.1M from Citi” Bilateral settlement via direct clearing</vt:lpstr>
      <vt:lpstr>“Citi receives €1M from Morgan; Morgan receives $1.1M from Citi” Clearing and settlement via CLS</vt:lpstr>
      <vt:lpstr>CLS Data</vt:lpstr>
      <vt:lpstr>How does CLS settlement volume compare with other sources?</vt:lpstr>
      <vt:lpstr>Market prices: bids and asks from Olsen Data</vt:lpstr>
      <vt:lpstr>Reconciliation: Do Olsen and CLS agree?</vt:lpstr>
      <vt:lpstr>Centrality and trading profits</vt:lpstr>
      <vt:lpstr>PowerPoint Presentation</vt:lpstr>
      <vt:lpstr>PowerPoint Presentation</vt:lpstr>
      <vt:lpstr>How does π_k depend on the buyer’s and seller’s centralities?</vt:lpstr>
      <vt:lpstr>Econometric specification: a linear mixed effects model</vt:lpstr>
      <vt:lpstr>Error specification</vt:lpstr>
      <vt:lpstr>Table 6. Degree centrality groups: descriptive statistics</vt:lpstr>
      <vt:lpstr>Table 7. Settlement flows between centrality groups</vt:lpstr>
      <vt:lpstr>Table 8. Centrality fixed effect estimates (pooled over all currency pairs), basis pts</vt:lpstr>
      <vt:lpstr>Table 8. Panel B. Centrality differentials averaged across buyers and sellers,  ¯μ_(i,j)=(μ_(i,j)-μ_(j,i) )∕2  for i&gt;j (in basis points)</vt:lpstr>
      <vt:lpstr>Refinements and robustness checks</vt:lpstr>
      <vt:lpstr>Centrality premia and information in flows</vt:lpstr>
      <vt:lpstr>The return analysis</vt:lpstr>
      <vt:lpstr>Table 15. Central flows and returns Estimates of b in r_t=a+b LogNCF_t+e_t</vt:lpstr>
      <vt:lpstr>Summary</vt:lpstr>
      <vt:lpstr>(Hasbrouck and Levich, 2019) Figure 2. EUR/USD, April 17, 2013</vt:lpstr>
      <vt:lpstr>There are many settlement members, but activity is concentrated.</vt:lpstr>
      <vt:lpstr>Table 2. Settlement activity by value (all instruments, all currencies)</vt:lpstr>
      <vt:lpstr>Table 3. Distribution of degree centrality</vt:lpstr>
      <vt:lpstr>PowerPoint Presentation</vt:lpstr>
      <vt:lpstr>Shortest paths</vt:lpstr>
      <vt:lpstr>Table 4. Distribution of shortest paths</vt:lpstr>
      <vt:lpstr>Table 6. Degree centrality groups: descriptive statistics</vt:lpstr>
      <vt:lpstr>Table 7. Settlement flows between centrality groups</vt:lpstr>
      <vt:lpstr>Table 14. Average centrality differentials and bid-ask spreads by currency pair</vt:lpstr>
      <vt:lpstr>Figure 1. Half-spreads and centrality differentials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Hasbrouck</dc:creator>
  <cp:lastModifiedBy>Joel Hasbrouck</cp:lastModifiedBy>
  <cp:revision>80</cp:revision>
  <dcterms:created xsi:type="dcterms:W3CDTF">2020-12-11T12:14:10Z</dcterms:created>
  <dcterms:modified xsi:type="dcterms:W3CDTF">2021-02-16T13:06:24Z</dcterms:modified>
</cp:coreProperties>
</file>