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50" r:id="rId2"/>
    <p:sldId id="351" r:id="rId3"/>
    <p:sldId id="362" r:id="rId4"/>
    <p:sldId id="363" r:id="rId5"/>
    <p:sldId id="364" r:id="rId6"/>
    <p:sldId id="356" r:id="rId7"/>
    <p:sldId id="366" r:id="rId8"/>
    <p:sldId id="357" r:id="rId9"/>
    <p:sldId id="358" r:id="rId10"/>
    <p:sldId id="367" r:id="rId11"/>
    <p:sldId id="359" r:id="rId12"/>
    <p:sldId id="360" r:id="rId13"/>
  </p:sldIdLst>
  <p:sldSz cx="12192000" cy="6858000"/>
  <p:notesSz cx="7315200" cy="9601200"/>
  <p:defaultTextStyle>
    <a:defPPr>
      <a:defRPr lang="de-CH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99FF"/>
    <a:srgbClr val="FFCC00"/>
    <a:srgbClr val="33CCFF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120" autoAdjust="0"/>
  </p:normalViewPr>
  <p:slideViewPr>
    <p:cSldViewPr>
      <p:cViewPr varScale="1">
        <p:scale>
          <a:sx n="82" d="100"/>
          <a:sy n="82" d="100"/>
        </p:scale>
        <p:origin x="648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5260" y="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5149" cy="51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6" tIns="45418" rIns="90836" bIns="45418" numCol="1" anchor="t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0051" y="0"/>
            <a:ext cx="3205149" cy="515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6" tIns="45418" rIns="90836" bIns="45418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301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7017"/>
            <a:ext cx="3205149" cy="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6" tIns="45418" rIns="90836" bIns="45418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4301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0051" y="9147017"/>
            <a:ext cx="3205149" cy="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6" tIns="45418" rIns="90836" bIns="45418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fld id="{986A7E79-20B6-4F12-96A7-3A3021B3E20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15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8884" cy="47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6" tIns="45418" rIns="90836" bIns="45418" numCol="1" anchor="t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317" y="1"/>
            <a:ext cx="3168883" cy="47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6" tIns="45418" rIns="90836" bIns="45418" numCol="1" anchor="t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707" y="4560377"/>
            <a:ext cx="5363789" cy="4319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6" tIns="45418" rIns="90836" bIns="45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/>
              <a:t>Klicken Sie, um die Formate des Vorlagentextes zu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2299"/>
            <a:ext cx="3168884" cy="47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6" tIns="45418" rIns="90836" bIns="45418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317" y="9122299"/>
            <a:ext cx="3168883" cy="47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836" tIns="45418" rIns="90836" bIns="45418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Arial" charset="0"/>
              </a:defRPr>
            </a:lvl1pPr>
          </a:lstStyle>
          <a:p>
            <a:pPr>
              <a:defRPr/>
            </a:pPr>
            <a:fld id="{1D788B8C-08FB-4D28-A55A-78A2318353CD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12454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E30D3-66BD-4CD5-B0BE-6E6D4181263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BFA3F-9CCA-45C7-B2EE-7628215EF95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752" y="152401"/>
            <a:ext cx="2838449" cy="5940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1" y="152401"/>
            <a:ext cx="8312151" cy="5940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D37A-4F22-49B3-83FD-64909F0526B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1"/>
            <a:ext cx="11353800" cy="684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0" y="1125539"/>
            <a:ext cx="11328400" cy="49672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BEF4F-4657-4516-8611-D5ABA64A7CF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1"/>
            <a:ext cx="11353800" cy="684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125539"/>
            <a:ext cx="55626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125539"/>
            <a:ext cx="55626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6465D-8481-4502-9D33-9484644A4430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99CC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0099CC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0099CC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0099CC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0099CC"/>
              </a:buCl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4A11B-6BBF-41F1-8E1D-A14D58CB02B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08CA2-61D2-4900-96EE-90AA6C7467C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908720"/>
            <a:ext cx="5562600" cy="540060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08720"/>
            <a:ext cx="5562600" cy="5400600"/>
          </a:xfrm>
        </p:spPr>
        <p:txBody>
          <a:bodyPr/>
          <a:lstStyle>
            <a:lvl1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CC30B-8327-4CC8-BFAA-6F898E26C7D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D21A8-C08B-4D3A-BE47-B49D02C7C197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21554-169C-40A4-A027-CC247ED0DAA5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44AD9-A34C-4B3C-9FA7-CCBBBEE137A2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504B6-3579-4970-9724-E5FED8EF340D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343F8-51A1-4150-B6F2-2324D8418F50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44625"/>
            <a:ext cx="1135380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Click here to change title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8720"/>
            <a:ext cx="1132840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dirty="0"/>
              <a:t>Click here to change text format of template</a:t>
            </a:r>
          </a:p>
          <a:p>
            <a:pPr lvl="1"/>
            <a:r>
              <a:rPr lang="de-CH" dirty="0"/>
              <a:t>subtitle 2 (or subsections)</a:t>
            </a:r>
          </a:p>
          <a:p>
            <a:pPr lvl="2"/>
            <a:r>
              <a:rPr lang="de-CH" dirty="0"/>
              <a:t>subtitle 3</a:t>
            </a:r>
          </a:p>
          <a:p>
            <a:pPr lvl="3"/>
            <a:r>
              <a:rPr lang="de-CH" dirty="0"/>
              <a:t>subtitle 4</a:t>
            </a:r>
          </a:p>
          <a:p>
            <a:pPr lvl="4"/>
            <a:r>
              <a:rPr lang="de-CH" dirty="0"/>
              <a:t>subtitle 5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6587" y="6537152"/>
            <a:ext cx="672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  <a:ea typeface="Verdana" panose="020B0604030504040204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FD8529-F64D-476F-89DE-0947461E3B77}" type="slidenum">
              <a:rPr lang="de-CH" smtClean="0"/>
              <a:pPr>
                <a:defRPr/>
              </a:pPr>
              <a:t>‹#›</a:t>
            </a:fld>
            <a:endParaRPr lang="de-CH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07634" y="61356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de-DE" sz="2400">
              <a:latin typeface="Arial" charset="0"/>
            </a:endParaRPr>
          </a:p>
        </p:txBody>
      </p:sp>
      <p:sp>
        <p:nvSpPr>
          <p:cNvPr id="8" name="Line 21"/>
          <p:cNvSpPr>
            <a:spLocks noChangeShapeType="1"/>
          </p:cNvSpPr>
          <p:nvPr userDrawn="1"/>
        </p:nvSpPr>
        <p:spPr bwMode="auto">
          <a:xfrm>
            <a:off x="334433" y="765175"/>
            <a:ext cx="1158240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 sz="240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Char char="•"/>
        <a:defRPr sz="2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–"/>
        <a:defRPr sz="20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…"/>
        <a:defRPr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»"/>
        <a:defRPr sz="16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 idx="4294967295"/>
          </p:nvPr>
        </p:nvSpPr>
        <p:spPr>
          <a:xfrm>
            <a:off x="1919536" y="1219200"/>
            <a:ext cx="8640960" cy="2209800"/>
          </a:xfrm>
        </p:spPr>
        <p:txBody>
          <a:bodyPr/>
          <a:lstStyle/>
          <a:p>
            <a:pPr algn="ctr" eaLnBrk="1" hangingPunct="1"/>
            <a:r>
              <a:rPr lang="en-US" sz="2800" b="1" dirty="0"/>
              <a:t>Non-Standard Errors</a:t>
            </a:r>
            <a:br>
              <a:rPr lang="en-US" sz="2800" b="1" dirty="0"/>
            </a:br>
            <a:br>
              <a:rPr lang="en-US" sz="2800" dirty="0"/>
            </a:br>
            <a:r>
              <a:rPr lang="en-US" sz="2400" dirty="0"/>
              <a:t>Albert J. </a:t>
            </a:r>
            <a:r>
              <a:rPr lang="en-US" sz="2400" dirty="0" err="1"/>
              <a:t>Menkveld</a:t>
            </a:r>
            <a:r>
              <a:rPr lang="en-US" sz="2400" dirty="0"/>
              <a:t>, Anna </a:t>
            </a:r>
            <a:r>
              <a:rPr lang="en-US" sz="2400" dirty="0" err="1"/>
              <a:t>Dreber</a:t>
            </a:r>
            <a:r>
              <a:rPr lang="en-US" sz="2400" dirty="0"/>
              <a:t>, Felix </a:t>
            </a:r>
            <a:r>
              <a:rPr lang="en-US" sz="2400" dirty="0" err="1"/>
              <a:t>Holzmeister</a:t>
            </a:r>
            <a:r>
              <a:rPr lang="en-US" sz="2400" dirty="0"/>
              <a:t>, Jürgen Huber, Magnus </a:t>
            </a:r>
            <a:r>
              <a:rPr lang="en-US" sz="2400" dirty="0" err="1"/>
              <a:t>Johannesson</a:t>
            </a:r>
            <a:r>
              <a:rPr lang="en-US" sz="2400" dirty="0"/>
              <a:t>, Michael </a:t>
            </a:r>
            <a:r>
              <a:rPr lang="en-US" sz="2400" dirty="0" err="1"/>
              <a:t>Kirchler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Sebastian </a:t>
            </a:r>
            <a:r>
              <a:rPr lang="en-US" sz="2400" dirty="0" err="1"/>
              <a:t>Neusüß</a:t>
            </a:r>
            <a:r>
              <a:rPr lang="en-US" sz="2400" dirty="0"/>
              <a:t>, Michael </a:t>
            </a:r>
            <a:r>
              <a:rPr lang="en-US" sz="2400" dirty="0" err="1"/>
              <a:t>Razen</a:t>
            </a:r>
            <a:r>
              <a:rPr lang="en-US" sz="2400" dirty="0"/>
              <a:t>, Utz Weitzel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4294967295"/>
          </p:nvPr>
        </p:nvSpPr>
        <p:spPr>
          <a:xfrm>
            <a:off x="2495600" y="3958952"/>
            <a:ext cx="6840760" cy="8382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sz="2200" u="sng" dirty="0">
                <a:solidFill>
                  <a:schemeClr val="tx2"/>
                </a:solidFill>
              </a:rPr>
              <a:t>Discussion</a:t>
            </a:r>
          </a:p>
          <a:p>
            <a:pPr marL="0" indent="0" algn="ctr" eaLnBrk="1" hangingPunct="1">
              <a:buNone/>
            </a:pPr>
            <a:r>
              <a:rPr lang="en-US" sz="2200" dirty="0">
                <a:solidFill>
                  <a:schemeClr val="tx2"/>
                </a:solidFill>
              </a:rPr>
              <a:t>Amit </a:t>
            </a:r>
            <a:r>
              <a:rPr lang="en-US" sz="2200" dirty="0" err="1">
                <a:solidFill>
                  <a:schemeClr val="tx2"/>
                </a:solidFill>
              </a:rPr>
              <a:t>Goyal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6" name="Picture 5" descr="Logo-UNIL_bleu300dpi.tiff">
            <a:extLst>
              <a:ext uri="{FF2B5EF4-FFF2-40B4-BE49-F238E27FC236}">
                <a16:creationId xmlns:a16="http://schemas.microsoft.com/office/drawing/2014/main" id="{94BC381B-6FB2-4882-A12D-6C2A54E2564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28" y="6009942"/>
            <a:ext cx="2166938" cy="803434"/>
          </a:xfrm>
          <a:prstGeom prst="rect">
            <a:avLst/>
          </a:prstGeom>
        </p:spPr>
      </p:pic>
      <p:pic>
        <p:nvPicPr>
          <p:cNvPr id="7" name="Picture 6" descr="logo_sfi.gif">
            <a:extLst>
              <a:ext uri="{FF2B5EF4-FFF2-40B4-BE49-F238E27FC236}">
                <a16:creationId xmlns:a16="http://schemas.microsoft.com/office/drawing/2014/main" id="{E64E413A-8B00-41C7-ADA8-177121B6BAC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1832" y="5990416"/>
            <a:ext cx="367284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CBC8-69A7-4C36-8178-FB2D11A1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ability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901F-7C1C-455A-8D8C-A8748CD0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surprising that authors do not see this explain their results?</a:t>
            </a:r>
          </a:p>
          <a:p>
            <a:pPr lvl="1"/>
            <a:r>
              <a:rPr lang="en-US" dirty="0"/>
              <a:t>Authors claim that NSE is large for 9 high-quality RT. But, is it not lower than the NSE for all 164 RT?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And, even if there is variation in results for high-quality teams, it is likely due to vagueness mentioned earlier.</a:t>
            </a:r>
          </a:p>
          <a:p>
            <a:pPr lvl="1"/>
            <a:r>
              <a:rPr lang="en-US" dirty="0"/>
              <a:t>Both Gene </a:t>
            </a:r>
            <a:r>
              <a:rPr lang="en-US" dirty="0" err="1"/>
              <a:t>Fama</a:t>
            </a:r>
            <a:r>
              <a:rPr lang="en-US" dirty="0"/>
              <a:t> and Dick Thaler are at the University of Chicago but disagree about whether the markets are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41507-F262-43C5-8CD2-C8219B847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4A11B-6BBF-41F1-8E1D-A14D58CB02B8}" type="slidenum">
              <a:rPr lang="de-CH" smtClean="0"/>
              <a:pPr>
                <a:defRPr/>
              </a:pPr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0694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90B5-2BED-42D7-A7E6-28E4C08D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Unintentional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CD8F-6026-42A3-9EF1-BEFDACF5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Reviewing process makes papers better.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Mistakes get corrected.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BD036-1654-47EA-885F-A5D5E5CD6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4A11B-6BBF-41F1-8E1D-A14D58CB02B8}" type="slidenum">
              <a:rPr lang="de-CH" smtClean="0"/>
              <a:pPr>
                <a:defRPr/>
              </a:pPr>
              <a:t>11</a:t>
            </a:fld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9D4F8-1D7C-41B9-A787-8672CC3A4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58" y="2708920"/>
            <a:ext cx="6153683" cy="29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9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1DA3-FAE5-49CF-9A72-A7F80D62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BB29-2CB2-4742-B3CD-06B19CB0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do not like the phrase NSE. It may be cute but what the authors calculate are not standard errors.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am not sure what is the takeaway from the paper.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there is a variation across results from researchers? And that one should account for this variation? If yes, sure but “we don’t need another hero.” </a:t>
            </a:r>
            <a:r>
              <a:rPr lang="en-US" sz="1000" dirty="0"/>
              <a:t>(with apologies to Tina Turner)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way to think about the paper is that there are many hypotheses being tested on the same data. One should be aware of that. That is correct. However, modified </a:t>
            </a:r>
            <a:r>
              <a:rPr lang="en-US" b="1" dirty="0"/>
              <a:t>standard</a:t>
            </a:r>
            <a:r>
              <a:rPr lang="en-US" dirty="0"/>
              <a:t> errors exist for this multiplicity of hypothesis testing. We do not need non-standard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3562-400A-4479-8ECB-CF846A716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4A11B-6BBF-41F1-8E1D-A14D58CB02B8}" type="slidenum">
              <a:rPr lang="de-CH" smtClean="0"/>
              <a:pPr>
                <a:defRPr/>
              </a:pPr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8830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62B448-6E86-4979-9FA7-251228B2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paper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285C8-0DAC-4A8A-A6B6-383A83A0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teams (RT) test the same hypotheses on the same data. Have the chance to modify results based on feedback from peer evaluators (PE).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good experiment as it allows one to hold constant many things that are otherwise hard to do in meta-studies.</a:t>
            </a:r>
          </a:p>
          <a:p>
            <a:pPr lvl="1"/>
            <a:r>
              <a:rPr lang="en-US" dirty="0"/>
              <a:t>Same data.</a:t>
            </a:r>
          </a:p>
          <a:p>
            <a:pPr lvl="1"/>
            <a:r>
              <a:rPr lang="en-US" dirty="0"/>
              <a:t>Same sample period.</a:t>
            </a:r>
          </a:p>
          <a:p>
            <a:pPr lvl="1"/>
            <a:r>
              <a:rPr lang="en-US" dirty="0"/>
              <a:t>Same hypotheses.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83460-AFB6-4BF2-A631-68EECFF1A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821554-169C-40A4-A027-CC247ED0DAA5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88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62B448-6E86-4979-9FA7-251228B2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285C8-0DAC-4A8A-A6B6-383A83A02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Large variation (across RTs) in results, both for size of effect as well as for </a:t>
            </a:r>
            <a:r>
              <a:rPr lang="en-US" i="1" dirty="0"/>
              <a:t>t</a:t>
            </a:r>
            <a:r>
              <a:rPr lang="en-US" dirty="0"/>
              <a:t>-statistic of the effect.</a:t>
            </a:r>
          </a:p>
          <a:p>
            <a:pPr lvl="1"/>
            <a:r>
              <a:rPr lang="en-US" dirty="0"/>
              <a:t>Dubbed as non-standard error (NSE).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RT quality does not explain the variability.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Peer feedback reduces NSE.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583460-AFB6-4BF2-A631-68EECFF1A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821554-169C-40A4-A027-CC247ED0DAA5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62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59DD-AA9D-4916-88E5-869E05B7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550A-A47F-47AF-B42E-BBD1073E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Hypothesis is clearly defined. As is the test statistic.</a:t>
            </a:r>
          </a:p>
          <a:p>
            <a:pPr lvl="1"/>
            <a:r>
              <a:rPr lang="en-US" dirty="0"/>
              <a:t>There exists the problem of </a:t>
            </a:r>
            <a:r>
              <a:rPr lang="en-US" u="sng" dirty="0"/>
              <a:t>multiple hypothesis testing</a:t>
            </a:r>
            <a:r>
              <a:rPr lang="en-US" dirty="0"/>
              <a:t> [Harvey, Liu, and Zhu (2016)]. Also, file drawer problem of non-published results.</a:t>
            </a:r>
          </a:p>
          <a:p>
            <a:pPr lvl="1"/>
            <a:r>
              <a:rPr lang="en-US" dirty="0"/>
              <a:t>However, standard statistical tools address this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if there were only a single hypothesis being tested, results may be suspect because researchers deliberately calculate the test statistic in a biased way (</a:t>
            </a:r>
            <a:r>
              <a:rPr lang="en-US" i="1" u="sng" dirty="0"/>
              <a:t>p</a:t>
            </a:r>
            <a:r>
              <a:rPr lang="en-US" u="sng" dirty="0"/>
              <a:t>-hacking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No clean statistical solution for this problem [but see Harvey (2017)].</a:t>
            </a:r>
          </a:p>
          <a:p>
            <a:pPr lvl="1"/>
            <a:r>
              <a:rPr lang="en-US" dirty="0"/>
              <a:t>Awareness of </a:t>
            </a:r>
            <a:r>
              <a:rPr lang="en-US" i="1" dirty="0"/>
              <a:t>p</a:t>
            </a:r>
            <a:r>
              <a:rPr lang="en-US" dirty="0"/>
              <a:t>-hacking helps in putting the results in focus and may one day help in changing incentives that lead to the problem in the first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all is reasonably well understood.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ECCE7-6B87-46B1-B61D-11C05B6274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4A11B-6BBF-41F1-8E1D-A14D58CB02B8}" type="slidenum">
              <a:rPr lang="de-CH" smtClean="0"/>
              <a:pPr>
                <a:defRPr/>
              </a:pPr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508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3C42-404A-4FB8-B90F-11C54BFA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8961-E26F-4B16-8235-BF5E6037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</a:t>
            </a:r>
          </a:p>
          <a:p>
            <a:r>
              <a:rPr lang="en-US" dirty="0"/>
              <a:t>The hypothesis itself was not well-articulated.</a:t>
            </a:r>
          </a:p>
          <a:p>
            <a:pPr lvl="1"/>
            <a:r>
              <a:rPr lang="en-US" dirty="0"/>
              <a:t>And/or the test statistic was not clearly specified</a:t>
            </a:r>
          </a:p>
          <a:p>
            <a:r>
              <a:rPr lang="en-US" dirty="0"/>
              <a:t>Researcher lacks sufficient ability.</a:t>
            </a:r>
          </a:p>
          <a:p>
            <a:r>
              <a:rPr lang="en-US" dirty="0"/>
              <a:t>Researcher makes (unintentional) mistakes.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Would one not see variation in results?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so, what exactly is the point of showing that there is variation in results?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CDFB7-BE88-4338-B14B-2EC56D7D1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4A11B-6BBF-41F1-8E1D-A14D58CB02B8}" type="slidenum">
              <a:rPr lang="de-CH" smtClean="0"/>
              <a:pPr>
                <a:defRPr/>
              </a:pPr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290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B2CC-A190-405D-B3DD-D3100E6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Vagueness in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970A-AD16-403B-B0B9-9626644A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markets efficient? Many different formulations:</a:t>
            </a:r>
          </a:p>
          <a:p>
            <a:r>
              <a:rPr lang="en-US" dirty="0"/>
              <a:t>Prices react to only news.</a:t>
            </a:r>
          </a:p>
          <a:p>
            <a:r>
              <a:rPr lang="en-US" dirty="0"/>
              <a:t>Portfolio strategies do not have alphas.</a:t>
            </a:r>
          </a:p>
          <a:p>
            <a:pPr lvl="1"/>
            <a:r>
              <a:rPr lang="en-US" dirty="0"/>
              <a:t>Before/After t-costs.</a:t>
            </a:r>
          </a:p>
          <a:p>
            <a:r>
              <a:rPr lang="en-US" dirty="0"/>
              <a:t>Fund managers do not make abnormal profits.</a:t>
            </a:r>
          </a:p>
          <a:p>
            <a:pPr lvl="1"/>
            <a:r>
              <a:rPr lang="en-US" dirty="0"/>
              <a:t>Before/After t-costs.</a:t>
            </a:r>
          </a:p>
          <a:p>
            <a:r>
              <a:rPr lang="en-US" dirty="0"/>
              <a:t>New information is impounded in prices quickly.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Reasonable people can disagree on the metric. This will lead to variation in size of the effect. Is this NSE?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A643B-719B-450C-ACC4-D51FC9900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4A11B-6BBF-41F1-8E1D-A14D58CB02B8}" type="slidenum">
              <a:rPr lang="de-CH" smtClean="0"/>
              <a:pPr>
                <a:defRPr/>
              </a:pPr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998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2A77-8B7B-4F86-918F-44442042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Vagueness in test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D5E69-56C7-4FDC-836A-189BBA301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sample of observations, calculating sample mean and testing whether it is different from zero is a trivial task that does not suffer from vagueness in articulating a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But, unless the test statistic is clearly specified, different reasonable researchers will conclude different things.</a:t>
                </a:r>
              </a:p>
              <a:p>
                <a:pPr lvl="1"/>
                <a:r>
                  <a:rPr lang="en-US" dirty="0"/>
                  <a:t>OLS, White, Newey-West (how many lags) standard errors.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 variation in </a:t>
                </a:r>
                <a:r>
                  <a:rPr lang="en-US" i="1" dirty="0"/>
                  <a:t>t</a:t>
                </a:r>
                <a:r>
                  <a:rPr lang="en-US" dirty="0"/>
                  <a:t>-statistic NSE?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D5E69-56C7-4FDC-836A-189BBA301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 t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1DA0-23C0-4B68-8FC0-519FC28CA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4A11B-6BBF-41F1-8E1D-A14D58CB02B8}" type="slidenum">
              <a:rPr lang="de-CH" smtClean="0"/>
              <a:pPr>
                <a:defRPr/>
              </a:pPr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780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3C5E-BFAA-4473-B5F0-6C09ADFC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Vagueness evidence in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5DC5-CCEA-4D1D-B034-577523F63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RT-H3: Calculate mean and check whether it is different from zero.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what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8BC4-DBE5-45A6-BCC5-019D91A6C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4A11B-6BBF-41F1-8E1D-A14D58CB02B8}" type="slidenum">
              <a:rPr lang="de-CH" smtClean="0"/>
              <a:pPr>
                <a:defRPr/>
              </a:pPr>
              <a:t>8</a:t>
            </a:fld>
            <a:endParaRPr lang="de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F8FE06-B518-4935-88A3-27CE5902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1419502"/>
            <a:ext cx="4915326" cy="51058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89A6550-1BC1-474E-BE37-F755E4F175B6}"/>
              </a:ext>
            </a:extLst>
          </p:cNvPr>
          <p:cNvSpPr/>
          <p:nvPr/>
        </p:nvSpPr>
        <p:spPr bwMode="auto">
          <a:xfrm>
            <a:off x="5735960" y="2708920"/>
            <a:ext cx="720080" cy="360040"/>
          </a:xfrm>
          <a:prstGeom prst="ellips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CE2D1B-4469-4C44-8CD0-4F6E0CC2EEB1}"/>
              </a:ext>
            </a:extLst>
          </p:cNvPr>
          <p:cNvSpPr/>
          <p:nvPr/>
        </p:nvSpPr>
        <p:spPr bwMode="auto">
          <a:xfrm>
            <a:off x="5735960" y="5085184"/>
            <a:ext cx="720080" cy="576064"/>
          </a:xfrm>
          <a:prstGeom prst="ellipse">
            <a:avLst/>
          </a:prstGeom>
          <a:noFill/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1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CBC8-69A7-4C36-8178-FB2D11A1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ability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901F-7C1C-455A-8D8C-A8748CD0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examples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Impact factor</a:t>
            </a:r>
          </a:p>
          <a:p>
            <a:pPr lvl="2"/>
            <a:r>
              <a:rPr lang="en-US" dirty="0"/>
              <a:t>Journal of Finance: 7.54</a:t>
            </a:r>
          </a:p>
          <a:p>
            <a:pPr lvl="2"/>
            <a:r>
              <a:rPr lang="en-US" dirty="0"/>
              <a:t>Journal of Banking and Finance: 3.07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Nobel laureates in economics</a:t>
            </a:r>
          </a:p>
          <a:p>
            <a:pPr lvl="2"/>
            <a:r>
              <a:rPr lang="en-US" dirty="0"/>
              <a:t>University of Chicago: ~30</a:t>
            </a:r>
          </a:p>
          <a:p>
            <a:pPr lvl="2"/>
            <a:r>
              <a:rPr lang="en-US" dirty="0"/>
              <a:t>University of Lausanne: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would, therefore, have more faith in results from high-skilled teams and in more reputable journals.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41507-F262-43C5-8CD2-C8219B8474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34A11B-6BBF-41F1-8E1D-A14D58CB02B8}" type="slidenum">
              <a:rPr lang="de-CH" smtClean="0"/>
              <a:pPr>
                <a:defRPr/>
              </a:pPr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0238861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">
  <a:themeElements>
    <a:clrScheme name="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ä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\\Server1\Vorlagen\SBS\SBS\Präsentation.pot</Template>
  <TotalTime>2016</TotalTime>
  <Words>796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Cambria Math</vt:lpstr>
      <vt:lpstr>Comic Sans MS</vt:lpstr>
      <vt:lpstr>Verdana</vt:lpstr>
      <vt:lpstr>Wingdings</vt:lpstr>
      <vt:lpstr>Präsentation</vt:lpstr>
      <vt:lpstr>Non-Standard Errors  Albert J. Menkveld, Anna Dreber, Felix Holzmeister, Jürgen Huber, Magnus Johannesson, Michael Kirchler,  Sebastian Neusüß, Michael Razen, Utz Weitzel</vt:lpstr>
      <vt:lpstr>The paper</vt:lpstr>
      <vt:lpstr>Results</vt:lpstr>
      <vt:lpstr>Standard statistics</vt:lpstr>
      <vt:lpstr>What else?</vt:lpstr>
      <vt:lpstr>Vagueness in hypothesis</vt:lpstr>
      <vt:lpstr>Vagueness in test statistic</vt:lpstr>
      <vt:lpstr>Vagueness evidence in the paper</vt:lpstr>
      <vt:lpstr>Variation in ability (1)</vt:lpstr>
      <vt:lpstr>Variation in ability (2)</vt:lpstr>
      <vt:lpstr>Unintentional mistakes</vt:lpstr>
      <vt:lpstr>Overall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Amit Goyal</dc:creator>
  <cp:lastModifiedBy>Amit Goyal</cp:lastModifiedBy>
  <cp:revision>537</cp:revision>
  <cp:lastPrinted>2016-02-09T21:42:37Z</cp:lastPrinted>
  <dcterms:created xsi:type="dcterms:W3CDTF">2003-07-01T09:50:36Z</dcterms:created>
  <dcterms:modified xsi:type="dcterms:W3CDTF">2021-11-20T13:13:23Z</dcterms:modified>
</cp:coreProperties>
</file>