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1400" r:id="rId5"/>
    <p:sldId id="1401" r:id="rId6"/>
    <p:sldId id="1435" r:id="rId7"/>
    <p:sldId id="259" r:id="rId8"/>
    <p:sldId id="1424" r:id="rId9"/>
    <p:sldId id="1316" r:id="rId10"/>
    <p:sldId id="1195" r:id="rId11"/>
    <p:sldId id="316" r:id="rId12"/>
    <p:sldId id="278" r:id="rId13"/>
    <p:sldId id="1409" r:id="rId14"/>
    <p:sldId id="1410" r:id="rId15"/>
    <p:sldId id="1403" r:id="rId16"/>
    <p:sldId id="1396" r:id="rId17"/>
    <p:sldId id="1369" r:id="rId18"/>
    <p:sldId id="1370" r:id="rId19"/>
    <p:sldId id="280" r:id="rId20"/>
    <p:sldId id="1397" r:id="rId21"/>
    <p:sldId id="1385" r:id="rId22"/>
    <p:sldId id="1371" r:id="rId23"/>
    <p:sldId id="1375" r:id="rId24"/>
    <p:sldId id="287" r:id="rId25"/>
    <p:sldId id="1386" r:id="rId26"/>
    <p:sldId id="299" r:id="rId27"/>
    <p:sldId id="1436" r:id="rId28"/>
    <p:sldId id="1427" r:id="rId29"/>
    <p:sldId id="1429" r:id="rId30"/>
    <p:sldId id="1411" r:id="rId31"/>
    <p:sldId id="1430" r:id="rId32"/>
    <p:sldId id="1431" r:id="rId33"/>
    <p:sldId id="1391" r:id="rId34"/>
    <p:sldId id="1432" r:id="rId35"/>
    <p:sldId id="1433" r:id="rId36"/>
    <p:sldId id="1434" r:id="rId37"/>
    <p:sldId id="311" r:id="rId38"/>
    <p:sldId id="312" r:id="rId39"/>
    <p:sldId id="313" r:id="rId40"/>
    <p:sldId id="314" r:id="rId41"/>
    <p:sldId id="1423" r:id="rId42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12" userDrawn="1">
          <p15:clr>
            <a:srgbClr val="A4A3A4"/>
          </p15:clr>
        </p15:guide>
        <p15:guide id="2" pos="39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ill Barnett" initials="BB" lastIdx="20" clrIdx="0"/>
  <p:cmAuthor id="1" name="Chao" initials="C" lastIdx="0" clrIdx="1"/>
  <p:cmAuthor id="2" name="Microsoft account" initials="Ma" lastIdx="12" clrIdx="2"/>
  <p:cmAuthor id="3" name="Ryan" initials="R" lastIdx="11" clrIdx="3"/>
  <p:cmAuthor id="4" name="Ye, Mao" initials="YM" lastIdx="3" clrIdx="4"/>
  <p:cmAuthor id="5" name="Parth Patel" initials="PP" lastIdx="1" clrIdx="5"/>
  <p:cmAuthor id="6" name="Yirui Luo (IB)" initials="YL(" lastIdx="39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7664"/>
    <a:srgbClr val="9172A2"/>
    <a:srgbClr val="2E78E6"/>
    <a:srgbClr val="CECFD2"/>
    <a:srgbClr val="BEB8B6"/>
    <a:srgbClr val="874133"/>
    <a:srgbClr val="E5CF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7" autoAdjust="0"/>
    <p:restoredTop sz="95213" autoAdjust="0"/>
  </p:normalViewPr>
  <p:slideViewPr>
    <p:cSldViewPr>
      <p:cViewPr varScale="1">
        <p:scale>
          <a:sx n="92" d="100"/>
          <a:sy n="92" d="100"/>
        </p:scale>
        <p:origin x="304" y="168"/>
      </p:cViewPr>
      <p:guideLst>
        <p:guide orient="horz" pos="3312"/>
        <p:guide pos="3904"/>
      </p:guideLst>
    </p:cSldViewPr>
  </p:slideViewPr>
  <p:outlineViewPr>
    <p:cViewPr>
      <p:scale>
        <a:sx n="33" d="100"/>
        <a:sy n="33" d="100"/>
      </p:scale>
      <p:origin x="0" y="85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467"/>
    </p:cViewPr>
  </p:sorterViewPr>
  <p:notesViewPr>
    <p:cSldViewPr>
      <p:cViewPr varScale="1">
        <p:scale>
          <a:sx n="64" d="100"/>
          <a:sy n="64" d="100"/>
        </p:scale>
        <p:origin x="-3144" y="-77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2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284B-AD98-473F-8ECC-5A9F587FDD50}" type="datetimeFigureOut">
              <a:rPr lang="en-US" smtClean="0"/>
              <a:t>6/27/20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7"/>
            <a:ext cx="30559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7"/>
            <a:ext cx="3055937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2D53D-0325-4C10-922B-293F96BA4D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57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8" y="2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F3C8BC4-DD33-4046-BA52-1AE5BF000FEB}" type="datetimeFigureOut">
              <a:rPr lang="zh-CN" altLang="en-US" smtClean="0"/>
              <a:pPr/>
              <a:t>2020/6/27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B62B7CE8-D55E-42AD-8201-2F30684FCE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50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2018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698500"/>
            <a:ext cx="6207125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76CB9-0322-462A-A7E6-EC863D9B9C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540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5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2808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698500"/>
            <a:ext cx="6207125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76CB9-0322-462A-A7E6-EC863D9B9C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17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698500"/>
            <a:ext cx="6207125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76CB9-0322-462A-A7E6-EC863D9B9C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422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32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281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7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3" name="Google Shape;11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68448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32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43410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B7CE8-D55E-42AD-8201-2F30684FCEA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67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52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06" name="Google Shape;106;p2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082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47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B7CE8-D55E-42AD-8201-2F30684FCEA8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2673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B7CE8-D55E-42AD-8201-2F30684FCEA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0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6904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B7CE8-D55E-42AD-8201-2F30684FCEA8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021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B7CE8-D55E-42AD-8201-2F30684FCEA8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03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3" name="Google Shape;1243;p56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56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376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0" name="Google Shape;1250;p57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57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880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8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15892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59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3" name="Google Shape;126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389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17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88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994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23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payout</a:t>
            </a:r>
            <a:endParaRPr/>
          </a:p>
        </p:txBody>
      </p:sp>
      <p:sp>
        <p:nvSpPr>
          <p:cNvPr id="786" name="Google Shape;786;p23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592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23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payout</a:t>
            </a:r>
            <a:endParaRPr/>
          </a:p>
        </p:txBody>
      </p:sp>
      <p:sp>
        <p:nvSpPr>
          <p:cNvPr id="786" name="Google Shape;786;p23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602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698500"/>
            <a:ext cx="6207125" cy="34909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23:notes"/>
          <p:cNvSpPr txBox="1">
            <a:spLocks noGrp="1"/>
          </p:cNvSpPr>
          <p:nvPr>
            <p:ph type="body" idx="1"/>
          </p:nvPr>
        </p:nvSpPr>
        <p:spPr>
          <a:xfrm>
            <a:off x="705327" y="4421825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reduce payout</a:t>
            </a:r>
            <a:endParaRPr/>
          </a:p>
        </p:txBody>
      </p:sp>
      <p:sp>
        <p:nvSpPr>
          <p:cNvPr id="786" name="Google Shape;786;p23:notes"/>
          <p:cNvSpPr txBox="1">
            <a:spLocks noGrp="1"/>
          </p:cNvSpPr>
          <p:nvPr>
            <p:ph type="sldNum" idx="12"/>
          </p:nvPr>
        </p:nvSpPr>
        <p:spPr>
          <a:xfrm>
            <a:off x="3995218" y="8842031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475" tIns="46725" rIns="93475" bIns="467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2446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423863" y="698500"/>
            <a:ext cx="6207125" cy="34909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776CB9-0322-462A-A7E6-EC863D9B9C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279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361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45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386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877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97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15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416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8503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Line 24"/>
          <p:cNvSpPr>
            <a:spLocks noChangeShapeType="1"/>
          </p:cNvSpPr>
          <p:nvPr userDrawn="1"/>
        </p:nvSpPr>
        <p:spPr bwMode="auto">
          <a:xfrm>
            <a:off x="0" y="12192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9" name="Line 24"/>
          <p:cNvSpPr>
            <a:spLocks noChangeShapeType="1"/>
          </p:cNvSpPr>
          <p:nvPr userDrawn="1"/>
        </p:nvSpPr>
        <p:spPr bwMode="auto">
          <a:xfrm>
            <a:off x="203200" y="137160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186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DA895-FB11-4626-B68F-95E4BB31B18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6/27/20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4AE4C-B2DD-465A-BDC5-890B2624AB0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1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1.jpeg"/><Relationship Id="rId4" Type="http://schemas.openxmlformats.org/officeDocument/2006/relationships/image" Target="../media/image8.jpeg"/><Relationship Id="rId9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title" idx="4294967295"/>
          </p:nvPr>
        </p:nvSpPr>
        <p:spPr>
          <a:xfrm>
            <a:off x="1676400" y="838200"/>
            <a:ext cx="86868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40"/>
              <a:buFont typeface="Times New Roman"/>
              <a:buNone/>
            </a:pPr>
            <a:r>
              <a:rPr lang="en-US" sz="324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Structure and Corporate Payout Policy</a:t>
            </a:r>
            <a:endParaRPr sz="216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048000" y="2286000"/>
            <a:ext cx="6343650" cy="226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Xiongshi Li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Guangxi University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Calibri"/>
              <a:buNone/>
            </a:pPr>
            <a:endParaRPr sz="2047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Mao Ye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Illinois at Urbana-Champaign and NBER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b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Miles Zheng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7"/>
              <a:buFont typeface="Times New Roman"/>
              <a:buNone/>
            </a:pPr>
            <a:r>
              <a:rPr lang="en-US" sz="2047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Illinois at Urbana-Champaign</a:t>
            </a:r>
            <a:endParaRPr dirty="0"/>
          </a:p>
        </p:txBody>
      </p:sp>
      <p:sp>
        <p:nvSpPr>
          <p:cNvPr id="101" name="Google Shape;101;p1"/>
          <p:cNvSpPr txBox="1"/>
          <p:nvPr/>
        </p:nvSpPr>
        <p:spPr>
          <a:xfrm>
            <a:off x="3667125" y="4953000"/>
            <a:ext cx="5105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Microstructure Exchange</a:t>
            </a: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  <a:p>
            <a:pPr lvl="0" algn="ctr"/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2020</a:t>
            </a:r>
            <a:endParaRPr dirty="0"/>
          </a:p>
        </p:txBody>
      </p:sp>
      <p:sp>
        <p:nvSpPr>
          <p:cNvPr id="102" name="Google Shape;102;p1"/>
          <p:cNvSpPr txBox="1"/>
          <p:nvPr/>
        </p:nvSpPr>
        <p:spPr>
          <a:xfrm>
            <a:off x="800100" y="11430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96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Groups</a:t>
            </a:r>
            <a:endParaRPr lang="en-US" sz="32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55" y="1524000"/>
            <a:ext cx="10248900" cy="5334000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6E8A0C-5175-455E-8380-26A54C88E5D1}"/>
              </a:ext>
            </a:extLst>
          </p:cNvPr>
          <p:cNvSpPr/>
          <p:nvPr/>
        </p:nvSpPr>
        <p:spPr>
          <a:xfrm>
            <a:off x="304800" y="3733800"/>
            <a:ext cx="113157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ヒラギノ角ゴ Pro W3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7B0B3-1278-4344-BE5E-CEE361F8C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24000"/>
            <a:ext cx="9541105" cy="21360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F1592-DDCB-224F-A174-D2FEA18DDB82}"/>
              </a:ext>
            </a:extLst>
          </p:cNvPr>
          <p:cNvSpPr txBox="1"/>
          <p:nvPr/>
        </p:nvSpPr>
        <p:spPr>
          <a:xfrm>
            <a:off x="76200" y="3743325"/>
            <a:ext cx="1196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three test groups with control group to evaluate the overall impact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test group 3 and test groups 1&amp;2 to evaluate the impact of dark trading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0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Difference-in-Differences Tests</a:t>
            </a:r>
            <a:endParaRPr lang="en-US" sz="32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400"/>
                <a:ext cx="117348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altLang="zh-CN" sz="240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𝑇𝑟𝑒𝑎𝑡𝑚𝑒𝑛𝑡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𝑃𝑜𝑠𝑡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payout variables and market liquidity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firm fixed effects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year-quarter fixed effects.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𝑇𝑟𝑒𝑎𝑡𝑚𝑒𝑛𝑡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equals 1 if a firm is in a test group and 0 if it is in the control group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1 for quarters in the pilot period (2016 Q4 – 2018 Q3) and 0 for quarters in 2014 Q4 – 2016 Q3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control variables (Fama and French 2001)</a:t>
                </a:r>
                <a:endParaRPr lang="en-US" altLang="zh-C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ize, profitability, and growth opportunities (Market-to-book)</a:t>
                </a:r>
              </a:p>
              <a:p>
                <a:pPr marL="914400" lvl="2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400"/>
                <a:ext cx="11734800" cy="5334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09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62414"/>
            <a:ext cx="10363200" cy="356678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3"/>
          <p:cNvSpPr txBox="1"/>
          <p:nvPr/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Firms Reduce Repurchase Payouts by 21%</a:t>
            </a:r>
          </a:p>
        </p:txBody>
      </p:sp>
      <p:sp>
        <p:nvSpPr>
          <p:cNvPr id="790" name="Google Shape;790;p23"/>
          <p:cNvSpPr txBox="1"/>
          <p:nvPr/>
        </p:nvSpPr>
        <p:spPr>
          <a:xfrm>
            <a:off x="711037" y="4919008"/>
            <a:ext cx="10769926" cy="1559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reduction in repurchase payouts is 0.09% over total assets per quarter</a:t>
            </a:r>
            <a:endParaRPr lang="en-US"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repurchase payout before the pilot was 0.43%</a:t>
            </a:r>
            <a:endParaRPr dirty="0"/>
          </a:p>
          <a:p>
            <a:pPr marL="742950" marR="0" lvl="1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23"/>
          <p:cNvSpPr/>
          <p:nvPr/>
        </p:nvSpPr>
        <p:spPr>
          <a:xfrm>
            <a:off x="3581400" y="2133600"/>
            <a:ext cx="12954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950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62414"/>
            <a:ext cx="10363200" cy="356678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3"/>
          <p:cNvSpPr txBox="1"/>
          <p:nvPr/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Significant Changes in Dividend Payouts</a:t>
            </a:r>
          </a:p>
        </p:txBody>
      </p:sp>
      <p:sp>
        <p:nvSpPr>
          <p:cNvPr id="791" name="Google Shape;791;p23"/>
          <p:cNvSpPr/>
          <p:nvPr/>
        </p:nvSpPr>
        <p:spPr>
          <a:xfrm>
            <a:off x="5943600" y="2133600"/>
            <a:ext cx="12954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1737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23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462414"/>
            <a:ext cx="10363200" cy="3566786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23"/>
          <p:cNvSpPr txBox="1"/>
          <p:nvPr/>
        </p:nvSpPr>
        <p:spPr>
          <a:xfrm>
            <a:off x="152400" y="0"/>
            <a:ext cx="11887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Payouts and Structure of Payouts </a:t>
            </a:r>
          </a:p>
        </p:txBody>
      </p:sp>
      <p:sp>
        <p:nvSpPr>
          <p:cNvPr id="790" name="Google Shape;790;p23"/>
          <p:cNvSpPr txBox="1"/>
          <p:nvPr/>
        </p:nvSpPr>
        <p:spPr>
          <a:xfrm>
            <a:off x="381000" y="4919008"/>
            <a:ext cx="11430000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indent="-28575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payouts decrease by 14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% (average repurchase payout before the pilot was 0.67%)</a:t>
            </a:r>
          </a:p>
          <a:p>
            <a:pPr indent="-285750" algn="just">
              <a:spcBef>
                <a:spcPts val="6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Payout structure (repurchase payouts +1)/(dividend payouts +1) decreases by 0.08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742950" marR="0" lvl="1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1" name="Google Shape;791;p23"/>
          <p:cNvSpPr/>
          <p:nvPr/>
        </p:nvSpPr>
        <p:spPr>
          <a:xfrm>
            <a:off x="7620000" y="2162010"/>
            <a:ext cx="3581400" cy="73358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2708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Tick-Constrained vs. Unconstrained Samples</a:t>
            </a:r>
          </a:p>
        </p:txBody>
      </p:sp>
      <p:pic>
        <p:nvPicPr>
          <p:cNvPr id="4" name="Google Shape;788;p23">
            <a:extLst>
              <a:ext uri="{FF2B5EF4-FFF2-40B4-BE49-F238E27FC236}">
                <a16:creationId xmlns:a16="http://schemas.microsoft.com/office/drawing/2014/main" id="{C3F897B5-9424-8A42-AAF4-D27622C3FE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43200" y="1274364"/>
            <a:ext cx="6400800" cy="39072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90;p23">
            <a:extLst>
              <a:ext uri="{FF2B5EF4-FFF2-40B4-BE49-F238E27FC236}">
                <a16:creationId xmlns:a16="http://schemas.microsoft.com/office/drawing/2014/main" id="{962E4C27-67CD-C64E-951C-80BFA5BCAEEE}"/>
              </a:ext>
            </a:extLst>
          </p:cNvPr>
          <p:cNvSpPr txBox="1"/>
          <p:nvPr/>
        </p:nvSpPr>
        <p:spPr>
          <a:xfrm>
            <a:off x="711037" y="4919008"/>
            <a:ext cx="10769926" cy="1549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Constrained firms in the treatment group reduce repurchase payouts by 0.18%</a:t>
            </a:r>
            <a:endParaRPr lang="en-US" dirty="0">
              <a:ea typeface="Times New Roman"/>
              <a:sym typeface="Times New Roman"/>
            </a:endParaRPr>
          </a:p>
          <a:p>
            <a:pPr marL="742950" lvl="1" indent="-285750" algn="just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repurchase payout before the pilot was 0.41%</a:t>
            </a:r>
            <a:endParaRPr lang="en-US" dirty="0"/>
          </a:p>
          <a:p>
            <a:pPr marL="742950" lvl="1" indent="-285750" algn="just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decline of 45% compared with the pre-shock level </a:t>
            </a:r>
            <a:endParaRPr lang="en-US" sz="24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791;p23">
            <a:extLst>
              <a:ext uri="{FF2B5EF4-FFF2-40B4-BE49-F238E27FC236}">
                <a16:creationId xmlns:a16="http://schemas.microsoft.com/office/drawing/2014/main" id="{6C08EE62-E2E8-9744-91BD-883D40B60E03}"/>
              </a:ext>
            </a:extLst>
          </p:cNvPr>
          <p:cNvSpPr/>
          <p:nvPr/>
        </p:nvSpPr>
        <p:spPr>
          <a:xfrm>
            <a:off x="5181600" y="2362200"/>
            <a:ext cx="1097480" cy="609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745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Times New Roman"/>
                <a:cs typeface="Times New Roman"/>
              </a:rPr>
              <a:t>Puzzle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1"/>
            <a:ext cx="11353800" cy="483076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the effect so large?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Firms can still finish repurchase by paying a few more cents per share if they can use market orders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compliance channel: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 Rule 10b-18</a:t>
            </a:r>
          </a:p>
          <a:p>
            <a:pPr lvl="1"/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Purpose: prevents corporations from manipulating prices</a:t>
            </a:r>
            <a:endParaRPr lang="en-US" sz="2000" dirty="0"/>
          </a:p>
          <a:p>
            <a:pPr lvl="1"/>
            <a:endParaRPr lang="en-US" sz="2000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Four safe-harbor conditions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Price: repurchase price should not exceed the highest bid or previous trade price</a:t>
            </a:r>
            <a:endParaRPr lang="en-US" dirty="0"/>
          </a:p>
          <a:p>
            <a:pPr lvl="2">
              <a:spcBef>
                <a:spcPts val="360"/>
              </a:spcBef>
              <a:buClr>
                <a:schemeClr val="dk1"/>
              </a:buClr>
              <a:buSzPts val="18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Encourage firms to provide liquidity when repurchasing shares</a:t>
            </a:r>
            <a:endParaRPr lang="en-US" dirty="0"/>
          </a:p>
          <a:p>
            <a:pPr lvl="1">
              <a:spcBef>
                <a:spcPts val="400"/>
              </a:spcBef>
              <a:buClr>
                <a:srgbClr val="A5A5A5"/>
              </a:buClr>
              <a:buSzPts val="2000"/>
            </a:pPr>
            <a:r>
              <a:rPr lang="en-US" sz="2000" dirty="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Volume: The issuer cannot purchase over 25 percent of the average daily volume in the preceding four weeks</a:t>
            </a:r>
            <a:endParaRPr lang="en-US" dirty="0"/>
          </a:p>
          <a:p>
            <a:pPr lvl="1">
              <a:spcBef>
                <a:spcPts val="400"/>
              </a:spcBef>
              <a:buClr>
                <a:srgbClr val="A5A5A5"/>
              </a:buClr>
              <a:buSzPts val="2000"/>
            </a:pPr>
            <a:r>
              <a:rPr lang="en-US" sz="2000" dirty="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Timing: The issuer cannot trade at the opening or during the last 30 minutes of trading</a:t>
            </a:r>
            <a:endParaRPr lang="en-US" dirty="0"/>
          </a:p>
          <a:p>
            <a:pPr lvl="1">
              <a:spcBef>
                <a:spcPts val="400"/>
              </a:spcBef>
              <a:buClr>
                <a:srgbClr val="A5A5A5"/>
              </a:buClr>
              <a:buSzPts val="2000"/>
            </a:pPr>
            <a:r>
              <a:rPr lang="en-US" sz="2000" dirty="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Manner: The issuer must purchase all shares from a single broker or deal during a single day</a:t>
            </a:r>
            <a:endParaRPr lang="en-US" dirty="0"/>
          </a:p>
          <a:p>
            <a:endParaRPr lang="en-US" sz="24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83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141" y="2209304"/>
            <a:ext cx="373592" cy="538006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3" y="3385834"/>
            <a:ext cx="659974" cy="659974"/>
          </a:xfrm>
          <a:prstGeom prst="rect">
            <a:avLst/>
          </a:prstGeom>
        </p:spPr>
      </p:pic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8324560" y="1521033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HFT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8342284" y="2076242"/>
            <a:ext cx="1868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Repurchase broker: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9" name="Straight Connector 4"/>
          <p:cNvCxnSpPr/>
          <p:nvPr/>
        </p:nvCxnSpPr>
        <p:spPr>
          <a:xfrm>
            <a:off x="2342364" y="5513817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6238158" y="4490709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4.99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6238158" y="3824991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5.00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92964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Price Conditions Under Modern Market Structure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733" y="2201193"/>
            <a:ext cx="381000" cy="518871"/>
          </a:xfrm>
          <a:prstGeom prst="rect">
            <a:avLst/>
          </a:prstGeom>
        </p:spPr>
      </p:pic>
      <p:pic>
        <p:nvPicPr>
          <p:cNvPr id="73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183" y="1354417"/>
            <a:ext cx="571202" cy="721825"/>
          </a:xfrm>
          <a:prstGeom prst="rect">
            <a:avLst/>
          </a:prstGeom>
        </p:spPr>
      </p:pic>
      <p:cxnSp>
        <p:nvCxnSpPr>
          <p:cNvPr id="33" name="Straight Connector 4"/>
          <p:cNvCxnSpPr/>
          <p:nvPr/>
        </p:nvCxnSpPr>
        <p:spPr>
          <a:xfrm>
            <a:off x="2314590" y="4026725"/>
            <a:ext cx="3629010" cy="30162"/>
          </a:xfrm>
          <a:prstGeom prst="line">
            <a:avLst/>
          </a:prstGeom>
          <a:ln w="76200">
            <a:solidFill>
              <a:srgbClr val="C000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4"/>
          <p:cNvCxnSpPr>
            <a:cxnSpLocks/>
          </p:cNvCxnSpPr>
          <p:nvPr/>
        </p:nvCxnSpPr>
        <p:spPr>
          <a:xfrm>
            <a:off x="2370140" y="2746623"/>
            <a:ext cx="3556612" cy="26064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4">
            <a:extLst>
              <a:ext uri="{FF2B5EF4-FFF2-40B4-BE49-F238E27FC236}">
                <a16:creationId xmlns:a16="http://schemas.microsoft.com/office/drawing/2014/main" id="{32767694-A46D-914C-9072-4FD4F729D200}"/>
              </a:ext>
            </a:extLst>
          </p:cNvPr>
          <p:cNvCxnSpPr/>
          <p:nvPr/>
        </p:nvCxnSpPr>
        <p:spPr>
          <a:xfrm>
            <a:off x="2370140" y="4793927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4">
            <a:extLst>
              <a:ext uri="{FF2B5EF4-FFF2-40B4-BE49-F238E27FC236}">
                <a16:creationId xmlns:a16="http://schemas.microsoft.com/office/drawing/2014/main" id="{729050AF-219E-FF45-B0EA-7A5CD55520EE}"/>
              </a:ext>
            </a:extLst>
          </p:cNvPr>
          <p:cNvCxnSpPr/>
          <p:nvPr/>
        </p:nvCxnSpPr>
        <p:spPr>
          <a:xfrm>
            <a:off x="2342364" y="3412010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14">
            <a:extLst>
              <a:ext uri="{FF2B5EF4-FFF2-40B4-BE49-F238E27FC236}">
                <a16:creationId xmlns:a16="http://schemas.microsoft.com/office/drawing/2014/main" id="{421D7499-8A48-3945-87AD-2AFA30C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98" y="5211762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4.98</a:t>
            </a:r>
          </a:p>
        </p:txBody>
      </p:sp>
      <p:cxnSp>
        <p:nvCxnSpPr>
          <p:cNvPr id="43" name="Straight Connector 4">
            <a:extLst>
              <a:ext uri="{FF2B5EF4-FFF2-40B4-BE49-F238E27FC236}">
                <a16:creationId xmlns:a16="http://schemas.microsoft.com/office/drawing/2014/main" id="{5740EE62-80D0-3C47-B6B0-69B399A30811}"/>
              </a:ext>
            </a:extLst>
          </p:cNvPr>
          <p:cNvCxnSpPr/>
          <p:nvPr/>
        </p:nvCxnSpPr>
        <p:spPr>
          <a:xfrm>
            <a:off x="2351593" y="6201683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">
            <a:extLst>
              <a:ext uri="{FF2B5EF4-FFF2-40B4-BE49-F238E27FC236}">
                <a16:creationId xmlns:a16="http://schemas.microsoft.com/office/drawing/2014/main" id="{A1D1FE82-EF3A-F441-ACDE-CE032E31CE6B}"/>
              </a:ext>
            </a:extLst>
          </p:cNvPr>
          <p:cNvCxnSpPr/>
          <p:nvPr/>
        </p:nvCxnSpPr>
        <p:spPr>
          <a:xfrm>
            <a:off x="2370140" y="2062033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1C2CD99-A3AF-804A-98EB-A6DD7575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58" y="322024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5.01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BFA6CB52-E8A2-4D85-A7C1-559613C2F51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81" y="2803968"/>
            <a:ext cx="407697" cy="57668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2BF7667-A6B2-2446-8190-A88847314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158" y="2542217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5.02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057724-7A4F-AD42-96D4-C3F278A8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5800" y="1848832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5.03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8E4E9-E6E2-A44C-8655-50923300D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8" y="2015010"/>
            <a:ext cx="1397000" cy="1397000"/>
          </a:xfrm>
          <a:prstGeom prst="rect">
            <a:avLst/>
          </a:prstGeom>
        </p:spPr>
      </p:pic>
      <p:sp>
        <p:nvSpPr>
          <p:cNvPr id="52" name="TextBox 18">
            <a:extLst>
              <a:ext uri="{FF2B5EF4-FFF2-40B4-BE49-F238E27FC236}">
                <a16:creationId xmlns:a16="http://schemas.microsoft.com/office/drawing/2014/main" id="{7EF28946-6348-C24D-B30C-8BDF3D494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398" y="4617888"/>
            <a:ext cx="14097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  <a:sym typeface="Calibri" pitchFamily="34" charset="0"/>
              </a:rPr>
              <a:t>Best Bid </a:t>
            </a:r>
          </a:p>
          <a:p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5" name="TextBox 17">
            <a:extLst>
              <a:ext uri="{FF2B5EF4-FFF2-40B4-BE49-F238E27FC236}">
                <a16:creationId xmlns:a16="http://schemas.microsoft.com/office/drawing/2014/main" id="{0C5218D3-BB88-8648-AC99-9834AF57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532" y="3228809"/>
            <a:ext cx="154931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Calibri" pitchFamily="34" charset="0"/>
                <a:cs typeface="Times New Roman" panose="02020603050405020304" pitchFamily="18" charset="0"/>
                <a:sym typeface="Calibri" pitchFamily="34" charset="0"/>
              </a:rPr>
              <a:t>Best Ask </a:t>
            </a:r>
          </a:p>
          <a:p>
            <a:endParaRPr lang="zh-CN" altLang="en-US" sz="2400" b="1" dirty="0">
              <a:solidFill>
                <a:srgbClr val="C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56" name="对话气泡: 椭圆形 15">
            <a:extLst>
              <a:ext uri="{FF2B5EF4-FFF2-40B4-BE49-F238E27FC236}">
                <a16:creationId xmlns:a16="http://schemas.microsoft.com/office/drawing/2014/main" id="{36F7547F-928C-3448-8346-8581E430BECB}"/>
              </a:ext>
            </a:extLst>
          </p:cNvPr>
          <p:cNvSpPr/>
          <p:nvPr/>
        </p:nvSpPr>
        <p:spPr>
          <a:xfrm>
            <a:off x="-13488" y="571848"/>
            <a:ext cx="3649425" cy="1318807"/>
          </a:xfrm>
          <a:prstGeom prst="wedgeEllipseCallout">
            <a:avLst>
              <a:gd name="adj1" fmla="val -25404"/>
              <a:gd name="adj2" fmla="val 6221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Issuers repurchasing at a price exceeding the highest bid are subject to manipulation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suspicion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Content Placeholder 4">
            <a:extLst>
              <a:ext uri="{FF2B5EF4-FFF2-40B4-BE49-F238E27FC236}">
                <a16:creationId xmlns:a16="http://schemas.microsoft.com/office/drawing/2014/main" id="{2DC392E0-DE39-274E-98D1-A78AB4D4EF5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140" y="4109179"/>
            <a:ext cx="407697" cy="576688"/>
          </a:xfrm>
          <a:prstGeom prst="rect">
            <a:avLst/>
          </a:prstGeom>
        </p:spPr>
      </p:pic>
      <p:pic>
        <p:nvPicPr>
          <p:cNvPr id="59" name="Content Placeholder 4">
            <a:extLst>
              <a:ext uri="{FF2B5EF4-FFF2-40B4-BE49-F238E27FC236}">
                <a16:creationId xmlns:a16="http://schemas.microsoft.com/office/drawing/2014/main" id="{690F4654-2A49-FB45-A914-98D988A291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14800"/>
            <a:ext cx="407697" cy="576688"/>
          </a:xfrm>
          <a:prstGeom prst="rect">
            <a:avLst/>
          </a:prstGeom>
        </p:spPr>
      </p:pic>
      <p:pic>
        <p:nvPicPr>
          <p:cNvPr id="60" name="Content Placeholder 4">
            <a:extLst>
              <a:ext uri="{FF2B5EF4-FFF2-40B4-BE49-F238E27FC236}">
                <a16:creationId xmlns:a16="http://schemas.microsoft.com/office/drawing/2014/main" id="{3703C885-9F20-F545-9ED0-BED5A94ACF6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65" y="4131015"/>
            <a:ext cx="407697" cy="576688"/>
          </a:xfrm>
          <a:prstGeom prst="rect">
            <a:avLst/>
          </a:prstGeom>
        </p:spPr>
      </p:pic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89A90F24-8DF0-9C45-B91B-54509808D3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32" y="4150935"/>
            <a:ext cx="407697" cy="576688"/>
          </a:xfrm>
          <a:prstGeom prst="rect">
            <a:avLst/>
          </a:prstGeom>
        </p:spPr>
      </p:pic>
      <p:sp>
        <p:nvSpPr>
          <p:cNvPr id="62" name="对话气泡: 椭圆形 15">
            <a:extLst>
              <a:ext uri="{FF2B5EF4-FFF2-40B4-BE49-F238E27FC236}">
                <a16:creationId xmlns:a16="http://schemas.microsoft.com/office/drawing/2014/main" id="{22F7B603-C101-CA42-B84D-260835DE6AEC}"/>
              </a:ext>
            </a:extLst>
          </p:cNvPr>
          <p:cNvSpPr/>
          <p:nvPr/>
        </p:nvSpPr>
        <p:spPr>
          <a:xfrm>
            <a:off x="8137213" y="3380656"/>
            <a:ext cx="4686716" cy="915063"/>
          </a:xfrm>
          <a:prstGeom prst="wedgeEllipseCallout">
            <a:avLst>
              <a:gd name="adj1" fmla="val -4953"/>
              <a:gd name="adj2" fmla="val -105459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 use a market order, it will be executed immediately.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E26A365B-56EE-46F8-BF72-77049EC24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1825" y="5845931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4.97</a:t>
            </a:r>
          </a:p>
        </p:txBody>
      </p:sp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0D87539E-E055-4742-9CF2-D36692300A5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39" y="2811903"/>
            <a:ext cx="407697" cy="576688"/>
          </a:xfrm>
          <a:prstGeom prst="rect">
            <a:avLst/>
          </a:prstGeom>
        </p:spPr>
      </p:pic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F408D54C-35ED-4E9B-84B8-FF2F4AE3494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704" y="2791462"/>
            <a:ext cx="407697" cy="576688"/>
          </a:xfrm>
          <a:prstGeom prst="rect">
            <a:avLst/>
          </a:prstGeom>
        </p:spPr>
      </p:pic>
      <p:pic>
        <p:nvPicPr>
          <p:cNvPr id="41" name="Content Placeholder 4">
            <a:extLst>
              <a:ext uri="{FF2B5EF4-FFF2-40B4-BE49-F238E27FC236}">
                <a16:creationId xmlns:a16="http://schemas.microsoft.com/office/drawing/2014/main" id="{811F254B-A543-4868-A0F8-DC8D39202D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747" y="2807139"/>
            <a:ext cx="407697" cy="576688"/>
          </a:xfrm>
          <a:prstGeom prst="rect">
            <a:avLst/>
          </a:prstGeom>
        </p:spPr>
      </p:pic>
      <p:pic>
        <p:nvPicPr>
          <p:cNvPr id="46" name="Content Placeholder 4">
            <a:extLst>
              <a:ext uri="{FF2B5EF4-FFF2-40B4-BE49-F238E27FC236}">
                <a16:creationId xmlns:a16="http://schemas.microsoft.com/office/drawing/2014/main" id="{6DF0EC38-3460-45FD-9FE5-11A80703FC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855" y="4861283"/>
            <a:ext cx="407697" cy="576688"/>
          </a:xfrm>
          <a:prstGeom prst="rect">
            <a:avLst/>
          </a:prstGeom>
        </p:spPr>
      </p:pic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B8D85320-77BE-4F24-90FF-107CC32E27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915" y="4866904"/>
            <a:ext cx="407697" cy="576688"/>
          </a:xfrm>
          <a:prstGeom prst="rect">
            <a:avLst/>
          </a:prstGeom>
        </p:spPr>
      </p:pic>
      <p:pic>
        <p:nvPicPr>
          <p:cNvPr id="51" name="Content Placeholder 4">
            <a:extLst>
              <a:ext uri="{FF2B5EF4-FFF2-40B4-BE49-F238E27FC236}">
                <a16:creationId xmlns:a16="http://schemas.microsoft.com/office/drawing/2014/main" id="{4EA37F34-F9AA-4A7D-B503-EE56A00CC9F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980" y="4883119"/>
            <a:ext cx="407697" cy="576688"/>
          </a:xfrm>
          <a:prstGeom prst="rect">
            <a:avLst/>
          </a:prstGeom>
        </p:spPr>
      </p:pic>
      <p:pic>
        <p:nvPicPr>
          <p:cNvPr id="54" name="Content Placeholder 4">
            <a:extLst>
              <a:ext uri="{FF2B5EF4-FFF2-40B4-BE49-F238E27FC236}">
                <a16:creationId xmlns:a16="http://schemas.microsoft.com/office/drawing/2014/main" id="{201B573C-57C2-4288-BEE0-DB873FAD103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16" y="5552664"/>
            <a:ext cx="407697" cy="576688"/>
          </a:xfrm>
          <a:prstGeom prst="rect">
            <a:avLst/>
          </a:prstGeom>
        </p:spPr>
      </p:pic>
      <p:pic>
        <p:nvPicPr>
          <p:cNvPr id="63" name="Content Placeholder 4">
            <a:extLst>
              <a:ext uri="{FF2B5EF4-FFF2-40B4-BE49-F238E27FC236}">
                <a16:creationId xmlns:a16="http://schemas.microsoft.com/office/drawing/2014/main" id="{678B2090-3352-4536-9900-E2690C5661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576" y="5558285"/>
            <a:ext cx="407697" cy="576688"/>
          </a:xfrm>
          <a:prstGeom prst="rect">
            <a:avLst/>
          </a:prstGeom>
        </p:spPr>
      </p:pic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6E56276D-AEFD-44C1-BBE3-C533415BE6B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527" y="2126619"/>
            <a:ext cx="407697" cy="576688"/>
          </a:xfrm>
          <a:prstGeom prst="rect">
            <a:avLst/>
          </a:prstGeom>
        </p:spPr>
      </p:pic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C2D4A222-F4AD-4F3C-BFE2-8489D0300A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8" y="2118716"/>
            <a:ext cx="407697" cy="576688"/>
          </a:xfrm>
          <a:prstGeom prst="rect">
            <a:avLst/>
          </a:prstGeom>
        </p:spPr>
      </p:pic>
      <p:pic>
        <p:nvPicPr>
          <p:cNvPr id="69" name="Content Placeholder 4">
            <a:extLst>
              <a:ext uri="{FF2B5EF4-FFF2-40B4-BE49-F238E27FC236}">
                <a16:creationId xmlns:a16="http://schemas.microsoft.com/office/drawing/2014/main" id="{E2F35C97-4C08-4D91-8BE4-EAA6CA3A47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795" y="2148882"/>
            <a:ext cx="407697" cy="5766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47A75E0-5FCC-E745-9193-2FFADC0DDC55}"/>
              </a:ext>
            </a:extLst>
          </p:cNvPr>
          <p:cNvSpPr txBox="1"/>
          <p:nvPr/>
        </p:nvSpPr>
        <p:spPr>
          <a:xfrm>
            <a:off x="8222092" y="4490709"/>
            <a:ext cx="36460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Repurchase brokers are generally slower than HFTs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firm hires an HFT as its broker, the HFT becomes slower than other HFTs because it must comply with 10b-18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2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L -0.61927 0.1803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64" y="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2" grpId="0" animBg="1"/>
      <p:bldP spid="62" grpId="1" animBg="1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456" y="5365553"/>
            <a:ext cx="659974" cy="659974"/>
          </a:xfrm>
          <a:prstGeom prst="rect">
            <a:avLst/>
          </a:prstGeom>
        </p:spPr>
      </p:pic>
      <p:pic>
        <p:nvPicPr>
          <p:cNvPr id="79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00" y="2025996"/>
            <a:ext cx="493716" cy="698362"/>
          </a:xfrm>
          <a:prstGeom prst="rect">
            <a:avLst/>
          </a:prstGeom>
        </p:spPr>
      </p:pic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373676" y="1502191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HFT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7391400" y="2057400"/>
            <a:ext cx="1868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Repurchase brokers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9" name="Straight Connector 4"/>
          <p:cNvCxnSpPr/>
          <p:nvPr/>
        </p:nvCxnSpPr>
        <p:spPr>
          <a:xfrm>
            <a:off x="1419256" y="5213608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45" name="TextBox 13"/>
          <p:cNvSpPr txBox="1">
            <a:spLocks noChangeArrowheads="1"/>
          </p:cNvSpPr>
          <p:nvPr/>
        </p:nvSpPr>
        <p:spPr bwMode="auto">
          <a:xfrm>
            <a:off x="5277814" y="26511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4.99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46" name="TextBox 14"/>
          <p:cNvSpPr txBox="1">
            <a:spLocks noChangeArrowheads="1"/>
          </p:cNvSpPr>
          <p:nvPr/>
        </p:nvSpPr>
        <p:spPr bwMode="auto">
          <a:xfrm>
            <a:off x="5297516" y="41910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4.97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97516" y="1823544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5.00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80" name="TextBox 18"/>
          <p:cNvSpPr txBox="1">
            <a:spLocks noChangeArrowheads="1"/>
          </p:cNvSpPr>
          <p:nvPr/>
        </p:nvSpPr>
        <p:spPr bwMode="auto">
          <a:xfrm>
            <a:off x="5297516" y="59277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4.95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in Tick Size: Queuing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Bid-Side 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73" name="Content Placeholder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99" y="1335575"/>
            <a:ext cx="571202" cy="721825"/>
          </a:xfrm>
          <a:prstGeom prst="rect">
            <a:avLst/>
          </a:prstGeom>
        </p:spPr>
      </p:pic>
      <p:cxnSp>
        <p:nvCxnSpPr>
          <p:cNvPr id="33" name="Straight Connector 4"/>
          <p:cNvCxnSpPr/>
          <p:nvPr/>
        </p:nvCxnSpPr>
        <p:spPr>
          <a:xfrm>
            <a:off x="1439906" y="2008396"/>
            <a:ext cx="3629010" cy="30162"/>
          </a:xfrm>
          <a:prstGeom prst="line">
            <a:avLst/>
          </a:prstGeom>
          <a:ln w="76200">
            <a:solidFill>
              <a:srgbClr val="C000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72704" y="6193170"/>
            <a:ext cx="3496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Queuing (lower and lower priority)</a:t>
            </a: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flipV="1">
            <a:off x="1357562" y="6593280"/>
            <a:ext cx="4752328" cy="1727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8" name="Straight Connector 4"/>
          <p:cNvCxnSpPr>
            <a:cxnSpLocks/>
          </p:cNvCxnSpPr>
          <p:nvPr/>
        </p:nvCxnSpPr>
        <p:spPr>
          <a:xfrm>
            <a:off x="1436104" y="2807448"/>
            <a:ext cx="3556612" cy="26064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4">
            <a:extLst>
              <a:ext uri="{FF2B5EF4-FFF2-40B4-BE49-F238E27FC236}">
                <a16:creationId xmlns:a16="http://schemas.microsoft.com/office/drawing/2014/main" id="{32767694-A46D-914C-9072-4FD4F729D200}"/>
              </a:ext>
            </a:extLst>
          </p:cNvPr>
          <p:cNvCxnSpPr/>
          <p:nvPr/>
        </p:nvCxnSpPr>
        <p:spPr>
          <a:xfrm>
            <a:off x="1419256" y="4394086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4">
            <a:extLst>
              <a:ext uri="{FF2B5EF4-FFF2-40B4-BE49-F238E27FC236}">
                <a16:creationId xmlns:a16="http://schemas.microsoft.com/office/drawing/2014/main" id="{729050AF-219E-FF45-B0EA-7A5CD55520EE}"/>
              </a:ext>
            </a:extLst>
          </p:cNvPr>
          <p:cNvCxnSpPr/>
          <p:nvPr/>
        </p:nvCxnSpPr>
        <p:spPr>
          <a:xfrm>
            <a:off x="1419256" y="3632086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14">
            <a:extLst>
              <a:ext uri="{FF2B5EF4-FFF2-40B4-BE49-F238E27FC236}">
                <a16:creationId xmlns:a16="http://schemas.microsoft.com/office/drawing/2014/main" id="{61E4E0D9-C6E2-634A-AC4B-91EE25279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516" y="49530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4.96</a:t>
            </a:r>
          </a:p>
        </p:txBody>
      </p:sp>
      <p:sp>
        <p:nvSpPr>
          <p:cNvPr id="42" name="TextBox 14">
            <a:extLst>
              <a:ext uri="{FF2B5EF4-FFF2-40B4-BE49-F238E27FC236}">
                <a16:creationId xmlns:a16="http://schemas.microsoft.com/office/drawing/2014/main" id="{421D7499-8A48-3945-87AD-2AFA30C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973" y="3429000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4.98</a:t>
            </a:r>
          </a:p>
        </p:txBody>
      </p:sp>
      <p:cxnSp>
        <p:nvCxnSpPr>
          <p:cNvPr id="43" name="Straight Connector 4">
            <a:extLst>
              <a:ext uri="{FF2B5EF4-FFF2-40B4-BE49-F238E27FC236}">
                <a16:creationId xmlns:a16="http://schemas.microsoft.com/office/drawing/2014/main" id="{5740EE62-80D0-3C47-B6B0-69B399A30811}"/>
              </a:ext>
            </a:extLst>
          </p:cNvPr>
          <p:cNvCxnSpPr/>
          <p:nvPr/>
        </p:nvCxnSpPr>
        <p:spPr>
          <a:xfrm>
            <a:off x="1419256" y="6018854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938F8569-6DD3-42D6-9B7B-10E20FAAD7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76" y="2070039"/>
            <a:ext cx="493716" cy="698362"/>
          </a:xfrm>
          <a:prstGeom prst="rect">
            <a:avLst/>
          </a:prstGeom>
        </p:spPr>
      </p:pic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A321CCB9-CDE9-4592-B105-450F89D907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4" y="2845742"/>
            <a:ext cx="493716" cy="698362"/>
          </a:xfrm>
          <a:prstGeom prst="rect">
            <a:avLst/>
          </a:prstGeom>
        </p:spPr>
      </p:pic>
      <p:pic>
        <p:nvPicPr>
          <p:cNvPr id="32" name="Content Placeholder 4">
            <a:extLst>
              <a:ext uri="{FF2B5EF4-FFF2-40B4-BE49-F238E27FC236}">
                <a16:creationId xmlns:a16="http://schemas.microsoft.com/office/drawing/2014/main" id="{BECD4215-CC74-4C0D-A88A-9FFC1B2455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80" y="2876758"/>
            <a:ext cx="493716" cy="698362"/>
          </a:xfrm>
          <a:prstGeom prst="rect">
            <a:avLst/>
          </a:prstGeom>
        </p:spPr>
      </p:pic>
      <p:sp>
        <p:nvSpPr>
          <p:cNvPr id="51" name="TextBox 4">
            <a:extLst>
              <a:ext uri="{FF2B5EF4-FFF2-40B4-BE49-F238E27FC236}">
                <a16:creationId xmlns:a16="http://schemas.microsoft.com/office/drawing/2014/main" id="{88939022-57F6-4C92-9E46-60FE1A58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81" y="738144"/>
            <a:ext cx="4336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Tick Size Pilot Program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47" name="对话气泡: 椭圆形 15">
            <a:extLst>
              <a:ext uri="{FF2B5EF4-FFF2-40B4-BE49-F238E27FC236}">
                <a16:creationId xmlns:a16="http://schemas.microsoft.com/office/drawing/2014/main" id="{3FDF8FC5-B318-CF41-A8C9-FD78C59CC2B6}"/>
              </a:ext>
            </a:extLst>
          </p:cNvPr>
          <p:cNvSpPr/>
          <p:nvPr/>
        </p:nvSpPr>
        <p:spPr>
          <a:xfrm>
            <a:off x="7628994" y="3048451"/>
            <a:ext cx="3626637" cy="761098"/>
          </a:xfrm>
          <a:prstGeom prst="wedgeEllipseCallout">
            <a:avLst>
              <a:gd name="adj1" fmla="val -4313"/>
              <a:gd name="adj2" fmla="val -72696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will use a limit order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D6AE95-1966-4FFD-9697-9C52CA9856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4B99F6D-EE55-422C-B010-305ADC4E857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640" y="2176272"/>
            <a:ext cx="381000" cy="518871"/>
          </a:xfrm>
          <a:prstGeom prst="rect">
            <a:avLst/>
          </a:prstGeom>
        </p:spPr>
      </p:pic>
      <p:pic>
        <p:nvPicPr>
          <p:cNvPr id="52" name="Content Placeholder 4">
            <a:extLst>
              <a:ext uri="{FF2B5EF4-FFF2-40B4-BE49-F238E27FC236}">
                <a16:creationId xmlns:a16="http://schemas.microsoft.com/office/drawing/2014/main" id="{1FDFF42C-4774-4538-B04F-98FFEB5A34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76" y="2872559"/>
            <a:ext cx="493716" cy="698362"/>
          </a:xfrm>
          <a:prstGeom prst="rect">
            <a:avLst/>
          </a:prstGeom>
        </p:spPr>
      </p:pic>
      <p:pic>
        <p:nvPicPr>
          <p:cNvPr id="55" name="Content Placeholder 4">
            <a:extLst>
              <a:ext uri="{FF2B5EF4-FFF2-40B4-BE49-F238E27FC236}">
                <a16:creationId xmlns:a16="http://schemas.microsoft.com/office/drawing/2014/main" id="{AD6652D9-9126-4296-ACAB-D4A8EE9DD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0" y="2080604"/>
            <a:ext cx="493716" cy="698362"/>
          </a:xfrm>
          <a:prstGeom prst="rect">
            <a:avLst/>
          </a:prstGeom>
        </p:spPr>
      </p:pic>
      <p:pic>
        <p:nvPicPr>
          <p:cNvPr id="56" name="Content Placeholder 4">
            <a:extLst>
              <a:ext uri="{FF2B5EF4-FFF2-40B4-BE49-F238E27FC236}">
                <a16:creationId xmlns:a16="http://schemas.microsoft.com/office/drawing/2014/main" id="{FDF0DF57-B7A9-4AFC-99A7-C0D263B03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609" y="2095751"/>
            <a:ext cx="493716" cy="698362"/>
          </a:xfrm>
          <a:prstGeom prst="rect">
            <a:avLst/>
          </a:prstGeom>
        </p:spPr>
      </p:pic>
      <p:pic>
        <p:nvPicPr>
          <p:cNvPr id="57" name="Content Placeholder 4">
            <a:extLst>
              <a:ext uri="{FF2B5EF4-FFF2-40B4-BE49-F238E27FC236}">
                <a16:creationId xmlns:a16="http://schemas.microsoft.com/office/drawing/2014/main" id="{96D22912-BC8C-4C2E-9D56-B04D963C4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64" y="3656096"/>
            <a:ext cx="493716" cy="698362"/>
          </a:xfrm>
          <a:prstGeom prst="rect">
            <a:avLst/>
          </a:prstGeom>
        </p:spPr>
      </p:pic>
      <p:pic>
        <p:nvPicPr>
          <p:cNvPr id="58" name="Content Placeholder 4">
            <a:extLst>
              <a:ext uri="{FF2B5EF4-FFF2-40B4-BE49-F238E27FC236}">
                <a16:creationId xmlns:a16="http://schemas.microsoft.com/office/drawing/2014/main" id="{E690F30D-8192-4A69-916B-378A399DFD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9" y="3663102"/>
            <a:ext cx="493716" cy="698362"/>
          </a:xfrm>
          <a:prstGeom prst="rect">
            <a:avLst/>
          </a:prstGeom>
        </p:spPr>
      </p:pic>
      <p:pic>
        <p:nvPicPr>
          <p:cNvPr id="59" name="Content Placeholder 4">
            <a:extLst>
              <a:ext uri="{FF2B5EF4-FFF2-40B4-BE49-F238E27FC236}">
                <a16:creationId xmlns:a16="http://schemas.microsoft.com/office/drawing/2014/main" id="{2F00F645-62FC-4281-B66C-5EF493DDEF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790" y="3687025"/>
            <a:ext cx="493716" cy="698362"/>
          </a:xfrm>
          <a:prstGeom prst="rect">
            <a:avLst/>
          </a:prstGeom>
        </p:spPr>
      </p:pic>
      <p:pic>
        <p:nvPicPr>
          <p:cNvPr id="61" name="Content Placeholder 4">
            <a:extLst>
              <a:ext uri="{FF2B5EF4-FFF2-40B4-BE49-F238E27FC236}">
                <a16:creationId xmlns:a16="http://schemas.microsoft.com/office/drawing/2014/main" id="{3811F8B2-FC66-4BC7-8744-848B7B3098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696" y="4439270"/>
            <a:ext cx="493716" cy="698362"/>
          </a:xfrm>
          <a:prstGeom prst="rect">
            <a:avLst/>
          </a:prstGeom>
        </p:spPr>
      </p:pic>
      <p:pic>
        <p:nvPicPr>
          <p:cNvPr id="62" name="Content Placeholder 4">
            <a:extLst>
              <a:ext uri="{FF2B5EF4-FFF2-40B4-BE49-F238E27FC236}">
                <a16:creationId xmlns:a16="http://schemas.microsoft.com/office/drawing/2014/main" id="{9002A38D-2C8A-4879-8ABF-C0A790D583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80" y="4455873"/>
            <a:ext cx="493716" cy="698362"/>
          </a:xfrm>
          <a:prstGeom prst="rect">
            <a:avLst/>
          </a:prstGeom>
        </p:spPr>
      </p:pic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852E358B-1198-42C3-9642-9906E134D7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1" y="5251377"/>
            <a:ext cx="493716" cy="698362"/>
          </a:xfrm>
          <a:prstGeom prst="rect">
            <a:avLst/>
          </a:prstGeom>
        </p:spPr>
      </p:pic>
      <p:sp>
        <p:nvSpPr>
          <p:cNvPr id="54" name="对话气泡: 椭圆形 15">
            <a:extLst>
              <a:ext uri="{FF2B5EF4-FFF2-40B4-BE49-F238E27FC236}">
                <a16:creationId xmlns:a16="http://schemas.microsoft.com/office/drawing/2014/main" id="{DED67AE2-4450-A843-86D0-CB67220C4C24}"/>
              </a:ext>
            </a:extLst>
          </p:cNvPr>
          <p:cNvSpPr/>
          <p:nvPr/>
        </p:nvSpPr>
        <p:spPr>
          <a:xfrm>
            <a:off x="6051053" y="2788172"/>
            <a:ext cx="3135370" cy="418923"/>
          </a:xfrm>
          <a:prstGeom prst="wedgeEllipseCallout">
            <a:avLst>
              <a:gd name="adj1" fmla="val -92761"/>
              <a:gd name="adj2" fmla="val -115635"/>
            </a:avLst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 for execution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9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42643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00247 0.47314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2365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-0.00013 0.46481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324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22222E-6 L 0.15951 0.3523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176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7 L 0.15274 0.3467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1733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-0.00162 L 0.15287 0.3527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1770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85185E-6 L -0.00039 0.46528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23264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-0.00404 0.4685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23426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2.22222E-6 L 0.27669 0.2388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28" y="1194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27305 0.2379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1189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27422 0.2368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1" y="1182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0.4026 0.12986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30" y="64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40808 0.12825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04" y="64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35599 0.47153 " pathEditMode="relative" rAng="0" ptsTypes="AA">
                                      <p:cBhvr>
                                        <p:cTn id="63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99" y="2356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33333E-6 L 0.49518 0.01342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3" y="671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1" grpId="0"/>
      <p:bldP spid="47" grpId="0" animBg="1"/>
      <p:bldP spid="47" grpId="1" animBg="1"/>
      <p:bldP spid="54" grpId="0" animBg="1"/>
      <p:bldP spid="5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341617"/>
            <a:ext cx="8782614" cy="4373383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26819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A Large Increase in Bid-Side Depth Reduces Repurchases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25"/>
          <p:cNvSpPr/>
          <p:nvPr/>
        </p:nvSpPr>
        <p:spPr>
          <a:xfrm>
            <a:off x="4080928" y="2514600"/>
            <a:ext cx="2695575" cy="65347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5"/>
          <p:cNvSpPr txBox="1"/>
          <p:nvPr/>
        </p:nvSpPr>
        <p:spPr>
          <a:xfrm>
            <a:off x="1066800" y="5613268"/>
            <a:ext cx="1167235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1" indent="0" algn="just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Cutoff: the median value</a:t>
            </a:r>
            <a:endParaRPr dirty="0"/>
          </a:p>
          <a:p>
            <a:pPr marL="742950" marR="0" lvl="1" indent="-133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1" name="Google Shape;811;p25"/>
          <p:cNvSpPr/>
          <p:nvPr/>
        </p:nvSpPr>
        <p:spPr>
          <a:xfrm>
            <a:off x="7591423" y="2514600"/>
            <a:ext cx="2695575" cy="65347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259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324129" y="0"/>
            <a:ext cx="11587285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cs typeface="Times New Roman"/>
                <a:sym typeface="Times New Roman"/>
              </a:rPr>
              <a:t>Two Famous Puzzles in the Payout Literature </a:t>
            </a:r>
            <a:endParaRPr dirty="0"/>
          </a:p>
        </p:txBody>
      </p:sp>
      <p:sp>
        <p:nvSpPr>
          <p:cNvPr id="109" name="Google Shape;109;p2"/>
          <p:cNvSpPr txBox="1"/>
          <p:nvPr/>
        </p:nvSpPr>
        <p:spPr>
          <a:xfrm>
            <a:off x="76200" y="1295400"/>
            <a:ext cx="1203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5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forms of corporate payouts: dividends and share repurchases </a:t>
            </a: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Miller and Modigliani (1961)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  <a:sym typeface="Calibri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paying out through dividends or share repurchases does not matter</a:t>
            </a: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Tax disadvantages of dividends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Dividend tax was higher than capital gain tax </a:t>
            </a:r>
            <a:endParaRPr lang="en-US" sz="20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Capital gain tax can be deferred </a:t>
            </a:r>
            <a:endParaRPr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8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1" indent="-342900" algn="just" rtl="0">
              <a:lnSpc>
                <a:spcPct val="90000"/>
              </a:lnSpc>
              <a:spcBef>
                <a:spcPts val="481"/>
              </a:spcBef>
              <a:spcAft>
                <a:spcPts val="0"/>
              </a:spcAft>
              <a:buClr>
                <a:srgbClr val="000000"/>
              </a:buClr>
              <a:buSzPts val="2405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most salient puzzles (Farre-Mensa, Michaely, and Schmalz 2014) 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Dividend puzzle (Black 1976)</a:t>
            </a:r>
          </a:p>
          <a:p>
            <a:pPr marL="1143000" lvl="2" indent="-228600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Why do firms pay dividend at all? </a:t>
            </a:r>
            <a:endParaRPr lang="en-US" dirty="0">
              <a:latin typeface="Times New Roman"/>
              <a:cs typeface="Times New Roman"/>
              <a:sym typeface="Calibri"/>
            </a:endParaRPr>
          </a:p>
          <a:p>
            <a:pPr marL="742950" lvl="1" indent="-285750" algn="just" rtl="0">
              <a:lnSpc>
                <a:spcPct val="90000"/>
              </a:lnSpc>
              <a:spcBef>
                <a:spcPts val="407"/>
              </a:spcBef>
              <a:spcAft>
                <a:spcPts val="0"/>
              </a:spcAft>
              <a:buClr>
                <a:srgbClr val="000000"/>
              </a:buClr>
              <a:buSzPts val="2035"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action="ppaction://hlinksldjump"/>
              </a:rPr>
              <a:t>Secular increase of share repurchases relative to dividends over the past three decades </a:t>
            </a: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1" indent="-342900" algn="just">
              <a:lnSpc>
                <a:spcPct val="90000"/>
              </a:lnSpc>
              <a:spcBef>
                <a:spcPts val="481"/>
              </a:spcBef>
              <a:buSzPts val="2405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This paper: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the costs of repurchases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address these two puzzles simultaneously</a:t>
            </a: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Market structure frictions can explain why repurchases cannot completely drive out dividends</a:t>
            </a:r>
          </a:p>
          <a:p>
            <a:pPr marL="742950" lvl="1" indent="-285750" algn="just">
              <a:lnSpc>
                <a:spcPct val="90000"/>
              </a:lnSpc>
              <a:spcBef>
                <a:spcPts val="407"/>
              </a:spcBef>
              <a:buClr>
                <a:srgbClr val="000000"/>
              </a:buClr>
              <a:buSzPts val="2035"/>
              <a:buFontTx/>
              <a:buChar char="–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The reduction in market structure frictions over time explains the secular increase in share repurchases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1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000" dirty="0"/>
          </a:p>
          <a:p>
            <a:pPr marL="342900" lvl="0" indent="-201930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endParaRPr lang="en-US" sz="22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00100" lvl="2" indent="-342900" algn="just">
              <a:lnSpc>
                <a:spcPct val="90000"/>
              </a:lnSpc>
              <a:spcBef>
                <a:spcPts val="481"/>
              </a:spcBef>
              <a:buSzPts val="2405"/>
              <a:buChar char="•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lnSpc>
                <a:spcPct val="90000"/>
              </a:lnSpc>
              <a:spcBef>
                <a:spcPts val="481"/>
              </a:spcBef>
              <a:buSzPts val="2405"/>
            </a:pPr>
            <a:endParaRPr sz="22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None/>
            </a:pPr>
            <a:endParaRPr sz="22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sz="185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0660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Greater depth is generally considered more liquid (Goldstein and 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Kavajecz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2000)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 market with large depth on the bid side may imply an illiquid market for issuers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10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F2DA0F4-3E2D-4652-9914-EC46E10B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678" y="1249397"/>
            <a:ext cx="10307322" cy="4084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Pool Matters for Share Repurchases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625057-6E4F-417F-BE94-CE32B4327885}"/>
              </a:ext>
            </a:extLst>
          </p:cNvPr>
          <p:cNvSpPr txBox="1"/>
          <p:nvPr/>
        </p:nvSpPr>
        <p:spPr>
          <a:xfrm>
            <a:off x="304800" y="5475238"/>
            <a:ext cx="11672350" cy="11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Tick-constrained firms in test group 3 reduce share repurchases by 55%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Tick-constrained firms in test groups 1 &amp; 2 reduce repurchases by only 36%</a:t>
            </a:r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Modest difference in change in liquidity (</a:t>
            </a:r>
            <a:r>
              <a:rPr lang="en-US" altLang="zh-CN" sz="2000" dirty="0" err="1">
                <a:latin typeface="Times New Roman"/>
                <a:cs typeface="Times New Roman"/>
              </a:rPr>
              <a:t>Rindi</a:t>
            </a:r>
            <a:r>
              <a:rPr lang="en-US" altLang="zh-CN" sz="2000" dirty="0">
                <a:latin typeface="Times New Roman"/>
                <a:cs typeface="Times New Roman"/>
              </a:rPr>
              <a:t> and Werner 2019) 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F5E486FF-90C7-7F45-BCE3-64AA97660CAE}"/>
              </a:ext>
            </a:extLst>
          </p:cNvPr>
          <p:cNvSpPr/>
          <p:nvPr/>
        </p:nvSpPr>
        <p:spPr>
          <a:xfrm>
            <a:off x="8610600" y="2546922"/>
            <a:ext cx="1143000" cy="5772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8AC5D426-3A4B-AB46-BBF2-9ADF886FAA53}"/>
              </a:ext>
            </a:extLst>
          </p:cNvPr>
          <p:cNvSpPr/>
          <p:nvPr/>
        </p:nvSpPr>
        <p:spPr>
          <a:xfrm>
            <a:off x="4114800" y="2546922"/>
            <a:ext cx="1143000" cy="5582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260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373676" y="1502191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HFT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7391400" y="2057400"/>
            <a:ext cx="1868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Repurchase brokers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5297516" y="1823544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5.00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80" name="TextBox 18"/>
          <p:cNvSpPr txBox="1">
            <a:spLocks noChangeArrowheads="1"/>
          </p:cNvSpPr>
          <p:nvPr/>
        </p:nvSpPr>
        <p:spPr bwMode="auto">
          <a:xfrm>
            <a:off x="5297516" y="59277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4.95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662677" y="-69885"/>
            <a:ext cx="1016338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Group 1&amp;2 Issuers: Queue-Jumping Using Dark Pools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73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99" y="1335575"/>
            <a:ext cx="571202" cy="721825"/>
          </a:xfrm>
          <a:prstGeom prst="rect">
            <a:avLst/>
          </a:prstGeom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72704" y="6193170"/>
            <a:ext cx="3496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Queuing (lower and lower priority)</a:t>
            </a: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flipV="1">
            <a:off x="1357562" y="6593280"/>
            <a:ext cx="4752328" cy="1727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3" name="Straight Connector 4">
            <a:extLst>
              <a:ext uri="{FF2B5EF4-FFF2-40B4-BE49-F238E27FC236}">
                <a16:creationId xmlns:a16="http://schemas.microsoft.com/office/drawing/2014/main" id="{5740EE62-80D0-3C47-B6B0-69B399A30811}"/>
              </a:ext>
            </a:extLst>
          </p:cNvPr>
          <p:cNvCxnSpPr/>
          <p:nvPr/>
        </p:nvCxnSpPr>
        <p:spPr>
          <a:xfrm>
            <a:off x="1419256" y="6018854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4">
            <a:extLst>
              <a:ext uri="{FF2B5EF4-FFF2-40B4-BE49-F238E27FC236}">
                <a16:creationId xmlns:a16="http://schemas.microsoft.com/office/drawing/2014/main" id="{88939022-57F6-4C92-9E46-60FE1A58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81" y="738144"/>
            <a:ext cx="4336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Tick Size Pilot Program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D6AE95-1966-4FFD-9697-9C52CA985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852E358B-1198-42C3-9642-9906E134D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1" y="5251377"/>
            <a:ext cx="493716" cy="698362"/>
          </a:xfrm>
          <a:prstGeom prst="rect">
            <a:avLst/>
          </a:prstGeom>
        </p:spPr>
      </p:pic>
      <p:pic>
        <p:nvPicPr>
          <p:cNvPr id="60" name="Content Placeholder 4">
            <a:extLst>
              <a:ext uri="{FF2B5EF4-FFF2-40B4-BE49-F238E27FC236}">
                <a16:creationId xmlns:a16="http://schemas.microsoft.com/office/drawing/2014/main" id="{4F4568F8-349F-4748-8075-5AFD3D5707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12" y="5242529"/>
            <a:ext cx="493716" cy="698362"/>
          </a:xfrm>
          <a:prstGeom prst="rect">
            <a:avLst/>
          </a:prstGeom>
        </p:spPr>
      </p:pic>
      <p:pic>
        <p:nvPicPr>
          <p:cNvPr id="64" name="Content Placeholder 4">
            <a:extLst>
              <a:ext uri="{FF2B5EF4-FFF2-40B4-BE49-F238E27FC236}">
                <a16:creationId xmlns:a16="http://schemas.microsoft.com/office/drawing/2014/main" id="{64CF7192-5766-C448-897C-5AE9AEFD15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4" y="5245238"/>
            <a:ext cx="493716" cy="698362"/>
          </a:xfrm>
          <a:prstGeom prst="rect">
            <a:avLst/>
          </a:prstGeom>
        </p:spPr>
      </p:pic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67A5CF20-3F83-5940-B704-FEBB9AB05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40" y="5245238"/>
            <a:ext cx="493716" cy="698362"/>
          </a:xfrm>
          <a:prstGeom prst="rect">
            <a:avLst/>
          </a:prstGeom>
        </p:spPr>
      </p:pic>
      <p:pic>
        <p:nvPicPr>
          <p:cNvPr id="67" name="Content Placeholder 4">
            <a:extLst>
              <a:ext uri="{FF2B5EF4-FFF2-40B4-BE49-F238E27FC236}">
                <a16:creationId xmlns:a16="http://schemas.microsoft.com/office/drawing/2014/main" id="{EEDF7B35-7342-D64E-886E-4A245645BC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4" y="5257800"/>
            <a:ext cx="493716" cy="698362"/>
          </a:xfrm>
          <a:prstGeom prst="rect">
            <a:avLst/>
          </a:prstGeom>
        </p:spPr>
      </p:pic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6C09E47B-184F-9647-AAF2-5617ED7454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84" y="5248257"/>
            <a:ext cx="493716" cy="659248"/>
          </a:xfrm>
          <a:prstGeom prst="rect">
            <a:avLst/>
          </a:prstGeom>
        </p:spPr>
      </p:pic>
      <p:pic>
        <p:nvPicPr>
          <p:cNvPr id="69" name="Content Placeholder 4">
            <a:extLst>
              <a:ext uri="{FF2B5EF4-FFF2-40B4-BE49-F238E27FC236}">
                <a16:creationId xmlns:a16="http://schemas.microsoft.com/office/drawing/2014/main" id="{B8DE45C0-5DC2-744F-A499-A67D36803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33" y="5245238"/>
            <a:ext cx="493716" cy="698362"/>
          </a:xfrm>
          <a:prstGeom prst="rect">
            <a:avLst/>
          </a:prstGeom>
        </p:spPr>
      </p:pic>
      <p:pic>
        <p:nvPicPr>
          <p:cNvPr id="71" name="Content Placeholder 4">
            <a:extLst>
              <a:ext uri="{FF2B5EF4-FFF2-40B4-BE49-F238E27FC236}">
                <a16:creationId xmlns:a16="http://schemas.microsoft.com/office/drawing/2014/main" id="{D6550D10-2CA1-A548-8950-4856CF038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18" y="5245238"/>
            <a:ext cx="493716" cy="698362"/>
          </a:xfrm>
          <a:prstGeom prst="rect">
            <a:avLst/>
          </a:prstGeom>
        </p:spPr>
      </p:pic>
      <p:pic>
        <p:nvPicPr>
          <p:cNvPr id="74" name="Content Placeholder 4">
            <a:extLst>
              <a:ext uri="{FF2B5EF4-FFF2-40B4-BE49-F238E27FC236}">
                <a16:creationId xmlns:a16="http://schemas.microsoft.com/office/drawing/2014/main" id="{52EEC587-A96B-6742-93CA-139BF48B61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59" y="5245238"/>
            <a:ext cx="493716" cy="6983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AFE33EB0-C931-9547-8BCD-8D8D766C4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51" y="5260819"/>
            <a:ext cx="493716" cy="659248"/>
          </a:xfrm>
          <a:prstGeom prst="rect">
            <a:avLst/>
          </a:prstGeom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1B0D7F41-A3D7-6541-B97F-53209384A2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7800"/>
            <a:ext cx="493716" cy="698362"/>
          </a:xfrm>
          <a:prstGeom prst="rect">
            <a:avLst/>
          </a:prstGeom>
        </p:spPr>
      </p:pic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0B811A7F-893C-014A-867B-A13A4FBE1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5" y="5257800"/>
            <a:ext cx="493716" cy="698362"/>
          </a:xfrm>
          <a:prstGeom prst="rect">
            <a:avLst/>
          </a:prstGeom>
        </p:spPr>
      </p:pic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BF12B47F-A2D5-4949-B36D-FDC42336B0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26" y="5257800"/>
            <a:ext cx="493716" cy="698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2CBC55-3F16-924D-9FBF-0659F2173EB8}"/>
              </a:ext>
            </a:extLst>
          </p:cNvPr>
          <p:cNvSpPr txBox="1"/>
          <p:nvPr/>
        </p:nvSpPr>
        <p:spPr>
          <a:xfrm>
            <a:off x="8119367" y="3058397"/>
            <a:ext cx="2929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orders to dark pools to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ahead of the long queue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Picture 34" descr="A picture containing bottle&#10;&#10;Description automatically generated">
            <a:extLst>
              <a:ext uri="{FF2B5EF4-FFF2-40B4-BE49-F238E27FC236}">
                <a16:creationId xmlns:a16="http://schemas.microsoft.com/office/drawing/2014/main" id="{19DC9E30-9118-7643-84E5-A8730EFE404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9" y="5677351"/>
            <a:ext cx="995671" cy="571049"/>
          </a:xfrm>
          <a:prstGeom prst="rect">
            <a:avLst/>
          </a:prstGeom>
        </p:spPr>
      </p:pic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588D4C96-DC49-0D42-9C19-6D1FA3894565}"/>
              </a:ext>
            </a:extLst>
          </p:cNvPr>
          <p:cNvCxnSpPr/>
          <p:nvPr/>
        </p:nvCxnSpPr>
        <p:spPr>
          <a:xfrm>
            <a:off x="1439906" y="2008396"/>
            <a:ext cx="3629010" cy="30162"/>
          </a:xfrm>
          <a:prstGeom prst="line">
            <a:avLst/>
          </a:prstGeom>
          <a:ln w="76200">
            <a:solidFill>
              <a:srgbClr val="C000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6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-0.69857 0.5104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935" y="2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4"/>
          <p:cNvSpPr txBox="1">
            <a:spLocks noChangeArrowheads="1"/>
          </p:cNvSpPr>
          <p:nvPr/>
        </p:nvSpPr>
        <p:spPr bwMode="auto">
          <a:xfrm>
            <a:off x="7373676" y="1502191"/>
            <a:ext cx="677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HFT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39" name="TextBox 5"/>
          <p:cNvSpPr txBox="1">
            <a:spLocks noChangeArrowheads="1"/>
          </p:cNvSpPr>
          <p:nvPr/>
        </p:nvSpPr>
        <p:spPr bwMode="auto">
          <a:xfrm>
            <a:off x="7391400" y="2057400"/>
            <a:ext cx="186851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Repurchase brokers</a:t>
            </a:r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4380" name="TextBox 18"/>
          <p:cNvSpPr txBox="1">
            <a:spLocks noChangeArrowheads="1"/>
          </p:cNvSpPr>
          <p:nvPr/>
        </p:nvSpPr>
        <p:spPr bwMode="auto">
          <a:xfrm>
            <a:off x="5297516" y="5927725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4.95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89" name="Title 1"/>
          <p:cNvSpPr>
            <a:spLocks noGrp="1"/>
          </p:cNvSpPr>
          <p:nvPr>
            <p:ph type="title"/>
          </p:nvPr>
        </p:nvSpPr>
        <p:spPr>
          <a:xfrm>
            <a:off x="230216" y="-98133"/>
            <a:ext cx="112775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Group 3 Issuers: Conflict Between New and Old Rules</a:t>
            </a: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73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99" y="1335575"/>
            <a:ext cx="571202" cy="721825"/>
          </a:xfrm>
          <a:prstGeom prst="rect">
            <a:avLst/>
          </a:prstGeom>
        </p:spPr>
      </p:pic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72704" y="6193170"/>
            <a:ext cx="3496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Queuing (lower and lower priority)</a:t>
            </a:r>
          </a:p>
        </p:txBody>
      </p: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flipV="1">
            <a:off x="1357562" y="6593280"/>
            <a:ext cx="4752328" cy="17278"/>
          </a:xfrm>
          <a:prstGeom prst="straightConnector1">
            <a:avLst/>
          </a:prstGeom>
          <a:noFill/>
          <a:ln w="28575" algn="ctr">
            <a:solidFill>
              <a:srgbClr val="4A7EBB"/>
            </a:solidFill>
            <a:round/>
            <a:headEnd/>
            <a:tailEnd type="arrow" w="med" len="med"/>
          </a:ln>
        </p:spPr>
      </p:cxnSp>
      <p:cxnSp>
        <p:nvCxnSpPr>
          <p:cNvPr id="43" name="Straight Connector 4">
            <a:extLst>
              <a:ext uri="{FF2B5EF4-FFF2-40B4-BE49-F238E27FC236}">
                <a16:creationId xmlns:a16="http://schemas.microsoft.com/office/drawing/2014/main" id="{5740EE62-80D0-3C47-B6B0-69B399A30811}"/>
              </a:ext>
            </a:extLst>
          </p:cNvPr>
          <p:cNvCxnSpPr/>
          <p:nvPr/>
        </p:nvCxnSpPr>
        <p:spPr>
          <a:xfrm>
            <a:off x="1419256" y="6018854"/>
            <a:ext cx="3573461" cy="6673"/>
          </a:xfrm>
          <a:prstGeom prst="line">
            <a:avLst/>
          </a:prstGeom>
          <a:ln w="76200">
            <a:solidFill>
              <a:srgbClr val="C00000"/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4">
            <a:extLst>
              <a:ext uri="{FF2B5EF4-FFF2-40B4-BE49-F238E27FC236}">
                <a16:creationId xmlns:a16="http://schemas.microsoft.com/office/drawing/2014/main" id="{88939022-57F6-4C92-9E46-60FE1A58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81" y="738144"/>
            <a:ext cx="43362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alibri" pitchFamily="34" charset="0"/>
              </a:rPr>
              <a:t>Tick Size Pilot Program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5ED6AE95-1966-4FFD-9697-9C52CA985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859" y="2180471"/>
            <a:ext cx="381000" cy="518871"/>
          </a:xfrm>
          <a:prstGeom prst="rect">
            <a:avLst/>
          </a:prstGeom>
        </p:spPr>
      </p:pic>
      <p:pic>
        <p:nvPicPr>
          <p:cNvPr id="65" name="Content Placeholder 4">
            <a:extLst>
              <a:ext uri="{FF2B5EF4-FFF2-40B4-BE49-F238E27FC236}">
                <a16:creationId xmlns:a16="http://schemas.microsoft.com/office/drawing/2014/main" id="{852E358B-1198-42C3-9642-9906E134D7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61" y="5251377"/>
            <a:ext cx="493716" cy="698362"/>
          </a:xfrm>
          <a:prstGeom prst="rect">
            <a:avLst/>
          </a:prstGeom>
        </p:spPr>
      </p:pic>
      <p:pic>
        <p:nvPicPr>
          <p:cNvPr id="60" name="Content Placeholder 4">
            <a:extLst>
              <a:ext uri="{FF2B5EF4-FFF2-40B4-BE49-F238E27FC236}">
                <a16:creationId xmlns:a16="http://schemas.microsoft.com/office/drawing/2014/main" id="{4F4568F8-349F-4748-8075-5AFD3D5707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12" y="5242529"/>
            <a:ext cx="493716" cy="698362"/>
          </a:xfrm>
          <a:prstGeom prst="rect">
            <a:avLst/>
          </a:prstGeom>
        </p:spPr>
      </p:pic>
      <p:pic>
        <p:nvPicPr>
          <p:cNvPr id="64" name="Content Placeholder 4">
            <a:extLst>
              <a:ext uri="{FF2B5EF4-FFF2-40B4-BE49-F238E27FC236}">
                <a16:creationId xmlns:a16="http://schemas.microsoft.com/office/drawing/2014/main" id="{64CF7192-5766-C448-897C-5AE9AEFD15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84" y="5245238"/>
            <a:ext cx="493716" cy="698362"/>
          </a:xfrm>
          <a:prstGeom prst="rect">
            <a:avLst/>
          </a:prstGeom>
        </p:spPr>
      </p:pic>
      <p:pic>
        <p:nvPicPr>
          <p:cNvPr id="66" name="Content Placeholder 4">
            <a:extLst>
              <a:ext uri="{FF2B5EF4-FFF2-40B4-BE49-F238E27FC236}">
                <a16:creationId xmlns:a16="http://schemas.microsoft.com/office/drawing/2014/main" id="{67A5CF20-3F83-5940-B704-FEBB9AB05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40" y="5245238"/>
            <a:ext cx="493716" cy="698362"/>
          </a:xfrm>
          <a:prstGeom prst="rect">
            <a:avLst/>
          </a:prstGeom>
        </p:spPr>
      </p:pic>
      <p:pic>
        <p:nvPicPr>
          <p:cNvPr id="67" name="Content Placeholder 4">
            <a:extLst>
              <a:ext uri="{FF2B5EF4-FFF2-40B4-BE49-F238E27FC236}">
                <a16:creationId xmlns:a16="http://schemas.microsoft.com/office/drawing/2014/main" id="{EEDF7B35-7342-D64E-886E-4A245645BC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24" y="5257800"/>
            <a:ext cx="493716" cy="698362"/>
          </a:xfrm>
          <a:prstGeom prst="rect">
            <a:avLst/>
          </a:prstGeom>
        </p:spPr>
      </p:pic>
      <p:pic>
        <p:nvPicPr>
          <p:cNvPr id="68" name="Content Placeholder 4">
            <a:extLst>
              <a:ext uri="{FF2B5EF4-FFF2-40B4-BE49-F238E27FC236}">
                <a16:creationId xmlns:a16="http://schemas.microsoft.com/office/drawing/2014/main" id="{6C09E47B-184F-9647-AAF2-5617ED74541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84" y="5248257"/>
            <a:ext cx="493716" cy="659248"/>
          </a:xfrm>
          <a:prstGeom prst="rect">
            <a:avLst/>
          </a:prstGeom>
        </p:spPr>
      </p:pic>
      <p:pic>
        <p:nvPicPr>
          <p:cNvPr id="69" name="Content Placeholder 4">
            <a:extLst>
              <a:ext uri="{FF2B5EF4-FFF2-40B4-BE49-F238E27FC236}">
                <a16:creationId xmlns:a16="http://schemas.microsoft.com/office/drawing/2014/main" id="{B8DE45C0-5DC2-744F-A499-A67D36803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633" y="5245238"/>
            <a:ext cx="493716" cy="698362"/>
          </a:xfrm>
          <a:prstGeom prst="rect">
            <a:avLst/>
          </a:prstGeom>
        </p:spPr>
      </p:pic>
      <p:pic>
        <p:nvPicPr>
          <p:cNvPr id="71" name="Content Placeholder 4">
            <a:extLst>
              <a:ext uri="{FF2B5EF4-FFF2-40B4-BE49-F238E27FC236}">
                <a16:creationId xmlns:a16="http://schemas.microsoft.com/office/drawing/2014/main" id="{D6550D10-2CA1-A548-8950-4856CF0384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218" y="5245238"/>
            <a:ext cx="493716" cy="698362"/>
          </a:xfrm>
          <a:prstGeom prst="rect">
            <a:avLst/>
          </a:prstGeom>
        </p:spPr>
      </p:pic>
      <p:pic>
        <p:nvPicPr>
          <p:cNvPr id="74" name="Content Placeholder 4">
            <a:extLst>
              <a:ext uri="{FF2B5EF4-FFF2-40B4-BE49-F238E27FC236}">
                <a16:creationId xmlns:a16="http://schemas.microsoft.com/office/drawing/2014/main" id="{52EEC587-A96B-6742-93CA-139BF48B61C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159" y="5245238"/>
            <a:ext cx="493716" cy="698362"/>
          </a:xfrm>
          <a:prstGeom prst="rect">
            <a:avLst/>
          </a:prstGeom>
        </p:spPr>
      </p:pic>
      <p:pic>
        <p:nvPicPr>
          <p:cNvPr id="28" name="Content Placeholder 4">
            <a:extLst>
              <a:ext uri="{FF2B5EF4-FFF2-40B4-BE49-F238E27FC236}">
                <a16:creationId xmlns:a16="http://schemas.microsoft.com/office/drawing/2014/main" id="{AFE33EB0-C931-9547-8BCD-8D8D766C46F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51" y="5260819"/>
            <a:ext cx="493716" cy="659248"/>
          </a:xfrm>
          <a:prstGeom prst="rect">
            <a:avLst/>
          </a:prstGeom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1B0D7F41-A3D7-6541-B97F-53209384A2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57800"/>
            <a:ext cx="493716" cy="698362"/>
          </a:xfrm>
          <a:prstGeom prst="rect">
            <a:avLst/>
          </a:prstGeom>
        </p:spPr>
      </p:pic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0B811A7F-893C-014A-867B-A13A4FBE101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85" y="5257800"/>
            <a:ext cx="493716" cy="698362"/>
          </a:xfrm>
          <a:prstGeom prst="rect">
            <a:avLst/>
          </a:prstGeom>
        </p:spPr>
      </p:pic>
      <p:pic>
        <p:nvPicPr>
          <p:cNvPr id="31" name="Content Placeholder 4">
            <a:extLst>
              <a:ext uri="{FF2B5EF4-FFF2-40B4-BE49-F238E27FC236}">
                <a16:creationId xmlns:a16="http://schemas.microsoft.com/office/drawing/2014/main" id="{BF12B47F-A2D5-4949-B36D-FDC42336B0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26" y="5257800"/>
            <a:ext cx="493716" cy="6983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D741F7-FA5A-1044-9480-EDB7A07DC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" y="2000842"/>
            <a:ext cx="1397000" cy="1397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D755C3-FE50-124E-8379-B4CA6112CF21}"/>
              </a:ext>
            </a:extLst>
          </p:cNvPr>
          <p:cNvSpPr txBox="1"/>
          <p:nvPr/>
        </p:nvSpPr>
        <p:spPr>
          <a:xfrm>
            <a:off x="1491354" y="2498455"/>
            <a:ext cx="5972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trade-at rule for test group 3 (purpose: improve trading transparency): Orders in dark pools have to improve the price in the stock exchange by more than 2.5 cents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DFC4D-2BD6-3349-9BAF-D80F4F954851}"/>
              </a:ext>
            </a:extLst>
          </p:cNvPr>
          <p:cNvSpPr txBox="1"/>
          <p:nvPr/>
        </p:nvSpPr>
        <p:spPr>
          <a:xfrm>
            <a:off x="1518530" y="1681890"/>
            <a:ext cx="5918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rule 10b-18 price condition (purpose: prevent price manipulation): Repurchasing price should not be higher than the bid price in the stock exchange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29A2DF-BBB7-3847-96EF-8DF6289FD0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71" y="2190457"/>
            <a:ext cx="659974" cy="659974"/>
          </a:xfrm>
          <a:prstGeom prst="rect">
            <a:avLst/>
          </a:prstGeom>
        </p:spPr>
      </p:pic>
      <p:pic>
        <p:nvPicPr>
          <p:cNvPr id="39" name="Picture 38" descr="A picture containing bottle&#10;&#10;Description automatically generated">
            <a:extLst>
              <a:ext uri="{FF2B5EF4-FFF2-40B4-BE49-F238E27FC236}">
                <a16:creationId xmlns:a16="http://schemas.microsoft.com/office/drawing/2014/main" id="{DCE626A1-8C09-9C45-A590-F3D244B352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29" y="5677351"/>
            <a:ext cx="995671" cy="57104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1ECE4CF-F921-4849-AC9D-3297A244DF00}"/>
              </a:ext>
            </a:extLst>
          </p:cNvPr>
          <p:cNvSpPr txBox="1"/>
          <p:nvPr/>
        </p:nvSpPr>
        <p:spPr>
          <a:xfrm>
            <a:off x="8334001" y="3031842"/>
            <a:ext cx="270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double constraints in both exchanges and dark pools: fail to execute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04D9C2-E871-D444-8D0E-E091E5CDE9E2}"/>
              </a:ext>
            </a:extLst>
          </p:cNvPr>
          <p:cNvSpPr txBox="1"/>
          <p:nvPr/>
        </p:nvSpPr>
        <p:spPr>
          <a:xfrm>
            <a:off x="1592194" y="3927426"/>
            <a:ext cx="401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 for repurchasing orders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29E30-E655-1541-BFEE-A3FC27343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516" y="1823544"/>
            <a:ext cx="1143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itchFamily="34" charset="0"/>
              </a:rPr>
              <a:t>$</a:t>
            </a:r>
            <a:r>
              <a:rPr lang="en-US" altLang="zh-CN" sz="2000" b="1" dirty="0">
                <a:solidFill>
                  <a:srgbClr val="000000"/>
                </a:solidFill>
                <a:latin typeface="Calibri" pitchFamily="34" charset="0"/>
              </a:rPr>
              <a:t>5.00</a:t>
            </a:r>
            <a:endParaRPr lang="zh-CN" altLang="en-US" sz="20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cxnSp>
        <p:nvCxnSpPr>
          <p:cNvPr id="40" name="Straight Connector 4">
            <a:extLst>
              <a:ext uri="{FF2B5EF4-FFF2-40B4-BE49-F238E27FC236}">
                <a16:creationId xmlns:a16="http://schemas.microsoft.com/office/drawing/2014/main" id="{87E744B3-2495-ED48-B3EE-119074A950F6}"/>
              </a:ext>
            </a:extLst>
          </p:cNvPr>
          <p:cNvCxnSpPr/>
          <p:nvPr/>
        </p:nvCxnSpPr>
        <p:spPr>
          <a:xfrm>
            <a:off x="1439906" y="2008396"/>
            <a:ext cx="3629010" cy="30162"/>
          </a:xfrm>
          <a:prstGeom prst="line">
            <a:avLst/>
          </a:prstGeom>
          <a:ln w="76200">
            <a:solidFill>
              <a:srgbClr val="C00000"/>
            </a:solidFill>
            <a:prstDash val="soli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76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44444E-6 L 0.00027 -0.2594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6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2"/>
          <p:cNvSpPr txBox="1">
            <a:spLocks noGrp="1"/>
          </p:cNvSpPr>
          <p:nvPr>
            <p:ph type="title"/>
          </p:nvPr>
        </p:nvSpPr>
        <p:spPr>
          <a:xfrm>
            <a:off x="609600" y="2857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Intuition </a:t>
            </a:r>
            <a:endParaRPr dirty="0"/>
          </a:p>
        </p:txBody>
      </p:sp>
      <p:sp>
        <p:nvSpPr>
          <p:cNvPr id="994" name="Google Shape;994;p32"/>
          <p:cNvSpPr txBox="1">
            <a:spLocks noGrp="1"/>
          </p:cNvSpPr>
          <p:nvPr>
            <p:ph type="body" idx="1"/>
          </p:nvPr>
        </p:nvSpPr>
        <p:spPr>
          <a:xfrm>
            <a:off x="508000" y="1386115"/>
            <a:ext cx="11074400" cy="465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Non-price competition under price controls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Kornai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(1980) and Shleifer and </a:t>
            </a: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Vishny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(1992a and 1992b)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Queuing: arrive at the market earlier to beat rivals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High-frequency trading is an application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Dark market or side payments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dark pool is an application 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Firms pay dark pool to find trading counterparties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Dark pool then can pay for order flow to the counterparties </a:t>
            </a: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endParaRPr lang="en-US" sz="1600" dirty="0">
              <a:latin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320"/>
              </a:spcBef>
              <a:buSzPts val="1600"/>
              <a:buNone/>
            </a:pPr>
            <a:endParaRPr sz="24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790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5" name="Google Shape;1115;p4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1543962"/>
            <a:ext cx="9818789" cy="331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Results Among Large and Small firms</a:t>
            </a:r>
            <a:endParaRPr sz="3200" dirty="0"/>
          </a:p>
        </p:txBody>
      </p:sp>
      <p:sp>
        <p:nvSpPr>
          <p:cNvPr id="1117" name="Google Shape;1117;p47"/>
          <p:cNvSpPr txBox="1"/>
          <p:nvPr/>
        </p:nvSpPr>
        <p:spPr>
          <a:xfrm>
            <a:off x="228600" y="5410200"/>
            <a:ext cx="11672350" cy="117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3464" indent="-283464" algn="just">
              <a:buClr>
                <a:schemeClr val="dk1"/>
              </a:buClr>
              <a:buSzPts val="23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Partition based on total assets</a:t>
            </a:r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For small firms, tick-constrained firms reduce share repurchases by 46% (0.155%/0.335%)</a:t>
            </a:r>
          </a:p>
          <a:p>
            <a:pPr marL="742950" lvl="1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For large firms, tick-constrained firms reduce share repurchases by 45% (0.220%/0.490%)</a:t>
            </a:r>
          </a:p>
        </p:txBody>
      </p:sp>
      <p:sp>
        <p:nvSpPr>
          <p:cNvPr id="1118" name="Google Shape;1118;p47"/>
          <p:cNvSpPr/>
          <p:nvPr/>
        </p:nvSpPr>
        <p:spPr>
          <a:xfrm>
            <a:off x="9144000" y="2209800"/>
            <a:ext cx="1143000" cy="57727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47"/>
          <p:cNvSpPr/>
          <p:nvPr/>
        </p:nvSpPr>
        <p:spPr>
          <a:xfrm>
            <a:off x="4572000" y="2209800"/>
            <a:ext cx="1143000" cy="57727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581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4"/>
          <p:cNvSpPr txBox="1">
            <a:spLocks noGrp="1"/>
          </p:cNvSpPr>
          <p:nvPr>
            <p:ph type="body" idx="1"/>
          </p:nvPr>
        </p:nvSpPr>
        <p:spPr>
          <a:xfrm>
            <a:off x="1562100" y="1295400"/>
            <a:ext cx="9067800" cy="53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44"/>
          <p:cNvSpPr txBox="1"/>
          <p:nvPr/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Reversal Test</a:t>
            </a:r>
            <a:endParaRPr/>
          </a:p>
        </p:txBody>
      </p:sp>
      <p:sp>
        <p:nvSpPr>
          <p:cNvPr id="1088" name="Google Shape;1088;p44"/>
          <p:cNvSpPr txBox="1"/>
          <p:nvPr/>
        </p:nvSpPr>
        <p:spPr>
          <a:xfrm>
            <a:off x="174171" y="5334000"/>
            <a:ext cx="118436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 size pilot ends on Oct. 1, 2018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Tick-constrained firms increase their repurchases after pilot ends</a:t>
            </a:r>
            <a:endParaRPr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45% increase (0.122/0.304)</a:t>
            </a:r>
            <a:endParaRPr dirty="0"/>
          </a:p>
        </p:txBody>
      </p:sp>
      <p:pic>
        <p:nvPicPr>
          <p:cNvPr id="1089" name="Google Shape;1089;p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1295400"/>
            <a:ext cx="6058081" cy="380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4"/>
          <p:cNvSpPr/>
          <p:nvPr/>
        </p:nvSpPr>
        <p:spPr>
          <a:xfrm>
            <a:off x="6172200" y="2590800"/>
            <a:ext cx="1600200" cy="6108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471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533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F42CAE77-340A-D14A-8AC2-EC7EF0890237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1165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controlled experiment: tick size pilot 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Tick size: constrained firms in test groups reduce their repurchase payouts by 45%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Time priority: constrained firms with larger increase in bid-depth reduce repurchases more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Dark pool: constrained firms in test group 3 reduce repurchases by 55%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000" dirty="0"/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studies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1994 Manning Rule 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Higher execution priority for NASDAQ issuers increases share repurchases by 69%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tick size reductions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queue length at the same price increases share repurchases by 68% after 1997 and 32% after 2001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of autoquotes for NYSE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move from manual to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trading increases share repurchases by 24% </a:t>
            </a:r>
          </a:p>
        </p:txBody>
      </p:sp>
    </p:spTree>
    <p:extLst>
      <p:ext uri="{BB962C8B-B14F-4D97-AF65-F5344CB8AC3E}">
        <p14:creationId xmlns:p14="http://schemas.microsoft.com/office/powerpoint/2010/main" val="1000827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NASDAQ Manning Rule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/>
              <p:nvPr/>
            </p:nvSpPr>
            <p:spPr>
              <a:xfrm>
                <a:off x="533400" y="1191525"/>
                <a:ext cx="10744200" cy="5446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0020" indent="-34290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Tick Size Pilot: Longer queue harms share repurchases 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Issuers may not win time priority over professional liquidity providers </a:t>
                </a:r>
              </a:p>
              <a:p>
                <a:pPr marL="16002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Market makers decades ago 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Enjoy much more priorities than HFTs today 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/>
                    <a:cs typeface="Times New Roman"/>
                  </a:rPr>
                  <a:t>Before 1994 Manning Rule, a NASDAQ dealer can trade ahead of their customers even if their customers submit the order earlier (Hasbrouck, 2007)</a:t>
                </a:r>
              </a:p>
              <a:p>
                <a:pPr marL="16002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1994 Manning rule 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sz="2000" dirty="0">
                    <a:latin typeface="Times New Roman"/>
                    <a:cs typeface="Times New Roman"/>
                  </a:rPr>
                  <a:t>Prohibits dealers from trading before customers at the same price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sz="2000" dirty="0">
                    <a:latin typeface="Times New Roman"/>
                    <a:cs typeface="Times New Roman"/>
                  </a:rPr>
                  <a:t>Makes it easier for issuers to execute their limit orders at the bid price</a:t>
                </a:r>
                <a:endParaRPr lang="en-US" altLang="zh-CN" sz="2000" dirty="0">
                  <a:latin typeface="Times New Roman"/>
                  <a:cs typeface="Times New Roman"/>
                </a:endParaRPr>
              </a:p>
              <a:p>
                <a:pPr marL="16002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𝑇𝑟𝑒𝑎𝑡𝑚𝑒𝑛𝑡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𝑃𝑜𝑠𝑡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𝜁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0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/>
                          </a:rPr>
                          <m:t>𝑇𝑟𝑒𝑎𝑡𝑚𝑒𝑛𝑡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: NASDAQ firms vs. matched non-NASDAQ firms</a:t>
                </a:r>
              </a:p>
              <a:p>
                <a:pPr marL="742950" lvl="1" indent="-285750" algn="just">
                  <a:spcBef>
                    <a:spcPts val="480"/>
                  </a:spcBef>
                  <a:spcAft>
                    <a:spcPts val="600"/>
                  </a:spcAft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/>
                          </a:rPr>
                          <m:t>𝑃𝑜𝑠𝑡</m:t>
                        </m:r>
                      </m:e>
                      <m:sub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: 1995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/>
                          </a:rPr>
                          <m:t>𝑃𝑟𝑒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cs typeface="Times New Roman"/>
                  </a:rPr>
                  <a:t>: 1993 (annual data)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191525"/>
                <a:ext cx="10744200" cy="5446235"/>
              </a:xfrm>
              <a:prstGeom prst="rect">
                <a:avLst/>
              </a:prstGeom>
              <a:blipFill>
                <a:blip r:embed="rId3"/>
                <a:stretch>
                  <a:fillRect l="-708" t="-930" r="-472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6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152400" y="152400"/>
            <a:ext cx="118110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Costs under Old vs. New Market Structures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11963400" cy="525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Liquidity cost</a:t>
            </a:r>
          </a:p>
          <a:p>
            <a:pPr lvl="1" algn="just">
              <a:lnSpc>
                <a:spcPct val="90000"/>
              </a:lnSpc>
              <a:spcBef>
                <a:spcPts val="370"/>
              </a:spcBef>
              <a:buClr>
                <a:schemeClr val="dk1"/>
              </a:buClr>
              <a:buSzPts val="1850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Firms and their investors pay transaction costs </a:t>
            </a:r>
            <a:endParaRPr lang="en-US" sz="2000" dirty="0">
              <a:latin typeface="Times New Roman"/>
              <a:cs typeface="Times New Roman"/>
            </a:endParaRPr>
          </a:p>
          <a:p>
            <a:pPr lvl="0" indent="-201930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  <a:buNone/>
            </a:pPr>
            <a:endParaRPr lang="en-US" sz="22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Compliance cost: SEC rule 10b-18</a:t>
            </a:r>
          </a:p>
          <a:p>
            <a:pPr lvl="1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Repurchase price should not exceed the highest bid or previous trade price</a:t>
            </a:r>
            <a:endParaRPr lang="en-US" sz="2000" dirty="0"/>
          </a:p>
          <a:p>
            <a:pPr lvl="2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Prevent firms from inflating their stock price by demanding liquidity at the ask price</a:t>
            </a:r>
          </a:p>
          <a:p>
            <a:pPr lvl="2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Dealer market modeled by Ho and Stoll (1981) and Glosten and Milgrom (1985) </a:t>
            </a:r>
          </a:p>
          <a:p>
            <a:pPr lvl="1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Firms cannot buy at the bid price, because buy orders are executed at the ask price</a:t>
            </a:r>
          </a:p>
          <a:p>
            <a:pPr lvl="1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cs typeface="Times New Roman"/>
                <a:sym typeface="Times New Roman"/>
              </a:rPr>
              <a:t>Firms cannot buy at a price less or equal to the previous price </a:t>
            </a:r>
          </a:p>
          <a:p>
            <a:pPr lv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move towards electronic limit order books and dark pools reduces these frictions </a:t>
            </a:r>
          </a:p>
          <a:p>
            <a:pPr lvl="1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 order books: firms can submit limit orders at the bid price</a:t>
            </a:r>
            <a:endParaRPr lang="en-US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22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Dark pools: firms can match their orders passively at the bid price </a:t>
            </a:r>
          </a:p>
          <a:p>
            <a:pPr lvl="1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endParaRPr lang="en-US" sz="2200" dirty="0">
              <a:latin typeface="Times New Roman"/>
              <a:cs typeface="Times New Roman"/>
              <a:sym typeface="Times New Roman"/>
            </a:endParaRPr>
          </a:p>
          <a:p>
            <a:pPr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endParaRPr lang="en-US" sz="2600" dirty="0"/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•"/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algn="just">
              <a:lnSpc>
                <a:spcPct val="90000"/>
              </a:lnSpc>
              <a:spcBef>
                <a:spcPts val="444"/>
              </a:spcBef>
              <a:buClr>
                <a:schemeClr val="dk1"/>
              </a:buClr>
              <a:buSzPts val="2220"/>
            </a:pPr>
            <a:endParaRPr sz="1600" b="1" dirty="0"/>
          </a:p>
          <a:p>
            <a:pPr marL="457200" lvl="1" indent="0" algn="just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185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01930" algn="just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0424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4"/>
          <p:cNvSpPr txBox="1">
            <a:spLocks noGrp="1"/>
          </p:cNvSpPr>
          <p:nvPr>
            <p:ph type="body" idx="1"/>
          </p:nvPr>
        </p:nvSpPr>
        <p:spPr>
          <a:xfrm>
            <a:off x="1562100" y="1295400"/>
            <a:ext cx="9067800" cy="534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7" name="Google Shape;1087;p44"/>
          <p:cNvSpPr txBox="1"/>
          <p:nvPr/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chemeClr val="dk1"/>
              </a:buClr>
              <a:buSzPts val="32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1994 NASDAQ Manning Rule</a:t>
            </a:r>
            <a:endParaRPr dirty="0"/>
          </a:p>
        </p:txBody>
      </p:sp>
      <p:sp>
        <p:nvSpPr>
          <p:cNvPr id="1088" name="Google Shape;1088;p44"/>
          <p:cNvSpPr txBox="1"/>
          <p:nvPr/>
        </p:nvSpPr>
        <p:spPr>
          <a:xfrm>
            <a:off x="174171" y="5334000"/>
            <a:ext cx="11843657" cy="91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NASDAQ firms relative to other firms </a:t>
            </a:r>
          </a:p>
          <a:p>
            <a:pPr marL="742950" lvl="1" indent="-285750" algn="just">
              <a:spcBef>
                <a:spcPts val="48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Repurchase payouts increases by 69% (0.42%/0.61%)</a:t>
            </a:r>
          </a:p>
        </p:txBody>
      </p:sp>
      <p:pic>
        <p:nvPicPr>
          <p:cNvPr id="1089" name="Google Shape;1089;p4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1550027"/>
            <a:ext cx="10439400" cy="3250573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44"/>
          <p:cNvSpPr/>
          <p:nvPr/>
        </p:nvSpPr>
        <p:spPr>
          <a:xfrm>
            <a:off x="2895600" y="2667000"/>
            <a:ext cx="1600200" cy="6108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1139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F42CAE77-340A-D14A-8AC2-EC7EF0890237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1165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controlled experiment: tick size pilot 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Tick size: constrained firms in test groups reduce their repurchase payouts by 45%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Time priority: constrained firms with larger increase in bid-depth reduce repurchases more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Dark pool: constrained firms in test group 3 reduce repurchases by 55%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studies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 Manning Rule 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execution priority for NASDAQ issuers increases share repurchases by 69%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Two tick size reductions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queue length at the same price increases share repurchases by 68% after 1997 and 32% after 2001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of autoquotes for NYSE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move from manual to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trading increases share repurchases by 24% </a:t>
            </a:r>
          </a:p>
        </p:txBody>
      </p:sp>
    </p:spTree>
    <p:extLst>
      <p:ext uri="{BB962C8B-B14F-4D97-AF65-F5344CB8AC3E}">
        <p14:creationId xmlns:p14="http://schemas.microsoft.com/office/powerpoint/2010/main" val="1776408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1997 Tick Size Reduction and 2001 Decimalization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/>
              <p:nvPr/>
            </p:nvSpPr>
            <p:spPr>
              <a:xfrm>
                <a:off x="533400" y="1529971"/>
                <a:ext cx="10744200" cy="33675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002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1997, tick size decreases from $1/8 (12.50 cents) to $1/16 (6.25 cents) </a:t>
                </a:r>
              </a:p>
              <a:p>
                <a:pPr marL="742950" lvl="1" indent="-285750" algn="just">
                  <a:spcBef>
                    <a:spcPts val="480"/>
                  </a:spcBef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Treatment group: firms with above median reductions in quoted spread</a:t>
                </a:r>
              </a:p>
              <a:p>
                <a:pPr marL="742950" lvl="1" indent="-285750" algn="just">
                  <a:spcBef>
                    <a:spcPts val="480"/>
                  </a:spcBef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Control group: firms with below median reductions in quoted spread (matched sample)</a:t>
                </a:r>
              </a:p>
              <a:p>
                <a:pPr marL="1200150" lvl="2" indent="-285750" algn="just">
                  <a:spcBef>
                    <a:spcPts val="480"/>
                  </a:spcBef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:r>
                  <a:rPr lang="en-US" altLang="zh-CN" sz="20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Fang, Tian, and Tice (2014)</a:t>
                </a:r>
                <a:endParaRPr lang="en-US" altLang="zh-CN" sz="2000" dirty="0">
                  <a:latin typeface="Times New Roman"/>
                  <a:ea typeface="Times New Roman"/>
                  <a:cs typeface="Times New Roman"/>
                </a:endParaRPr>
              </a:p>
              <a:p>
                <a:pPr marL="742950" lvl="1" indent="-285750" algn="just">
                  <a:spcBef>
                    <a:spcPts val="480"/>
                  </a:spcBef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𝑃𝑜𝑠𝑡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: 1998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𝑃𝑟𝑒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: 1996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(annual data)</a:t>
                </a:r>
                <a:endParaRPr lang="en-US" altLang="zh-CN" sz="2000" dirty="0">
                  <a:latin typeface="Times New Roman"/>
                  <a:ea typeface="Times New Roman"/>
                  <a:cs typeface="Times New Roman"/>
                </a:endParaRPr>
              </a:p>
              <a:p>
                <a:pPr marL="617220" lvl="1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16002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In 2001, tick size decreases from $1/16 (6.25 cents) to 1 cent</a:t>
                </a:r>
                <a:endParaRPr lang="en-US" altLang="zh-CN" sz="2000" i="1" dirty="0">
                  <a:latin typeface="Cambria Math" panose="02040503050406030204" pitchFamily="18" charset="0"/>
                  <a:ea typeface="Times New Roman"/>
                  <a:cs typeface="Times New Roman"/>
                </a:endParaRPr>
              </a:p>
              <a:p>
                <a:pPr marL="742950" lvl="1" indent="-285750" algn="just">
                  <a:spcBef>
                    <a:spcPts val="480"/>
                  </a:spcBef>
                  <a:buClr>
                    <a:schemeClr val="dk1"/>
                  </a:buClr>
                  <a:buSzPts val="2400"/>
                  <a:buFont typeface="Arial" panose="020B0604020202020204" pitchFamily="34" charset="0"/>
                  <a:buChar char="–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𝑃𝑜𝑠𝑡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: 2002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𝑃𝑟𝑒</m:t>
                        </m:r>
                      </m:e>
                      <m:sub>
                        <m:r>
                          <a:rPr lang="en-US" altLang="zh-CN" sz="2000" dirty="0">
                            <a:latin typeface="Cambria Math" panose="02040503050406030204" pitchFamily="18" charset="0"/>
                            <a:ea typeface="Times New Roman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Times New Roman"/>
                    <a:ea typeface="Times New Roman"/>
                    <a:cs typeface="Times New Roman"/>
                  </a:rPr>
                  <a:t>: 2000</a:t>
                </a:r>
                <a:r>
                  <a:rPr lang="en-US" altLang="zh-CN" sz="2000" dirty="0">
                    <a:latin typeface="Times New Roman"/>
                    <a:cs typeface="Times New Roman"/>
                  </a:rPr>
                  <a:t> (annual data)</a:t>
                </a:r>
                <a:endParaRPr lang="en-US" altLang="zh-CN" sz="2000" dirty="0">
                  <a:latin typeface="Times New Roman"/>
                  <a:ea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529971"/>
                <a:ext cx="10744200" cy="3367589"/>
              </a:xfrm>
              <a:prstGeom prst="rect">
                <a:avLst/>
              </a:prstGeom>
              <a:blipFill>
                <a:blip r:embed="rId3"/>
                <a:stretch>
                  <a:fillRect l="-708" t="-1504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692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12344400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Size Reduction Leads to More Share Repurchases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C5827B-477D-1745-9642-8D31071B4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800" y="1354161"/>
            <a:ext cx="10283121" cy="3827439"/>
          </a:xfrm>
          <a:prstGeom prst="rect">
            <a:avLst/>
          </a:prstGeom>
        </p:spPr>
      </p:pic>
      <p:sp>
        <p:nvSpPr>
          <p:cNvPr id="7" name="Google Shape;1215;p52">
            <a:extLst>
              <a:ext uri="{FF2B5EF4-FFF2-40B4-BE49-F238E27FC236}">
                <a16:creationId xmlns:a16="http://schemas.microsoft.com/office/drawing/2014/main" id="{03C6122F-47DE-3544-B937-63F00F36B25A}"/>
              </a:ext>
            </a:extLst>
          </p:cNvPr>
          <p:cNvSpPr/>
          <p:nvPr/>
        </p:nvSpPr>
        <p:spPr>
          <a:xfrm>
            <a:off x="3505200" y="2286000"/>
            <a:ext cx="990600" cy="63757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4C12A1CF-702B-5448-A37A-BC268AD00239}"/>
              </a:ext>
            </a:extLst>
          </p:cNvPr>
          <p:cNvSpPr/>
          <p:nvPr/>
        </p:nvSpPr>
        <p:spPr>
          <a:xfrm>
            <a:off x="0" y="5285363"/>
            <a:ext cx="12344400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7220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Treatment firms relative to control firms 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1997 tick size reduction: repurchase payouts increases by 68% (0.58%/0.85%)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2001 decimalization: repurchase payouts increases by 32% (0.57%/1.75%)</a:t>
            </a:r>
          </a:p>
          <a:p>
            <a:pPr marL="1074420" lvl="2" indent="-342900" algn="just">
              <a:spcBef>
                <a:spcPts val="24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Google Shape;1215;p52">
            <a:extLst>
              <a:ext uri="{FF2B5EF4-FFF2-40B4-BE49-F238E27FC236}">
                <a16:creationId xmlns:a16="http://schemas.microsoft.com/office/drawing/2014/main" id="{84D7A200-BB74-7A44-A964-1B33712CE8B4}"/>
              </a:ext>
            </a:extLst>
          </p:cNvPr>
          <p:cNvSpPr/>
          <p:nvPr/>
        </p:nvSpPr>
        <p:spPr>
          <a:xfrm>
            <a:off x="3505200" y="3276600"/>
            <a:ext cx="990600" cy="54947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331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F42CAE77-340A-D14A-8AC2-EC7EF0890237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1165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controlled experiment: tick size pilot 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Tick size: constrained firms in test groups reduce their repurchase payouts by 45%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Time priority: constrained firms with larger increase in bid-depth reduce repurchases more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Dark pool: constrained firms in test group 3 reduce repurchases by 55% 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000" dirty="0"/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studies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 Manning Rule 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execution priority for NASDAQ issuers increases share repurchases by 69%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tick size reductions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queue length at the same price increases share repurchases by 68% after 1997 and 32% after 2001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Installation of autoquotes for NYSE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move from manual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trading increases share repurchases by 24% </a:t>
            </a:r>
          </a:p>
        </p:txBody>
      </p:sp>
    </p:spTree>
    <p:extLst>
      <p:ext uri="{BB962C8B-B14F-4D97-AF65-F5344CB8AC3E}">
        <p14:creationId xmlns:p14="http://schemas.microsoft.com/office/powerpoint/2010/main" val="2552375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9200"/>
          </a:xfrm>
        </p:spPr>
        <p:txBody>
          <a:bodyPr>
            <a:norm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Dividend Tax Cut &amp; Reduced Frictions of Share Repurchase in 2003 </a:t>
            </a:r>
            <a:endParaRPr lang="en-US" sz="3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2F0350-4425-4F1D-BC0E-76E53F4C3960}"/>
              </a:ext>
            </a:extLst>
          </p:cNvPr>
          <p:cNvSpPr/>
          <p:nvPr/>
        </p:nvSpPr>
        <p:spPr>
          <a:xfrm>
            <a:off x="0" y="1219200"/>
            <a:ext cx="12039600" cy="5445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Relative taxation advantage: 2003 dividend tax cut increases dividend payouts 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Puzzle: repurchase payouts increases even more (Chetty and </a:t>
            </a:r>
            <a:r>
              <a:rPr lang="en-US" altLang="zh-CN" sz="2000" dirty="0" err="1">
                <a:latin typeface="Times New Roman"/>
                <a:cs typeface="Times New Roman"/>
              </a:rPr>
              <a:t>Saez</a:t>
            </a:r>
            <a:r>
              <a:rPr lang="en-US" altLang="zh-CN" sz="2000" dirty="0">
                <a:latin typeface="Times New Roman"/>
                <a:cs typeface="Times New Roman"/>
              </a:rPr>
              <a:t>, 2005; 2006)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A reduction in dividend tax should increase dividend relative to share repurchase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i="1" dirty="0">
                <a:latin typeface="Times New Roman"/>
                <a:cs typeface="Times New Roman"/>
              </a:rPr>
              <a:t>Understanding the microeconomic foundations of the cost of share repurchases is of great importance for future work (Chetty and </a:t>
            </a:r>
            <a:r>
              <a:rPr lang="en-US" altLang="zh-CN" sz="2000" i="1" dirty="0" err="1">
                <a:latin typeface="Times New Roman"/>
                <a:cs typeface="Times New Roman"/>
              </a:rPr>
              <a:t>Saez</a:t>
            </a:r>
            <a:r>
              <a:rPr lang="en-US" altLang="zh-CN" sz="2000" i="1" dirty="0">
                <a:latin typeface="Times New Roman"/>
                <a:cs typeface="Times New Roman"/>
              </a:rPr>
              <a:t>, 2010)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6002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Our interpretation: computer algorithms reduce the cost of share repurchase 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Before 2003, specialists in NYSE manually disseminate the quotes. </a:t>
            </a:r>
          </a:p>
          <a:p>
            <a:pPr marL="1200150" lvl="2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Manual execution of share repurchases (high touch)</a:t>
            </a:r>
          </a:p>
          <a:p>
            <a:pPr marL="1657350" lvl="3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Costly</a:t>
            </a:r>
          </a:p>
          <a:p>
            <a:pPr marL="1657350" lvl="3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Hard to comply with 10b-18 </a:t>
            </a:r>
          </a:p>
          <a:p>
            <a:pPr marL="742950" lvl="1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Auto quotes allow computer algorithms to execute share repurchases (low touch)</a:t>
            </a:r>
          </a:p>
          <a:p>
            <a:pPr marL="1200150" lvl="2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Real-time feedback on market information</a:t>
            </a:r>
          </a:p>
          <a:p>
            <a:pPr marL="1200150" lvl="2" indent="-28575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–"/>
            </a:pPr>
            <a:r>
              <a:rPr lang="en-US" altLang="zh-CN" sz="2000" dirty="0">
                <a:latin typeface="Times New Roman"/>
                <a:cs typeface="Times New Roman"/>
              </a:rPr>
              <a:t>Automatically submit orders</a:t>
            </a:r>
          </a:p>
        </p:txBody>
      </p:sp>
    </p:spTree>
    <p:extLst>
      <p:ext uri="{BB962C8B-B14F-4D97-AF65-F5344CB8AC3E}">
        <p14:creationId xmlns:p14="http://schemas.microsoft.com/office/powerpoint/2010/main" val="29689841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NYSE Autoquotes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/>
              <p:nvPr/>
            </p:nvSpPr>
            <p:spPr>
              <a:xfrm>
                <a:off x="228600" y="1221463"/>
                <a:ext cx="11049000" cy="5597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6002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𝑇𝑟𝑒𝑎𝑡𝑚𝑒𝑛𝑡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NYSE firms vs. matched non-NYSE firms</a:t>
                </a:r>
              </a:p>
              <a:p>
                <a:pPr marL="16002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𝑃𝑜𝑠𝑡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2004 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: 2002 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(annual data)</a:t>
                </a: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200000"/>
                  </a:lnSpc>
                </a:pPr>
                <a:endParaRPr lang="en-US" altLang="zh-CN" sz="20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74320" lvl="1" algn="just"/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74320" lvl="1" algn="just"/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98463" lvl="1" indent="-344488" algn="just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Repurchase payouts of NYSE firms increase by 24% (0.41%/1.72%)</a:t>
                </a: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61722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02F0350-4425-4F1D-BC0E-76E53F4C3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221463"/>
                <a:ext cx="11049000" cy="5597879"/>
              </a:xfrm>
              <a:prstGeom prst="rect">
                <a:avLst/>
              </a:prstGeom>
              <a:blipFill>
                <a:blip r:embed="rId3"/>
                <a:stretch>
                  <a:fillRect l="-689" t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962D724-A5BA-BD46-93A8-C7F30B803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" y="2209800"/>
            <a:ext cx="11121008" cy="3155211"/>
          </a:xfrm>
          <a:prstGeom prst="rect">
            <a:avLst/>
          </a:prstGeom>
        </p:spPr>
      </p:pic>
      <p:sp>
        <p:nvSpPr>
          <p:cNvPr id="6" name="Google Shape;1215;p52">
            <a:extLst>
              <a:ext uri="{FF2B5EF4-FFF2-40B4-BE49-F238E27FC236}">
                <a16:creationId xmlns:a16="http://schemas.microsoft.com/office/drawing/2014/main" id="{352941F3-F25E-5F47-BB42-0ACEF6754892}"/>
              </a:ext>
            </a:extLst>
          </p:cNvPr>
          <p:cNvSpPr/>
          <p:nvPr/>
        </p:nvSpPr>
        <p:spPr>
          <a:xfrm>
            <a:off x="2895600" y="3276600"/>
            <a:ext cx="1066800" cy="6858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427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56"/>
          <p:cNvSpPr txBox="1">
            <a:spLocks noGrp="1"/>
          </p:cNvSpPr>
          <p:nvPr>
            <p:ph type="title"/>
          </p:nvPr>
        </p:nvSpPr>
        <p:spPr>
          <a:xfrm>
            <a:off x="304800" y="38100"/>
            <a:ext cx="1158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247" name="Google Shape;1247;p56"/>
          <p:cNvSpPr txBox="1">
            <a:spLocks noGrp="1"/>
          </p:cNvSpPr>
          <p:nvPr>
            <p:ph type="body" idx="1"/>
          </p:nvPr>
        </p:nvSpPr>
        <p:spPr>
          <a:xfrm>
            <a:off x="152400" y="1447800"/>
            <a:ext cx="11887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>
              <a:spcBef>
                <a:spcPts val="0"/>
              </a:spcBef>
              <a:buClr>
                <a:schemeClr val="dk1"/>
              </a:buClr>
              <a:buSzPts val="2405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Stock market structure has first-order effects on share repurchases</a:t>
            </a:r>
            <a:endParaRPr sz="2400" dirty="0"/>
          </a:p>
          <a:p>
            <a:pPr marL="742950" lvl="1" indent="-156527" algn="just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481"/>
              </a:spcBef>
              <a:buClr>
                <a:schemeClr val="dk1"/>
              </a:buClr>
              <a:buSzPts val="2405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cost to comply with SEC 10b-18 is prohibitively high in a pure dealer market</a:t>
            </a:r>
          </a:p>
          <a:p>
            <a:pPr lvl="1" algn="just">
              <a:spcBef>
                <a:spcPts val="481"/>
              </a:spcBef>
              <a:buClr>
                <a:schemeClr val="dk1"/>
              </a:buClr>
              <a:buSzPts val="2405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Market microstructure reforms since the 1990s reduce the privilege of professional market makers</a:t>
            </a:r>
          </a:p>
          <a:p>
            <a:pPr lvl="1" algn="just">
              <a:spcBef>
                <a:spcPts val="481"/>
              </a:spcBef>
              <a:buClr>
                <a:schemeClr val="dk1"/>
              </a:buClr>
              <a:buSzPts val="2405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This trend of disintermediation reduces the frictions for issuers to buy back shares</a:t>
            </a:r>
          </a:p>
          <a:p>
            <a:pPr marL="0" indent="0" algn="just">
              <a:spcBef>
                <a:spcPts val="481"/>
              </a:spcBef>
              <a:buClr>
                <a:schemeClr val="dk1"/>
              </a:buClr>
              <a:buSzPts val="2405"/>
              <a:buNone/>
            </a:pPr>
            <a:endParaRPr sz="2035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spcBef>
                <a:spcPts val="481"/>
              </a:spcBef>
              <a:buClr>
                <a:schemeClr val="dk1"/>
              </a:buClr>
              <a:buSzPts val="2405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cost of repurchases provides a unified explanation for two puzzles </a:t>
            </a:r>
            <a:endParaRPr sz="2400" dirty="0"/>
          </a:p>
          <a:p>
            <a:pPr lvl="1" algn="just">
              <a:spcBef>
                <a:spcPts val="407"/>
              </a:spcBef>
              <a:buClr>
                <a:schemeClr val="dk1"/>
              </a:buClr>
              <a:buSzPts val="2035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The reduction in these costs over time can explain why share repurchases increase more than dividends </a:t>
            </a:r>
            <a:endParaRPr lang="en-US" sz="2000" dirty="0"/>
          </a:p>
          <a:p>
            <a:pPr marL="742950" lvl="1" indent="-285750" algn="just" rtl="0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ts val="2035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However, the liquidity and compliance costs always exist</a:t>
            </a:r>
          </a:p>
          <a:p>
            <a:pPr lvl="2" indent="-285750" algn="just">
              <a:spcBef>
                <a:spcPts val="407"/>
              </a:spcBef>
              <a:buClr>
                <a:schemeClr val="dk1"/>
              </a:buClr>
              <a:buSzPts val="2035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Provide an explanation on why share repurchases cannot completely drive out dividends </a:t>
            </a:r>
            <a:endParaRPr sz="2000" dirty="0"/>
          </a:p>
          <a:p>
            <a:pPr marL="342900" lvl="0" indent="-190182" algn="just" rtl="0"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ts val="2405"/>
              <a:buNone/>
            </a:pPr>
            <a:endParaRPr sz="2405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37311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57"/>
          <p:cNvSpPr txBox="1">
            <a:spLocks noGrp="1"/>
          </p:cNvSpPr>
          <p:nvPr>
            <p:ph type="title"/>
          </p:nvPr>
        </p:nvSpPr>
        <p:spPr>
          <a:xfrm>
            <a:off x="-266700" y="25400"/>
            <a:ext cx="1272539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Two New Dimensions for Research on Liquidity</a:t>
            </a:r>
            <a:endParaRPr dirty="0"/>
          </a:p>
        </p:txBody>
      </p:sp>
      <p:sp>
        <p:nvSpPr>
          <p:cNvPr id="1254" name="Google Shape;1254;p57"/>
          <p:cNvSpPr txBox="1"/>
          <p:nvPr/>
        </p:nvSpPr>
        <p:spPr>
          <a:xfrm>
            <a:off x="533400" y="1371600"/>
            <a:ext cx="10972800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Liquidity for whom </a:t>
            </a:r>
            <a:endParaRPr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Regulations change the definition of liquidity for distinct groups of traders</a:t>
            </a:r>
            <a:endParaRPr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market with greater depth is generally considered a liquid market, but may be illiquid for repurchasing firms who face regulatory constraints </a:t>
            </a:r>
            <a:endParaRPr dirty="0"/>
          </a:p>
          <a:p>
            <a:pPr marL="457200" marR="0" lvl="1" indent="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Liquidity where</a:t>
            </a:r>
            <a:endParaRPr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liquidity across distinct types of platforms is important</a:t>
            </a:r>
            <a:endParaRPr dirty="0"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Dark-pool liquidity matters for share repurchases </a:t>
            </a:r>
          </a:p>
          <a:p>
            <a:pPr marL="742950" lvl="1" indent="-285750" algn="just"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pools match orders based on the price set by the exchanges</a:t>
            </a:r>
          </a:p>
          <a:p>
            <a:pPr marL="1143000" lvl="2" indent="-22860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Their passive price determination dovetails nicely with the philosophy of SEC 10b-18</a:t>
            </a:r>
          </a:p>
          <a:p>
            <a:pPr marL="1143000" lvl="2" indent="-228600" algn="just">
              <a:spcBef>
                <a:spcPts val="480"/>
              </a:spcBef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SEC (2010) even discussed the possibility to exempt dark pools from 10b-18 when dark pools match orders at the midpoint of bid and ask. </a:t>
            </a:r>
            <a:endParaRPr dirty="0">
              <a:latin typeface="Times New Roman"/>
              <a:cs typeface="Times New Roman"/>
            </a:endParaRPr>
          </a:p>
          <a:p>
            <a: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15875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0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8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Policy Implications</a:t>
            </a:r>
            <a:endParaRPr dirty="0"/>
          </a:p>
        </p:txBody>
      </p:sp>
      <p:sp>
        <p:nvSpPr>
          <p:cNvPr id="1260" name="Google Shape;1260;p5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12050486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Market microstructure </a:t>
            </a:r>
          </a:p>
          <a:p>
            <a:pPr lvl="1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Conflicts between the old and new rules </a:t>
            </a:r>
            <a:endParaRPr lang="en-US" sz="2000" dirty="0"/>
          </a:p>
          <a:p>
            <a:pPr lvl="2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Rule 10b-18: repurchase price cannot exceed highest bid or previous trade prices</a:t>
            </a:r>
            <a:endParaRPr lang="en-US" sz="1600" dirty="0"/>
          </a:p>
          <a:p>
            <a:pPr lvl="2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Trade-at rule: prices in dark pool should be higher than the highest bid </a:t>
            </a:r>
            <a:endParaRPr lang="en-US" sz="1600" dirty="0"/>
          </a:p>
          <a:p>
            <a:pPr lvl="2" indent="-285750">
              <a:spcBef>
                <a:spcPts val="400"/>
              </a:spcBef>
              <a:buClr>
                <a:schemeClr val="dk1"/>
              </a:buClr>
              <a:buSzPts val="2000"/>
              <a:buChar char="–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Regulators should examine whether proposed new regulations contradict with existing regulations</a:t>
            </a:r>
          </a:p>
          <a:p>
            <a:pPr lvl="1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 More regulation vs. deregulation </a:t>
            </a:r>
            <a:endParaRPr lang="en-US" sz="2000" dirty="0"/>
          </a:p>
          <a:p>
            <a:pPr lvl="2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High-frequency trading and dark pools can be a response to existing regulations </a:t>
            </a:r>
          </a:p>
          <a:p>
            <a:pPr lvl="2" indent="-285750">
              <a:spcBef>
                <a:spcPts val="40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Char char="–"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Share repurchases</a:t>
            </a:r>
          </a:p>
          <a:p>
            <a:pPr lvl="1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Heated debate on the secular increase of share buybacks and plans to ban share buybacks </a:t>
            </a:r>
          </a:p>
          <a:p>
            <a:pPr lvl="1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Limited economic analysis on why share repurchases increase over time</a:t>
            </a:r>
          </a:p>
          <a:p>
            <a:pPr lvl="2"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Our paper provides one explanation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128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273" y="42282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Studies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 Controlled Experiment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5" y="1216968"/>
            <a:ext cx="12115800" cy="564103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1994 Manning Rule: Increase execution priority for issuers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to 1994, NASDAQ dealers can trade ahead of issuers at the same price 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dealer quotes $100 bid and $102 ask, and an issuer quotes $100 bid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issuer’s quote only entitled to an execution when the market ask price drop to $100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execution costs for issuers</a:t>
            </a:r>
          </a:p>
          <a:p>
            <a:pPr lvl="2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Violates SEC 10b-18 because the execution is at the ask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Manning Rule prohibits dealers from executing ahead of their customers at the same price </a:t>
            </a:r>
          </a:p>
          <a:p>
            <a:pPr lvl="2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repurchases of NASDAQ firms increase by 69% relative to non-NASDAQ firms 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size reduction from $1/8 to $1/16 in 1997 and then to 1 cent in 2001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depth, or the queue to provide liquidity at the same price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repurchase increased by 68% and 32% (stocks with larger vs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smaller change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bid-ask spread)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NYSE installed autoquotes in 2003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algorithms reduce both execution and compliance costs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NYSE firms increased their share repurchase by 24% relative to non-NYSE firms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61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59"/>
          <p:cNvSpPr txBox="1">
            <a:spLocks noGrp="1"/>
          </p:cNvSpPr>
          <p:nvPr>
            <p:ph type="body" idx="1"/>
          </p:nvPr>
        </p:nvSpPr>
        <p:spPr>
          <a:xfrm>
            <a:off x="1562100" y="1295400"/>
            <a:ext cx="90678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7953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9;p58">
            <a:extLst>
              <a:ext uri="{FF2B5EF4-FFF2-40B4-BE49-F238E27FC236}">
                <a16:creationId xmlns:a16="http://schemas.microsoft.com/office/drawing/2014/main" id="{9AEC8510-555D-4636-AE17-6F0B08B46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118872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altLang="zh-CN" sz="3200" dirty="0">
                <a:latin typeface="Times New Roman"/>
                <a:cs typeface="Times New Roman"/>
                <a:sym typeface="Times New Roman"/>
              </a:rPr>
              <a:t>Secular Increase of Share Repurchases Relative to Dividends</a:t>
            </a:r>
            <a:endParaRPr lang="en-US" altLang="zh-CN" sz="3200" dirty="0">
              <a:latin typeface="Times New Roman"/>
              <a:cs typeface="Times New Roman"/>
              <a:sym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05CA3B-B206-43EB-8C8B-A9004841FA3E}"/>
              </a:ext>
            </a:extLst>
          </p:cNvPr>
          <p:cNvSpPr txBox="1"/>
          <p:nvPr/>
        </p:nvSpPr>
        <p:spPr>
          <a:xfrm>
            <a:off x="4419600" y="6191956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2" action="ppaction://hlinksldjump"/>
              </a:rPr>
              <a:t>Click here to go back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6D34F7-E032-4066-B708-45B1193E8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0"/>
            <a:ext cx="11734800" cy="43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3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1"/>
            <a:ext cx="11811000" cy="548639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Georgia" panose="02040502050405020303" pitchFamily="18" charset="0"/>
                <a:cs typeface="Times New Roman" panose="02020603050405020304" pitchFamily="18" charset="0"/>
                <a:sym typeface="Georgia" panose="02040502050405020303" pitchFamily="18" charset="0"/>
              </a:rPr>
              <a:t>In 2016, SEC randomly selected 1200 stocks and increases their tick size to 5 cents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 size for 1199 control stocks remains at 1 cent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Repurchase payouts for treatment firms decrease by 21%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reduction is as high as 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45% if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the stocks’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bid-ask spreads are less than 5 cents before treatment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Tick-constrained treatment firms 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/>
                <a:ea typeface="Georgia"/>
                <a:cs typeface="Times New Roman"/>
                <a:sym typeface="Times New Roman"/>
              </a:rPr>
              <a:t>400 stocks in test group 3 suffer from additional treatment: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trade-at requirement</a:t>
            </a:r>
            <a:endParaRPr lang="en-US" sz="2400" dirty="0"/>
          </a:p>
          <a:p>
            <a:pPr lvl="1">
              <a:lnSpc>
                <a:spcPct val="90000"/>
              </a:lnSpc>
              <a:spcBef>
                <a:spcPts val="407"/>
              </a:spcBef>
              <a:buClr>
                <a:schemeClr val="dk1"/>
              </a:buClr>
              <a:buSzPts val="2035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Dark pools need to execute a trades at a price 2.5 cents higher than the highest displayed bid price </a:t>
            </a:r>
          </a:p>
          <a:p>
            <a:pPr lvl="2">
              <a:lnSpc>
                <a:spcPct val="90000"/>
              </a:lnSpc>
              <a:spcBef>
                <a:spcPts val="407"/>
              </a:spcBef>
              <a:buClr>
                <a:schemeClr val="dk1"/>
              </a:buClr>
              <a:buSzPts val="2035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At the same price, trade-at rule grants execution priority to displayed orders in exchanges </a:t>
            </a:r>
          </a:p>
          <a:p>
            <a:pPr lvl="1">
              <a:lnSpc>
                <a:spcPct val="90000"/>
              </a:lnSpc>
              <a:spcBef>
                <a:spcPts val="407"/>
              </a:spcBef>
              <a:buClr>
                <a:schemeClr val="dk1"/>
              </a:buClr>
              <a:buSzPts val="2035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SEC 10b-18: repurchase price should be less than or equal to the highest displayed bid price </a:t>
            </a:r>
          </a:p>
          <a:p>
            <a:pPr lvl="2">
              <a:lnSpc>
                <a:spcPct val="90000"/>
              </a:lnSpc>
              <a:spcBef>
                <a:spcPts val="407"/>
              </a:spcBef>
              <a:buClr>
                <a:schemeClr val="dk1"/>
              </a:buClr>
              <a:buSzPts val="2035"/>
            </a:pPr>
            <a:r>
              <a:rPr lang="en-US" sz="1800" dirty="0">
                <a:latin typeface="Times New Roman"/>
                <a:cs typeface="Times New Roman"/>
                <a:sym typeface="Times New Roman"/>
              </a:rPr>
              <a:t>Unintended contradictions between two rules implicitly ban share repurchases in dark pools 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Tick-constrained firms in test group 3 reduce share repurchases by 55%</a:t>
            </a:r>
            <a:endParaRPr lang="en-US" sz="2000" dirty="0"/>
          </a:p>
          <a:p>
            <a:pPr lvl="1"/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Tick-constrained firms in test groups 1 &amp; 2 reduce share repurchases by 36%</a:t>
            </a:r>
            <a:r>
              <a:rPr lang="en-US" sz="2000" dirty="0">
                <a:latin typeface="Times New Roman"/>
                <a:ea typeface="Georgia"/>
                <a:cs typeface="Times New Roman"/>
                <a:sym typeface="Times New Roman"/>
              </a:rPr>
              <a:t> </a:t>
            </a:r>
            <a:endParaRPr lang="en-US" altLang="en-US" sz="2000" dirty="0">
              <a:latin typeface="Times New Roman" panose="02020603050405020304" pitchFamily="18" charset="0"/>
              <a:ea typeface="Georgia" panose="02040502050405020303" pitchFamily="18" charset="0"/>
              <a:cs typeface="Times New Roman" panose="02020603050405020304" pitchFamily="18" charset="0"/>
              <a:sym typeface="Georgia" panose="02040502050405020303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21F37B-5079-744C-BAF3-D16782F9B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73" y="42282"/>
            <a:ext cx="109728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Studies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Controlled Experiment </a:t>
            </a:r>
          </a:p>
        </p:txBody>
      </p:sp>
    </p:spTree>
    <p:extLst>
      <p:ext uri="{BB962C8B-B14F-4D97-AF65-F5344CB8AC3E}">
        <p14:creationId xmlns:p14="http://schemas.microsoft.com/office/powerpoint/2010/main" val="17577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1CC0A5-D3D5-6141-82AA-B041134F7E75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</a:p>
        </p:txBody>
      </p:sp>
    </p:spTree>
    <p:extLst>
      <p:ext uri="{BB962C8B-B14F-4D97-AF65-F5344CB8AC3E}">
        <p14:creationId xmlns:p14="http://schemas.microsoft.com/office/powerpoint/2010/main" val="79902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F42CAE77-340A-D14A-8AC2-EC7EF0890237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1165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controlled experiment: tick size pilot 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Tick size: constrained firms in test groups reduce their repurchase payouts by 45%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Time priority: constrained firms with larger increase in bid-depth reduce repurchases more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Dark pool: constrained firms in test group 3 reduce repurchases by 55%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000" dirty="0"/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Event studies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1994 Manning Rule 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Higher execution priority for NASDAQ issuers increases share repurchases by 69%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Two tick size reductions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queue length at the same price increases share repurchases by 68% after 1997 and 32% after 2001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Installation of autoquotes for NYSE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 move from manual to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trading increases share repurchases by 24% </a:t>
            </a:r>
          </a:p>
        </p:txBody>
      </p:sp>
    </p:spTree>
    <p:extLst>
      <p:ext uri="{BB962C8B-B14F-4D97-AF65-F5344CB8AC3E}">
        <p14:creationId xmlns:p14="http://schemas.microsoft.com/office/powerpoint/2010/main" val="94279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1524000" y="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r>
              <a:rPr lang="en-US" sz="3200" dirty="0">
                <a:latin typeface="Georgia"/>
                <a:ea typeface="Georgia"/>
                <a:cs typeface="Georgia"/>
                <a:sym typeface="Georgia"/>
              </a:rPr>
              <a:t> </a:t>
            </a:r>
            <a:endParaRPr dirty="0"/>
          </a:p>
        </p:txBody>
      </p:sp>
      <p:sp>
        <p:nvSpPr>
          <p:cNvPr id="6" name="Google Shape;121;p4">
            <a:extLst>
              <a:ext uri="{FF2B5EF4-FFF2-40B4-BE49-F238E27FC236}">
                <a16:creationId xmlns:a16="http://schemas.microsoft.com/office/drawing/2014/main" id="{F42CAE77-340A-D14A-8AC2-EC7EF0890237}"/>
              </a:ext>
            </a:extLst>
          </p:cNvPr>
          <p:cNvSpPr txBox="1">
            <a:spLocks/>
          </p:cNvSpPr>
          <p:nvPr/>
        </p:nvSpPr>
        <p:spPr>
          <a:xfrm>
            <a:off x="304800" y="1295400"/>
            <a:ext cx="11658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The controlled experiment: tick size pilot 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Tick size: constrained firms in test groups reduce their repurchase payouts by 45%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Time priority: constrained firms with larger increase in bid-depth reduce repurchases more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Dark pool: constrained firms in test group 3 reduce repurchases by 55%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sz="2000" dirty="0"/>
          </a:p>
          <a:p>
            <a:pPr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studies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1994 Manning Rule 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execution priority for NASDAQ issuers increases share repurchases by 69%</a:t>
            </a: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tick size reductions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Reduction in queue length at the same price increases share repurchases by 68% after 1997 and 32% after 2001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of autoquotes for NYSE</a:t>
            </a:r>
          </a:p>
          <a:p>
            <a:pPr lvl="2" algn="just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move from manual to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trading increases share repurchases by 24% </a:t>
            </a:r>
          </a:p>
        </p:txBody>
      </p:sp>
    </p:spTree>
    <p:extLst>
      <p:ext uri="{BB962C8B-B14F-4D97-AF65-F5344CB8AC3E}">
        <p14:creationId xmlns:p14="http://schemas.microsoft.com/office/powerpoint/2010/main" val="180147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1506200" cy="5105399"/>
          </a:xfrm>
        </p:spPr>
        <p:txBody>
          <a:bodyPr>
            <a:normAutofit/>
          </a:bodyPr>
          <a:lstStyle/>
          <a:p>
            <a:pPr marL="400050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in the universe of Reg NMS securities in April 4, 2016</a:t>
            </a:r>
          </a:p>
          <a:p>
            <a:pPr marL="800100" lvl="1" indent="-3429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cap &lt; $3 billion, price higher than $2 on the last day of the measurement period</a:t>
            </a:r>
          </a:p>
          <a:p>
            <a:pPr marL="800100" lvl="1" indent="-3429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&gt; $1.5 every day, average daily volume &lt; 1 million shares during the measurement period</a:t>
            </a:r>
          </a:p>
          <a:p>
            <a:pPr marL="800100" lvl="1" indent="-3429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2,399 stocks</a:t>
            </a:r>
          </a:p>
          <a:p>
            <a:endParaRPr lang="en-US" sz="1800" dirty="0"/>
          </a:p>
          <a:p>
            <a:pPr marL="40005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random sampling of 27 buckets (3-by-3-by-3 independent sorting) </a:t>
            </a:r>
          </a:p>
          <a:p>
            <a:pPr marL="800100" lvl="1" indent="-3429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price, market cap, and trading volume</a:t>
            </a:r>
          </a:p>
          <a:p>
            <a:pPr marL="800100" lvl="1" indent="-342900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Low, medium, and high: each has one-third of the population </a:t>
            </a:r>
          </a:p>
          <a:p>
            <a:pPr marL="800100" lvl="1" indent="-342900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list: 1200 treatment stocks and 1199 control stocks 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1C27CD-0B4C-814E-AF61-13B67311C89D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Stocks</a:t>
            </a:r>
            <a:endParaRPr lang="en-US" sz="320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4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TC103090434[[fn=Wood Type]]</Template>
  <TotalTime>77687</TotalTime>
  <Words>2995</Words>
  <Application>Microsoft Macintosh PowerPoint</Application>
  <PresentationFormat>Widescreen</PresentationFormat>
  <Paragraphs>436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Georgia</vt:lpstr>
      <vt:lpstr>Times New Roman</vt:lpstr>
      <vt:lpstr>Office Theme</vt:lpstr>
      <vt:lpstr>Market Structure and Corporate Payout Policy</vt:lpstr>
      <vt:lpstr>Two Famous Puzzles in the Payout Literature </vt:lpstr>
      <vt:lpstr>Costs under Old vs. New Market Structures</vt:lpstr>
      <vt:lpstr>Event Studies and a Controlled Experiment </vt:lpstr>
      <vt:lpstr>Event Studies and a Controlled Experiment </vt:lpstr>
      <vt:lpstr>PowerPoint Presentation</vt:lpstr>
      <vt:lpstr>Roadmap </vt:lpstr>
      <vt:lpstr>Roadmap </vt:lpstr>
      <vt:lpstr>PowerPoint Presentation</vt:lpstr>
      <vt:lpstr>Four Groups</vt:lpstr>
      <vt:lpstr>Methodology: Difference-in-Differences Tests</vt:lpstr>
      <vt:lpstr>PowerPoint Presentation</vt:lpstr>
      <vt:lpstr>PowerPoint Presentation</vt:lpstr>
      <vt:lpstr>PowerPoint Presentation</vt:lpstr>
      <vt:lpstr>Tick-Constrained vs. Unconstrained Samples</vt:lpstr>
      <vt:lpstr>Puzzle </vt:lpstr>
      <vt:lpstr> Price Conditions Under Modern Market Structure</vt:lpstr>
      <vt:lpstr> Increase in Tick Size: Queuing On Bid-Side </vt:lpstr>
      <vt:lpstr>A Large Increase in Bid-Side Depth Reduces Repurchases</vt:lpstr>
      <vt:lpstr>Summary </vt:lpstr>
      <vt:lpstr>Dark Pool Matters for Share Repurchases </vt:lpstr>
      <vt:lpstr>Test Group 1&amp;2 Issuers: Queue-Jumping Using Dark Pools</vt:lpstr>
      <vt:lpstr>Test Group 3 Issuers: Conflict Between New and Old Rules</vt:lpstr>
      <vt:lpstr>Intuition </vt:lpstr>
      <vt:lpstr>Similar Results Among Large and Small firms</vt:lpstr>
      <vt:lpstr>PowerPoint Presentation</vt:lpstr>
      <vt:lpstr>Questions? </vt:lpstr>
      <vt:lpstr>Roadmap </vt:lpstr>
      <vt:lpstr>1994 NASDAQ Manning Rule</vt:lpstr>
      <vt:lpstr>PowerPoint Presentation</vt:lpstr>
      <vt:lpstr>Roadmap </vt:lpstr>
      <vt:lpstr>1997 Tick Size Reduction and 2001 Decimalization</vt:lpstr>
      <vt:lpstr>Tick Size Reduction Leads to More Share Repurchases</vt:lpstr>
      <vt:lpstr>Roadmap </vt:lpstr>
      <vt:lpstr>Dividend Tax Cut &amp; Reduced Frictions of Share Repurchase in 2003 </vt:lpstr>
      <vt:lpstr>NYSE Autoquotes</vt:lpstr>
      <vt:lpstr>Conclusion</vt:lpstr>
      <vt:lpstr>Two New Dimensions for Research on Liquidity</vt:lpstr>
      <vt:lpstr>Policy Implications</vt:lpstr>
      <vt:lpstr>PowerPoint Presentation</vt:lpstr>
      <vt:lpstr>Secular Increase of Share Repurchases Relative to Dividends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structure and payout policy</dc:title>
  <dc:creator>Ye, Mao</dc:creator>
  <cp:lastModifiedBy>Zheng, Miles</cp:lastModifiedBy>
  <cp:revision>3295</cp:revision>
  <cp:lastPrinted>2018-09-27T21:14:02Z</cp:lastPrinted>
  <dcterms:created xsi:type="dcterms:W3CDTF">2006-08-16T00:00:00Z</dcterms:created>
  <dcterms:modified xsi:type="dcterms:W3CDTF">2020-06-27T21:02:23Z</dcterms:modified>
</cp:coreProperties>
</file>