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430" r:id="rId2"/>
    <p:sldId id="456" r:id="rId3"/>
    <p:sldId id="487" r:id="rId4"/>
    <p:sldId id="488" r:id="rId5"/>
    <p:sldId id="403" r:id="rId6"/>
    <p:sldId id="409" r:id="rId7"/>
    <p:sldId id="464" r:id="rId8"/>
    <p:sldId id="479" r:id="rId9"/>
    <p:sldId id="436" r:id="rId10"/>
    <p:sldId id="461" r:id="rId11"/>
    <p:sldId id="438" r:id="rId12"/>
    <p:sldId id="484" r:id="rId13"/>
    <p:sldId id="434" r:id="rId14"/>
    <p:sldId id="435" r:id="rId15"/>
    <p:sldId id="437" r:id="rId16"/>
    <p:sldId id="480" r:id="rId17"/>
    <p:sldId id="474" r:id="rId18"/>
    <p:sldId id="475" r:id="rId19"/>
    <p:sldId id="477" r:id="rId20"/>
    <p:sldId id="444" r:id="rId21"/>
    <p:sldId id="445" r:id="rId22"/>
    <p:sldId id="463" r:id="rId23"/>
    <p:sldId id="450" r:id="rId24"/>
    <p:sldId id="486" r:id="rId25"/>
    <p:sldId id="451" r:id="rId26"/>
    <p:sldId id="459" r:id="rId27"/>
    <p:sldId id="481" r:id="rId28"/>
    <p:sldId id="452" r:id="rId29"/>
    <p:sldId id="453" r:id="rId30"/>
    <p:sldId id="485" r:id="rId31"/>
  </p:sldIdLst>
  <p:sldSz cx="9144000" cy="6858000" type="screen4x3"/>
  <p:notesSz cx="6954838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 autoAdjust="0"/>
    <p:restoredTop sz="94826" autoAdjust="0"/>
  </p:normalViewPr>
  <p:slideViewPr>
    <p:cSldViewPr>
      <p:cViewPr>
        <p:scale>
          <a:sx n="76" d="100"/>
          <a:sy n="76" d="100"/>
        </p:scale>
        <p:origin x="12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075" cy="46513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1428" tIns="45714" rIns="91428" bIns="45714" rtlCol="0"/>
          <a:lstStyle>
            <a:lvl1pPr algn="r">
              <a:defRPr sz="1200"/>
            </a:lvl1pPr>
          </a:lstStyle>
          <a:p>
            <a:fld id="{CA4EBE31-2B0B-488D-A748-2F540EEA8436}" type="datetimeFigureOut">
              <a:rPr lang="en-US" smtClean="0"/>
              <a:t>6/8/2020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376"/>
            <a:ext cx="3013075" cy="465138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842376"/>
            <a:ext cx="3013075" cy="465138"/>
          </a:xfrm>
          <a:prstGeom prst="rect">
            <a:avLst/>
          </a:prstGeom>
        </p:spPr>
        <p:txBody>
          <a:bodyPr vert="horz" lIns="91428" tIns="45714" rIns="91428" bIns="45714" rtlCol="0" anchor="b"/>
          <a:lstStyle>
            <a:lvl1pPr algn="r">
              <a:defRPr sz="1200"/>
            </a:lvl1pPr>
          </a:lstStyle>
          <a:p>
            <a:fld id="{3AE6B02A-BA2B-4311-821F-20455FAB80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377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59" rIns="92918" bIns="464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0175" y="0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59" rIns="92918" bIns="464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8500"/>
            <a:ext cx="4656138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326" y="4421188"/>
            <a:ext cx="5564188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59" rIns="92918" bIns="464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42376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59" rIns="92918" bIns="464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0175" y="8842376"/>
            <a:ext cx="30130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8" tIns="46459" rIns="92918" bIns="464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4C609D-F97E-4B93-BB47-E4A9544D20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1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31D8-563B-4120-80AF-FE012A938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2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9930B-1EB8-476D-97AC-3B7073F644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95D1B-98D0-4C16-B64B-9171C0A79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51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83E8E-D82C-48E7-B49E-82E53B1FC1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1BEF9-931C-4B50-9247-F05823D1E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3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B6DDD-0D80-45C0-86C4-104556CB36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B29E-1C26-462D-94C3-139EAC7BBE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E75B1-F7C2-4E4F-B468-BC70AE8C47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89176-944C-40E7-A0E2-270F26571E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2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63FBA-E8BF-4D7D-97E8-8FECE4DDB3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218AC-0710-4163-B203-D75C7F362E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3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B4FFD8-73B5-4FDE-A9F6-2D77E003B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#_ftnref1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381000"/>
            <a:ext cx="7620000" cy="17526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 </a:t>
            </a: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Equity Market Exchange Structure Anti-Competitive?</a:t>
            </a:r>
            <a:b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371600"/>
            <a:ext cx="8534400" cy="5029200"/>
          </a:xfrm>
        </p:spPr>
        <p:txBody>
          <a:bodyPr/>
          <a:lstStyle/>
          <a:p>
            <a:pPr eaLnBrk="1" hangingPunct="1"/>
            <a:endParaRPr lang="en-US" altLang="en-US" sz="18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28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2800" b="1" dirty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By Chester Spatt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Tepper School, Carnegie Mellon</a:t>
            </a:r>
          </a:p>
          <a:p>
            <a:pPr eaLnBrk="1" hangingPunct="1"/>
            <a:endParaRPr lang="en-US" altLang="en-US" sz="2800" b="1" dirty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28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The Microstructure Exchange </a:t>
            </a:r>
          </a:p>
          <a:p>
            <a:pPr eaLnBrk="1" hangingPunct="1"/>
            <a:r>
              <a:rPr lang="en-US" alt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virtual seminar</a:t>
            </a:r>
            <a:endParaRPr lang="en-US" altLang="en-US" sz="28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r>
              <a:rPr lang="en-US" alt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June 9</a:t>
            </a:r>
            <a:r>
              <a:rPr lang="en-US" altLang="en-US" sz="2800" b="1" dirty="0" smtClean="0">
                <a:solidFill>
                  <a:srgbClr val="0070C0"/>
                </a:solidFill>
                <a:cs typeface="Times New Roman" pitchFamily="18" charset="0"/>
              </a:rPr>
              <a:t>, 2020</a:t>
            </a:r>
            <a:endParaRPr lang="en-US" altLang="en-US" sz="28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2800" b="1" dirty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2800" b="1" dirty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22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2200" b="1" dirty="0" smtClean="0">
              <a:solidFill>
                <a:srgbClr val="0070C0"/>
              </a:solidFill>
              <a:cs typeface="Times New Roman" pitchFamily="18" charset="0"/>
            </a:endParaRPr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035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Nature of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en-US" dirty="0" smtClean="0"/>
              <a:t>Tension between competition </a:t>
            </a:r>
            <a:r>
              <a:rPr lang="en-US" altLang="en-US" dirty="0"/>
              <a:t>for individual orders (better pricing for customers) vs. competition among platforms (innovation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/>
              <a:t>I</a:t>
            </a:r>
            <a:r>
              <a:rPr lang="en-US" altLang="en-US" dirty="0" smtClean="0"/>
              <a:t>ssue in selling assets (e.g., house brokers)</a:t>
            </a:r>
            <a:endParaRPr lang="en-US" altLang="en-US" dirty="0"/>
          </a:p>
          <a:p>
            <a:r>
              <a:rPr lang="en-US" altLang="en-US" dirty="0"/>
              <a:t>Central limit order book (“CLOB</a:t>
            </a:r>
            <a:r>
              <a:rPr lang="en-US" altLang="en-US" dirty="0" smtClean="0"/>
              <a:t>”) and the importance of liquidity externality </a:t>
            </a:r>
            <a:r>
              <a:rPr lang="en-US" altLang="en-US" dirty="0"/>
              <a:t>vs. </a:t>
            </a:r>
            <a:r>
              <a:rPr lang="en-US" altLang="en-US" dirty="0" smtClean="0"/>
              <a:t>fragmentation</a:t>
            </a:r>
          </a:p>
          <a:p>
            <a:r>
              <a:rPr lang="en-US" altLang="en-US" dirty="0" smtClean="0"/>
              <a:t>Affiliate families limit the competition among platforms in pricing exchange activities without concentrating liquidity &amp; enhancing the competition facing orders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9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570038"/>
          </a:xfrm>
        </p:spPr>
        <p:txBody>
          <a:bodyPr/>
          <a:lstStyle/>
          <a:p>
            <a:r>
              <a:rPr lang="en-US" dirty="0" smtClean="0"/>
              <a:t>Rebates and Fees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Fees are capped at 30 mils/shares (Reg NMS)</a:t>
            </a:r>
          </a:p>
          <a:p>
            <a:r>
              <a:rPr lang="en-US" dirty="0" smtClean="0"/>
              <a:t>Baseline rebates at about 20 mils/share</a:t>
            </a:r>
          </a:p>
          <a:p>
            <a:pPr lvl="1"/>
            <a:r>
              <a:rPr lang="en-US" dirty="0" smtClean="0"/>
              <a:t>Rebates increase with activity (price tiers)</a:t>
            </a:r>
          </a:p>
          <a:p>
            <a:pPr lvl="1"/>
            <a:r>
              <a:rPr lang="en-US" dirty="0"/>
              <a:t>Average about 25 </a:t>
            </a:r>
            <a:r>
              <a:rPr lang="en-US" dirty="0" smtClean="0"/>
              <a:t>mils/share</a:t>
            </a:r>
          </a:p>
          <a:p>
            <a:r>
              <a:rPr lang="en-US" dirty="0" smtClean="0"/>
              <a:t>Many </a:t>
            </a:r>
            <a:r>
              <a:rPr lang="en-US" dirty="0" smtClean="0"/>
              <a:t>alternatives to get somewhat larger rebates, sometimes larger than 30 mils</a:t>
            </a:r>
          </a:p>
          <a:p>
            <a:r>
              <a:rPr lang="en-US" dirty="0" smtClean="0"/>
              <a:t>Given that costly to operate a trading platform, fees should exceed rebates, at least without cross-subsidization</a:t>
            </a:r>
          </a:p>
          <a:p>
            <a:pPr lvl="1"/>
            <a:r>
              <a:rPr lang="en-US" dirty="0" smtClean="0"/>
              <a:t>Otherwise, access fees are a loss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6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Subsidization of Trading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In a number of situations the highest rebates being offered can exceed the maximum fee (30 mils) under Reg NMS</a:t>
            </a:r>
          </a:p>
          <a:p>
            <a:r>
              <a:rPr lang="en-US" dirty="0" smtClean="0"/>
              <a:t>Nasdaq:          30.5</a:t>
            </a:r>
          </a:p>
          <a:p>
            <a:r>
              <a:rPr lang="en-US" dirty="0" smtClean="0"/>
              <a:t>Direct Edge:   32</a:t>
            </a:r>
          </a:p>
          <a:p>
            <a:r>
              <a:rPr lang="en-US" dirty="0" smtClean="0"/>
              <a:t>BATS:             32</a:t>
            </a:r>
          </a:p>
          <a:p>
            <a:r>
              <a:rPr lang="en-US" dirty="0" smtClean="0"/>
              <a:t>ARCA:            31    </a:t>
            </a:r>
            <a:r>
              <a:rPr lang="en-US" dirty="0"/>
              <a:t>(NYSE:  </a:t>
            </a:r>
            <a:r>
              <a:rPr lang="en-US" dirty="0" smtClean="0"/>
              <a:t>27.5 mils)</a:t>
            </a:r>
          </a:p>
          <a:p>
            <a:r>
              <a:rPr lang="en-US" dirty="0" smtClean="0"/>
              <a:t>NYSE American with Electronic DMM:  45 mils to add displayed liquidity (and charge only two mils to take liquidity!)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0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Frequent Flyer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Former “expert”; no flights since 3/6/20</a:t>
            </a:r>
          </a:p>
          <a:p>
            <a:r>
              <a:rPr lang="en-US" dirty="0" smtClean="0"/>
              <a:t>Major </a:t>
            </a:r>
            <a:r>
              <a:rPr lang="en-US" dirty="0" smtClean="0"/>
              <a:t>airlines (American, United, Delta) </a:t>
            </a:r>
            <a:r>
              <a:rPr lang="en-US" dirty="0" smtClean="0"/>
              <a:t>used </a:t>
            </a:r>
            <a:r>
              <a:rPr lang="en-US" dirty="0" smtClean="0"/>
              <a:t>four award levels and two main paths to get to each:</a:t>
            </a:r>
          </a:p>
          <a:p>
            <a:pPr lvl="1"/>
            <a:r>
              <a:rPr lang="en-US" dirty="0" smtClean="0"/>
              <a:t>Each airline </a:t>
            </a:r>
            <a:r>
              <a:rPr lang="en-US" dirty="0" smtClean="0"/>
              <a:t>had </a:t>
            </a:r>
            <a:r>
              <a:rPr lang="en-US" dirty="0" smtClean="0"/>
              <a:t>8 pricing tiers</a:t>
            </a:r>
            <a:r>
              <a:rPr lang="en-US" dirty="0"/>
              <a:t> </a:t>
            </a:r>
            <a:r>
              <a:rPr lang="en-US" dirty="0" smtClean="0"/>
              <a:t>&amp; more options</a:t>
            </a:r>
          </a:p>
          <a:p>
            <a:pPr lvl="1"/>
            <a:r>
              <a:rPr lang="en-US" dirty="0" smtClean="0"/>
              <a:t>Limited options to buy miles or status—opaque—customization—surplus extraction</a:t>
            </a:r>
          </a:p>
          <a:p>
            <a:r>
              <a:rPr lang="en-US" dirty="0" smtClean="0"/>
              <a:t>All paths involve qualifying dollar spending &amp; either qualifying miles or segments</a:t>
            </a:r>
          </a:p>
          <a:p>
            <a:r>
              <a:rPr lang="en-US" dirty="0" smtClean="0"/>
              <a:t>American and United </a:t>
            </a:r>
            <a:r>
              <a:rPr lang="en-US" dirty="0" smtClean="0"/>
              <a:t>used </a:t>
            </a:r>
            <a:r>
              <a:rPr lang="en-US" dirty="0" smtClean="0"/>
              <a:t>identical thresholds; Delta mostly </a:t>
            </a:r>
            <a:r>
              <a:rPr lang="en-US" dirty="0" smtClean="0"/>
              <a:t>used </a:t>
            </a:r>
            <a:r>
              <a:rPr lang="en-US" dirty="0" smtClean="0"/>
              <a:t>similar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07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Frequent Flyer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paths facilitate price discrimination &amp; surplus extraction (Qualifying dollars, miles or segments can bind)</a:t>
            </a:r>
          </a:p>
          <a:p>
            <a:r>
              <a:rPr lang="en-US" dirty="0" smtClean="0"/>
              <a:t>Average reward increases with flights</a:t>
            </a:r>
          </a:p>
          <a:p>
            <a:r>
              <a:rPr lang="en-US" dirty="0" smtClean="0"/>
              <a:t>Entry barrier vs. entrants whose rewards &amp; benefits essentially proportional: </a:t>
            </a:r>
          </a:p>
          <a:p>
            <a:pPr lvl="1"/>
            <a:r>
              <a:rPr lang="en-US" dirty="0" smtClean="0"/>
              <a:t>JetBlue, Southwest</a:t>
            </a:r>
          </a:p>
          <a:p>
            <a:r>
              <a:rPr lang="en-US" dirty="0" smtClean="0"/>
              <a:t>Status based on cumulative performance</a:t>
            </a:r>
          </a:p>
          <a:p>
            <a:pPr lvl="1"/>
            <a:r>
              <a:rPr lang="en-US" dirty="0" smtClean="0"/>
              <a:t>Marginal value uncertain early in the period</a:t>
            </a:r>
          </a:p>
          <a:p>
            <a:pPr lvl="1"/>
            <a:r>
              <a:rPr lang="en-US" dirty="0" smtClean="0"/>
              <a:t>Marginal value high </a:t>
            </a:r>
            <a:r>
              <a:rPr lang="en-US" dirty="0"/>
              <a:t>(</a:t>
            </a:r>
            <a:r>
              <a:rPr lang="en-US" dirty="0" smtClean="0"/>
              <a:t>or low) late in the period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0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Numbers of Pricing Tiers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 Royal Bank of Canada (RBC) Capital Market, 1,023 pricing tiers across platforms  (839 two years ago)</a:t>
            </a:r>
          </a:p>
          <a:p>
            <a:r>
              <a:rPr lang="en-US" dirty="0" smtClean="0"/>
              <a:t>The pricing tiers determined by at least 3,762 pricing variables</a:t>
            </a:r>
          </a:p>
          <a:p>
            <a:r>
              <a:rPr lang="en-US" dirty="0" smtClean="0"/>
              <a:t>Of these, 381 consist of rebates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92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r>
              <a:rPr lang="en-US" dirty="0" smtClean="0"/>
              <a:t>Pricing Tiers and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Odd (“weird”) features to some pricing tiers together with the number of them suggests that many selected by a single participant or designed for one—extraction and price discrimination; </a:t>
            </a:r>
            <a:r>
              <a:rPr lang="en-US" dirty="0" smtClean="0"/>
              <a:t>customization</a:t>
            </a:r>
          </a:p>
          <a:p>
            <a:r>
              <a:rPr lang="en-US" dirty="0"/>
              <a:t>Many tiers with complex conditions—some very odd—as if customized for some clients (and to exclude </a:t>
            </a:r>
            <a:r>
              <a:rPr lang="en-US" dirty="0" smtClean="0"/>
              <a:t>others): RBC, </a:t>
            </a:r>
            <a:r>
              <a:rPr lang="en-US" dirty="0" smtClean="0"/>
              <a:t>2018</a:t>
            </a:r>
          </a:p>
          <a:p>
            <a:r>
              <a:rPr lang="en-US" dirty="0" smtClean="0"/>
              <a:t>Price discrimination vs. cost conclusion</a:t>
            </a:r>
            <a:endParaRPr lang="en-US" dirty="0" smtClean="0"/>
          </a:p>
          <a:p>
            <a:r>
              <a:rPr lang="en-US" dirty="0"/>
              <a:t>Relatively continuous rebates—differ only by about .5 mils, but </a:t>
            </a:r>
            <a:r>
              <a:rPr lang="en-US" i="1" dirty="0"/>
              <a:t>increasing</a:t>
            </a:r>
            <a:r>
              <a:rPr lang="en-US" dirty="0"/>
              <a:t> w/activity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0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E442-9AE0-4793-A212-7481C8E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Table </a:t>
            </a:r>
            <a:r>
              <a:rPr lang="en-US" altLang="zh-CN" sz="3200" dirty="0"/>
              <a:t>1</a:t>
            </a:r>
            <a:r>
              <a:rPr lang="en-US" sz="3200" dirty="0"/>
              <a:t> (Nasdaq)</a:t>
            </a:r>
            <a:br>
              <a:rPr lang="en-US" sz="3200" dirty="0"/>
            </a:br>
            <a:r>
              <a:rPr lang="en-US" sz="3200" dirty="0"/>
              <a:t>Rebate to Add Displayed Liquidity</a:t>
            </a:r>
            <a:br>
              <a:rPr lang="en-US" sz="3200" dirty="0"/>
            </a:br>
            <a:endParaRPr 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111DD79-2BEC-4C5E-BB03-798B97F61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6102040"/>
            <a:ext cx="7886701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900" b="0" i="0" u="sng" strike="noStrike" cap="none" normalizeH="0" baseline="30000" dirty="0">
                <a:ln>
                  <a:noFill/>
                </a:ln>
                <a:solidFill>
                  <a:srgbClr val="954F72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[</a:t>
            </a:r>
            <a:endParaRPr lang="en-US" altLang="zh-C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4546654-90AF-49DF-8F91-68FF26480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741585"/>
              </p:ext>
            </p:extLst>
          </p:nvPr>
        </p:nvGraphicFramePr>
        <p:xfrm>
          <a:off x="427892" y="1542349"/>
          <a:ext cx="8229600" cy="46634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342581727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513441746"/>
                    </a:ext>
                  </a:extLst>
                </a:gridCol>
              </a:tblGrid>
              <a:tr h="8013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Conditions: All US Equities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(Executed at or above $1.00 per share)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Rebate for Per Share Executed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737232"/>
                  </a:ext>
                </a:extLst>
              </a:tr>
              <a:tr h="344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Greater than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1.25%</a:t>
                      </a:r>
                      <a:r>
                        <a:rPr lang="en-US" sz="1800" dirty="0">
                          <a:effectLst/>
                        </a:rPr>
                        <a:t> add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$0.00305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3749473"/>
                  </a:ext>
                </a:extLst>
              </a:tr>
              <a:tr h="344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Greater than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0.60%</a:t>
                      </a:r>
                      <a:r>
                        <a:rPr lang="en-US" sz="1800" dirty="0">
                          <a:effectLst/>
                        </a:rPr>
                        <a:t> added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$0.0029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5035026"/>
                  </a:ext>
                </a:extLst>
              </a:tr>
              <a:tr h="344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Greater than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0.30%</a:t>
                      </a:r>
                      <a:r>
                        <a:rPr lang="en-US" sz="1800" dirty="0">
                          <a:effectLst/>
                        </a:rPr>
                        <a:t> added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$0.0027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2353169"/>
                  </a:ext>
                </a:extLst>
              </a:tr>
              <a:tr h="344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Greater than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</a:rPr>
                        <a:t>0.10%</a:t>
                      </a:r>
                      <a:r>
                        <a:rPr lang="en-US" sz="1800" dirty="0">
                          <a:effectLst/>
                        </a:rPr>
                        <a:t> added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$0.0025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968578"/>
                  </a:ext>
                </a:extLst>
              </a:tr>
              <a:tr h="707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Minimum of 250,000 shares added per day in Tape A or Tape B securities (combined)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$0.0020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1146844"/>
                  </a:ext>
                </a:extLst>
              </a:tr>
              <a:tr h="3444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Minimum of 10,000 shares executed via QDRK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$0.0020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43812869"/>
                  </a:ext>
                </a:extLst>
              </a:tr>
              <a:tr h="14326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All other firms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$0.0020 for Tape A &amp; B Securities 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$0.0015 for Tape C Securities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475036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612F278-EF96-4240-A32B-46ECB49A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46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6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1804E-6DEE-4BD1-8BB3-24FEA7E2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dirty="0"/>
              <a:t>Table 2 (Nasdaq)</a:t>
            </a:r>
            <a:br>
              <a:rPr lang="en-US" sz="3200" dirty="0"/>
            </a:br>
            <a:r>
              <a:rPr lang="en-US" sz="3200" dirty="0"/>
              <a:t>Rebate to Add Displayed Liquidity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096C608-EB9B-460C-A04E-147D36FB2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178465"/>
              </p:ext>
            </p:extLst>
          </p:nvPr>
        </p:nvGraphicFramePr>
        <p:xfrm>
          <a:off x="533400" y="1291775"/>
          <a:ext cx="7924800" cy="52911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72200">
                  <a:extLst>
                    <a:ext uri="{9D8B030D-6E8A-4147-A177-3AD203B41FA5}">
                      <a16:colId xmlns:a16="http://schemas.microsoft.com/office/drawing/2014/main" val="8036858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5389902"/>
                    </a:ext>
                  </a:extLst>
                </a:gridCol>
              </a:tblGrid>
              <a:tr h="4785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Conditions: All US Equities</a:t>
                      </a:r>
                      <a:endParaRPr lang="en-US" sz="1200" b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(Executed at or above $1.00 per share)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1" marR="5715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Rebate for Per Share Executed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1" marR="5715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34172"/>
                  </a:ext>
                </a:extLst>
              </a:tr>
              <a:tr h="1923441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greater than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 0.60% </a:t>
                      </a:r>
                      <a:r>
                        <a:rPr lang="en-US" sz="1400" dirty="0">
                          <a:effectLst/>
                        </a:rPr>
                        <a:t>TCV; and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NOM Market Maker liquidity in Penny Pilot Options and/or Non- Penny Pilot Options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0.10%</a:t>
                      </a:r>
                      <a:r>
                        <a:rPr lang="en-US" sz="1400" dirty="0">
                          <a:effectLst/>
                        </a:rPr>
                        <a:t> or more of total industry ADV in the customer clearing range for Equity and ETF option contracts per day in a month on NOM; and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Customer, Professional, Firm, Non-NOM Market Maker and/or Broker-Dealer liquidity in Penny Pilot Options and/or Non- Penny Pilot Options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1.50%</a:t>
                      </a:r>
                      <a:r>
                        <a:rPr lang="en-US" sz="1400" dirty="0">
                          <a:effectLst/>
                        </a:rPr>
                        <a:t> or more of total industry ADV in the customer clearing range for Equity and ETF option contracts per day in a month on NOM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1" marR="57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$0.00305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1" marR="57151" marT="0" marB="0" anchor="ctr"/>
                </a:tc>
                <a:extLst>
                  <a:ext uri="{0D108BD9-81ED-4DB2-BD59-A6C34878D82A}">
                    <a16:rowId xmlns:a16="http://schemas.microsoft.com/office/drawing/2014/main" val="2318234884"/>
                  </a:ext>
                </a:extLst>
              </a:tr>
              <a:tr h="129558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greater than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0.12% </a:t>
                      </a:r>
                      <a:r>
                        <a:rPr lang="en-US" sz="1400" dirty="0">
                          <a:effectLst/>
                        </a:rPr>
                        <a:t>TCV; and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Customer, Professional, Firm, Non-NOM Market Maker and/or Broker-Dealer liquidity in Penny Pilot Options and/or Non-Penny Pilot Options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1.15%</a:t>
                      </a:r>
                      <a:r>
                        <a:rPr lang="en-US" sz="1400" dirty="0">
                          <a:effectLst/>
                        </a:rPr>
                        <a:t> or more of total industry ADV in the customer clearing range for Equity and ETF option contracts per day in a month on NOM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1" marR="57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$0.0030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1" marR="57151" marT="0" marB="0" anchor="ctr"/>
                </a:tc>
                <a:extLst>
                  <a:ext uri="{0D108BD9-81ED-4DB2-BD59-A6C34878D82A}">
                    <a16:rowId xmlns:a16="http://schemas.microsoft.com/office/drawing/2014/main" val="4181030480"/>
                  </a:ext>
                </a:extLst>
              </a:tr>
              <a:tr h="1255832"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greater than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0.10%</a:t>
                      </a:r>
                      <a:r>
                        <a:rPr lang="en-US" sz="1400" dirty="0">
                          <a:effectLst/>
                        </a:rPr>
                        <a:t> TCV; and</a:t>
                      </a:r>
                      <a:endParaRPr lang="en-US" sz="1200" dirty="0">
                        <a:effectLst/>
                      </a:endParaRP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US" sz="1400" dirty="0">
                          <a:effectLst/>
                        </a:rPr>
                        <a:t>Add Customer, Professional, Firm, Non-NOM Market Maker and/or Broker-Dealer liquidity in Non- Penny Pilot Options of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0.40%</a:t>
                      </a:r>
                      <a:r>
                        <a:rPr lang="en-US" sz="1400" dirty="0">
                          <a:effectLst/>
                        </a:rPr>
                        <a:t> or more of total industry ADV in the customer clearing range for Equity and ETF option contracts per day in a month on NOM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1" marR="57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$0.0027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7151" marR="57151" marT="0" marB="0" anchor="ctr"/>
                </a:tc>
                <a:extLst>
                  <a:ext uri="{0D108BD9-81ED-4DB2-BD59-A6C34878D82A}">
                    <a16:rowId xmlns:a16="http://schemas.microsoft.com/office/drawing/2014/main" val="299132571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D05B5EA-5C8A-42D3-A719-8E127C3E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87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E442-9AE0-4793-A212-7481C8E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Table 4 (Nasdaq) </a:t>
            </a:r>
            <a:br>
              <a:rPr lang="en-US" sz="3200" dirty="0"/>
            </a:br>
            <a:r>
              <a:rPr lang="en-US" sz="3200" dirty="0"/>
              <a:t> Rebate to Add Displayed Liquidity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612F278-EF96-4240-A32B-46ECB49A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46" y="2359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1040F78-22E9-4A62-97DD-63B4F2895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095344"/>
              </p:ext>
            </p:extLst>
          </p:nvPr>
        </p:nvGraphicFramePr>
        <p:xfrm>
          <a:off x="457200" y="1524000"/>
          <a:ext cx="8229600" cy="48463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52292">
                  <a:extLst>
                    <a:ext uri="{9D8B030D-6E8A-4147-A177-3AD203B41FA5}">
                      <a16:colId xmlns:a16="http://schemas.microsoft.com/office/drawing/2014/main" val="3544346602"/>
                    </a:ext>
                  </a:extLst>
                </a:gridCol>
                <a:gridCol w="3077308">
                  <a:extLst>
                    <a:ext uri="{9D8B030D-6E8A-4147-A177-3AD203B41FA5}">
                      <a16:colId xmlns:a16="http://schemas.microsoft.com/office/drawing/2014/main" val="3716616389"/>
                    </a:ext>
                  </a:extLst>
                </a:gridCol>
              </a:tblGrid>
              <a:tr h="6394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Conditions: All US Equities</a:t>
                      </a:r>
                      <a:endParaRPr lang="en-US" sz="1400" b="1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(Executed at or above $1.00 per share)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Rebate for Per Share Executed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288726"/>
                  </a:ext>
                </a:extLst>
              </a:tr>
              <a:tr h="270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Greater than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0.60%</a:t>
                      </a:r>
                      <a:r>
                        <a:rPr lang="en-US" sz="1600" dirty="0">
                          <a:effectLst/>
                        </a:rPr>
                        <a:t> added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$0.0029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028873"/>
                  </a:ext>
                </a:extLst>
              </a:tr>
              <a:tr h="5561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Greater than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0.40%</a:t>
                      </a:r>
                      <a:r>
                        <a:rPr lang="en-US" sz="1600" dirty="0">
                          <a:effectLst/>
                        </a:rPr>
                        <a:t> added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of which 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0.10%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are Tape B securities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$0.0029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344343"/>
                  </a:ext>
                </a:extLst>
              </a:tr>
              <a:tr h="11266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Greater than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</a:rPr>
                        <a:t>0.15%</a:t>
                      </a:r>
                      <a:r>
                        <a:rPr lang="en-US" sz="1600" dirty="0">
                          <a:effectLst/>
                        </a:rPr>
                        <a:t> added and total contracts per day (added and removed) of 0.9% or more of total industry ADV in the customer clearing range for Equity and ETF option contracts per day in a month on NOM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$0.0029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1265810"/>
                  </a:ext>
                </a:extLst>
              </a:tr>
              <a:tr h="5561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 greater than 0.50% TCV and Remove greater than 0.70% TCV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$0.0029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1618017"/>
                  </a:ext>
                </a:extLst>
              </a:tr>
              <a:tr h="16972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Add Customer, Professional, Firm, Non-NOM Market Maker and/or Broker-Dealer liquidity in Penny Pilot Options and/or Non- Penny Pilot Options of 1.15% or more of total industry ADV in the customer clearing range for Equity and ETF option contracts per day in a month on NOM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$0.0029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873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9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722438"/>
          </a:xfrm>
        </p:spPr>
        <p:txBody>
          <a:bodyPr/>
          <a:lstStyle/>
          <a:p>
            <a:r>
              <a:rPr lang="en-US" dirty="0" smtClean="0"/>
              <a:t>Post “NMS</a:t>
            </a:r>
            <a:r>
              <a:rPr lang="en-US" dirty="0" smtClean="0"/>
              <a:t>” Trading, 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Access fee </a:t>
            </a:r>
            <a:r>
              <a:rPr lang="en-US" dirty="0" smtClean="0"/>
              <a:t>pilot &amp; </a:t>
            </a:r>
            <a:r>
              <a:rPr lang="en-US" dirty="0" smtClean="0"/>
              <a:t>market </a:t>
            </a:r>
            <a:r>
              <a:rPr lang="en-US" dirty="0" smtClean="0"/>
              <a:t>data—debate</a:t>
            </a:r>
            <a:endParaRPr lang="en-US" dirty="0" smtClean="0"/>
          </a:p>
          <a:p>
            <a:r>
              <a:rPr lang="en-US" dirty="0"/>
              <a:t>Affiliate families vs. competition</a:t>
            </a:r>
          </a:p>
          <a:p>
            <a:r>
              <a:rPr lang="en-US" dirty="0"/>
              <a:t>Cross-subsidization</a:t>
            </a:r>
          </a:p>
          <a:p>
            <a:r>
              <a:rPr lang="en-US" dirty="0"/>
              <a:t>Analogy: Pricing tiers: The design of airline frequent flyer programs and competition</a:t>
            </a:r>
          </a:p>
          <a:p>
            <a:r>
              <a:rPr lang="en-US" dirty="0" smtClean="0"/>
              <a:t>Rebate pricing tiers: Customized, intricate, price discrimination (not cost) &amp; agency</a:t>
            </a:r>
          </a:p>
          <a:p>
            <a:r>
              <a:rPr lang="en-US" dirty="0" smtClean="0"/>
              <a:t>Interaction: Pricing </a:t>
            </a:r>
            <a:r>
              <a:rPr lang="en-US" dirty="0"/>
              <a:t>t</a:t>
            </a:r>
            <a:r>
              <a:rPr lang="en-US" dirty="0" smtClean="0"/>
              <a:t>iers, data</a:t>
            </a:r>
            <a:r>
              <a:rPr lang="en-US" dirty="0"/>
              <a:t>,</a:t>
            </a:r>
            <a:r>
              <a:rPr lang="en-US" dirty="0" smtClean="0"/>
              <a:t> co-location</a:t>
            </a:r>
          </a:p>
          <a:p>
            <a:r>
              <a:rPr lang="en-US" dirty="0" smtClean="0"/>
              <a:t>Profit-max pricing tactics by exchanges </a:t>
            </a:r>
            <a:endParaRPr lang="en-US" dirty="0"/>
          </a:p>
          <a:p>
            <a:r>
              <a:rPr lang="en-US" dirty="0" smtClean="0"/>
              <a:t>Best Execution, discrimination, disclosure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Tier price applies to the current month, but only known at the end of the month</a:t>
            </a:r>
          </a:p>
          <a:p>
            <a:r>
              <a:rPr lang="en-US" dirty="0" smtClean="0"/>
              <a:t>This prevents the broker from immediately rebating back the rebate to his client or even disclosing it contemporaneously, which would have been natural </a:t>
            </a:r>
            <a:r>
              <a:rPr lang="en-US" dirty="0" smtClean="0"/>
              <a:t>solutions to agency problem.</a:t>
            </a:r>
            <a:endParaRPr lang="en-US" dirty="0" smtClean="0"/>
          </a:p>
          <a:p>
            <a:r>
              <a:rPr lang="en-US" dirty="0" smtClean="0"/>
              <a:t>Clients (buy-side) recognize </a:t>
            </a:r>
            <a:r>
              <a:rPr lang="en-US" dirty="0" smtClean="0"/>
              <a:t>the inability to rebate or disclose contemporaneously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Monthly Tiers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417638"/>
          </a:xfrm>
        </p:spPr>
        <p:txBody>
          <a:bodyPr/>
          <a:lstStyle/>
          <a:p>
            <a:r>
              <a:rPr lang="en-US" dirty="0" smtClean="0"/>
              <a:t>Monthly Tiers, Agency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135563"/>
          </a:xfrm>
        </p:spPr>
        <p:txBody>
          <a:bodyPr/>
          <a:lstStyle/>
          <a:p>
            <a:r>
              <a:rPr lang="en-US" dirty="0"/>
              <a:t>Lack of knowledge of incentive by buy-side client prevents </a:t>
            </a:r>
            <a:r>
              <a:rPr lang="en-US" dirty="0" smtClean="0"/>
              <a:t>neutralizing</a:t>
            </a:r>
            <a:endParaRPr lang="en-US" dirty="0"/>
          </a:p>
          <a:p>
            <a:r>
              <a:rPr lang="en-US" dirty="0" smtClean="0"/>
              <a:t>Exchange </a:t>
            </a:r>
            <a:r>
              <a:rPr lang="en-US" dirty="0"/>
              <a:t>interest served by </a:t>
            </a:r>
            <a:r>
              <a:rPr lang="en-US" dirty="0" smtClean="0"/>
              <a:t>agency conflict as it maximizes the broker’s incentive—otherwise </a:t>
            </a:r>
            <a:r>
              <a:rPr lang="en-US" dirty="0"/>
              <a:t>no ability to price </a:t>
            </a:r>
            <a:r>
              <a:rPr lang="en-US" dirty="0" smtClean="0"/>
              <a:t>discriminate or serve as entry barrier</a:t>
            </a:r>
          </a:p>
          <a:p>
            <a:r>
              <a:rPr lang="en-US" dirty="0"/>
              <a:t>Constant tiers would mitigate some of the agency conflict as rebate would be </a:t>
            </a:r>
            <a:r>
              <a:rPr lang="en-US" dirty="0" smtClean="0"/>
              <a:t>known</a:t>
            </a:r>
          </a:p>
          <a:p>
            <a:r>
              <a:rPr lang="en-US" dirty="0" smtClean="0"/>
              <a:t>Cost economies at market, not firm level!</a:t>
            </a:r>
            <a:endParaRPr lang="en-US" dirty="0"/>
          </a:p>
          <a:p>
            <a:r>
              <a:rPr lang="en-US" dirty="0" smtClean="0"/>
              <a:t>Exchange’s client is the broker-dealer; exchange doesn’t know investor identity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371600"/>
          </a:xfrm>
        </p:spPr>
        <p:txBody>
          <a:bodyPr/>
          <a:lstStyle/>
          <a:p>
            <a:r>
              <a:rPr lang="en-US" dirty="0" smtClean="0"/>
              <a:t>Partial Remedies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44" y="1066800"/>
            <a:ext cx="8229600" cy="5059363"/>
          </a:xfrm>
        </p:spPr>
        <p:txBody>
          <a:bodyPr/>
          <a:lstStyle/>
          <a:p>
            <a:r>
              <a:rPr lang="en-US" dirty="0" smtClean="0"/>
              <a:t>Public disclosure of pricing tiers by exchanges under SEC’s “fair access requirements”</a:t>
            </a:r>
          </a:p>
          <a:p>
            <a:r>
              <a:rPr lang="en-US" dirty="0" smtClean="0"/>
              <a:t>However, no public disclosure of which pricing tier a particular broker received</a:t>
            </a:r>
          </a:p>
          <a:p>
            <a:r>
              <a:rPr lang="en-US" dirty="0" smtClean="0"/>
              <a:t>Even no disclosure of number of brokers using a specific tier--could alter behavior</a:t>
            </a:r>
          </a:p>
          <a:p>
            <a:r>
              <a:rPr lang="en-US" dirty="0" smtClean="0"/>
              <a:t>Enhance </a:t>
            </a:r>
            <a:r>
              <a:rPr lang="en-US" dirty="0" smtClean="0"/>
              <a:t>disclosure </a:t>
            </a:r>
            <a:r>
              <a:rPr lang="en-US" dirty="0" smtClean="0"/>
              <a:t>setting</a:t>
            </a:r>
            <a:r>
              <a:rPr lang="en-US" dirty="0" smtClean="0"/>
              <a:t>, IAC statement</a:t>
            </a:r>
            <a:endParaRPr lang="en-US" dirty="0" smtClean="0"/>
          </a:p>
          <a:p>
            <a:r>
              <a:rPr lang="en-US" dirty="0" smtClean="0"/>
              <a:t>Suggest</a:t>
            </a:r>
            <a:r>
              <a:rPr lang="en-US" dirty="0" smtClean="0"/>
              <a:t> </a:t>
            </a:r>
            <a:r>
              <a:rPr lang="en-US" dirty="0" smtClean="0"/>
              <a:t>banning non-constant rebates, if rebates </a:t>
            </a:r>
            <a:r>
              <a:rPr lang="en-US" dirty="0" smtClean="0"/>
              <a:t>retained (Congressional letter </a:t>
            </a:r>
            <a:r>
              <a:rPr lang="en-US" dirty="0" smtClean="0"/>
              <a:t>cites small brokers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55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341438"/>
          </a:xfrm>
        </p:spPr>
        <p:txBody>
          <a:bodyPr/>
          <a:lstStyle/>
          <a:p>
            <a:r>
              <a:rPr lang="en-US" dirty="0" smtClean="0"/>
              <a:t>Why “Cross Subsidize”?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Over time relatively more of the revenue of the NYSE and Nasdaq comes from selling data and relatively less from trading</a:t>
            </a:r>
          </a:p>
          <a:p>
            <a:r>
              <a:rPr lang="en-US" dirty="0" smtClean="0"/>
              <a:t>A reasonable assumption is that the value of data is proportional to </a:t>
            </a:r>
            <a:r>
              <a:rPr lang="en-US" i="1" dirty="0" smtClean="0"/>
              <a:t>overall</a:t>
            </a:r>
            <a:r>
              <a:rPr lang="en-US" dirty="0" smtClean="0"/>
              <a:t> trading activity, so subsidizing trading can be profitable</a:t>
            </a:r>
          </a:p>
          <a:p>
            <a:r>
              <a:rPr lang="en-US" dirty="0" smtClean="0"/>
              <a:t>Price discrimination as a form of cross subsidization when costs reflect total number of executions, shares and message—but not the distribution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04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570038"/>
          </a:xfrm>
        </p:spPr>
        <p:txBody>
          <a:bodyPr/>
          <a:lstStyle/>
          <a:p>
            <a:r>
              <a:rPr lang="en-US" dirty="0" smtClean="0"/>
              <a:t>More on Cross </a:t>
            </a:r>
            <a:r>
              <a:rPr lang="en-US" dirty="0" smtClean="0"/>
              <a:t>Subsidization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Ordinarily, cross subsidization is fine when there are two-sided markets </a:t>
            </a:r>
            <a:r>
              <a:rPr lang="en-US" dirty="0"/>
              <a:t>(</a:t>
            </a:r>
            <a:r>
              <a:rPr lang="en-US" dirty="0" smtClean="0"/>
              <a:t>platform </a:t>
            </a:r>
            <a:r>
              <a:rPr lang="en-US" dirty="0" smtClean="0"/>
              <a:t>theory).  </a:t>
            </a:r>
            <a:r>
              <a:rPr lang="en-US" dirty="0" smtClean="0"/>
              <a:t>However:</a:t>
            </a:r>
          </a:p>
          <a:p>
            <a:r>
              <a:rPr lang="en-US" dirty="0" smtClean="0"/>
              <a:t>Agency theory—potentially important distortions in trading and order routing—link to price </a:t>
            </a:r>
            <a:r>
              <a:rPr lang="en-US" dirty="0" err="1" smtClean="0"/>
              <a:t>tiering</a:t>
            </a:r>
            <a:endParaRPr lang="en-US" dirty="0" smtClean="0"/>
          </a:p>
          <a:p>
            <a:r>
              <a:rPr lang="en-US" dirty="0" smtClean="0"/>
              <a:t>Exchange Act </a:t>
            </a:r>
            <a:r>
              <a:rPr lang="en-US" dirty="0" smtClean="0"/>
              <a:t>pricing</a:t>
            </a:r>
            <a:endParaRPr lang="en-US" dirty="0" smtClean="0"/>
          </a:p>
          <a:p>
            <a:pPr lvl="1"/>
            <a:r>
              <a:rPr lang="en-US" dirty="0" smtClean="0"/>
              <a:t>Fair </a:t>
            </a:r>
            <a:r>
              <a:rPr lang="en-US" dirty="0"/>
              <a:t>and reasonable; not unduly discriminatory; promote </a:t>
            </a:r>
            <a:r>
              <a:rPr lang="en-US" dirty="0" smtClean="0"/>
              <a:t>competition</a:t>
            </a:r>
          </a:p>
          <a:p>
            <a:pPr lvl="1"/>
            <a:r>
              <a:rPr lang="en-US" dirty="0" smtClean="0"/>
              <a:t>IEX recently did its own cost study to argue costs are about 5% of data/connectivity fees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11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66800"/>
          </a:xfrm>
        </p:spPr>
        <p:txBody>
          <a:bodyPr/>
          <a:lstStyle/>
          <a:p>
            <a:r>
              <a:rPr lang="en-US" dirty="0" smtClean="0"/>
              <a:t>Data as a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211763"/>
          </a:xfrm>
        </p:spPr>
        <p:txBody>
          <a:bodyPr/>
          <a:lstStyle/>
          <a:p>
            <a:r>
              <a:rPr lang="en-US" dirty="0" smtClean="0"/>
              <a:t>Potential costs </a:t>
            </a:r>
            <a:r>
              <a:rPr lang="en-US" dirty="0"/>
              <a:t>(</a:t>
            </a:r>
            <a:r>
              <a:rPr lang="en-US" dirty="0" smtClean="0"/>
              <a:t>technology) now quite low </a:t>
            </a:r>
          </a:p>
          <a:p>
            <a:r>
              <a:rPr lang="en-US" dirty="0" smtClean="0"/>
              <a:t>Whose data (</a:t>
            </a:r>
            <a:r>
              <a:rPr lang="en-US" dirty="0"/>
              <a:t>i</a:t>
            </a:r>
            <a:r>
              <a:rPr lang="en-US" dirty="0" smtClean="0"/>
              <a:t>ntellectual property?) is it?</a:t>
            </a:r>
          </a:p>
          <a:p>
            <a:pPr lvl="1"/>
            <a:r>
              <a:rPr lang="en-US" dirty="0" smtClean="0"/>
              <a:t>Zuckerberg say data not owned by Facebook!</a:t>
            </a:r>
          </a:p>
          <a:p>
            <a:r>
              <a:rPr lang="en-US" dirty="0" smtClean="0"/>
              <a:t>Basic quotes and trade data are utility, SIP</a:t>
            </a:r>
          </a:p>
          <a:p>
            <a:r>
              <a:rPr lang="en-US" dirty="0" smtClean="0"/>
              <a:t>Exchanges offer a range of prop data (e.g., order books) &amp; co-location services</a:t>
            </a:r>
          </a:p>
          <a:p>
            <a:r>
              <a:rPr lang="en-US" dirty="0" smtClean="0"/>
              <a:t>Of course, some potential purchasers of </a:t>
            </a:r>
            <a:r>
              <a:rPr lang="en-US" i="1" dirty="0" smtClean="0"/>
              <a:t>proprietary </a:t>
            </a:r>
            <a:r>
              <a:rPr lang="en-US" dirty="0" smtClean="0"/>
              <a:t>data would find the value much greater than </a:t>
            </a:r>
            <a:r>
              <a:rPr lang="en-US" dirty="0" smtClean="0"/>
              <a:t>others--e.g. high volume, HFT</a:t>
            </a:r>
            <a:endParaRPr lang="en-US" dirty="0" smtClean="0"/>
          </a:p>
          <a:p>
            <a:r>
              <a:rPr lang="en-US" dirty="0" smtClean="0"/>
              <a:t>Data, co-location fees </a:t>
            </a:r>
            <a:r>
              <a:rPr lang="en-US" i="1" dirty="0" smtClean="0"/>
              <a:t>fixed</a:t>
            </a:r>
            <a:r>
              <a:rPr lang="en-US" dirty="0" smtClean="0"/>
              <a:t>, so does not discourage activity—not trad</a:t>
            </a:r>
            <a:r>
              <a:rPr lang="en-US" dirty="0"/>
              <a:t>.</a:t>
            </a:r>
            <a:r>
              <a:rPr lang="en-US" dirty="0" smtClean="0"/>
              <a:t> price discrim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2133600" cy="476250"/>
          </a:xfrm>
        </p:spPr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72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Rebates and Trading Incentives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Rebate tiering and marginal incentives increases activity on an exchange and value of its proprietary </a:t>
            </a:r>
            <a:r>
              <a:rPr lang="en-US" dirty="0" smtClean="0"/>
              <a:t>data &amp; co-location</a:t>
            </a:r>
            <a:endParaRPr lang="en-US" dirty="0" smtClean="0"/>
          </a:p>
          <a:p>
            <a:r>
              <a:rPr lang="en-US" dirty="0" smtClean="0"/>
              <a:t>Higher (marginal) rebates imply that the value of being at the front of the queue is greater</a:t>
            </a:r>
          </a:p>
          <a:p>
            <a:pPr lvl="1"/>
            <a:r>
              <a:rPr lang="en-US" dirty="0" smtClean="0"/>
              <a:t>Hence greater incentive to achieve this and hence willingness to purchase fast technology and co-location to become as fast as possible</a:t>
            </a:r>
          </a:p>
          <a:p>
            <a:pPr lvl="1"/>
            <a:r>
              <a:rPr lang="en-US" dirty="0" smtClean="0"/>
              <a:t>Akin to the dynamic between trading and data</a:t>
            </a:r>
          </a:p>
          <a:p>
            <a:pPr lvl="1"/>
            <a:r>
              <a:rPr lang="en-US" dirty="0" smtClean="0"/>
              <a:t>Strong interaction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9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722438"/>
          </a:xfrm>
        </p:spPr>
        <p:txBody>
          <a:bodyPr/>
          <a:lstStyle/>
          <a:p>
            <a:r>
              <a:rPr lang="en-US" dirty="0" smtClean="0"/>
              <a:t>Profit Max by Exchanges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Attract activity by fixed fees for proprietary and co-location (costs, but no variable charges); reinforced by volume discounts for orders adding liquidity (tiered rebates)</a:t>
            </a:r>
          </a:p>
          <a:p>
            <a:r>
              <a:rPr lang="en-US" dirty="0" smtClean="0"/>
              <a:t>Facilitates price discrimination to individual brokers due to diminishing marginal </a:t>
            </a:r>
            <a:r>
              <a:rPr lang="en-US" dirty="0" smtClean="0"/>
              <a:t>cost</a:t>
            </a:r>
            <a:endParaRPr lang="en-US" dirty="0" smtClean="0"/>
          </a:p>
          <a:p>
            <a:r>
              <a:rPr lang="en-US" dirty="0" smtClean="0"/>
              <a:t>Price discrimination reinforced across volume states by using relative volumes</a:t>
            </a:r>
          </a:p>
          <a:p>
            <a:r>
              <a:rPr lang="en-US" dirty="0" smtClean="0"/>
              <a:t>By attracting more orders, exchanges charge more for prop data &amp; co-location</a:t>
            </a:r>
          </a:p>
          <a:p>
            <a:r>
              <a:rPr lang="en-US" dirty="0"/>
              <a:t>L</a:t>
            </a:r>
            <a:r>
              <a:rPr lang="en-US" dirty="0" smtClean="0"/>
              <a:t>arge liquidity providers: Neg all-in pricing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42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2954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Best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If proprietary data is required for Best Execution, then the Exchanges would charge relatively higher prices for data as </a:t>
            </a:r>
            <a:r>
              <a:rPr lang="en-US" dirty="0" smtClean="0"/>
              <a:t>monopolist. </a:t>
            </a:r>
            <a:r>
              <a:rPr lang="en-US" dirty="0" smtClean="0"/>
              <a:t>  Monopoly arises </a:t>
            </a:r>
            <a:r>
              <a:rPr lang="en-US" dirty="0" smtClean="0"/>
              <a:t>due to the business need </a:t>
            </a:r>
            <a:r>
              <a:rPr lang="en-US" dirty="0" smtClean="0"/>
              <a:t>for data, even w/o </a:t>
            </a:r>
            <a:r>
              <a:rPr lang="en-US" dirty="0" smtClean="0"/>
              <a:t>‘</a:t>
            </a:r>
            <a:r>
              <a:rPr lang="en-US" dirty="0" smtClean="0"/>
              <a:t>Best Ex’</a:t>
            </a:r>
          </a:p>
          <a:p>
            <a:pPr lvl="1"/>
            <a:r>
              <a:rPr lang="en-US" dirty="0"/>
              <a:t>Value of prop data reinforces value of data across markets (</a:t>
            </a:r>
            <a:r>
              <a:rPr lang="en-US" dirty="0" err="1"/>
              <a:t>Glosten</a:t>
            </a:r>
            <a:r>
              <a:rPr lang="en-US" dirty="0"/>
              <a:t>, 2020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hile investors can execute anywhere--so little monopoly power in stock prices, each exchange has monopoly control over data! </a:t>
            </a:r>
          </a:p>
          <a:p>
            <a:pPr lvl="1"/>
            <a:r>
              <a:rPr lang="en-US" dirty="0" smtClean="0"/>
              <a:t>So more important to regulate data pricing than stock prices; Opp. of prior SEC (&amp; NMS)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</p:spPr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Best </a:t>
            </a:r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Treasury </a:t>
            </a:r>
            <a:r>
              <a:rPr lang="en-US" dirty="0" smtClean="0"/>
              <a:t>“Capital Markets” report suggests </a:t>
            </a:r>
            <a:r>
              <a:rPr lang="en-US" dirty="0"/>
              <a:t>not </a:t>
            </a:r>
            <a:r>
              <a:rPr lang="en-US" dirty="0" smtClean="0"/>
              <a:t>“requiring” data for “Best Execution,” </a:t>
            </a:r>
            <a:r>
              <a:rPr lang="en-US" dirty="0"/>
              <a:t>except for the basic </a:t>
            </a:r>
            <a:r>
              <a:rPr lang="en-US" dirty="0" smtClean="0"/>
              <a:t>data through the “SIP” for “Best Execution” </a:t>
            </a:r>
          </a:p>
          <a:p>
            <a:r>
              <a:rPr lang="en-US" dirty="0" smtClean="0"/>
              <a:t>Purchase of proprietary data viewed as a regulatory cost </a:t>
            </a:r>
            <a:r>
              <a:rPr lang="en-US" dirty="0"/>
              <a:t>&amp;</a:t>
            </a:r>
            <a:r>
              <a:rPr lang="en-US" dirty="0" smtClean="0"/>
              <a:t> source of  market power</a:t>
            </a:r>
          </a:p>
          <a:p>
            <a:r>
              <a:rPr lang="en-US" dirty="0" smtClean="0"/>
              <a:t>SEC not explicit about what data needed for “Best Ex”—perhaps because of faster markets, evolving </a:t>
            </a:r>
            <a:r>
              <a:rPr lang="en-US" dirty="0" err="1" smtClean="0"/>
              <a:t>algos</a:t>
            </a:r>
            <a:r>
              <a:rPr lang="en-US" dirty="0" smtClean="0"/>
              <a:t>—this allows regulations to evolve with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4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Theoretical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exchange</a:t>
            </a:r>
            <a:r>
              <a:rPr lang="en-US" dirty="0" smtClean="0"/>
              <a:t> costs depend upon total number of trades, messages and shares executed (but not the distribution) and relationships, then rebate tiers for individual customers </a:t>
            </a:r>
            <a:r>
              <a:rPr lang="en-US" dirty="0" smtClean="0"/>
              <a:t>reflect </a:t>
            </a:r>
            <a:r>
              <a:rPr lang="en-US" dirty="0" smtClean="0"/>
              <a:t>only demand discrimination and not </a:t>
            </a:r>
            <a:r>
              <a:rPr lang="en-US" dirty="0" smtClean="0"/>
              <a:t>costs</a:t>
            </a:r>
            <a:endParaRPr lang="en-US" dirty="0" smtClean="0"/>
          </a:p>
          <a:p>
            <a:r>
              <a:rPr lang="en-US" dirty="0" smtClean="0"/>
              <a:t>Price </a:t>
            </a:r>
            <a:r>
              <a:rPr lang="en-US" dirty="0" err="1" smtClean="0"/>
              <a:t>tiering</a:t>
            </a:r>
            <a:r>
              <a:rPr lang="en-US" dirty="0" smtClean="0"/>
              <a:t> enhances agency conflict compared to constant “make-take” prices.</a:t>
            </a:r>
          </a:p>
          <a:p>
            <a:r>
              <a:rPr lang="en-US" dirty="0" smtClean="0"/>
              <a:t>That many of largest liquidity providers have negative all-in pricing implies agency</a:t>
            </a:r>
          </a:p>
          <a:p>
            <a:endParaRPr lang="en-US" dirty="0" smtClean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23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066800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Price discrimination and marginal reward—not cost driven</a:t>
            </a:r>
          </a:p>
          <a:p>
            <a:r>
              <a:rPr lang="en-US" dirty="0" smtClean="0"/>
              <a:t>Customization and </a:t>
            </a:r>
            <a:r>
              <a:rPr lang="en-US" dirty="0"/>
              <a:t>s</a:t>
            </a:r>
            <a:r>
              <a:rPr lang="en-US" dirty="0" smtClean="0"/>
              <a:t>urplus extraction</a:t>
            </a:r>
          </a:p>
          <a:p>
            <a:r>
              <a:rPr lang="en-US" dirty="0" smtClean="0"/>
              <a:t>Relative volume—entry </a:t>
            </a:r>
            <a:r>
              <a:rPr lang="en-US" dirty="0"/>
              <a:t>b</a:t>
            </a:r>
            <a:r>
              <a:rPr lang="en-US" dirty="0" smtClean="0"/>
              <a:t>arrier for exchange and brokerage customers (brokers can aggregate orders)</a:t>
            </a:r>
          </a:p>
          <a:p>
            <a:r>
              <a:rPr lang="en-US" dirty="0" smtClean="0"/>
              <a:t>Agency </a:t>
            </a:r>
            <a:r>
              <a:rPr lang="en-US" dirty="0"/>
              <a:t>m</a:t>
            </a:r>
            <a:r>
              <a:rPr lang="en-US" dirty="0" smtClean="0"/>
              <a:t>aximizes </a:t>
            </a:r>
            <a:r>
              <a:rPr lang="en-US" dirty="0"/>
              <a:t>r</a:t>
            </a:r>
            <a:r>
              <a:rPr lang="en-US" dirty="0" smtClean="0"/>
              <a:t>outing incentive</a:t>
            </a:r>
          </a:p>
          <a:p>
            <a:r>
              <a:rPr lang="en-US" dirty="0" smtClean="0"/>
              <a:t>Tiering prevents neutralizing agency</a:t>
            </a:r>
          </a:p>
          <a:p>
            <a:r>
              <a:rPr lang="en-US" dirty="0" smtClean="0"/>
              <a:t>Tiering enhances value of data, colocation</a:t>
            </a:r>
          </a:p>
          <a:p>
            <a:r>
              <a:rPr lang="en-US" dirty="0" smtClean="0"/>
              <a:t>Increasing rebates, not traditional </a:t>
            </a:r>
            <a:r>
              <a:rPr lang="en-US" dirty="0" err="1" smtClean="0"/>
              <a:t>discrim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Policy: Strong disclosure, constant rebates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09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</a:t>
            </a:r>
            <a:r>
              <a:rPr lang="en-US" dirty="0" smtClean="0"/>
              <a:t> </a:t>
            </a:r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Incentive to subsidize trade reflects larger value of data &amp; co-location sold to </a:t>
            </a:r>
            <a:r>
              <a:rPr lang="en-US" i="1" dirty="0" smtClean="0"/>
              <a:t>others</a:t>
            </a:r>
            <a:endParaRPr lang="en-US" i="1" dirty="0"/>
          </a:p>
          <a:p>
            <a:r>
              <a:rPr lang="en-US" dirty="0" smtClean="0"/>
              <a:t>Cross-subsidization (between pricing and data/connectivity) leads to a more sophisticated approach of quantity discounting, compared to traditional price discrimination (where larger users are charged higher prices</a:t>
            </a:r>
            <a:r>
              <a:rPr lang="en-US" dirty="0" smtClean="0"/>
              <a:t>!)</a:t>
            </a:r>
          </a:p>
          <a:p>
            <a:r>
              <a:rPr lang="en-US" dirty="0" smtClean="0"/>
              <a:t>Non-prescriptive approach to Best Execution to facilitate evolving standards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1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 dirty="0" smtClean="0"/>
              <a:t>“Maker-taker” vs. “Taker-maker”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altLang="en-US" dirty="0" smtClean="0"/>
              <a:t>“Maker-taker”</a:t>
            </a:r>
          </a:p>
          <a:p>
            <a:pPr lvl="1"/>
            <a:r>
              <a:rPr lang="en-US" altLang="en-US" dirty="0" smtClean="0"/>
              <a:t>Subsidize “maker” (limit order)—rebate</a:t>
            </a:r>
          </a:p>
          <a:p>
            <a:pPr lvl="1"/>
            <a:r>
              <a:rPr lang="en-US" altLang="en-US" dirty="0" smtClean="0"/>
              <a:t>Charge fees to “taker” (market order)</a:t>
            </a:r>
          </a:p>
          <a:p>
            <a:pPr lvl="1"/>
            <a:r>
              <a:rPr lang="en-US" altLang="en-US" dirty="0" smtClean="0"/>
              <a:t>Encourage liquidity provision: Exchange comp</a:t>
            </a:r>
          </a:p>
          <a:p>
            <a:r>
              <a:rPr lang="en-US" altLang="en-US" dirty="0" smtClean="0"/>
              <a:t>“Taker-maker” (“inverted model”)</a:t>
            </a:r>
          </a:p>
          <a:p>
            <a:pPr lvl="1"/>
            <a:r>
              <a:rPr lang="en-US" altLang="en-US" dirty="0" smtClean="0"/>
              <a:t>Subsidize “taker” (market order)—rebate</a:t>
            </a:r>
          </a:p>
          <a:p>
            <a:pPr lvl="1"/>
            <a:r>
              <a:rPr lang="en-US" altLang="en-US" dirty="0" smtClean="0"/>
              <a:t>Charge fees to “maker” (limit order)</a:t>
            </a:r>
          </a:p>
          <a:p>
            <a:pPr lvl="1"/>
            <a:r>
              <a:rPr lang="en-US" altLang="en-US" dirty="0" smtClean="0"/>
              <a:t>Enhance </a:t>
            </a:r>
            <a:r>
              <a:rPr lang="en-US" altLang="en-US" dirty="0" smtClean="0"/>
              <a:t>market </a:t>
            </a:r>
            <a:r>
              <a:rPr lang="en-US" altLang="en-US" dirty="0" smtClean="0"/>
              <a:t>orders</a:t>
            </a:r>
          </a:p>
          <a:p>
            <a:pPr lvl="1"/>
            <a:r>
              <a:rPr lang="en-US" altLang="en-US" dirty="0" smtClean="0"/>
              <a:t>Similarities to “payment for order flow” model</a:t>
            </a:r>
          </a:p>
          <a:p>
            <a:r>
              <a:rPr lang="en-US" altLang="en-US" dirty="0"/>
              <a:t>Neutrality vs. </a:t>
            </a:r>
            <a:r>
              <a:rPr lang="en-US" altLang="en-US" dirty="0" smtClean="0"/>
              <a:t>Agency (Routing distorted?)</a:t>
            </a:r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 smtClean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FFE3A98-8F75-47A6-AF9B-2180D1550106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lstStyle/>
          <a:p>
            <a:r>
              <a:rPr lang="en-US" altLang="en-US" dirty="0" smtClean="0"/>
              <a:t>Agency Problem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440363"/>
          </a:xfrm>
        </p:spPr>
        <p:txBody>
          <a:bodyPr/>
          <a:lstStyle/>
          <a:p>
            <a:r>
              <a:rPr lang="en-US" altLang="en-US" dirty="0" smtClean="0"/>
              <a:t>Distortion in the routing decision due to distinct buckets for routing fees &amp; rebates vs. execution—sets up “agency” conflicts</a:t>
            </a:r>
          </a:p>
          <a:p>
            <a:r>
              <a:rPr lang="en-US" altLang="en-US" dirty="0" smtClean="0"/>
              <a:t>Evidence in the form of routing to platforms that offer rebates, poor/slow </a:t>
            </a:r>
            <a:r>
              <a:rPr lang="en-US" altLang="en-US" dirty="0" smtClean="0"/>
              <a:t>execution—both equilibrium, agency </a:t>
            </a:r>
            <a:endParaRPr lang="en-US" altLang="en-US" dirty="0" smtClean="0"/>
          </a:p>
          <a:p>
            <a:r>
              <a:rPr lang="en-US" altLang="en-US" dirty="0" smtClean="0"/>
              <a:t>Battalio, Corwin and Jennings (</a:t>
            </a:r>
            <a:r>
              <a:rPr lang="en-US" altLang="en-US" i="1" dirty="0" smtClean="0"/>
              <a:t>JF</a:t>
            </a:r>
            <a:r>
              <a:rPr lang="en-US" altLang="en-US" dirty="0" smtClean="0"/>
              <a:t>, 2016) documents agency problems &amp; identifies some problematic brokers (retail)</a:t>
            </a:r>
          </a:p>
          <a:p>
            <a:r>
              <a:rPr lang="en-US" altLang="en-US" dirty="0" smtClean="0"/>
              <a:t>Enhanced disclosures </a:t>
            </a:r>
            <a:r>
              <a:rPr lang="en-US" altLang="en-US" dirty="0"/>
              <a:t>on routing practices </a:t>
            </a:r>
            <a:r>
              <a:rPr lang="en-US" altLang="en-US" dirty="0" smtClean="0"/>
              <a:t>or </a:t>
            </a:r>
            <a:r>
              <a:rPr lang="en-US" altLang="en-US" dirty="0"/>
              <a:t>execution costs would be very useful</a:t>
            </a:r>
          </a:p>
          <a:p>
            <a:pPr lvl="1"/>
            <a:r>
              <a:rPr lang="en-US" altLang="en-US" dirty="0" smtClean="0"/>
              <a:t>Ban on fees/rebates or side pocket</a:t>
            </a: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9449A92-42E5-4A97-921B-6BD72E4C36FD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493838"/>
          </a:xfrm>
        </p:spPr>
        <p:txBody>
          <a:bodyPr/>
          <a:lstStyle/>
          <a:p>
            <a:r>
              <a:rPr lang="en-US" dirty="0" smtClean="0"/>
              <a:t>Access Pilot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dirty="0" smtClean="0"/>
              <a:t>SEC unanimously adopted (Dec. 2018) a pilot to study tightening the fee caps and whether it should ban rebates</a:t>
            </a:r>
          </a:p>
          <a:p>
            <a:r>
              <a:rPr lang="en-US" dirty="0" smtClean="0"/>
              <a:t>Control and three treatment groups</a:t>
            </a:r>
          </a:p>
          <a:p>
            <a:pPr lvl="1"/>
            <a:r>
              <a:rPr lang="en-US" dirty="0" smtClean="0"/>
              <a:t>Reduce fee cap to 15 mils from 30 mils</a:t>
            </a:r>
          </a:p>
          <a:p>
            <a:pPr lvl="1"/>
            <a:r>
              <a:rPr lang="en-US" dirty="0" smtClean="0"/>
              <a:t>Reduce fee cap to 5 mils from 30 mils</a:t>
            </a:r>
          </a:p>
          <a:p>
            <a:pPr lvl="1"/>
            <a:r>
              <a:rPr lang="en-US" dirty="0" smtClean="0"/>
              <a:t>Eliminate rebates and let fees adjust</a:t>
            </a:r>
          </a:p>
          <a:p>
            <a:r>
              <a:rPr lang="en-US" dirty="0"/>
              <a:t>Exchanges </a:t>
            </a:r>
            <a:r>
              <a:rPr lang="en-US" dirty="0" smtClean="0"/>
              <a:t>filed suit vs. SEC</a:t>
            </a:r>
          </a:p>
          <a:p>
            <a:pPr lvl="1"/>
            <a:r>
              <a:rPr lang="en-US" dirty="0" smtClean="0"/>
              <a:t>Agency vs. </a:t>
            </a:r>
            <a:r>
              <a:rPr lang="en-US" dirty="0" smtClean="0"/>
              <a:t>neutrality revisited</a:t>
            </a:r>
            <a:endParaRPr lang="en-US" dirty="0" smtClean="0"/>
          </a:p>
          <a:p>
            <a:pPr lvl="1"/>
            <a:r>
              <a:rPr lang="en-US" dirty="0" smtClean="0"/>
              <a:t>Partial stay by SEC, pending resolution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722438"/>
          </a:xfrm>
        </p:spPr>
        <p:txBody>
          <a:bodyPr/>
          <a:lstStyle/>
          <a:p>
            <a:r>
              <a:rPr lang="en-US" sz="4000" dirty="0" smtClean="0"/>
              <a:t>Recent SEC Action on Market Data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87963"/>
          </a:xfrm>
        </p:spPr>
        <p:txBody>
          <a:bodyPr/>
          <a:lstStyle/>
          <a:p>
            <a:r>
              <a:rPr lang="en-US" dirty="0" smtClean="0"/>
              <a:t>SEC (10/16/2018) declared that it would </a:t>
            </a:r>
            <a:r>
              <a:rPr lang="en-US" dirty="0" smtClean="0"/>
              <a:t>only</a:t>
            </a:r>
            <a:r>
              <a:rPr lang="en-US" dirty="0" smtClean="0"/>
              <a:t> </a:t>
            </a:r>
            <a:r>
              <a:rPr lang="en-US" dirty="0" smtClean="0"/>
              <a:t>approve proposed exchange price </a:t>
            </a:r>
            <a:r>
              <a:rPr lang="en-US" dirty="0" smtClean="0"/>
              <a:t>increases </a:t>
            </a:r>
            <a:r>
              <a:rPr lang="en-US" dirty="0" smtClean="0"/>
              <a:t>satisfying Exchange </a:t>
            </a:r>
            <a:r>
              <a:rPr lang="en-US" dirty="0" smtClean="0"/>
              <a:t>Act</a:t>
            </a:r>
            <a:endParaRPr lang="en-US" dirty="0" smtClean="0"/>
          </a:p>
          <a:p>
            <a:r>
              <a:rPr lang="en-US" dirty="0" smtClean="0"/>
              <a:t>Fair and reasonable; not unduly discriminatory; promote </a:t>
            </a:r>
            <a:r>
              <a:rPr lang="en-US" dirty="0" smtClean="0"/>
              <a:t>competition</a:t>
            </a:r>
          </a:p>
          <a:p>
            <a:r>
              <a:rPr lang="en-US" dirty="0" smtClean="0"/>
              <a:t>Public </a:t>
            </a:r>
            <a:r>
              <a:rPr lang="en-US" dirty="0" smtClean="0"/>
              <a:t>roundtable (10/25-26/2018) highlighted calls for the exchanges to be more transparent to facilitate </a:t>
            </a:r>
            <a:r>
              <a:rPr lang="en-US" dirty="0" smtClean="0"/>
              <a:t>compliance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xchanges vs. buy-side &amp; </a:t>
            </a:r>
            <a:r>
              <a:rPr lang="en-US" dirty="0" smtClean="0"/>
              <a:t>brokers</a:t>
            </a:r>
          </a:p>
          <a:p>
            <a:r>
              <a:rPr lang="en-US" dirty="0"/>
              <a:t>D.C. Circuit (on Friday): SEC lacked authority after not “suspending” (60 days)</a:t>
            </a:r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2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/>
          <a:lstStyle/>
          <a:p>
            <a:r>
              <a:rPr lang="en-US" dirty="0" smtClean="0"/>
              <a:t>Exchanges and Affiliates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Three main exchange families (95% share) and </a:t>
            </a:r>
            <a:r>
              <a:rPr lang="en-US" dirty="0" smtClean="0"/>
              <a:t>many</a:t>
            </a:r>
            <a:r>
              <a:rPr lang="en-US" dirty="0" smtClean="0"/>
              <a:t> </a:t>
            </a:r>
            <a:r>
              <a:rPr lang="en-US" dirty="0" smtClean="0"/>
              <a:t>exchanges</a:t>
            </a:r>
          </a:p>
          <a:p>
            <a:pPr lvl="1"/>
            <a:r>
              <a:rPr lang="en-US" dirty="0" smtClean="0"/>
              <a:t>NYSE (five)</a:t>
            </a:r>
          </a:p>
          <a:p>
            <a:pPr lvl="1"/>
            <a:r>
              <a:rPr lang="en-US" dirty="0" smtClean="0"/>
              <a:t>Nasdaq (three) </a:t>
            </a:r>
          </a:p>
          <a:p>
            <a:pPr lvl="1"/>
            <a:r>
              <a:rPr lang="en-US" dirty="0" smtClean="0"/>
              <a:t>BATS/CBOE (BATS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irect Edge merger--4)</a:t>
            </a:r>
          </a:p>
          <a:p>
            <a:pPr lvl="1"/>
            <a:r>
              <a:rPr lang="en-US" dirty="0" smtClean="0"/>
              <a:t>IEX (no rebates)—new entrant, no price tiering and data charges</a:t>
            </a:r>
          </a:p>
          <a:p>
            <a:pPr lvl="1"/>
            <a:r>
              <a:rPr lang="en-US" dirty="0" smtClean="0"/>
              <a:t>Emerging exchanges--e.g., LTSE, MMEX</a:t>
            </a:r>
            <a:endParaRPr lang="en-US" dirty="0"/>
          </a:p>
          <a:p>
            <a:r>
              <a:rPr lang="en-US" dirty="0" smtClean="0"/>
              <a:t>Joint staffing, potential </a:t>
            </a:r>
            <a:r>
              <a:rPr lang="en-US" i="1" dirty="0" smtClean="0"/>
              <a:t>pricing</a:t>
            </a:r>
            <a:r>
              <a:rPr lang="en-US" dirty="0" smtClean="0"/>
              <a:t> coordination within a parent company/family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E8E-D82C-48E7-B49E-82E53B1FC14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6337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12983</TotalTime>
  <Words>2165</Words>
  <Application>Microsoft Office PowerPoint</Application>
  <PresentationFormat>On-screen Show (4:3)</PresentationFormat>
  <Paragraphs>261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DengXian</vt:lpstr>
      <vt:lpstr>Times New Roman</vt:lpstr>
      <vt:lpstr>Default Design</vt:lpstr>
      <vt:lpstr> Is Equity Market Exchange Structure Anti-Competitive? </vt:lpstr>
      <vt:lpstr>Post “NMS” Trading, Exchanges</vt:lpstr>
      <vt:lpstr>Theoretical Insights</vt:lpstr>
      <vt:lpstr>Conceptual Insights</vt:lpstr>
      <vt:lpstr>“Maker-taker” vs. “Taker-maker”</vt:lpstr>
      <vt:lpstr>Agency Problem</vt:lpstr>
      <vt:lpstr>Access Pilot Proposal</vt:lpstr>
      <vt:lpstr>Recent SEC Action on Market Data</vt:lpstr>
      <vt:lpstr>Exchanges and Affiliates</vt:lpstr>
      <vt:lpstr>Nature of Competition</vt:lpstr>
      <vt:lpstr>Rebates and Fees</vt:lpstr>
      <vt:lpstr>Cross Subsidization of Trading</vt:lpstr>
      <vt:lpstr>Frequent Flyer Programs</vt:lpstr>
      <vt:lpstr>More on Frequent Flyer Status</vt:lpstr>
      <vt:lpstr>Large Numbers of Pricing Tiers</vt:lpstr>
      <vt:lpstr>Pricing Tiers and Complexity</vt:lpstr>
      <vt:lpstr>Table 1 (Nasdaq) Rebate to Add Displayed Liquidity </vt:lpstr>
      <vt:lpstr>Table 2 (Nasdaq) Rebate to Add Displayed Liquidity</vt:lpstr>
      <vt:lpstr>Table 4 (Nasdaq)   Rebate to Add Displayed Liquidity </vt:lpstr>
      <vt:lpstr>Monthly Tiers</vt:lpstr>
      <vt:lpstr>Monthly Tiers, Agency Conflicts</vt:lpstr>
      <vt:lpstr>Partial Remedies</vt:lpstr>
      <vt:lpstr>Why “Cross Subsidize”?</vt:lpstr>
      <vt:lpstr>More on Cross Subsidization</vt:lpstr>
      <vt:lpstr>Data as a Product</vt:lpstr>
      <vt:lpstr>Rebates and Trading Incentives</vt:lpstr>
      <vt:lpstr>Profit Max by Exchanges</vt:lpstr>
      <vt:lpstr> Best Execution</vt:lpstr>
      <vt:lpstr>More on Best Execution</vt:lpstr>
      <vt:lpstr>Conclusions</vt:lpstr>
    </vt:vector>
  </TitlesOfParts>
  <Company>GSIA -- 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“Frictions in the Bond Market”</dc:title>
  <dc:creator>Chester Spatt</dc:creator>
  <cp:lastModifiedBy>Chester S Spatt</cp:lastModifiedBy>
  <cp:revision>462</cp:revision>
  <cp:lastPrinted>2019-11-24T07:33:13Z</cp:lastPrinted>
  <dcterms:created xsi:type="dcterms:W3CDTF">2004-12-12T05:04:28Z</dcterms:created>
  <dcterms:modified xsi:type="dcterms:W3CDTF">2020-06-08T19:39:40Z</dcterms:modified>
</cp:coreProperties>
</file>