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8.jpeg" ContentType="image/jpeg"/>
  <Override PartName="/ppt/media/image4.jpeg" ContentType="image/jpeg"/>
  <Override PartName="/ppt/media/image1.png" ContentType="image/png"/>
  <Override PartName="/ppt/media/image7.png" ContentType="image/png"/>
  <Override PartName="/ppt/media/image5.wmf" ContentType="image/x-wmf"/>
  <Override PartName="/ppt/media/image2.wmf" ContentType="image/x-wmf"/>
  <Override PartName="/ppt/media/image3.wmf" ContentType="image/x-wmf"/>
  <Override PartName="/ppt/media/image6.wmf" ContentType="image/x-wmf"/>
  <Override PartName="/ppt/media/image9.wmf" ContentType="image/x-wmf"/>
  <Override PartName="/ppt/media/image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369720" y="1303200"/>
            <a:ext cx="8773560" cy="882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16" descr=""/>
          <p:cNvPicPr/>
          <p:nvPr/>
        </p:nvPicPr>
        <p:blipFill>
          <a:blip r:embed="rId3"/>
          <a:stretch/>
        </p:blipFill>
        <p:spPr>
          <a:xfrm>
            <a:off x="6853320" y="6356520"/>
            <a:ext cx="1528200" cy="492840"/>
          </a:xfrm>
          <a:prstGeom prst="rect">
            <a:avLst/>
          </a:prstGeom>
          <a:ln>
            <a:noFill/>
          </a:ln>
        </p:spPr>
      </p:pic>
      <p:pic>
        <p:nvPicPr>
          <p:cNvPr id="3" name="Picture 17" descr=""/>
          <p:cNvPicPr/>
          <p:nvPr/>
        </p:nvPicPr>
        <p:blipFill>
          <a:blip r:embed="rId4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4" name="CustomShape 2" hidden="1"/>
          <p:cNvSpPr/>
          <p:nvPr/>
        </p:nvSpPr>
        <p:spPr>
          <a:xfrm>
            <a:off x="2611440" y="652608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bf5ea"/>
                </a:solidFill>
                <a:latin typeface="Arial"/>
                <a:ea typeface="DejaVu Sans"/>
              </a:rPr>
              <a:t>Copyright © 2016, 2012, and 2008 Pearson Education, Inc.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" name="CustomShape 3" hidden="1"/>
          <p:cNvSpPr/>
          <p:nvPr/>
        </p:nvSpPr>
        <p:spPr>
          <a:xfrm>
            <a:off x="8136000" y="6303960"/>
            <a:ext cx="842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C28212-F909-4BEA-B06F-6CADEAB0D381}" type="slidenum">
              <a:rPr b="1" lang="en-US" sz="1000" spc="-1" strike="noStrike">
                <a:solidFill>
                  <a:srgbClr val="fbf5ea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6" name="Picture 19" descr=""/>
          <p:cNvPicPr/>
          <p:nvPr/>
        </p:nvPicPr>
        <p:blipFill>
          <a:blip r:embed="rId5"/>
          <a:stretch/>
        </p:blipFill>
        <p:spPr>
          <a:xfrm>
            <a:off x="5073480" y="895320"/>
            <a:ext cx="3645720" cy="4787280"/>
          </a:xfrm>
          <a:prstGeom prst="rect">
            <a:avLst/>
          </a:prstGeom>
          <a:ln>
            <a:noFill/>
          </a:ln>
        </p:spPr>
      </p:pic>
      <p:sp>
        <p:nvSpPr>
          <p:cNvPr id="7" name="CustomShape 4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16" descr=""/>
          <p:cNvPicPr/>
          <p:nvPr/>
        </p:nvPicPr>
        <p:blipFill>
          <a:blip r:embed="rId6"/>
          <a:stretch/>
        </p:blipFill>
        <p:spPr>
          <a:xfrm>
            <a:off x="6853320" y="6356520"/>
            <a:ext cx="1528200" cy="492840"/>
          </a:xfrm>
          <a:prstGeom prst="rect">
            <a:avLst/>
          </a:prstGeom>
          <a:ln>
            <a:noFill/>
          </a:ln>
        </p:spPr>
      </p:pic>
      <p:pic>
        <p:nvPicPr>
          <p:cNvPr id="9" name="Picture 17" descr=""/>
          <p:cNvPicPr/>
          <p:nvPr/>
        </p:nvPicPr>
        <p:blipFill>
          <a:blip r:embed="rId7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2611440" y="652608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bf5ea"/>
                </a:solidFill>
                <a:latin typeface="Arial"/>
                <a:ea typeface="DejaVu Sans"/>
              </a:rPr>
              <a:t>Copyright © 2015, 2011, and 2007 Pearson Education, Inc.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8136000" y="6303960"/>
            <a:ext cx="842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CC0F34-53CB-44A6-9868-69F869426033}" type="slidenum">
              <a:rPr b="0" lang="en-US" sz="1000" spc="-1" strike="noStrike">
                <a:solidFill>
                  <a:srgbClr val="fbf5ea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457200" y="16524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369720" y="1303200"/>
            <a:ext cx="8773560" cy="882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Picture 16" descr=""/>
          <p:cNvPicPr/>
          <p:nvPr/>
        </p:nvPicPr>
        <p:blipFill>
          <a:blip r:embed="rId3"/>
          <a:stretch/>
        </p:blipFill>
        <p:spPr>
          <a:xfrm>
            <a:off x="6853320" y="6356520"/>
            <a:ext cx="1528200" cy="492840"/>
          </a:xfrm>
          <a:prstGeom prst="rect">
            <a:avLst/>
          </a:prstGeom>
          <a:ln>
            <a:noFill/>
          </a:ln>
        </p:spPr>
      </p:pic>
      <p:pic>
        <p:nvPicPr>
          <p:cNvPr id="53" name="Picture 17" descr=""/>
          <p:cNvPicPr/>
          <p:nvPr/>
        </p:nvPicPr>
        <p:blipFill>
          <a:blip r:embed="rId4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2611440" y="652608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bf5ea"/>
                </a:solidFill>
                <a:latin typeface="Arial"/>
                <a:ea typeface="DejaVu Sans"/>
              </a:rPr>
              <a:t>Copyright © 2016, 2012, and 2008 Pearson Education, Inc.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8136000" y="6303960"/>
            <a:ext cx="842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9E5D8C-1F24-46FC-860B-9B050D6BD87A}" type="slidenum">
              <a:rPr b="1" lang="en-US" sz="1000" spc="-1" strike="noStrike">
                <a:solidFill>
                  <a:srgbClr val="fbf5ea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6" descr=""/>
          <p:cNvPicPr/>
          <p:nvPr/>
        </p:nvPicPr>
        <p:blipFill>
          <a:blip r:embed="rId2"/>
          <a:stretch/>
        </p:blipFill>
        <p:spPr>
          <a:xfrm>
            <a:off x="6853320" y="6356520"/>
            <a:ext cx="1528200" cy="492840"/>
          </a:xfrm>
          <a:prstGeom prst="rect">
            <a:avLst/>
          </a:prstGeom>
          <a:ln>
            <a:noFill/>
          </a:ln>
        </p:spPr>
      </p:pic>
      <p:pic>
        <p:nvPicPr>
          <p:cNvPr id="96" name="Picture 17" descr=""/>
          <p:cNvPicPr/>
          <p:nvPr/>
        </p:nvPicPr>
        <p:blipFill>
          <a:blip r:embed="rId3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97" name="CustomShape 2" hidden="1"/>
          <p:cNvSpPr/>
          <p:nvPr/>
        </p:nvSpPr>
        <p:spPr>
          <a:xfrm>
            <a:off x="2611440" y="652608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bf5ea"/>
                </a:solidFill>
                <a:latin typeface="Arial"/>
                <a:ea typeface="DejaVu Sans"/>
              </a:rPr>
              <a:t>Copyright © 2016, 2012, and 2008 Pearson Education, Inc.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" name="CustomShape 3" hidden="1"/>
          <p:cNvSpPr/>
          <p:nvPr/>
        </p:nvSpPr>
        <p:spPr>
          <a:xfrm>
            <a:off x="8136000" y="6303960"/>
            <a:ext cx="842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0" y="6407280"/>
            <a:ext cx="9144720" cy="456480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16" descr=""/>
          <p:cNvPicPr/>
          <p:nvPr/>
        </p:nvPicPr>
        <p:blipFill>
          <a:blip r:embed="rId4"/>
          <a:stretch/>
        </p:blipFill>
        <p:spPr>
          <a:xfrm>
            <a:off x="6853320" y="6356520"/>
            <a:ext cx="1528200" cy="492840"/>
          </a:xfrm>
          <a:prstGeom prst="rect">
            <a:avLst/>
          </a:prstGeom>
          <a:ln>
            <a:noFill/>
          </a:ln>
        </p:spPr>
      </p:pic>
      <p:pic>
        <p:nvPicPr>
          <p:cNvPr id="101" name="Picture 17" descr=""/>
          <p:cNvPicPr/>
          <p:nvPr/>
        </p:nvPicPr>
        <p:blipFill>
          <a:blip r:embed="rId5"/>
          <a:stretch/>
        </p:blipFill>
        <p:spPr>
          <a:xfrm>
            <a:off x="0" y="6356520"/>
            <a:ext cx="1761480" cy="49284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2611440" y="652608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bf5ea"/>
                </a:solidFill>
                <a:latin typeface="Arial"/>
                <a:ea typeface="DejaVu Sans"/>
              </a:rPr>
              <a:t>Copyright © 2016, 2012, and 2008 Pearson Education, Inc.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8136000" y="6303960"/>
            <a:ext cx="842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2680" y="263520"/>
            <a:ext cx="837504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Arial"/>
                <a:ea typeface="DejaVu Sans"/>
              </a:rPr>
              <a:t>Chapter  2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2680" y="1452600"/>
            <a:ext cx="4552200" cy="47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4000" spc="-1" strike="noStrike">
                <a:solidFill>
                  <a:srgbClr val="333399"/>
                </a:solidFill>
                <a:latin typeface="Arial"/>
                <a:ea typeface="DejaVu Sans"/>
              </a:rPr>
              <a:t>Introduction to Logic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5760" y="1598760"/>
            <a:ext cx="74667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statement that is always true, no matter what the truth values of the components, is called a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tautology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They may be checked by forming truth tables.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Tautology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Conditional as a Disjunction: “Or” Statement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75" name="Picture 174" descr=""/>
          <p:cNvPicPr/>
          <p:nvPr/>
        </p:nvPicPr>
        <p:blipFill>
          <a:blip r:embed="rId1"/>
          <a:stretch/>
        </p:blipFill>
        <p:spPr>
          <a:xfrm>
            <a:off x="495360" y="1638360"/>
            <a:ext cx="533376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5760" y="1598760"/>
            <a:ext cx="73144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negation of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p→q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p˅~q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Negation of a Conditional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78" name="Picture 177" descr=""/>
          <p:cNvPicPr/>
          <p:nvPr/>
        </p:nvPicPr>
        <p:blipFill>
          <a:blip r:embed="rId1"/>
          <a:stretch/>
        </p:blipFill>
        <p:spPr>
          <a:xfrm>
            <a:off x="5765760" y="800280"/>
            <a:ext cx="133308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5760" y="1598760"/>
            <a:ext cx="8152560" cy="45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Determine the negation of each statement. 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a)  If I’m hungry, I will eat.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b)  All dogs have fleas.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2551"/>
              </a:spcBef>
            </a:pPr>
            <a:r>
              <a:rPr b="0" lang="en-US" sz="3400" spc="-1" strike="noStrike">
                <a:solidFill>
                  <a:srgbClr val="bc2c3a"/>
                </a:solidFill>
                <a:latin typeface="Times New Roman"/>
                <a:ea typeface="DejaVu Sans"/>
              </a:rPr>
              <a:t>Solution</a:t>
            </a:r>
            <a:endParaRPr b="0" lang="en-US" sz="34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a)  I’m hungry and I will not eat.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b)  Restate as an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if…then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it is a dog, then it has fleas. 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Negation:  It is a dog and it does not have fleas.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Determining Negations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5760" y="1598760"/>
            <a:ext cx="8152560" cy="42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Write the conditional as an equivalent statement without using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. . . then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 Indians win the pennant, then Johnny will go to the World Series.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bc2c3a"/>
                </a:solidFill>
                <a:latin typeface="Times New Roman"/>
                <a:ea typeface="DejaVu Sans"/>
              </a:rPr>
              <a:t>Solution</a:t>
            </a:r>
            <a:endParaRPr b="0" lang="en-US" sz="28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represent “The Indians win the pennant” 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represent “Johnny will go to the World Series.</a:t>
            </a:r>
            <a:endParaRPr b="0" lang="en-US" sz="28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Restate:  The Indians do not win the pennant or Johnny will go to the World Series.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Determining Statements Equivalent to Conditionals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5760" y="1598760"/>
            <a:ext cx="80766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Logic can be used to design electrical circuits.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84" name="Group 2"/>
          <p:cNvGrpSpPr/>
          <p:nvPr/>
        </p:nvGrpSpPr>
        <p:grpSpPr>
          <a:xfrm>
            <a:off x="838080" y="3123720"/>
            <a:ext cx="3048120" cy="669600"/>
            <a:chOff x="838080" y="3123720"/>
            <a:chExt cx="3048120" cy="669600"/>
          </a:xfrm>
        </p:grpSpPr>
        <p:sp>
          <p:nvSpPr>
            <p:cNvPr id="185" name="Line 3"/>
            <p:cNvSpPr/>
            <p:nvPr/>
          </p:nvSpPr>
          <p:spPr>
            <a:xfrm>
              <a:off x="838080" y="35046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Line 4"/>
            <p:cNvSpPr/>
            <p:nvPr/>
          </p:nvSpPr>
          <p:spPr>
            <a:xfrm flipV="1">
              <a:off x="1371600" y="3123720"/>
              <a:ext cx="60948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"/>
            <p:cNvSpPr/>
            <p:nvPr/>
          </p:nvSpPr>
          <p:spPr>
            <a:xfrm>
              <a:off x="1600200" y="327672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8" name="Line 6"/>
            <p:cNvSpPr/>
            <p:nvPr/>
          </p:nvSpPr>
          <p:spPr>
            <a:xfrm>
              <a:off x="2133360" y="35046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7"/>
            <p:cNvSpPr/>
            <p:nvPr/>
          </p:nvSpPr>
          <p:spPr>
            <a:xfrm flipV="1">
              <a:off x="2666880" y="3123720"/>
              <a:ext cx="60948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>
              <a:off x="2895480" y="327672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q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1" name="Line 9"/>
            <p:cNvSpPr/>
            <p:nvPr/>
          </p:nvSpPr>
          <p:spPr>
            <a:xfrm>
              <a:off x="3352680" y="35046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10"/>
          <p:cNvSpPr/>
          <p:nvPr/>
        </p:nvSpPr>
        <p:spPr>
          <a:xfrm>
            <a:off x="1295280" y="3886200"/>
            <a:ext cx="2112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Series circuit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4686480" y="4572000"/>
            <a:ext cx="2285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circuit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94" name="Group 12"/>
          <p:cNvGrpSpPr/>
          <p:nvPr/>
        </p:nvGrpSpPr>
        <p:grpSpPr>
          <a:xfrm>
            <a:off x="4572000" y="2590560"/>
            <a:ext cx="2514600" cy="1812240"/>
            <a:chOff x="4572000" y="2590560"/>
            <a:chExt cx="2514600" cy="1812240"/>
          </a:xfrm>
        </p:grpSpPr>
        <p:sp>
          <p:nvSpPr>
            <p:cNvPr id="195" name="Line 13"/>
            <p:cNvSpPr/>
            <p:nvPr/>
          </p:nvSpPr>
          <p:spPr>
            <a:xfrm>
              <a:off x="4876560" y="29718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14"/>
            <p:cNvSpPr/>
            <p:nvPr/>
          </p:nvSpPr>
          <p:spPr>
            <a:xfrm flipV="1">
              <a:off x="5410080" y="2590560"/>
              <a:ext cx="609480" cy="38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5"/>
            <p:cNvSpPr/>
            <p:nvPr/>
          </p:nvSpPr>
          <p:spPr>
            <a:xfrm>
              <a:off x="5638680" y="274320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8" name="Line 16"/>
            <p:cNvSpPr/>
            <p:nvPr/>
          </p:nvSpPr>
          <p:spPr>
            <a:xfrm>
              <a:off x="4876560" y="41148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17"/>
            <p:cNvSpPr/>
            <p:nvPr/>
          </p:nvSpPr>
          <p:spPr>
            <a:xfrm flipV="1">
              <a:off x="5410080" y="3733560"/>
              <a:ext cx="609480" cy="38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8"/>
            <p:cNvSpPr/>
            <p:nvPr/>
          </p:nvSpPr>
          <p:spPr>
            <a:xfrm>
              <a:off x="5638680" y="388620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q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1" name="Line 19"/>
            <p:cNvSpPr/>
            <p:nvPr/>
          </p:nvSpPr>
          <p:spPr>
            <a:xfrm>
              <a:off x="6095880" y="41148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Line 20"/>
            <p:cNvSpPr/>
            <p:nvPr/>
          </p:nvSpPr>
          <p:spPr>
            <a:xfrm>
              <a:off x="4876560" y="297180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21"/>
            <p:cNvSpPr/>
            <p:nvPr/>
          </p:nvSpPr>
          <p:spPr>
            <a:xfrm>
              <a:off x="4572000" y="3581280"/>
              <a:ext cx="30456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22"/>
            <p:cNvSpPr/>
            <p:nvPr/>
          </p:nvSpPr>
          <p:spPr>
            <a:xfrm flipV="1">
              <a:off x="6629400" y="297180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23"/>
            <p:cNvSpPr/>
            <p:nvPr/>
          </p:nvSpPr>
          <p:spPr>
            <a:xfrm>
              <a:off x="6095880" y="297180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24"/>
            <p:cNvSpPr/>
            <p:nvPr/>
          </p:nvSpPr>
          <p:spPr>
            <a:xfrm>
              <a:off x="6629400" y="3504960"/>
              <a:ext cx="4572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CustomShape 25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Circuits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Statements Used to Simplify Circuits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09" name="Picture 208" descr=""/>
          <p:cNvPicPr/>
          <p:nvPr/>
        </p:nvPicPr>
        <p:blipFill>
          <a:blip r:embed="rId1"/>
          <a:stretch/>
        </p:blipFill>
        <p:spPr>
          <a:xfrm>
            <a:off x="2235240" y="1600200"/>
            <a:ext cx="4660560" cy="42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5760" y="1598760"/>
            <a:ext cx="80002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 represents any true statement and F represents any false statement, then: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Statements Used to Simplify Circuits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12" name="Picture 211" descr=""/>
          <p:cNvPicPr/>
          <p:nvPr/>
        </p:nvPicPr>
        <p:blipFill>
          <a:blip r:embed="rId1"/>
          <a:stretch/>
        </p:blipFill>
        <p:spPr>
          <a:xfrm>
            <a:off x="3454560" y="2882880"/>
            <a:ext cx="2184120" cy="22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5760" y="1598760"/>
            <a:ext cx="472356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Draw a circuit for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5760" y="2666880"/>
            <a:ext cx="266616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701"/>
              </a:spcBef>
            </a:pPr>
            <a:r>
              <a:rPr b="0" lang="en-US" sz="3400" spc="-1" strike="noStrike">
                <a:solidFill>
                  <a:srgbClr val="bc2c3a"/>
                </a:solidFill>
                <a:latin typeface="Times New Roman"/>
                <a:ea typeface="DejaVu Sans"/>
              </a:rPr>
              <a:t>Solution</a:t>
            </a:r>
            <a:endParaRPr b="0" lang="en-US" sz="3400" spc="-1" strike="noStrike">
              <a:latin typeface="Arial"/>
            </a:endParaRPr>
          </a:p>
        </p:txBody>
      </p:sp>
      <p:grpSp>
        <p:nvGrpSpPr>
          <p:cNvPr id="215" name="Group 3"/>
          <p:cNvGrpSpPr/>
          <p:nvPr/>
        </p:nvGrpSpPr>
        <p:grpSpPr>
          <a:xfrm>
            <a:off x="3066840" y="4038480"/>
            <a:ext cx="2971800" cy="2040840"/>
            <a:chOff x="3066840" y="4038480"/>
            <a:chExt cx="2971800" cy="2040840"/>
          </a:xfrm>
        </p:grpSpPr>
        <p:sp>
          <p:nvSpPr>
            <p:cNvPr id="216" name="Line 4"/>
            <p:cNvSpPr/>
            <p:nvPr/>
          </p:nvSpPr>
          <p:spPr>
            <a:xfrm>
              <a:off x="3371760" y="4419360"/>
              <a:ext cx="76176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5"/>
            <p:cNvSpPr/>
            <p:nvPr/>
          </p:nvSpPr>
          <p:spPr>
            <a:xfrm flipV="1">
              <a:off x="4133520" y="4038480"/>
              <a:ext cx="68580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6"/>
            <p:cNvSpPr/>
            <p:nvPr/>
          </p:nvSpPr>
          <p:spPr>
            <a:xfrm>
              <a:off x="4133880" y="419112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~ p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19" name="Line 7"/>
            <p:cNvSpPr/>
            <p:nvPr/>
          </p:nvSpPr>
          <p:spPr>
            <a:xfrm>
              <a:off x="3371760" y="5562360"/>
              <a:ext cx="30456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8"/>
            <p:cNvSpPr/>
            <p:nvPr/>
          </p:nvSpPr>
          <p:spPr>
            <a:xfrm flipV="1">
              <a:off x="3676320" y="5257800"/>
              <a:ext cx="53352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9"/>
            <p:cNvSpPr/>
            <p:nvPr/>
          </p:nvSpPr>
          <p:spPr>
            <a:xfrm>
              <a:off x="3753000" y="548640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q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22" name="Line 10"/>
            <p:cNvSpPr/>
            <p:nvPr/>
          </p:nvSpPr>
          <p:spPr>
            <a:xfrm>
              <a:off x="5047920" y="5562360"/>
              <a:ext cx="5335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Line 11"/>
            <p:cNvSpPr/>
            <p:nvPr/>
          </p:nvSpPr>
          <p:spPr>
            <a:xfrm>
              <a:off x="3371760" y="441936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Line 12"/>
            <p:cNvSpPr/>
            <p:nvPr/>
          </p:nvSpPr>
          <p:spPr>
            <a:xfrm>
              <a:off x="3066840" y="502920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Line 13"/>
            <p:cNvSpPr/>
            <p:nvPr/>
          </p:nvSpPr>
          <p:spPr>
            <a:xfrm flipV="1">
              <a:off x="5581440" y="441936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14"/>
            <p:cNvSpPr/>
            <p:nvPr/>
          </p:nvSpPr>
          <p:spPr>
            <a:xfrm>
              <a:off x="4895640" y="4419360"/>
              <a:ext cx="6858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Line 15"/>
            <p:cNvSpPr/>
            <p:nvPr/>
          </p:nvSpPr>
          <p:spPr>
            <a:xfrm>
              <a:off x="5581440" y="4952880"/>
              <a:ext cx="4572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Line 16"/>
            <p:cNvSpPr/>
            <p:nvPr/>
          </p:nvSpPr>
          <p:spPr>
            <a:xfrm>
              <a:off x="4209840" y="5562360"/>
              <a:ext cx="38088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oval" w="med"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17"/>
            <p:cNvSpPr/>
            <p:nvPr/>
          </p:nvSpPr>
          <p:spPr>
            <a:xfrm flipV="1">
              <a:off x="4590720" y="5257800"/>
              <a:ext cx="45720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8"/>
            <p:cNvSpPr/>
            <p:nvPr/>
          </p:nvSpPr>
          <p:spPr>
            <a:xfrm>
              <a:off x="4514760" y="5562720"/>
              <a:ext cx="685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400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~ r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31" name="CustomShape 19"/>
          <p:cNvSpPr/>
          <p:nvPr/>
        </p:nvSpPr>
        <p:spPr>
          <a:xfrm>
            <a:off x="5486400" y="1981080"/>
            <a:ext cx="1836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0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Drawing a Circuit for a Conditional Statement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33" name="Picture 232" descr=""/>
          <p:cNvPicPr/>
          <p:nvPr/>
        </p:nvPicPr>
        <p:blipFill>
          <a:blip r:embed="rId1"/>
          <a:stretch/>
        </p:blipFill>
        <p:spPr>
          <a:xfrm>
            <a:off x="3314880" y="1587600"/>
            <a:ext cx="2285640" cy="622080"/>
          </a:xfrm>
          <a:prstGeom prst="rect">
            <a:avLst/>
          </a:prstGeom>
          <a:ln>
            <a:noFill/>
          </a:ln>
        </p:spPr>
      </p:pic>
      <p:pic>
        <p:nvPicPr>
          <p:cNvPr id="234" name="Picture 233" descr=""/>
          <p:cNvPicPr/>
          <p:nvPr/>
        </p:nvPicPr>
        <p:blipFill>
          <a:blip r:embed="rId2"/>
          <a:stretch/>
        </p:blipFill>
        <p:spPr>
          <a:xfrm>
            <a:off x="507960" y="3200400"/>
            <a:ext cx="468612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Bellamy  Brothers (1979)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36" name="8d4oSe04Uj8" descr=""/>
          <p:cNvPicPr/>
          <p:nvPr/>
        </p:nvPicPr>
        <p:blipFill>
          <a:blip r:embed="rId1"/>
          <a:stretch/>
        </p:blipFill>
        <p:spPr>
          <a:xfrm>
            <a:off x="3048120" y="2719440"/>
            <a:ext cx="304740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Chapter 2: </a:t>
            </a:r>
            <a:r>
              <a:rPr b="1" lang="en-US" sz="3400" spc="-1" strike="noStrike">
                <a:solidFill>
                  <a:srgbClr val="333399"/>
                </a:solidFill>
                <a:latin typeface="Arial"/>
                <a:ea typeface="DejaVu Sans"/>
              </a:rPr>
              <a:t>Introduction to Logic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4416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2.1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Statements and Quantifiers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2.2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Truth Tables and Equivalent Statements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2.3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Conditional and Circuits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2.4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Conditional and Related Statements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2.5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Analyzing Arguments with Euler Diagrams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2.6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Analyzing Arguments with Truth Tables 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297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Section 2-3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3429000"/>
            <a:ext cx="8228880" cy="26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Conditional and Circuits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5760" y="1598760"/>
            <a:ext cx="8533800" cy="44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Understand the structure of the conditional statement.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Determine the truth values of conditional statements.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Express a conditional statement as a disjunction.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Express the negation of a conditional statement.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circuits to model conditional statements.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The Conditional and Circuits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50" name="Picture 149" descr=""/>
          <p:cNvPicPr/>
          <p:nvPr/>
        </p:nvPicPr>
        <p:blipFill>
          <a:blip r:embed="rId1"/>
          <a:stretch/>
        </p:blipFill>
        <p:spPr>
          <a:xfrm>
            <a:off x="3009960" y="1828800"/>
            <a:ext cx="914040" cy="3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5760" y="1598760"/>
            <a:ext cx="79239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conditional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statement is a compound statement that uses the connective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then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5760" y="2971800"/>
            <a:ext cx="716220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conditional is written with an arrow, so “if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then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 is symbolized: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5760" y="4724280"/>
            <a:ext cx="77842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read the above as “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implies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 or “if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then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.” The statement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antecedent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while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consequent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55" name="Picture 154" descr=""/>
          <p:cNvPicPr/>
          <p:nvPr/>
        </p:nvPicPr>
        <p:blipFill>
          <a:blip r:embed="rId1"/>
          <a:stretch/>
        </p:blipFill>
        <p:spPr>
          <a:xfrm>
            <a:off x="3009960" y="1828800"/>
            <a:ext cx="914040" cy="367920"/>
          </a:xfrm>
          <a:prstGeom prst="rect">
            <a:avLst/>
          </a:prstGeom>
          <a:ln>
            <a:noFill/>
          </a:ln>
        </p:spPr>
      </p:pic>
      <p:pic>
        <p:nvPicPr>
          <p:cNvPr id="156" name="Picture 155" descr=""/>
          <p:cNvPicPr/>
          <p:nvPr/>
        </p:nvPicPr>
        <p:blipFill>
          <a:blip r:embed="rId2"/>
          <a:stretch/>
        </p:blipFill>
        <p:spPr>
          <a:xfrm>
            <a:off x="3975120" y="4038480"/>
            <a:ext cx="1168200" cy="4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 1"/>
          <p:cNvGraphicFramePr/>
          <p:nvPr/>
        </p:nvGraphicFramePr>
        <p:xfrm>
          <a:off x="2666880" y="2514600"/>
          <a:ext cx="3733200" cy="3123360"/>
        </p:xfrm>
        <a:graphic>
          <a:graphicData uri="http://schemas.openxmlformats.org/drawingml/2006/table">
            <a:tbl>
              <a:tblPr/>
              <a:tblGrid>
                <a:gridCol w="1676160"/>
                <a:gridCol w="2057400"/>
              </a:tblGrid>
              <a:tr h="62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i="1" lang="en-US" sz="3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     q</a:t>
                      </a:r>
                      <a:endParaRPr b="0" lang="en-US" sz="30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       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       F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       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       F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19"/>
                        </a:spcBef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CustomShape 2"/>
          <p:cNvSpPr/>
          <p:nvPr/>
        </p:nvSpPr>
        <p:spPr>
          <a:xfrm>
            <a:off x="3429000" y="1905120"/>
            <a:ext cx="220896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1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1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then</a:t>
            </a:r>
            <a:r>
              <a:rPr b="1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q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Truth Table for The Conditional:              If </a:t>
            </a:r>
            <a:r>
              <a:rPr b="1" i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p,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 then </a:t>
            </a:r>
            <a:r>
              <a:rPr b="1" i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60" name="Picture 159" descr=""/>
          <p:cNvPicPr/>
          <p:nvPr/>
        </p:nvPicPr>
        <p:blipFill>
          <a:blip r:embed="rId1"/>
          <a:stretch/>
        </p:blipFill>
        <p:spPr>
          <a:xfrm>
            <a:off x="4775040" y="2679840"/>
            <a:ext cx="1104480" cy="4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75360" y="2095920"/>
            <a:ext cx="5739840" cy="29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Evaluate the conditional: (p→~q)→(~r→q). 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Given that p=F, q=F and r=F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(p→~q)→(~r→q)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(F→~F)→(~F→F) (F→T)→(T→F) T→F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1" i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Truth Table for The Conditional: (p→~q)→(~r→q)</a:t>
            </a:r>
            <a:endParaRPr b="0" lang="en-US" sz="3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240" y="1598760"/>
            <a:ext cx="7771680" cy="32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520" indent="-3978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false only when the antecedent is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the consequent is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 antecedent is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then             is automatically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the consequent is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then             is  automatically </a:t>
            </a:r>
            <a:r>
              <a:rPr b="0" i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Special Characteristics of Conditional Statements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65" name="Picture 164" descr=""/>
          <p:cNvPicPr/>
          <p:nvPr/>
        </p:nvPicPr>
        <p:blipFill>
          <a:blip r:embed="rId1"/>
          <a:stretch/>
        </p:blipFill>
        <p:spPr>
          <a:xfrm>
            <a:off x="5931000" y="2882880"/>
            <a:ext cx="1104480" cy="406080"/>
          </a:xfrm>
          <a:prstGeom prst="rect">
            <a:avLst/>
          </a:prstGeom>
          <a:ln>
            <a:noFill/>
          </a:ln>
        </p:spPr>
      </p:pic>
      <p:pic>
        <p:nvPicPr>
          <p:cNvPr id="166" name="Picture 165" descr=""/>
          <p:cNvPicPr/>
          <p:nvPr/>
        </p:nvPicPr>
        <p:blipFill>
          <a:blip r:embed="rId2"/>
          <a:stretch/>
        </p:blipFill>
        <p:spPr>
          <a:xfrm>
            <a:off x="5905440" y="4025880"/>
            <a:ext cx="1104480" cy="406080"/>
          </a:xfrm>
          <a:prstGeom prst="rect">
            <a:avLst/>
          </a:prstGeom>
          <a:ln>
            <a:noFill/>
          </a:ln>
        </p:spPr>
      </p:pic>
      <p:pic>
        <p:nvPicPr>
          <p:cNvPr id="167" name="Picture 166" descr=""/>
          <p:cNvPicPr/>
          <p:nvPr/>
        </p:nvPicPr>
        <p:blipFill>
          <a:blip r:embed="rId3"/>
          <a:stretch/>
        </p:blipFill>
        <p:spPr>
          <a:xfrm>
            <a:off x="1206360" y="1752480"/>
            <a:ext cx="1104480" cy="4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5760" y="1598760"/>
            <a:ext cx="80146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Decide whether each statement is True or False 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(T represents a true statement, F a false statement).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5760" y="4114800"/>
            <a:ext cx="3276000" cy="16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520" indent="-397800">
              <a:lnSpc>
                <a:spcPct val="100000"/>
              </a:lnSpc>
              <a:spcBef>
                <a:spcPts val="680"/>
              </a:spcBef>
            </a:pPr>
            <a:r>
              <a:rPr b="0" lang="en-US" sz="3400" spc="-1" strike="noStrike">
                <a:solidFill>
                  <a:srgbClr val="bc2c3a"/>
                </a:solidFill>
                <a:latin typeface="Times New Roman"/>
                <a:ea typeface="DejaVu Sans"/>
              </a:rPr>
              <a:t>Solution</a:t>
            </a:r>
            <a:endParaRPr b="0" lang="en-US" sz="34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a)  False</a:t>
            </a:r>
            <a:endParaRPr b="0" lang="en-US" sz="3000" spc="-1" strike="noStrike">
              <a:latin typeface="Arial"/>
            </a:endParaRPr>
          </a:p>
          <a:p>
            <a:pPr marL="398520" indent="-397800"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b)  True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1652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Determining Whether Conditionals Are True or False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71" name="Picture 170" descr=""/>
          <p:cNvPicPr/>
          <p:nvPr/>
        </p:nvPicPr>
        <p:blipFill>
          <a:blip r:embed="rId1"/>
          <a:stretch/>
        </p:blipFill>
        <p:spPr>
          <a:xfrm>
            <a:off x="863640" y="2692440"/>
            <a:ext cx="549864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LibreOffice/6.0.2.1.0$Linux_X86_64 LibreOffice_project/00m0$Build-1</Application>
  <Words>454</Words>
  <Paragraphs>84</Paragraphs>
  <Company>Pearson Education,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2011-05-10T13:51:27Z</dcterms:created>
  <dc:creator>Miller</dc:creator>
  <dc:description/>
  <dc:language>en-US</dc:language>
  <cp:lastModifiedBy>Christopher Foley</cp:lastModifiedBy>
  <dcterms:modified xsi:type="dcterms:W3CDTF">2018-03-21T13:37:24Z</dcterms:modified>
  <cp:revision>83</cp:revision>
  <dc:subject/>
  <dc:title>Thinking Mathematically 13e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Pearson Education,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