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34"/>
  </p:notesMasterIdLst>
  <p:handoutMasterIdLst>
    <p:handoutMasterId r:id="rId35"/>
  </p:handoutMasterIdLst>
  <p:sldIdLst>
    <p:sldId id="947" r:id="rId3"/>
    <p:sldId id="919" r:id="rId4"/>
    <p:sldId id="920" r:id="rId5"/>
    <p:sldId id="921" r:id="rId6"/>
    <p:sldId id="922" r:id="rId7"/>
    <p:sldId id="923" r:id="rId8"/>
    <p:sldId id="924" r:id="rId9"/>
    <p:sldId id="925" r:id="rId10"/>
    <p:sldId id="926" r:id="rId11"/>
    <p:sldId id="927" r:id="rId12"/>
    <p:sldId id="928" r:id="rId13"/>
    <p:sldId id="929" r:id="rId14"/>
    <p:sldId id="930" r:id="rId15"/>
    <p:sldId id="931" r:id="rId16"/>
    <p:sldId id="932" r:id="rId17"/>
    <p:sldId id="933" r:id="rId18"/>
    <p:sldId id="934" r:id="rId19"/>
    <p:sldId id="948" r:id="rId20"/>
    <p:sldId id="949" r:id="rId21"/>
    <p:sldId id="935" r:id="rId22"/>
    <p:sldId id="936" r:id="rId23"/>
    <p:sldId id="937" r:id="rId24"/>
    <p:sldId id="938" r:id="rId25"/>
    <p:sldId id="939" r:id="rId26"/>
    <p:sldId id="940" r:id="rId27"/>
    <p:sldId id="941" r:id="rId28"/>
    <p:sldId id="942" r:id="rId29"/>
    <p:sldId id="943" r:id="rId30"/>
    <p:sldId id="944" r:id="rId31"/>
    <p:sldId id="945" r:id="rId32"/>
    <p:sldId id="94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76" autoAdjust="0"/>
  </p:normalViewPr>
  <p:slideViewPr>
    <p:cSldViewPr snapToGrid="0">
      <p:cViewPr varScale="1">
        <p:scale>
          <a:sx n="101" d="100"/>
          <a:sy n="101" d="100"/>
        </p:scale>
        <p:origin x="294" y="66"/>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5.wmf"/><Relationship Id="rId4"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24F06D-6527-4FFB-9731-592CD95B8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8583C79-07F9-456A-9E6A-6FCC637C68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3642D84-84ED-4861-AF91-C9CBF169C2D8}" type="datetimeFigureOut">
              <a:rPr lang="en-US"/>
              <a:pPr>
                <a:defRPr/>
              </a:pPr>
              <a:t>1/29/2018</a:t>
            </a:fld>
            <a:endParaRPr lang="en-US"/>
          </a:p>
        </p:txBody>
      </p:sp>
      <p:sp>
        <p:nvSpPr>
          <p:cNvPr id="4" name="Footer Placeholder 3">
            <a:extLst>
              <a:ext uri="{FF2B5EF4-FFF2-40B4-BE49-F238E27FC236}">
                <a16:creationId xmlns:a16="http://schemas.microsoft.com/office/drawing/2014/main" id="{099ED0D2-019D-452F-B1E5-EE27870EE6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C6B2ACB6-05EB-4114-AB88-E455FCB778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5DBC620-232B-4AA3-A918-EA6123200DB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7B734C1-991E-480C-905B-A5C05808F0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B98263CF-F8F3-4546-93DC-9788A81E362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a:extLst>
              <a:ext uri="{FF2B5EF4-FFF2-40B4-BE49-F238E27FC236}">
                <a16:creationId xmlns:a16="http://schemas.microsoft.com/office/drawing/2014/main" id="{3ABAF2BB-BC9E-436F-9394-EED998381F9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543E1DFF-9366-461F-8883-472A68B0297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8EC7FBBA-8987-4B2F-A3BD-3847748F276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CA74855C-F673-467F-B561-011F0D62811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D42E00-321D-4E1B-883B-F051481899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a:extLst>
              <a:ext uri="{FF2B5EF4-FFF2-40B4-BE49-F238E27FC236}">
                <a16:creationId xmlns:a16="http://schemas.microsoft.com/office/drawing/2014/main" id="{63C170B7-7F24-411A-A130-02C8E274C6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19FD95AF-FC39-497E-9A0F-FB297565E0F4}"/>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6" name="Picture 16" descr="Pearson_Bound_White">
            <a:extLst>
              <a:ext uri="{FF2B5EF4-FFF2-40B4-BE49-F238E27FC236}">
                <a16:creationId xmlns:a16="http://schemas.microsoft.com/office/drawing/2014/main" id="{74AAF2C6-7A30-449C-B121-2D4DE26684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a:extLst>
              <a:ext uri="{FF2B5EF4-FFF2-40B4-BE49-F238E27FC236}">
                <a16:creationId xmlns:a16="http://schemas.microsoft.com/office/drawing/2014/main" id="{341927B6-6230-40D1-BF62-11A134F01D7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a:extLst>
              <a:ext uri="{FF2B5EF4-FFF2-40B4-BE49-F238E27FC236}">
                <a16:creationId xmlns:a16="http://schemas.microsoft.com/office/drawing/2014/main" id="{3149C11A-9A2B-4FB0-868E-A4B55CF777E6}"/>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2015, 2011, and 2007 Pearson Education, Inc. </a:t>
            </a:r>
          </a:p>
        </p:txBody>
      </p:sp>
      <p:sp>
        <p:nvSpPr>
          <p:cNvPr id="9" name="Rectangle 10">
            <a:extLst>
              <a:ext uri="{FF2B5EF4-FFF2-40B4-BE49-F238E27FC236}">
                <a16:creationId xmlns:a16="http://schemas.microsoft.com/office/drawing/2014/main" id="{713F282F-4954-42C0-A35B-3A0A3EF877E9}"/>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C91D6BB-97E9-4860-BA2B-E3C8EDF53F8B}" type="slidenum">
              <a:rPr lang="en-US" altLang="en-US" sz="1000" smtClean="0">
                <a:solidFill>
                  <a:srgbClr val="FBF5EA"/>
                </a:solidFill>
                <a:cs typeface="Arial" panose="020B0604020202020204" pitchFamily="34" charset="0"/>
              </a:rPr>
              <a:pPr algn="r">
                <a:defRPr/>
              </a:pPr>
              <a:t>‹#›</a:t>
            </a:fld>
            <a:endParaRPr lang="en-US" altLang="en-US" sz="100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180110023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199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00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830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39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07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756BC5B-A994-4ED6-8A4E-42E0C852F805}"/>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98DBE66E-2D39-4049-93C7-D4866F67A8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362A6591-A3E3-4ACF-8858-62ACEE15AB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DA46CBFF-39A2-4E82-BAA1-1924D3CA2877}"/>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0D78AA88-CE4D-4680-AEEF-45939ED486FE}"/>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CDFD17FB-0149-4BF3-9D4E-0D6BB005E792}"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9" name="Footer Placeholder 9">
            <a:extLst>
              <a:ext uri="{FF2B5EF4-FFF2-40B4-BE49-F238E27FC236}">
                <a16:creationId xmlns:a16="http://schemas.microsoft.com/office/drawing/2014/main" id="{84B23A96-75D7-41AD-9581-A3A0750C4E7A}"/>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BB4377F4-C75B-4A17-881C-C499B17557BD}"/>
              </a:ext>
            </a:extLst>
          </p:cNvPr>
          <p:cNvSpPr>
            <a:spLocks noGrp="1" noChangeArrowheads="1"/>
          </p:cNvSpPr>
          <p:nvPr>
            <p:ph type="sldNum" sz="quarter" idx="11"/>
          </p:nvPr>
        </p:nvSpPr>
        <p:spPr>
          <a:xfrm>
            <a:off x="6781800" y="6307138"/>
            <a:ext cx="1728788" cy="474662"/>
          </a:xfrm>
          <a:prstGeom prst="rect">
            <a:avLst/>
          </a:prstGeom>
        </p:spPr>
        <p:txBody>
          <a:bodyPr/>
          <a:lstStyle>
            <a:lvl1pPr>
              <a:defRPr>
                <a:solidFill>
                  <a:srgbClr val="000000"/>
                </a:solidFill>
              </a:defRPr>
            </a:lvl1pPr>
          </a:lstStyle>
          <a:p>
            <a:pPr>
              <a:defRPr/>
            </a:pPr>
            <a:r>
              <a:rPr lang="en-US" altLang="en-US"/>
              <a:t>Slide 1-1-</a:t>
            </a:r>
            <a:fld id="{82BEB843-6FEB-4438-B4C3-9B7C4AD4A593}" type="slidenum">
              <a:rPr lang="en-US" altLang="en-US"/>
              <a:pPr>
                <a:defRPr/>
              </a:pPr>
              <a:t>‹#›</a:t>
            </a:fld>
            <a:endParaRPr lang="en-CA" altLang="en-US"/>
          </a:p>
        </p:txBody>
      </p:sp>
    </p:spTree>
    <p:extLst>
      <p:ext uri="{BB962C8B-B14F-4D97-AF65-F5344CB8AC3E}">
        <p14:creationId xmlns:p14="http://schemas.microsoft.com/office/powerpoint/2010/main" val="4012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6FC2510-767A-47D7-982B-569256D8080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64CC7345-EBE1-4BAA-A584-54289B9155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DF9DA45C-6D0C-4DA4-BE2A-C2B7EEA422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0C6FF210-AE33-49B1-BD60-3C0CCEE0FAAE}"/>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2A935A8D-D3A9-4EA5-A1CC-32C7EEA024EF}"/>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439A2F3F-93D8-467B-9F90-237AEEB33D05}"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83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1F66D0B-5969-4632-B2E0-5034CD237DF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9" descr="banner">
            <a:extLst>
              <a:ext uri="{FF2B5EF4-FFF2-40B4-BE49-F238E27FC236}">
                <a16:creationId xmlns:a16="http://schemas.microsoft.com/office/drawing/2014/main" id="{6A1B7B40-2170-4552-A570-F8DB96FD04B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EF1B72C5-3ABC-4D0C-A2E7-026208093D7E}"/>
              </a:ext>
            </a:extLst>
          </p:cNvPr>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2">
            <a:extLst>
              <a:ext uri="{FF2B5EF4-FFF2-40B4-BE49-F238E27FC236}">
                <a16:creationId xmlns:a16="http://schemas.microsoft.com/office/drawing/2014/main" id="{132960BB-7396-4AD1-A8D7-C7C963541D4B}"/>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1030" name="Picture 16" descr="Pearson_Bound_White">
            <a:extLst>
              <a:ext uri="{FF2B5EF4-FFF2-40B4-BE49-F238E27FC236}">
                <a16:creationId xmlns:a16="http://schemas.microsoft.com/office/drawing/2014/main" id="{9D45FBDC-7C64-4DCA-A0A1-A2B5442573CE}"/>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a:extLst>
              <a:ext uri="{FF2B5EF4-FFF2-40B4-BE49-F238E27FC236}">
                <a16:creationId xmlns:a16="http://schemas.microsoft.com/office/drawing/2014/main" id="{8573BCD8-A1FB-46DC-B5F4-62C9D380C6C2}"/>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a:extLst>
              <a:ext uri="{FF2B5EF4-FFF2-40B4-BE49-F238E27FC236}">
                <a16:creationId xmlns:a16="http://schemas.microsoft.com/office/drawing/2014/main" id="{EB3FFB2C-1F48-4681-86C5-D41DD02255D8}"/>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033" name="Rectangle 10">
            <a:extLst>
              <a:ext uri="{FF2B5EF4-FFF2-40B4-BE49-F238E27FC236}">
                <a16:creationId xmlns:a16="http://schemas.microsoft.com/office/drawing/2014/main" id="{D8FFDFDB-08AC-44FC-BB80-C7765D74D51F}"/>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5D65B61C-CB31-4EC0-A3BE-DF9A243D0AB1}"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5" r:id="rId1"/>
    <p:sldLayoutId id="2147483830" r:id="rId2"/>
    <p:sldLayoutId id="2147483831" r:id="rId3"/>
    <p:sldLayoutId id="2147483832" r:id="rId4"/>
    <p:sldLayoutId id="2147483833" r:id="rId5"/>
    <p:sldLayoutId id="2147483834"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1F3C06E-5C00-478E-B91D-779E13860E49}"/>
              </a:ext>
            </a:extLst>
          </p:cNvPr>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09ADB129-8DC4-4D51-9323-C596D0DD746C}"/>
              </a:ext>
            </a:extLst>
          </p:cNvPr>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8" name="Rectangle 2">
            <a:extLst>
              <a:ext uri="{FF2B5EF4-FFF2-40B4-BE49-F238E27FC236}">
                <a16:creationId xmlns:a16="http://schemas.microsoft.com/office/drawing/2014/main" id="{6382DB6E-0F0F-4186-8C67-E977DE11304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2053" name="Picture 16" descr="Pearson_Bound_White">
            <a:extLst>
              <a:ext uri="{FF2B5EF4-FFF2-40B4-BE49-F238E27FC236}">
                <a16:creationId xmlns:a16="http://schemas.microsoft.com/office/drawing/2014/main" id="{124163A6-9745-4066-9D4C-B2E7937AE51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a:extLst>
              <a:ext uri="{FF2B5EF4-FFF2-40B4-BE49-F238E27FC236}">
                <a16:creationId xmlns:a16="http://schemas.microsoft.com/office/drawing/2014/main" id="{CA2A794A-64F9-4F5E-A3D6-7C6E1FB8648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a:extLst>
              <a:ext uri="{FF2B5EF4-FFF2-40B4-BE49-F238E27FC236}">
                <a16:creationId xmlns:a16="http://schemas.microsoft.com/office/drawing/2014/main" id="{27BCABC1-4965-4F18-B17C-411A222C20EA}"/>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3" name="Rectangle 10">
            <a:extLst>
              <a:ext uri="{FF2B5EF4-FFF2-40B4-BE49-F238E27FC236}">
                <a16:creationId xmlns:a16="http://schemas.microsoft.com/office/drawing/2014/main" id="{20114C92-66CC-4310-B497-2FD7BBDA1314}"/>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6865D86-AA48-4CD0-BFF2-124745C2E8C0}"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5.wmf"/><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6.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20.bin"/><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1.wmf"/><Relationship Id="rId5" Type="http://schemas.openxmlformats.org/officeDocument/2006/relationships/oleObject" Target="../embeddings/oleObject26.bin"/><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2.wmf"/><Relationship Id="rId5" Type="http://schemas.openxmlformats.org/officeDocument/2006/relationships/oleObject" Target="../embeddings/oleObject28.bin"/><Relationship Id="rId4" Type="http://schemas.openxmlformats.org/officeDocument/2006/relationships/image" Target="../media/image5.wmf"/><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5.wmf"/><Relationship Id="rId5" Type="http://schemas.openxmlformats.org/officeDocument/2006/relationships/oleObject" Target="../embeddings/oleObject31.bin"/><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26.wmf"/><Relationship Id="rId5" Type="http://schemas.openxmlformats.org/officeDocument/2006/relationships/oleObject" Target="../embeddings/oleObject33.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EBE6857B-EA3C-4779-BA1C-E058209C1E73}"/>
              </a:ext>
            </a:extLst>
          </p:cNvPr>
          <p:cNvSpPr>
            <a:spLocks noGrp="1" noChangeArrowheads="1"/>
          </p:cNvSpPr>
          <p:nvPr>
            <p:ph type="ctrTitle"/>
          </p:nvPr>
        </p:nvSpPr>
        <p:spPr/>
        <p:txBody>
          <a:bodyPr anchor="t"/>
          <a:lstStyle/>
          <a:p>
            <a:pPr eaLnBrk="1" hangingPunct="1"/>
            <a:r>
              <a:rPr lang="en-US" altLang="en-US" sz="6400" dirty="0"/>
              <a:t>Chapter  7</a:t>
            </a:r>
          </a:p>
        </p:txBody>
      </p:sp>
      <p:sp>
        <p:nvSpPr>
          <p:cNvPr id="8195" name="Rectangle 7">
            <a:extLst>
              <a:ext uri="{FF2B5EF4-FFF2-40B4-BE49-F238E27FC236}">
                <a16:creationId xmlns:a16="http://schemas.microsoft.com/office/drawing/2014/main" id="{E2FB53F5-1237-4143-8FB6-06DFAD145C04}"/>
              </a:ext>
            </a:extLst>
          </p:cNvPr>
          <p:cNvSpPr>
            <a:spLocks noGrp="1" noChangeArrowheads="1"/>
          </p:cNvSpPr>
          <p:nvPr>
            <p:ph type="subTitle" idx="1"/>
          </p:nvPr>
        </p:nvSpPr>
        <p:spPr/>
        <p:txBody>
          <a:bodyPr/>
          <a:lstStyle/>
          <a:p>
            <a:endParaRPr lang="en-US" altLang="en-US">
              <a:solidFill>
                <a:schemeClr val="accent2"/>
              </a:solidFill>
              <a:effectLst/>
            </a:endParaRPr>
          </a:p>
          <a:p>
            <a:r>
              <a:rPr lang="en-US" altLang="en-US">
                <a:solidFill>
                  <a:schemeClr val="accent2"/>
                </a:solidFill>
                <a:effectLst/>
              </a:rPr>
              <a:t>Personal Financial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4FEF1AC4-F6EF-4B7C-879C-95F345BE968D}"/>
              </a:ext>
            </a:extLst>
          </p:cNvPr>
          <p:cNvSpPr txBox="1">
            <a:spLocks noChangeArrowheads="1"/>
          </p:cNvSpPr>
          <p:nvPr/>
        </p:nvSpPr>
        <p:spPr bwMode="auto">
          <a:xfrm>
            <a:off x="455613" y="1598613"/>
            <a:ext cx="76962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a principal </a:t>
            </a:r>
            <a:r>
              <a:rPr lang="en-US" altLang="en-US" sz="3000" i="1">
                <a:latin typeface="Times New Roman" panose="02020603050405020304" pitchFamily="18" charset="0"/>
              </a:rPr>
              <a:t>P</a:t>
            </a:r>
            <a:r>
              <a:rPr lang="en-US" altLang="en-US" sz="3000">
                <a:latin typeface="Times New Roman" panose="02020603050405020304" pitchFamily="18" charset="0"/>
              </a:rPr>
              <a:t> is borrowed at simple interest for </a:t>
            </a:r>
            <a:r>
              <a:rPr lang="en-US" altLang="en-US" sz="3000" i="1">
                <a:latin typeface="Times New Roman" panose="02020603050405020304" pitchFamily="18" charset="0"/>
              </a:rPr>
              <a:t>t</a:t>
            </a:r>
            <a:r>
              <a:rPr lang="en-US" altLang="en-US" sz="3000">
                <a:latin typeface="Times New Roman" panose="02020603050405020304" pitchFamily="18" charset="0"/>
              </a:rPr>
              <a:t> years at an annual interest rate of </a:t>
            </a:r>
            <a:r>
              <a:rPr lang="en-US" altLang="en-US" sz="3000" i="1">
                <a:latin typeface="Times New Roman" panose="02020603050405020304" pitchFamily="18" charset="0"/>
              </a:rPr>
              <a:t>r</a:t>
            </a:r>
            <a:r>
              <a:rPr lang="en-US" altLang="en-US" sz="3000">
                <a:latin typeface="Times New Roman" panose="02020603050405020304" pitchFamily="18" charset="0"/>
              </a:rPr>
              <a:t>, then the </a:t>
            </a:r>
            <a:r>
              <a:rPr lang="en-US" altLang="en-US" sz="3000" b="1">
                <a:latin typeface="Times New Roman" panose="02020603050405020304" pitchFamily="18" charset="0"/>
              </a:rPr>
              <a:t>future value</a:t>
            </a:r>
            <a:r>
              <a:rPr lang="en-US" altLang="en-US" sz="3000">
                <a:latin typeface="Times New Roman" panose="02020603050405020304" pitchFamily="18" charset="0"/>
              </a:rPr>
              <a:t> of the loan, denoted </a:t>
            </a:r>
            <a:r>
              <a:rPr lang="en-US" altLang="en-US" sz="3000" b="1" i="1">
                <a:latin typeface="Times New Roman" panose="02020603050405020304" pitchFamily="18" charset="0"/>
              </a:rPr>
              <a:t>A</a:t>
            </a:r>
            <a:r>
              <a:rPr lang="en-US" altLang="en-US" sz="3000">
                <a:latin typeface="Times New Roman" panose="02020603050405020304" pitchFamily="18" charset="0"/>
              </a:rPr>
              <a:t>, is given by</a:t>
            </a:r>
          </a:p>
          <a:p>
            <a:pPr>
              <a:spcBef>
                <a:spcPct val="50000"/>
              </a:spcBef>
            </a:pPr>
            <a:r>
              <a:rPr lang="en-US" altLang="en-US" sz="3000">
                <a:latin typeface="Times New Roman" panose="02020603050405020304" pitchFamily="18" charset="0"/>
              </a:rPr>
              <a:t>			</a:t>
            </a:r>
            <a:r>
              <a:rPr lang="en-US" altLang="en-US" sz="3000" b="1" i="1">
                <a:latin typeface="Times New Roman" panose="02020603050405020304" pitchFamily="18" charset="0"/>
              </a:rPr>
              <a:t>A = P</a:t>
            </a:r>
            <a:r>
              <a:rPr lang="en-US" altLang="en-US" sz="3000" b="1">
                <a:latin typeface="Times New Roman" panose="02020603050405020304" pitchFamily="18" charset="0"/>
              </a:rPr>
              <a:t>(1 + </a:t>
            </a:r>
            <a:r>
              <a:rPr lang="en-US" altLang="en-US" sz="3000" b="1" i="1">
                <a:latin typeface="Times New Roman" panose="02020603050405020304" pitchFamily="18" charset="0"/>
              </a:rPr>
              <a:t>rt</a:t>
            </a:r>
            <a:r>
              <a:rPr lang="en-US" altLang="en-US" sz="3000" b="1">
                <a:latin typeface="Times New Roman" panose="02020603050405020304" pitchFamily="18" charset="0"/>
              </a:rPr>
              <a:t>)</a:t>
            </a:r>
            <a:r>
              <a:rPr lang="en-US" altLang="en-US" sz="3000">
                <a:latin typeface="Times New Roman" panose="02020603050405020304" pitchFamily="18" charset="0"/>
              </a:rPr>
              <a:t>.</a:t>
            </a:r>
          </a:p>
        </p:txBody>
      </p:sp>
      <p:sp>
        <p:nvSpPr>
          <p:cNvPr id="17411" name="Rectangle 4">
            <a:extLst>
              <a:ext uri="{FF2B5EF4-FFF2-40B4-BE49-F238E27FC236}">
                <a16:creationId xmlns:a16="http://schemas.microsoft.com/office/drawing/2014/main" id="{1A5295AA-42D3-457D-88A6-1EFBD7FB021B}"/>
              </a:ext>
            </a:extLst>
          </p:cNvPr>
          <p:cNvSpPr>
            <a:spLocks noGrp="1" noChangeArrowheads="1"/>
          </p:cNvSpPr>
          <p:nvPr>
            <p:ph type="title"/>
          </p:nvPr>
        </p:nvSpPr>
        <p:spPr/>
        <p:txBody>
          <a:bodyPr/>
          <a:lstStyle/>
          <a:p>
            <a:r>
              <a:rPr lang="en-US" altLang="en-US"/>
              <a:t>Future Value for Simple Interest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8434" name="Object 3">
            <a:extLst>
              <a:ext uri="{FF2B5EF4-FFF2-40B4-BE49-F238E27FC236}">
                <a16:creationId xmlns:a16="http://schemas.microsoft.com/office/drawing/2014/main" id="{5131BF2D-FCD8-4CF0-99F7-2890F55DE786}"/>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8451"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Text Box 4">
            <a:extLst>
              <a:ext uri="{FF2B5EF4-FFF2-40B4-BE49-F238E27FC236}">
                <a16:creationId xmlns:a16="http://schemas.microsoft.com/office/drawing/2014/main" id="{C9E56E79-F87E-4260-86C0-9092DBE5FACF}"/>
              </a:ext>
            </a:extLst>
          </p:cNvPr>
          <p:cNvSpPr txBox="1">
            <a:spLocks noChangeArrowheads="1"/>
          </p:cNvSpPr>
          <p:nvPr/>
        </p:nvSpPr>
        <p:spPr bwMode="auto">
          <a:xfrm>
            <a:off x="455613" y="2895600"/>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18436" name="Text Box 5">
            <a:extLst>
              <a:ext uri="{FF2B5EF4-FFF2-40B4-BE49-F238E27FC236}">
                <a16:creationId xmlns:a16="http://schemas.microsoft.com/office/drawing/2014/main" id="{141F32EA-8D49-4573-8F8A-C6DCE343086C}"/>
              </a:ext>
            </a:extLst>
          </p:cNvPr>
          <p:cNvSpPr txBox="1">
            <a:spLocks noChangeArrowheads="1"/>
          </p:cNvSpPr>
          <p:nvPr/>
        </p:nvSpPr>
        <p:spPr bwMode="auto">
          <a:xfrm>
            <a:off x="455613" y="1598613"/>
            <a:ext cx="731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future value of $460 in 8 months, if the annual interest rate is 12%.</a:t>
            </a:r>
          </a:p>
        </p:txBody>
      </p:sp>
      <p:graphicFrame>
        <p:nvGraphicFramePr>
          <p:cNvPr id="62470" name="Object 6">
            <a:extLst>
              <a:ext uri="{FF2B5EF4-FFF2-40B4-BE49-F238E27FC236}">
                <a16:creationId xmlns:a16="http://schemas.microsoft.com/office/drawing/2014/main" id="{02D554EE-9D16-40CC-B1A9-0CEB50509DB6}"/>
              </a:ext>
            </a:extLst>
          </p:cNvPr>
          <p:cNvGraphicFramePr>
            <a:graphicFrameLocks noChangeAspect="1"/>
          </p:cNvGraphicFramePr>
          <p:nvPr/>
        </p:nvGraphicFramePr>
        <p:xfrm>
          <a:off x="344488" y="3581400"/>
          <a:ext cx="7310437" cy="1149350"/>
        </p:xfrm>
        <a:graphic>
          <a:graphicData uri="http://schemas.openxmlformats.org/presentationml/2006/ole">
            <mc:AlternateContent xmlns:mc="http://schemas.openxmlformats.org/markup-compatibility/2006">
              <mc:Choice xmlns:v="urn:schemas-microsoft-com:vml" Requires="v">
                <p:oleObj spid="_x0000_s18452" name="Equation" r:id="rId5" imgW="2908300" imgH="457200" progId="Equation.DSMT4">
                  <p:embed/>
                </p:oleObj>
              </mc:Choice>
              <mc:Fallback>
                <p:oleObj name="Equation" r:id="rId5" imgW="29083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488" y="3581400"/>
                        <a:ext cx="7310437"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Rectangle 7">
            <a:extLst>
              <a:ext uri="{FF2B5EF4-FFF2-40B4-BE49-F238E27FC236}">
                <a16:creationId xmlns:a16="http://schemas.microsoft.com/office/drawing/2014/main" id="{C4C066B8-D740-4564-A7ED-1943A11B9273}"/>
              </a:ext>
            </a:extLst>
          </p:cNvPr>
          <p:cNvSpPr>
            <a:spLocks noGrp="1" noChangeArrowheads="1"/>
          </p:cNvSpPr>
          <p:nvPr>
            <p:ph type="title"/>
          </p:nvPr>
        </p:nvSpPr>
        <p:spPr/>
        <p:txBody>
          <a:bodyPr/>
          <a:lstStyle/>
          <a:p>
            <a:r>
              <a:rPr lang="en-US" altLang="en-US"/>
              <a:t>Example: Future Value for Simple Interest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458" name="Object 3">
            <a:extLst>
              <a:ext uri="{FF2B5EF4-FFF2-40B4-BE49-F238E27FC236}">
                <a16:creationId xmlns:a16="http://schemas.microsoft.com/office/drawing/2014/main" id="{C5567B88-4F78-47B0-BBD3-A51276135463}"/>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9489"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Text Box 4">
            <a:extLst>
              <a:ext uri="{FF2B5EF4-FFF2-40B4-BE49-F238E27FC236}">
                <a16:creationId xmlns:a16="http://schemas.microsoft.com/office/drawing/2014/main" id="{362808EF-1291-48E3-91E7-38B51F2F17F8}"/>
              </a:ext>
            </a:extLst>
          </p:cNvPr>
          <p:cNvSpPr txBox="1">
            <a:spLocks noChangeArrowheads="1"/>
          </p:cNvSpPr>
          <p:nvPr/>
        </p:nvSpPr>
        <p:spPr bwMode="auto">
          <a:xfrm>
            <a:off x="455613" y="3068638"/>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19460" name="Text Box 5">
            <a:extLst>
              <a:ext uri="{FF2B5EF4-FFF2-40B4-BE49-F238E27FC236}">
                <a16:creationId xmlns:a16="http://schemas.microsoft.com/office/drawing/2014/main" id="{6FE053AA-6A78-42B3-83DA-9106EE6AE698}"/>
              </a:ext>
            </a:extLst>
          </p:cNvPr>
          <p:cNvSpPr txBox="1">
            <a:spLocks noChangeArrowheads="1"/>
          </p:cNvSpPr>
          <p:nvPr/>
        </p:nvSpPr>
        <p:spPr bwMode="auto">
          <a:xfrm>
            <a:off x="455613" y="1600200"/>
            <a:ext cx="84661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you can earn 6% interest, what lump sum must be deposited now so that its value will be $3500 after </a:t>
            </a:r>
            <a:br>
              <a:rPr lang="en-US" altLang="en-US" sz="3000">
                <a:latin typeface="Times New Roman" panose="02020603050405020304" pitchFamily="18" charset="0"/>
              </a:rPr>
            </a:br>
            <a:r>
              <a:rPr lang="en-US" altLang="en-US" sz="3000">
                <a:latin typeface="Times New Roman" panose="02020603050405020304" pitchFamily="18" charset="0"/>
              </a:rPr>
              <a:t>9 months?</a:t>
            </a:r>
          </a:p>
        </p:txBody>
      </p:sp>
      <p:graphicFrame>
        <p:nvGraphicFramePr>
          <p:cNvPr id="63494" name="Object 6">
            <a:extLst>
              <a:ext uri="{FF2B5EF4-FFF2-40B4-BE49-F238E27FC236}">
                <a16:creationId xmlns:a16="http://schemas.microsoft.com/office/drawing/2014/main" id="{3AB24A90-E635-44D9-98EA-1E94A37DB5BD}"/>
              </a:ext>
            </a:extLst>
          </p:cNvPr>
          <p:cNvGraphicFramePr>
            <a:graphicFrameLocks noChangeAspect="1"/>
          </p:cNvGraphicFramePr>
          <p:nvPr/>
        </p:nvGraphicFramePr>
        <p:xfrm>
          <a:off x="896938" y="4294188"/>
          <a:ext cx="3675062" cy="1085850"/>
        </p:xfrm>
        <a:graphic>
          <a:graphicData uri="http://schemas.openxmlformats.org/presentationml/2006/ole">
            <mc:AlternateContent xmlns:mc="http://schemas.openxmlformats.org/markup-compatibility/2006">
              <mc:Choice xmlns:v="urn:schemas-microsoft-com:vml" Requires="v">
                <p:oleObj spid="_x0000_s19490" name="Equation" r:id="rId5" imgW="1549400" imgH="457200" progId="Equation.DSMT4">
                  <p:embed/>
                </p:oleObj>
              </mc:Choice>
              <mc:Fallback>
                <p:oleObj name="Equation" r:id="rId5" imgW="15494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938" y="4294188"/>
                        <a:ext cx="3675062"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5" name="Object 7">
            <a:extLst>
              <a:ext uri="{FF2B5EF4-FFF2-40B4-BE49-F238E27FC236}">
                <a16:creationId xmlns:a16="http://schemas.microsoft.com/office/drawing/2014/main" id="{0E81B526-650F-4AEB-8E5D-58707CE1C22C}"/>
              </a:ext>
            </a:extLst>
          </p:cNvPr>
          <p:cNvGraphicFramePr>
            <a:graphicFrameLocks noChangeAspect="1"/>
          </p:cNvGraphicFramePr>
          <p:nvPr/>
        </p:nvGraphicFramePr>
        <p:xfrm>
          <a:off x="474663" y="3657600"/>
          <a:ext cx="2101850" cy="636588"/>
        </p:xfrm>
        <a:graphic>
          <a:graphicData uri="http://schemas.openxmlformats.org/presentationml/2006/ole">
            <mc:AlternateContent xmlns:mc="http://schemas.openxmlformats.org/markup-compatibility/2006">
              <mc:Choice xmlns:v="urn:schemas-microsoft-com:vml" Requires="v">
                <p:oleObj spid="_x0000_s19491" name="Equation" r:id="rId7" imgW="837836" imgH="253890" progId="Equation.DSMT4">
                  <p:embed/>
                </p:oleObj>
              </mc:Choice>
              <mc:Fallback>
                <p:oleObj name="Equation" r:id="rId7" imgW="837836" imgH="25389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3" y="3657600"/>
                        <a:ext cx="210185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Rectangle 8">
            <a:extLst>
              <a:ext uri="{FF2B5EF4-FFF2-40B4-BE49-F238E27FC236}">
                <a16:creationId xmlns:a16="http://schemas.microsoft.com/office/drawing/2014/main" id="{404EC446-BB70-44BF-B083-144BE9304974}"/>
              </a:ext>
            </a:extLst>
          </p:cNvPr>
          <p:cNvSpPr>
            <a:spLocks noGrp="1" noChangeArrowheads="1"/>
          </p:cNvSpPr>
          <p:nvPr>
            <p:ph type="title"/>
          </p:nvPr>
        </p:nvSpPr>
        <p:spPr/>
        <p:txBody>
          <a:bodyPr/>
          <a:lstStyle/>
          <a:p>
            <a:r>
              <a:rPr lang="en-US" altLang="en-US"/>
              <a:t>Example: Present Value for Simple Interest</a:t>
            </a:r>
          </a:p>
        </p:txBody>
      </p:sp>
      <p:graphicFrame>
        <p:nvGraphicFramePr>
          <p:cNvPr id="10" name="Object 6">
            <a:extLst>
              <a:ext uri="{FF2B5EF4-FFF2-40B4-BE49-F238E27FC236}">
                <a16:creationId xmlns:a16="http://schemas.microsoft.com/office/drawing/2014/main" id="{5B87EFC8-0799-465B-A04D-E1DB3F3D1B8A}"/>
              </a:ext>
            </a:extLst>
          </p:cNvPr>
          <p:cNvGraphicFramePr>
            <a:graphicFrameLocks noChangeAspect="1"/>
          </p:cNvGraphicFramePr>
          <p:nvPr/>
        </p:nvGraphicFramePr>
        <p:xfrm>
          <a:off x="1322388" y="5380038"/>
          <a:ext cx="3373437" cy="935037"/>
        </p:xfrm>
        <a:graphic>
          <a:graphicData uri="http://schemas.openxmlformats.org/presentationml/2006/ole">
            <mc:AlternateContent xmlns:mc="http://schemas.openxmlformats.org/markup-compatibility/2006">
              <mc:Choice xmlns:v="urn:schemas-microsoft-com:vml" Requires="v">
                <p:oleObj spid="_x0000_s19492" name="Equation" r:id="rId9" imgW="1422400" imgH="393700" progId="Equation.DSMT4">
                  <p:embed/>
                </p:oleObj>
              </mc:Choice>
              <mc:Fallback>
                <p:oleObj name="Equation" r:id="rId9" imgW="1422400" imgH="3937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2388" y="5380038"/>
                        <a:ext cx="3373437"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4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B8D6A531-6A7C-44DC-81AC-6606C61B17C1}"/>
              </a:ext>
            </a:extLst>
          </p:cNvPr>
          <p:cNvSpPr txBox="1">
            <a:spLocks noChangeArrowheads="1"/>
          </p:cNvSpPr>
          <p:nvPr/>
        </p:nvSpPr>
        <p:spPr bwMode="auto">
          <a:xfrm>
            <a:off x="455613" y="1598613"/>
            <a:ext cx="838993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Interest paid on principal plus interest is called </a:t>
            </a:r>
            <a:r>
              <a:rPr lang="en-US" altLang="en-US" sz="3000" i="1">
                <a:latin typeface="Times New Roman" panose="02020603050405020304" pitchFamily="18" charset="0"/>
              </a:rPr>
              <a:t>compound interest</a:t>
            </a:r>
            <a:r>
              <a:rPr lang="en-US" altLang="en-US" sz="3000">
                <a:latin typeface="Times New Roman" panose="02020603050405020304" pitchFamily="18" charset="0"/>
              </a:rPr>
              <a:t>. After a certain period, the interest earned so far is </a:t>
            </a:r>
            <a:r>
              <a:rPr lang="en-US" altLang="en-US" sz="3000" i="1">
                <a:latin typeface="Times New Roman" panose="02020603050405020304" pitchFamily="18" charset="0"/>
              </a:rPr>
              <a:t>credited</a:t>
            </a:r>
            <a:r>
              <a:rPr lang="en-US" altLang="en-US" sz="3000">
                <a:latin typeface="Times New Roman" panose="02020603050405020304" pitchFamily="18" charset="0"/>
              </a:rPr>
              <a:t> (added) to the account, and the sum (principal plus interest) then earns interest during the next period.</a:t>
            </a:r>
          </a:p>
        </p:txBody>
      </p:sp>
      <p:sp>
        <p:nvSpPr>
          <p:cNvPr id="20483" name="Rectangle 4">
            <a:extLst>
              <a:ext uri="{FF2B5EF4-FFF2-40B4-BE49-F238E27FC236}">
                <a16:creationId xmlns:a16="http://schemas.microsoft.com/office/drawing/2014/main" id="{C0258D8A-743A-48BE-BF2A-B8789181268A}"/>
              </a:ext>
            </a:extLst>
          </p:cNvPr>
          <p:cNvSpPr>
            <a:spLocks noGrp="1" noChangeArrowheads="1"/>
          </p:cNvSpPr>
          <p:nvPr>
            <p:ph type="title"/>
          </p:nvPr>
        </p:nvSpPr>
        <p:spPr/>
        <p:txBody>
          <a:bodyPr/>
          <a:lstStyle/>
          <a:p>
            <a:r>
              <a:rPr lang="en-US" altLang="en-US"/>
              <a:t>Compound Interest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3">
            <a:extLst>
              <a:ext uri="{FF2B5EF4-FFF2-40B4-BE49-F238E27FC236}">
                <a16:creationId xmlns:a16="http://schemas.microsoft.com/office/drawing/2014/main" id="{649E5D55-8CA9-43F6-BBE0-6B55DE0F5E70}"/>
              </a:ext>
            </a:extLst>
          </p:cNvPr>
          <p:cNvSpPr txBox="1">
            <a:spLocks noChangeArrowheads="1"/>
          </p:cNvSpPr>
          <p:nvPr/>
        </p:nvSpPr>
        <p:spPr bwMode="auto">
          <a:xfrm>
            <a:off x="455613" y="1598613"/>
            <a:ext cx="8001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Interest can be credited to an account at time intervals other than 1 year. For example, it can be done semiannually, quarterly, monthly, or daily.  This time interval is called the </a:t>
            </a:r>
            <a:r>
              <a:rPr lang="en-US" altLang="en-US" sz="3000" b="1">
                <a:latin typeface="Times New Roman" panose="02020603050405020304" pitchFamily="18" charset="0"/>
              </a:rPr>
              <a:t>compounding period</a:t>
            </a:r>
            <a:r>
              <a:rPr lang="en-US" altLang="en-US" sz="3000">
                <a:latin typeface="Times New Roman" panose="02020603050405020304" pitchFamily="18" charset="0"/>
              </a:rPr>
              <a:t> (or the </a:t>
            </a:r>
            <a:r>
              <a:rPr lang="en-US" altLang="en-US" sz="3000" b="1">
                <a:latin typeface="Times New Roman" panose="02020603050405020304" pitchFamily="18" charset="0"/>
              </a:rPr>
              <a:t>period</a:t>
            </a:r>
            <a:r>
              <a:rPr lang="en-US" altLang="en-US" sz="3000">
                <a:latin typeface="Times New Roman" panose="02020603050405020304" pitchFamily="18" charset="0"/>
              </a:rPr>
              <a:t>).</a:t>
            </a:r>
          </a:p>
        </p:txBody>
      </p:sp>
      <p:sp>
        <p:nvSpPr>
          <p:cNvPr id="21507" name="Rectangle 4">
            <a:extLst>
              <a:ext uri="{FF2B5EF4-FFF2-40B4-BE49-F238E27FC236}">
                <a16:creationId xmlns:a16="http://schemas.microsoft.com/office/drawing/2014/main" id="{50CA38F9-7DBA-4212-ACAB-1FE6EBEA7043}"/>
              </a:ext>
            </a:extLst>
          </p:cNvPr>
          <p:cNvSpPr>
            <a:spLocks noGrp="1" noChangeArrowheads="1"/>
          </p:cNvSpPr>
          <p:nvPr>
            <p:ph type="title"/>
          </p:nvPr>
        </p:nvSpPr>
        <p:spPr/>
        <p:txBody>
          <a:bodyPr/>
          <a:lstStyle/>
          <a:p>
            <a:r>
              <a:rPr lang="en-US" altLang="en-US"/>
              <a:t>Compounding Period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a:extLst>
              <a:ext uri="{FF2B5EF4-FFF2-40B4-BE49-F238E27FC236}">
                <a16:creationId xmlns:a16="http://schemas.microsoft.com/office/drawing/2014/main" id="{268DEF16-4C1C-4EB6-A7A3-49FF89080176}"/>
              </a:ext>
            </a:extLst>
          </p:cNvPr>
          <p:cNvSpPr txBox="1">
            <a:spLocks noChangeArrowheads="1"/>
          </p:cNvSpPr>
          <p:nvPr/>
        </p:nvSpPr>
        <p:spPr bwMode="auto">
          <a:xfrm>
            <a:off x="455613" y="1598613"/>
            <a:ext cx="810418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a:t>
            </a:r>
            <a:r>
              <a:rPr lang="en-US" altLang="en-US" sz="3000" i="1">
                <a:latin typeface="Times New Roman" panose="02020603050405020304" pitchFamily="18" charset="0"/>
              </a:rPr>
              <a:t>P</a:t>
            </a:r>
            <a:r>
              <a:rPr lang="en-US" altLang="en-US" sz="3000">
                <a:latin typeface="Times New Roman" panose="02020603050405020304" pitchFamily="18" charset="0"/>
              </a:rPr>
              <a:t> dollars are deposited at an annual interest rate of </a:t>
            </a:r>
            <a:r>
              <a:rPr lang="en-US" altLang="en-US" sz="3000" i="1">
                <a:latin typeface="Times New Roman" panose="02020603050405020304" pitchFamily="18" charset="0"/>
              </a:rPr>
              <a:t>r</a:t>
            </a:r>
            <a:r>
              <a:rPr lang="en-US" altLang="en-US" sz="3000">
                <a:latin typeface="Times New Roman" panose="02020603050405020304" pitchFamily="18" charset="0"/>
              </a:rPr>
              <a:t>, compounded </a:t>
            </a:r>
            <a:r>
              <a:rPr lang="en-US" altLang="en-US" sz="3000" i="1">
                <a:latin typeface="Times New Roman" panose="02020603050405020304" pitchFamily="18" charset="0"/>
              </a:rPr>
              <a:t>n</a:t>
            </a:r>
            <a:r>
              <a:rPr lang="en-US" altLang="en-US" sz="3000">
                <a:latin typeface="Times New Roman" panose="02020603050405020304" pitchFamily="18" charset="0"/>
              </a:rPr>
              <a:t> times per year, and the money is left on deposit for a total of </a:t>
            </a:r>
            <a:r>
              <a:rPr lang="en-US" altLang="en-US" sz="3000" i="1">
                <a:latin typeface="Times New Roman" panose="02020603050405020304" pitchFamily="18" charset="0"/>
              </a:rPr>
              <a:t>m</a:t>
            </a:r>
            <a:r>
              <a:rPr lang="en-US" altLang="en-US" sz="3000">
                <a:latin typeface="Times New Roman" panose="02020603050405020304" pitchFamily="18" charset="0"/>
              </a:rPr>
              <a:t> periods (or </a:t>
            </a:r>
            <a:r>
              <a:rPr lang="en-US" altLang="en-US" sz="3000" i="1">
                <a:latin typeface="Times New Roman" panose="02020603050405020304" pitchFamily="18" charset="0"/>
              </a:rPr>
              <a:t>t</a:t>
            </a:r>
            <a:r>
              <a:rPr lang="en-US" altLang="en-US" sz="3000">
                <a:latin typeface="Times New Roman" panose="02020603050405020304" pitchFamily="18" charset="0"/>
              </a:rPr>
              <a:t> = </a:t>
            </a:r>
            <a:r>
              <a:rPr lang="en-US" altLang="en-US" sz="3000" i="1">
                <a:latin typeface="Times New Roman" panose="02020603050405020304" pitchFamily="18" charset="0"/>
              </a:rPr>
              <a:t>m/n</a:t>
            </a:r>
            <a:r>
              <a:rPr lang="en-US" altLang="en-US" sz="3000">
                <a:latin typeface="Times New Roman" panose="02020603050405020304" pitchFamily="18" charset="0"/>
              </a:rPr>
              <a:t> years), then the </a:t>
            </a:r>
            <a:r>
              <a:rPr lang="en-US" altLang="en-US" sz="3000" b="1">
                <a:latin typeface="Times New Roman" panose="02020603050405020304" pitchFamily="18" charset="0"/>
              </a:rPr>
              <a:t>future value, </a:t>
            </a:r>
            <a:r>
              <a:rPr lang="en-US" altLang="en-US" sz="3000" b="1" i="1">
                <a:latin typeface="Times New Roman" panose="02020603050405020304" pitchFamily="18" charset="0"/>
              </a:rPr>
              <a:t>A</a:t>
            </a:r>
            <a:r>
              <a:rPr lang="en-US" altLang="en-US" sz="3000">
                <a:latin typeface="Times New Roman" panose="02020603050405020304" pitchFamily="18" charset="0"/>
              </a:rPr>
              <a:t> (the final amount on deposit), is given by:</a:t>
            </a:r>
          </a:p>
        </p:txBody>
      </p:sp>
      <p:graphicFrame>
        <p:nvGraphicFramePr>
          <p:cNvPr id="22531" name="Object 4">
            <a:extLst>
              <a:ext uri="{FF2B5EF4-FFF2-40B4-BE49-F238E27FC236}">
                <a16:creationId xmlns:a16="http://schemas.microsoft.com/office/drawing/2014/main" id="{A06E1B10-F39E-4BC9-A0F3-60F7D3ECBCCC}"/>
              </a:ext>
            </a:extLst>
          </p:cNvPr>
          <p:cNvGraphicFramePr>
            <a:graphicFrameLocks noChangeAspect="1"/>
          </p:cNvGraphicFramePr>
          <p:nvPr/>
        </p:nvGraphicFramePr>
        <p:xfrm>
          <a:off x="1511300" y="4267200"/>
          <a:ext cx="5665788" cy="1223963"/>
        </p:xfrm>
        <a:graphic>
          <a:graphicData uri="http://schemas.openxmlformats.org/presentationml/2006/ole">
            <mc:AlternateContent xmlns:mc="http://schemas.openxmlformats.org/markup-compatibility/2006">
              <mc:Choice xmlns:v="urn:schemas-microsoft-com:vml" Requires="v">
                <p:oleObj spid="_x0000_s22539" name="Equation" r:id="rId3" imgW="2527300" imgH="546100" progId="Equation.DSMT4">
                  <p:embed/>
                </p:oleObj>
              </mc:Choice>
              <mc:Fallback>
                <p:oleObj name="Equation" r:id="rId3" imgW="2527300" imgH="546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4267200"/>
                        <a:ext cx="5665788"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Rectangle 5">
            <a:extLst>
              <a:ext uri="{FF2B5EF4-FFF2-40B4-BE49-F238E27FC236}">
                <a16:creationId xmlns:a16="http://schemas.microsoft.com/office/drawing/2014/main" id="{808A6984-607A-42E4-8998-87B3FA777321}"/>
              </a:ext>
            </a:extLst>
          </p:cNvPr>
          <p:cNvSpPr>
            <a:spLocks noGrp="1" noChangeArrowheads="1"/>
          </p:cNvSpPr>
          <p:nvPr>
            <p:ph type="title"/>
          </p:nvPr>
        </p:nvSpPr>
        <p:spPr/>
        <p:txBody>
          <a:bodyPr/>
          <a:lstStyle/>
          <a:p>
            <a:r>
              <a:rPr lang="en-US" altLang="en-US"/>
              <a:t>Future Value for Compound Interest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554" name="Object 3">
            <a:extLst>
              <a:ext uri="{FF2B5EF4-FFF2-40B4-BE49-F238E27FC236}">
                <a16:creationId xmlns:a16="http://schemas.microsoft.com/office/drawing/2014/main" id="{A6C96EFD-8FEB-4728-8854-DA070CB1EB45}"/>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23572"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8" name="Text Box 4">
            <a:extLst>
              <a:ext uri="{FF2B5EF4-FFF2-40B4-BE49-F238E27FC236}">
                <a16:creationId xmlns:a16="http://schemas.microsoft.com/office/drawing/2014/main" id="{B2333F77-E505-45EA-AC2A-8948150ACB0B}"/>
              </a:ext>
            </a:extLst>
          </p:cNvPr>
          <p:cNvSpPr txBox="1">
            <a:spLocks noChangeArrowheads="1"/>
          </p:cNvSpPr>
          <p:nvPr/>
        </p:nvSpPr>
        <p:spPr bwMode="auto">
          <a:xfrm>
            <a:off x="455613" y="2590800"/>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23556" name="Text Box 5">
            <a:extLst>
              <a:ext uri="{FF2B5EF4-FFF2-40B4-BE49-F238E27FC236}">
                <a16:creationId xmlns:a16="http://schemas.microsoft.com/office/drawing/2014/main" id="{F5767C0B-3058-473A-A650-1140EF663003}"/>
              </a:ext>
            </a:extLst>
          </p:cNvPr>
          <p:cNvSpPr txBox="1">
            <a:spLocks noChangeArrowheads="1"/>
          </p:cNvSpPr>
          <p:nvPr/>
        </p:nvSpPr>
        <p:spPr bwMode="auto">
          <a:xfrm>
            <a:off x="455613" y="1598613"/>
            <a:ext cx="81168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future value of $8560 at 4% compounded quarterly for 8 years.</a:t>
            </a:r>
          </a:p>
        </p:txBody>
      </p:sp>
      <p:graphicFrame>
        <p:nvGraphicFramePr>
          <p:cNvPr id="67590" name="Object 6">
            <a:extLst>
              <a:ext uri="{FF2B5EF4-FFF2-40B4-BE49-F238E27FC236}">
                <a16:creationId xmlns:a16="http://schemas.microsoft.com/office/drawing/2014/main" id="{8D6E9AD9-CAAF-417A-82E1-2F651024F532}"/>
              </a:ext>
            </a:extLst>
          </p:cNvPr>
          <p:cNvGraphicFramePr>
            <a:graphicFrameLocks noChangeAspect="1"/>
          </p:cNvGraphicFramePr>
          <p:nvPr/>
        </p:nvGraphicFramePr>
        <p:xfrm>
          <a:off x="360363" y="4546600"/>
          <a:ext cx="7870825" cy="1203325"/>
        </p:xfrm>
        <a:graphic>
          <a:graphicData uri="http://schemas.openxmlformats.org/presentationml/2006/ole">
            <mc:AlternateContent xmlns:mc="http://schemas.openxmlformats.org/markup-compatibility/2006">
              <mc:Choice xmlns:v="urn:schemas-microsoft-com:vml" Requires="v">
                <p:oleObj spid="_x0000_s23573" name="Equation" r:id="rId5" imgW="3149600" imgH="482600" progId="Equation.DSMT4">
                  <p:embed/>
                </p:oleObj>
              </mc:Choice>
              <mc:Fallback>
                <p:oleObj name="Equation" r:id="rId5" imgW="3149600" imgH="482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3" y="4546600"/>
                        <a:ext cx="78708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7">
            <a:extLst>
              <a:ext uri="{FF2B5EF4-FFF2-40B4-BE49-F238E27FC236}">
                <a16:creationId xmlns:a16="http://schemas.microsoft.com/office/drawing/2014/main" id="{100C0C36-4B5B-423C-B222-911579F2DA3C}"/>
              </a:ext>
            </a:extLst>
          </p:cNvPr>
          <p:cNvSpPr txBox="1">
            <a:spLocks noChangeArrowheads="1"/>
          </p:cNvSpPr>
          <p:nvPr/>
        </p:nvSpPr>
        <p:spPr bwMode="auto">
          <a:xfrm>
            <a:off x="455613" y="32766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i="1">
                <a:latin typeface="Times New Roman" panose="02020603050405020304" pitchFamily="18" charset="0"/>
              </a:rPr>
              <a:t>P</a:t>
            </a:r>
            <a:r>
              <a:rPr lang="en-US" altLang="en-US" sz="3000">
                <a:latin typeface="Times New Roman" panose="02020603050405020304" pitchFamily="18" charset="0"/>
              </a:rPr>
              <a:t> = $8560, </a:t>
            </a:r>
            <a:r>
              <a:rPr lang="en-US" altLang="en-US" sz="3000" i="1">
                <a:latin typeface="Times New Roman" panose="02020603050405020304" pitchFamily="18" charset="0"/>
              </a:rPr>
              <a:t>r</a:t>
            </a:r>
            <a:r>
              <a:rPr lang="en-US" altLang="en-US" sz="3000">
                <a:latin typeface="Times New Roman" panose="02020603050405020304" pitchFamily="18" charset="0"/>
              </a:rPr>
              <a:t> = 4% = 0.04, </a:t>
            </a:r>
            <a:r>
              <a:rPr lang="en-US" altLang="en-US" sz="3000" i="1">
                <a:latin typeface="Times New Roman" panose="02020603050405020304" pitchFamily="18" charset="0"/>
              </a:rPr>
              <a:t>n</a:t>
            </a:r>
            <a:r>
              <a:rPr lang="en-US" altLang="en-US" sz="3000">
                <a:latin typeface="Times New Roman" panose="02020603050405020304" pitchFamily="18" charset="0"/>
              </a:rPr>
              <a:t> = 4.  </a:t>
            </a:r>
            <a:br>
              <a:rPr lang="en-US" altLang="en-US" sz="3000">
                <a:latin typeface="Times New Roman" panose="02020603050405020304" pitchFamily="18" charset="0"/>
              </a:rPr>
            </a:br>
            <a:r>
              <a:rPr lang="en-US" altLang="en-US" sz="3000">
                <a:latin typeface="Times New Roman" panose="02020603050405020304" pitchFamily="18" charset="0"/>
              </a:rPr>
              <a:t>Over 8 years </a:t>
            </a:r>
            <a:r>
              <a:rPr lang="en-US" altLang="en-US" sz="3000" i="1">
                <a:latin typeface="Times New Roman" panose="02020603050405020304" pitchFamily="18" charset="0"/>
              </a:rPr>
              <a:t>m</a:t>
            </a:r>
            <a:r>
              <a:rPr lang="en-US" altLang="en-US" sz="3000">
                <a:latin typeface="Times New Roman" panose="02020603050405020304" pitchFamily="18" charset="0"/>
              </a:rPr>
              <a:t> = 8</a:t>
            </a:r>
            <a:r>
              <a:rPr lang="en-US" altLang="en-US" sz="3000" i="1">
                <a:latin typeface="Times New Roman" panose="02020603050405020304" pitchFamily="18" charset="0"/>
              </a:rPr>
              <a:t>n</a:t>
            </a:r>
            <a:r>
              <a:rPr lang="en-US" altLang="en-US" sz="3000">
                <a:latin typeface="Times New Roman" panose="02020603050405020304" pitchFamily="18" charset="0"/>
              </a:rPr>
              <a:t> = 8(4) = 32. </a:t>
            </a:r>
            <a:endParaRPr lang="en-US" altLang="en-US" sz="3000" i="1">
              <a:latin typeface="Times New Roman" panose="02020603050405020304" pitchFamily="18" charset="0"/>
            </a:endParaRPr>
          </a:p>
        </p:txBody>
      </p:sp>
      <p:sp>
        <p:nvSpPr>
          <p:cNvPr id="23559" name="Rectangle 8">
            <a:extLst>
              <a:ext uri="{FF2B5EF4-FFF2-40B4-BE49-F238E27FC236}">
                <a16:creationId xmlns:a16="http://schemas.microsoft.com/office/drawing/2014/main" id="{C7C12A18-D969-4459-9DE9-6F7785443BDA}"/>
              </a:ext>
            </a:extLst>
          </p:cNvPr>
          <p:cNvSpPr>
            <a:spLocks noGrp="1" noChangeArrowheads="1"/>
          </p:cNvSpPr>
          <p:nvPr>
            <p:ph type="title"/>
          </p:nvPr>
        </p:nvSpPr>
        <p:spPr/>
        <p:txBody>
          <a:bodyPr/>
          <a:lstStyle/>
          <a:p>
            <a:r>
              <a:rPr lang="en-US" altLang="en-US"/>
              <a:t>Example: Finding Future Value for Compound Interest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9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578" name="Object 3">
            <a:extLst>
              <a:ext uri="{FF2B5EF4-FFF2-40B4-BE49-F238E27FC236}">
                <a16:creationId xmlns:a16="http://schemas.microsoft.com/office/drawing/2014/main" id="{52A3A211-9300-496F-85F3-DA737749E4D9}"/>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24602"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2" name="Text Box 4">
            <a:extLst>
              <a:ext uri="{FF2B5EF4-FFF2-40B4-BE49-F238E27FC236}">
                <a16:creationId xmlns:a16="http://schemas.microsoft.com/office/drawing/2014/main" id="{A8479464-1C34-4210-85BA-5D03D3B470A6}"/>
              </a:ext>
            </a:extLst>
          </p:cNvPr>
          <p:cNvSpPr txBox="1">
            <a:spLocks noChangeArrowheads="1"/>
          </p:cNvSpPr>
          <p:nvPr/>
        </p:nvSpPr>
        <p:spPr bwMode="auto">
          <a:xfrm>
            <a:off x="455613" y="2743200"/>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24580" name="Text Box 5">
            <a:extLst>
              <a:ext uri="{FF2B5EF4-FFF2-40B4-BE49-F238E27FC236}">
                <a16:creationId xmlns:a16="http://schemas.microsoft.com/office/drawing/2014/main" id="{D4515A4D-521D-43B3-929A-902E8A801F01}"/>
              </a:ext>
            </a:extLst>
          </p:cNvPr>
          <p:cNvSpPr txBox="1">
            <a:spLocks noChangeArrowheads="1"/>
          </p:cNvSpPr>
          <p:nvPr/>
        </p:nvSpPr>
        <p:spPr bwMode="auto">
          <a:xfrm>
            <a:off x="455613" y="1598613"/>
            <a:ext cx="86883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What amount must be deposited today, at 5% compounded monthly, so that it will be $18,000 in 20 years? </a:t>
            </a:r>
          </a:p>
        </p:txBody>
      </p:sp>
      <p:graphicFrame>
        <p:nvGraphicFramePr>
          <p:cNvPr id="68614" name="Object 6">
            <a:extLst>
              <a:ext uri="{FF2B5EF4-FFF2-40B4-BE49-F238E27FC236}">
                <a16:creationId xmlns:a16="http://schemas.microsoft.com/office/drawing/2014/main" id="{1BFC0A5D-EDAE-4581-95B8-00E37B119D01}"/>
              </a:ext>
            </a:extLst>
          </p:cNvPr>
          <p:cNvGraphicFramePr>
            <a:graphicFrameLocks noChangeAspect="1"/>
          </p:cNvGraphicFramePr>
          <p:nvPr/>
        </p:nvGraphicFramePr>
        <p:xfrm>
          <a:off x="2641600" y="2897188"/>
          <a:ext cx="4316413" cy="1306512"/>
        </p:xfrm>
        <a:graphic>
          <a:graphicData uri="http://schemas.openxmlformats.org/presentationml/2006/ole">
            <mc:AlternateContent xmlns:mc="http://schemas.openxmlformats.org/markup-compatibility/2006">
              <mc:Choice xmlns:v="urn:schemas-microsoft-com:vml" Requires="v">
                <p:oleObj spid="_x0000_s24603" name="Equation" r:id="rId5" imgW="1803400" imgH="546100" progId="Equation.DSMT4">
                  <p:embed/>
                </p:oleObj>
              </mc:Choice>
              <mc:Fallback>
                <p:oleObj name="Equation" r:id="rId5" imgW="1803400" imgH="546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600" y="2897188"/>
                        <a:ext cx="4316413" cy="130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a:extLst>
              <a:ext uri="{FF2B5EF4-FFF2-40B4-BE49-F238E27FC236}">
                <a16:creationId xmlns:a16="http://schemas.microsoft.com/office/drawing/2014/main" id="{2C5DC01D-F1B1-46C2-9AE3-26D175A24458}"/>
              </a:ext>
            </a:extLst>
          </p:cNvPr>
          <p:cNvGraphicFramePr>
            <a:graphicFrameLocks noChangeAspect="1"/>
          </p:cNvGraphicFramePr>
          <p:nvPr/>
        </p:nvGraphicFramePr>
        <p:xfrm>
          <a:off x="3611563" y="4203700"/>
          <a:ext cx="5124450" cy="1830388"/>
        </p:xfrm>
        <a:graphic>
          <a:graphicData uri="http://schemas.openxmlformats.org/presentationml/2006/ole">
            <mc:AlternateContent xmlns:mc="http://schemas.openxmlformats.org/markup-compatibility/2006">
              <mc:Choice xmlns:v="urn:schemas-microsoft-com:vml" Requires="v">
                <p:oleObj spid="_x0000_s24604" name="Equation" r:id="rId7" imgW="2133600" imgH="762000" progId="Equation.DSMT4">
                  <p:embed/>
                </p:oleObj>
              </mc:Choice>
              <mc:Fallback>
                <p:oleObj name="Equation" r:id="rId7" imgW="2133600" imgH="762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1563" y="4203700"/>
                        <a:ext cx="5124450" cy="183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Rectangle 8">
            <a:extLst>
              <a:ext uri="{FF2B5EF4-FFF2-40B4-BE49-F238E27FC236}">
                <a16:creationId xmlns:a16="http://schemas.microsoft.com/office/drawing/2014/main" id="{4F1B15A1-92C2-406E-85D7-2CF9FECFE4AA}"/>
              </a:ext>
            </a:extLst>
          </p:cNvPr>
          <p:cNvSpPr>
            <a:spLocks noGrp="1" noChangeArrowheads="1"/>
          </p:cNvSpPr>
          <p:nvPr>
            <p:ph type="title"/>
          </p:nvPr>
        </p:nvSpPr>
        <p:spPr/>
        <p:txBody>
          <a:bodyPr/>
          <a:lstStyle/>
          <a:p>
            <a:r>
              <a:rPr lang="en-US" altLang="en-US"/>
              <a:t>Example: Finding Present Value for Compound Interest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578" name="Object 3">
            <a:extLst>
              <a:ext uri="{FF2B5EF4-FFF2-40B4-BE49-F238E27FC236}">
                <a16:creationId xmlns:a16="http://schemas.microsoft.com/office/drawing/2014/main" id="{52A3A211-9300-496F-85F3-DA737749E4D9}"/>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40972" name="Equation" r:id="rId3" imgW="475104" imgH="810471" progId="Equation.DSMT4">
                  <p:embed/>
                </p:oleObj>
              </mc:Choice>
              <mc:Fallback>
                <p:oleObj name="Equation" r:id="rId3" imgW="475104" imgH="810471" progId="Equation.DSMT4">
                  <p:embed/>
                  <p:pic>
                    <p:nvPicPr>
                      <p:cNvPr id="24578" name="Object 3">
                        <a:extLst>
                          <a:ext uri="{FF2B5EF4-FFF2-40B4-BE49-F238E27FC236}">
                            <a16:creationId xmlns:a16="http://schemas.microsoft.com/office/drawing/2014/main" id="{52A3A211-9300-496F-85F3-DA737749E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8612" name="Text Box 4">
                <a:extLst>
                  <a:ext uri="{FF2B5EF4-FFF2-40B4-BE49-F238E27FC236}">
                    <a16:creationId xmlns:a16="http://schemas.microsoft.com/office/drawing/2014/main" id="{A8479464-1C34-4210-85BA-5D03D3B470A6}"/>
                  </a:ext>
                </a:extLst>
              </p:cNvPr>
              <p:cNvSpPr txBox="1">
                <a:spLocks noChangeArrowheads="1"/>
              </p:cNvSpPr>
              <p:nvPr/>
            </p:nvSpPr>
            <p:spPr bwMode="auto">
              <a:xfrm>
                <a:off x="455613" y="2743200"/>
                <a:ext cx="6553200" cy="31468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dirty="0">
                    <a:solidFill>
                      <a:srgbClr val="BC2C3A"/>
                    </a:solidFill>
                    <a:latin typeface="Times New Roman" panose="02020603050405020304" pitchFamily="18" charset="0"/>
                  </a:rPr>
                  <a:t>Solve: </a:t>
                </a:r>
                <a14:m>
                  <m:oMath xmlns:m="http://schemas.openxmlformats.org/officeDocument/2006/math">
                    <m:r>
                      <a:rPr lang="en-US" altLang="en-US" sz="3400" b="0" i="1" smtClean="0">
                        <a:solidFill>
                          <a:srgbClr val="BC2C3A"/>
                        </a:solidFill>
                        <a:latin typeface="Cambria Math" panose="02040503050406030204" pitchFamily="18" charset="0"/>
                      </a:rPr>
                      <m:t>𝐴</m:t>
                    </m:r>
                    <m:r>
                      <a:rPr lang="en-US" altLang="en-US" sz="3400" b="0" i="1" smtClean="0">
                        <a:solidFill>
                          <a:srgbClr val="BC2C3A"/>
                        </a:solidFill>
                        <a:latin typeface="Cambria Math" panose="02040503050406030204" pitchFamily="18" charset="0"/>
                      </a:rPr>
                      <m:t>=</m:t>
                    </m:r>
                    <m:sSup>
                      <m:sSupPr>
                        <m:ctrlPr>
                          <a:rPr lang="en-US" altLang="en-US" sz="3400" b="0" i="1" smtClean="0">
                            <a:solidFill>
                              <a:srgbClr val="BC2C3A"/>
                            </a:solidFill>
                            <a:latin typeface="Cambria Math" panose="02040503050406030204" pitchFamily="18" charset="0"/>
                          </a:rPr>
                        </m:ctrlPr>
                      </m:sSupPr>
                      <m:e>
                        <m:r>
                          <a:rPr lang="en-US" altLang="en-US" sz="3400" b="0" i="1" smtClean="0">
                            <a:solidFill>
                              <a:srgbClr val="BC2C3A"/>
                            </a:solidFill>
                            <a:latin typeface="Cambria Math" panose="02040503050406030204" pitchFamily="18" charset="0"/>
                          </a:rPr>
                          <m:t>𝑃</m:t>
                        </m:r>
                        <m:r>
                          <a:rPr lang="en-US" altLang="en-US" sz="3400" b="0" i="1" smtClean="0">
                            <a:solidFill>
                              <a:srgbClr val="BC2C3A"/>
                            </a:solidFill>
                            <a:latin typeface="Cambria Math" panose="02040503050406030204" pitchFamily="18" charset="0"/>
                          </a:rPr>
                          <m:t>(1+</m:t>
                        </m:r>
                        <m:f>
                          <m:fPr>
                            <m:ctrlPr>
                              <a:rPr lang="en-US" altLang="en-US" sz="3400" b="0" i="1" smtClean="0">
                                <a:solidFill>
                                  <a:srgbClr val="BC2C3A"/>
                                </a:solidFill>
                                <a:latin typeface="Cambria Math" panose="02040503050406030204" pitchFamily="18" charset="0"/>
                              </a:rPr>
                            </m:ctrlPr>
                          </m:fPr>
                          <m:num>
                            <m:r>
                              <a:rPr lang="en-US" altLang="en-US" sz="3400" b="0" i="1" smtClean="0">
                                <a:solidFill>
                                  <a:srgbClr val="BC2C3A"/>
                                </a:solidFill>
                                <a:latin typeface="Cambria Math" panose="02040503050406030204" pitchFamily="18" charset="0"/>
                              </a:rPr>
                              <m:t>𝑟</m:t>
                            </m:r>
                          </m:num>
                          <m:den>
                            <m:r>
                              <a:rPr lang="en-US" altLang="en-US" sz="3400" b="0" i="1" smtClean="0">
                                <a:solidFill>
                                  <a:srgbClr val="BC2C3A"/>
                                </a:solidFill>
                                <a:latin typeface="Cambria Math" panose="02040503050406030204" pitchFamily="18" charset="0"/>
                              </a:rPr>
                              <m:t>𝑛</m:t>
                            </m:r>
                          </m:den>
                        </m:f>
                        <m:r>
                          <a:rPr lang="en-US" altLang="en-US" sz="3400" b="0" i="1" smtClean="0">
                            <a:solidFill>
                              <a:srgbClr val="BC2C3A"/>
                            </a:solidFill>
                            <a:latin typeface="Cambria Math" panose="02040503050406030204" pitchFamily="18" charset="0"/>
                          </a:rPr>
                          <m:t>)</m:t>
                        </m:r>
                      </m:e>
                      <m:sup>
                        <m:r>
                          <a:rPr lang="en-US" altLang="en-US" sz="3400" b="0" i="1" smtClean="0">
                            <a:solidFill>
                              <a:srgbClr val="BC2C3A"/>
                            </a:solidFill>
                            <a:latin typeface="Cambria Math" panose="02040503050406030204" pitchFamily="18" charset="0"/>
                          </a:rPr>
                          <m:t>𝑛𝑡</m:t>
                        </m:r>
                      </m:sup>
                    </m:sSup>
                  </m:oMath>
                </a14:m>
                <a:endParaRPr lang="en-US" altLang="en-US" sz="3400" dirty="0">
                  <a:solidFill>
                    <a:srgbClr val="BC2C3A"/>
                  </a:solidFill>
                  <a:latin typeface="Times New Roman" panose="02020603050405020304" pitchFamily="18" charset="0"/>
                </a:endParaRPr>
              </a:p>
              <a:p>
                <a:pPr>
                  <a:spcBef>
                    <a:spcPct val="50000"/>
                  </a:spcBef>
                </a:pPr>
                <a:r>
                  <a:rPr lang="en-US" altLang="en-US" sz="3400" dirty="0">
                    <a:solidFill>
                      <a:srgbClr val="BC2C3A"/>
                    </a:solidFill>
                    <a:latin typeface="Times New Roman" panose="02020603050405020304" pitchFamily="18" charset="0"/>
                  </a:rPr>
                  <a:t>Principal: 0.93</a:t>
                </a:r>
              </a:p>
              <a:p>
                <a:pPr>
                  <a:spcBef>
                    <a:spcPct val="50000"/>
                  </a:spcBef>
                </a:pPr>
                <a:r>
                  <a:rPr lang="en-US" altLang="en-US" sz="3400" dirty="0">
                    <a:solidFill>
                      <a:srgbClr val="BC2C3A"/>
                    </a:solidFill>
                    <a:latin typeface="Times New Roman" panose="02020603050405020304" pitchFamily="18" charset="0"/>
                  </a:rPr>
                  <a:t>rate: 2¼ %</a:t>
                </a:r>
              </a:p>
              <a:p>
                <a:pPr>
                  <a:spcBef>
                    <a:spcPct val="50000"/>
                  </a:spcBef>
                </a:pPr>
                <a:r>
                  <a:rPr lang="en-US" altLang="en-US" sz="3400" dirty="0">
                    <a:solidFill>
                      <a:srgbClr val="BC2C3A"/>
                    </a:solidFill>
                    <a:latin typeface="Times New Roman" panose="02020603050405020304" pitchFamily="18" charset="0"/>
                  </a:rPr>
                  <a:t>Time: 1000 years</a:t>
                </a:r>
              </a:p>
            </p:txBody>
          </p:sp>
        </mc:Choice>
        <mc:Fallback xmlns="">
          <p:sp>
            <p:nvSpPr>
              <p:cNvPr id="68612" name="Text Box 4">
                <a:extLst>
                  <a:ext uri="{FF2B5EF4-FFF2-40B4-BE49-F238E27FC236}">
                    <a16:creationId xmlns:a16="http://schemas.microsoft.com/office/drawing/2014/main" id="{A8479464-1C34-4210-85BA-5D03D3B470A6}"/>
                  </a:ext>
                </a:extLst>
              </p:cNvPr>
              <p:cNvSpPr txBox="1">
                <a:spLocks noRot="1" noChangeAspect="1" noMove="1" noResize="1" noEditPoints="1" noAdjustHandles="1" noChangeArrowheads="1" noChangeShapeType="1" noTextEdit="1"/>
              </p:cNvSpPr>
              <p:nvPr/>
            </p:nvSpPr>
            <p:spPr bwMode="auto">
              <a:xfrm>
                <a:off x="455613" y="2743200"/>
                <a:ext cx="6553200" cy="3146887"/>
              </a:xfrm>
              <a:prstGeom prst="rect">
                <a:avLst/>
              </a:prstGeom>
              <a:blipFill>
                <a:blip r:embed="rId5"/>
                <a:stretch>
                  <a:fillRect l="-2605" t="-969" b="-58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4580" name="Text Box 5">
            <a:extLst>
              <a:ext uri="{FF2B5EF4-FFF2-40B4-BE49-F238E27FC236}">
                <a16:creationId xmlns:a16="http://schemas.microsoft.com/office/drawing/2014/main" id="{D4515A4D-521D-43B3-929A-902E8A801F01}"/>
              </a:ext>
            </a:extLst>
          </p:cNvPr>
          <p:cNvSpPr txBox="1">
            <a:spLocks noChangeArrowheads="1"/>
          </p:cNvSpPr>
          <p:nvPr/>
        </p:nvSpPr>
        <p:spPr bwMode="auto">
          <a:xfrm>
            <a:off x="455613" y="1598613"/>
            <a:ext cx="868838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dirty="0">
                <a:latin typeface="Times New Roman" panose="02020603050405020304" pitchFamily="18" charset="0"/>
              </a:rPr>
              <a:t>Watch the video and answer the following question:</a:t>
            </a:r>
          </a:p>
          <a:p>
            <a:pPr>
              <a:spcBef>
                <a:spcPct val="50000"/>
              </a:spcBef>
            </a:pPr>
            <a:r>
              <a:rPr lang="en-US" altLang="en-US" sz="2800" dirty="0">
                <a:latin typeface="Times New Roman" panose="02020603050405020304" pitchFamily="18" charset="0"/>
              </a:rPr>
              <a:t>How much money does Phillip J Fry have in his account?</a:t>
            </a:r>
          </a:p>
        </p:txBody>
      </p:sp>
      <p:sp>
        <p:nvSpPr>
          <p:cNvPr id="24583" name="Rectangle 8">
            <a:extLst>
              <a:ext uri="{FF2B5EF4-FFF2-40B4-BE49-F238E27FC236}">
                <a16:creationId xmlns:a16="http://schemas.microsoft.com/office/drawing/2014/main" id="{4F1B15A1-92C2-406E-85D7-2CF9FECFE4AA}"/>
              </a:ext>
            </a:extLst>
          </p:cNvPr>
          <p:cNvSpPr>
            <a:spLocks noGrp="1" noChangeArrowheads="1"/>
          </p:cNvSpPr>
          <p:nvPr>
            <p:ph type="title"/>
          </p:nvPr>
        </p:nvSpPr>
        <p:spPr/>
        <p:txBody>
          <a:bodyPr/>
          <a:lstStyle/>
          <a:p>
            <a:r>
              <a:rPr lang="en-US" altLang="en-US" dirty="0"/>
              <a:t>Example: Video Daily Double?? Futurama: “A </a:t>
            </a:r>
            <a:r>
              <a:rPr lang="en-US" altLang="en-US" dirty="0" err="1"/>
              <a:t>Fishful</a:t>
            </a:r>
            <a:r>
              <a:rPr lang="en-US" altLang="en-US" dirty="0"/>
              <a:t> of Dollars”</a:t>
            </a:r>
          </a:p>
        </p:txBody>
      </p:sp>
      <p:pic>
        <p:nvPicPr>
          <p:cNvPr id="2" name="Picture 1">
            <a:extLst>
              <a:ext uri="{FF2B5EF4-FFF2-40B4-BE49-F238E27FC236}">
                <a16:creationId xmlns:a16="http://schemas.microsoft.com/office/drawing/2014/main" id="{C0711D55-45E4-42DD-8B99-509B39198975}"/>
              </a:ext>
            </a:extLst>
          </p:cNvPr>
          <p:cNvPicPr>
            <a:picLocks noChangeAspect="1"/>
          </p:cNvPicPr>
          <p:nvPr/>
        </p:nvPicPr>
        <p:blipFill>
          <a:blip r:embed="rId6"/>
          <a:stretch>
            <a:fillRect/>
          </a:stretch>
        </p:blipFill>
        <p:spPr>
          <a:xfrm>
            <a:off x="4665431" y="2842994"/>
            <a:ext cx="4286713" cy="3213536"/>
          </a:xfrm>
          <a:prstGeom prst="rect">
            <a:avLst/>
          </a:prstGeom>
        </p:spPr>
      </p:pic>
    </p:spTree>
    <p:extLst>
      <p:ext uri="{BB962C8B-B14F-4D97-AF65-F5344CB8AC3E}">
        <p14:creationId xmlns:p14="http://schemas.microsoft.com/office/powerpoint/2010/main" val="34274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578" name="Object 3">
            <a:extLst>
              <a:ext uri="{FF2B5EF4-FFF2-40B4-BE49-F238E27FC236}">
                <a16:creationId xmlns:a16="http://schemas.microsoft.com/office/drawing/2014/main" id="{52A3A211-9300-496F-85F3-DA737749E4D9}"/>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44038" name="Equation" r:id="rId3" imgW="475104" imgH="810471" progId="Equation.DSMT4">
                  <p:embed/>
                </p:oleObj>
              </mc:Choice>
              <mc:Fallback>
                <p:oleObj name="Equation" r:id="rId3" imgW="475104" imgH="810471" progId="Equation.DSMT4">
                  <p:embed/>
                  <p:pic>
                    <p:nvPicPr>
                      <p:cNvPr id="24578" name="Object 3">
                        <a:extLst>
                          <a:ext uri="{FF2B5EF4-FFF2-40B4-BE49-F238E27FC236}">
                            <a16:creationId xmlns:a16="http://schemas.microsoft.com/office/drawing/2014/main" id="{52A3A211-9300-496F-85F3-DA737749E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8612" name="Text Box 4">
                <a:extLst>
                  <a:ext uri="{FF2B5EF4-FFF2-40B4-BE49-F238E27FC236}">
                    <a16:creationId xmlns:a16="http://schemas.microsoft.com/office/drawing/2014/main" id="{A8479464-1C34-4210-85BA-5D03D3B470A6}"/>
                  </a:ext>
                </a:extLst>
              </p:cNvPr>
              <p:cNvSpPr txBox="1">
                <a:spLocks noChangeArrowheads="1"/>
              </p:cNvSpPr>
              <p:nvPr/>
            </p:nvSpPr>
            <p:spPr bwMode="auto">
              <a:xfrm>
                <a:off x="455613" y="2743200"/>
                <a:ext cx="4211637" cy="31468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dirty="0">
                    <a:solidFill>
                      <a:srgbClr val="BC2C3A"/>
                    </a:solidFill>
                    <a:latin typeface="Times New Roman" panose="02020603050405020304" pitchFamily="18" charset="0"/>
                  </a:rPr>
                  <a:t>Solve: </a:t>
                </a:r>
                <a14:m>
                  <m:oMath xmlns:m="http://schemas.openxmlformats.org/officeDocument/2006/math">
                    <m:r>
                      <a:rPr lang="en-US" altLang="en-US" sz="3400" b="0" i="1" smtClean="0">
                        <a:solidFill>
                          <a:srgbClr val="BC2C3A"/>
                        </a:solidFill>
                        <a:latin typeface="Cambria Math" panose="02040503050406030204" pitchFamily="18" charset="0"/>
                      </a:rPr>
                      <m:t>𝐴</m:t>
                    </m:r>
                    <m:r>
                      <a:rPr lang="en-US" altLang="en-US" sz="3400" b="0" i="1" smtClean="0">
                        <a:solidFill>
                          <a:srgbClr val="BC2C3A"/>
                        </a:solidFill>
                        <a:latin typeface="Cambria Math" panose="02040503050406030204" pitchFamily="18" charset="0"/>
                      </a:rPr>
                      <m:t>=</m:t>
                    </m:r>
                    <m:sSup>
                      <m:sSupPr>
                        <m:ctrlPr>
                          <a:rPr lang="en-US" altLang="en-US" sz="3400" b="0" i="1" smtClean="0">
                            <a:solidFill>
                              <a:srgbClr val="BC2C3A"/>
                            </a:solidFill>
                            <a:latin typeface="Cambria Math" panose="02040503050406030204" pitchFamily="18" charset="0"/>
                          </a:rPr>
                        </m:ctrlPr>
                      </m:sSupPr>
                      <m:e>
                        <m:r>
                          <a:rPr lang="en-US" altLang="en-US" sz="3400" b="0" i="1" smtClean="0">
                            <a:solidFill>
                              <a:srgbClr val="BC2C3A"/>
                            </a:solidFill>
                            <a:latin typeface="Cambria Math" panose="02040503050406030204" pitchFamily="18" charset="0"/>
                          </a:rPr>
                          <m:t>𝑃</m:t>
                        </m:r>
                        <m:r>
                          <a:rPr lang="en-US" altLang="en-US" sz="3400" b="0" i="1" smtClean="0">
                            <a:solidFill>
                              <a:srgbClr val="BC2C3A"/>
                            </a:solidFill>
                            <a:latin typeface="Cambria Math" panose="02040503050406030204" pitchFamily="18" charset="0"/>
                          </a:rPr>
                          <m:t>(1+</m:t>
                        </m:r>
                        <m:f>
                          <m:fPr>
                            <m:ctrlPr>
                              <a:rPr lang="en-US" altLang="en-US" sz="3400" b="0" i="1" smtClean="0">
                                <a:solidFill>
                                  <a:srgbClr val="BC2C3A"/>
                                </a:solidFill>
                                <a:latin typeface="Cambria Math" panose="02040503050406030204" pitchFamily="18" charset="0"/>
                              </a:rPr>
                            </m:ctrlPr>
                          </m:fPr>
                          <m:num>
                            <m:r>
                              <a:rPr lang="en-US" altLang="en-US" sz="3400" b="0" i="1" smtClean="0">
                                <a:solidFill>
                                  <a:srgbClr val="BC2C3A"/>
                                </a:solidFill>
                                <a:latin typeface="Cambria Math" panose="02040503050406030204" pitchFamily="18" charset="0"/>
                              </a:rPr>
                              <m:t>𝑟</m:t>
                            </m:r>
                          </m:num>
                          <m:den>
                            <m:r>
                              <a:rPr lang="en-US" altLang="en-US" sz="3400" b="0" i="1" smtClean="0">
                                <a:solidFill>
                                  <a:srgbClr val="BC2C3A"/>
                                </a:solidFill>
                                <a:latin typeface="Cambria Math" panose="02040503050406030204" pitchFamily="18" charset="0"/>
                              </a:rPr>
                              <m:t>𝑛</m:t>
                            </m:r>
                          </m:den>
                        </m:f>
                        <m:r>
                          <a:rPr lang="en-US" altLang="en-US" sz="3400" b="0" i="1" smtClean="0">
                            <a:solidFill>
                              <a:srgbClr val="BC2C3A"/>
                            </a:solidFill>
                            <a:latin typeface="Cambria Math" panose="02040503050406030204" pitchFamily="18" charset="0"/>
                          </a:rPr>
                          <m:t>)</m:t>
                        </m:r>
                      </m:e>
                      <m:sup>
                        <m:r>
                          <a:rPr lang="en-US" altLang="en-US" sz="3400" b="0" i="1" smtClean="0">
                            <a:solidFill>
                              <a:srgbClr val="BC2C3A"/>
                            </a:solidFill>
                            <a:latin typeface="Cambria Math" panose="02040503050406030204" pitchFamily="18" charset="0"/>
                          </a:rPr>
                          <m:t>𝑛𝑡</m:t>
                        </m:r>
                      </m:sup>
                    </m:sSup>
                  </m:oMath>
                </a14:m>
                <a:endParaRPr lang="en-US" altLang="en-US" sz="3400" dirty="0">
                  <a:solidFill>
                    <a:srgbClr val="BC2C3A"/>
                  </a:solidFill>
                  <a:latin typeface="Times New Roman" panose="02020603050405020304" pitchFamily="18" charset="0"/>
                </a:endParaRPr>
              </a:p>
              <a:p>
                <a:pPr>
                  <a:spcBef>
                    <a:spcPct val="50000"/>
                  </a:spcBef>
                </a:pPr>
                <a:r>
                  <a:rPr lang="en-US" altLang="en-US" sz="3400" dirty="0">
                    <a:solidFill>
                      <a:srgbClr val="BC2C3A"/>
                    </a:solidFill>
                    <a:latin typeface="Times New Roman" panose="02020603050405020304" pitchFamily="18" charset="0"/>
                  </a:rPr>
                  <a:t>Principal: 0.93</a:t>
                </a:r>
              </a:p>
              <a:p>
                <a:pPr>
                  <a:spcBef>
                    <a:spcPct val="50000"/>
                  </a:spcBef>
                </a:pPr>
                <a:r>
                  <a:rPr lang="en-US" altLang="en-US" sz="3400" dirty="0">
                    <a:solidFill>
                      <a:srgbClr val="BC2C3A"/>
                    </a:solidFill>
                    <a:latin typeface="Times New Roman" panose="02020603050405020304" pitchFamily="18" charset="0"/>
                  </a:rPr>
                  <a:t>rate: 2¼ %</a:t>
                </a:r>
              </a:p>
              <a:p>
                <a:pPr>
                  <a:spcBef>
                    <a:spcPct val="50000"/>
                  </a:spcBef>
                </a:pPr>
                <a:r>
                  <a:rPr lang="en-US" altLang="en-US" sz="3400" dirty="0">
                    <a:solidFill>
                      <a:srgbClr val="BC2C3A"/>
                    </a:solidFill>
                    <a:latin typeface="Times New Roman" panose="02020603050405020304" pitchFamily="18" charset="0"/>
                  </a:rPr>
                  <a:t>Time: 1000 years</a:t>
                </a:r>
              </a:p>
            </p:txBody>
          </p:sp>
        </mc:Choice>
        <mc:Fallback xmlns="">
          <p:sp>
            <p:nvSpPr>
              <p:cNvPr id="68612" name="Text Box 4">
                <a:extLst>
                  <a:ext uri="{FF2B5EF4-FFF2-40B4-BE49-F238E27FC236}">
                    <a16:creationId xmlns:a16="http://schemas.microsoft.com/office/drawing/2014/main" id="{A8479464-1C34-4210-85BA-5D03D3B470A6}"/>
                  </a:ext>
                </a:extLst>
              </p:cNvPr>
              <p:cNvSpPr txBox="1">
                <a:spLocks noRot="1" noChangeAspect="1" noMove="1" noResize="1" noEditPoints="1" noAdjustHandles="1" noChangeArrowheads="1" noChangeShapeType="1" noTextEdit="1"/>
              </p:cNvSpPr>
              <p:nvPr/>
            </p:nvSpPr>
            <p:spPr bwMode="auto">
              <a:xfrm>
                <a:off x="455613" y="2743200"/>
                <a:ext cx="4211637" cy="3146887"/>
              </a:xfrm>
              <a:prstGeom prst="rect">
                <a:avLst/>
              </a:prstGeom>
              <a:blipFill>
                <a:blip r:embed="rId5"/>
                <a:stretch>
                  <a:fillRect l="-4052" t="-969" b="-58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4580" name="Text Box 5">
            <a:extLst>
              <a:ext uri="{FF2B5EF4-FFF2-40B4-BE49-F238E27FC236}">
                <a16:creationId xmlns:a16="http://schemas.microsoft.com/office/drawing/2014/main" id="{D4515A4D-521D-43B3-929A-902E8A801F01}"/>
              </a:ext>
            </a:extLst>
          </p:cNvPr>
          <p:cNvSpPr txBox="1">
            <a:spLocks noChangeArrowheads="1"/>
          </p:cNvSpPr>
          <p:nvPr/>
        </p:nvSpPr>
        <p:spPr bwMode="auto">
          <a:xfrm>
            <a:off x="455613" y="1598613"/>
            <a:ext cx="868838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dirty="0">
                <a:latin typeface="Times New Roman" panose="02020603050405020304" pitchFamily="18" charset="0"/>
              </a:rPr>
              <a:t>Watch the video and answer the following question:</a:t>
            </a:r>
          </a:p>
          <a:p>
            <a:pPr>
              <a:spcBef>
                <a:spcPct val="50000"/>
              </a:spcBef>
            </a:pPr>
            <a:r>
              <a:rPr lang="en-US" altLang="en-US" sz="2800" dirty="0">
                <a:latin typeface="Times New Roman" panose="02020603050405020304" pitchFamily="18" charset="0"/>
              </a:rPr>
              <a:t>How much money does Phillip J Fry have in his account?</a:t>
            </a:r>
          </a:p>
        </p:txBody>
      </p:sp>
      <p:sp>
        <p:nvSpPr>
          <p:cNvPr id="24583" name="Rectangle 8">
            <a:extLst>
              <a:ext uri="{FF2B5EF4-FFF2-40B4-BE49-F238E27FC236}">
                <a16:creationId xmlns:a16="http://schemas.microsoft.com/office/drawing/2014/main" id="{4F1B15A1-92C2-406E-85D7-2CF9FECFE4AA}"/>
              </a:ext>
            </a:extLst>
          </p:cNvPr>
          <p:cNvSpPr>
            <a:spLocks noGrp="1" noChangeArrowheads="1"/>
          </p:cNvSpPr>
          <p:nvPr>
            <p:ph type="title"/>
          </p:nvPr>
        </p:nvSpPr>
        <p:spPr/>
        <p:txBody>
          <a:bodyPr/>
          <a:lstStyle/>
          <a:p>
            <a:r>
              <a:rPr lang="en-US" altLang="en-US" dirty="0"/>
              <a:t>Example: Video Daily Double?? Futurama: “A </a:t>
            </a:r>
            <a:r>
              <a:rPr lang="en-US" altLang="en-US" dirty="0" err="1"/>
              <a:t>Fishful</a:t>
            </a:r>
            <a:r>
              <a:rPr lang="en-US" altLang="en-US" dirty="0"/>
              <a:t> of Dollars”</a:t>
            </a:r>
          </a:p>
        </p:txBody>
      </p:sp>
      <mc:AlternateContent xmlns:mc="http://schemas.openxmlformats.org/markup-compatibility/2006" xmlns:a14="http://schemas.microsoft.com/office/drawing/2010/main">
        <mc:Choice Requires="a14">
          <p:sp>
            <p:nvSpPr>
              <p:cNvPr id="7" name="Text Box 4">
                <a:extLst>
                  <a:ext uri="{FF2B5EF4-FFF2-40B4-BE49-F238E27FC236}">
                    <a16:creationId xmlns:a16="http://schemas.microsoft.com/office/drawing/2014/main" id="{6F810CC7-7E36-49F5-BDB3-8DA9658766C1}"/>
                  </a:ext>
                </a:extLst>
              </p:cNvPr>
              <p:cNvSpPr txBox="1">
                <a:spLocks noChangeArrowheads="1"/>
              </p:cNvSpPr>
              <p:nvPr/>
            </p:nvSpPr>
            <p:spPr bwMode="auto">
              <a:xfrm>
                <a:off x="4572000" y="2743199"/>
                <a:ext cx="4211637" cy="20313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14:m>
                  <m:oMathPara xmlns:m="http://schemas.openxmlformats.org/officeDocument/2006/math">
                    <m:oMathParaPr>
                      <m:jc m:val="centerGroup"/>
                    </m:oMathParaPr>
                    <m:oMath xmlns:m="http://schemas.openxmlformats.org/officeDocument/2006/math">
                      <m:r>
                        <a:rPr lang="en-US" altLang="en-US" sz="2800" b="0" i="1" smtClean="0">
                          <a:solidFill>
                            <a:schemeClr val="tx2"/>
                          </a:solidFill>
                          <a:latin typeface="Cambria Math" panose="02040503050406030204" pitchFamily="18" charset="0"/>
                        </a:rPr>
                        <m:t>𝐴</m:t>
                      </m:r>
                      <m:r>
                        <a:rPr lang="en-US" altLang="en-US" sz="2800" b="0" i="1" smtClean="0">
                          <a:solidFill>
                            <a:schemeClr val="tx2"/>
                          </a:solidFill>
                          <a:latin typeface="Cambria Math" panose="02040503050406030204" pitchFamily="18" charset="0"/>
                        </a:rPr>
                        <m:t>=</m:t>
                      </m:r>
                      <m:sSup>
                        <m:sSupPr>
                          <m:ctrlPr>
                            <a:rPr lang="en-US" altLang="en-US" sz="2800" b="0" i="1" smtClean="0">
                              <a:solidFill>
                                <a:schemeClr val="tx2"/>
                              </a:solidFill>
                              <a:latin typeface="Cambria Math" panose="02040503050406030204" pitchFamily="18" charset="0"/>
                            </a:rPr>
                          </m:ctrlPr>
                        </m:sSupPr>
                        <m:e>
                          <m:r>
                            <a:rPr lang="en-US" altLang="en-US" sz="2800" b="0" i="1" smtClean="0">
                              <a:solidFill>
                                <a:schemeClr val="tx2"/>
                              </a:solidFill>
                              <a:latin typeface="Cambria Math" panose="02040503050406030204" pitchFamily="18" charset="0"/>
                            </a:rPr>
                            <m:t>0.93(1+0.0225)</m:t>
                          </m:r>
                        </m:e>
                        <m:sup>
                          <m:r>
                            <a:rPr lang="en-US" altLang="en-US" sz="2800" b="0" i="1" smtClean="0">
                              <a:solidFill>
                                <a:schemeClr val="tx2"/>
                              </a:solidFill>
                              <a:latin typeface="Cambria Math" panose="02040503050406030204" pitchFamily="18" charset="0"/>
                            </a:rPr>
                            <m:t>1000</m:t>
                          </m:r>
                        </m:sup>
                      </m:sSup>
                    </m:oMath>
                  </m:oMathPara>
                </a14:m>
                <a:endParaRPr lang="en-US" altLang="en-US" sz="3400" dirty="0">
                  <a:solidFill>
                    <a:srgbClr val="BC2C3A"/>
                  </a:solidFill>
                  <a:latin typeface="Times New Roman" panose="02020603050405020304" pitchFamily="18" charset="0"/>
                </a:endParaRPr>
              </a:p>
              <a:p>
                <a:pPr>
                  <a:spcBef>
                    <a:spcPct val="50000"/>
                  </a:spcBef>
                </a:pPr>
                <a14:m>
                  <m:oMathPara xmlns:m="http://schemas.openxmlformats.org/officeDocument/2006/math">
                    <m:oMathParaPr>
                      <m:jc m:val="centerGroup"/>
                    </m:oMathParaPr>
                    <m:oMath xmlns:m="http://schemas.openxmlformats.org/officeDocument/2006/math">
                      <m:r>
                        <a:rPr lang="en-US" altLang="en-US" sz="2800" b="0" i="1" smtClean="0">
                          <a:solidFill>
                            <a:schemeClr val="tx2"/>
                          </a:solidFill>
                          <a:latin typeface="Cambria Math" panose="02040503050406030204" pitchFamily="18" charset="0"/>
                        </a:rPr>
                        <m:t>𝐴</m:t>
                      </m:r>
                      <m:r>
                        <a:rPr lang="en-US" altLang="en-US" sz="2800" b="0" i="1" smtClean="0">
                          <a:solidFill>
                            <a:schemeClr val="tx2"/>
                          </a:solidFill>
                          <a:latin typeface="Cambria Math" panose="02040503050406030204" pitchFamily="18" charset="0"/>
                        </a:rPr>
                        <m:t>=0.93</m:t>
                      </m:r>
                      <m:sSup>
                        <m:sSupPr>
                          <m:ctrlPr>
                            <a:rPr lang="en-US" altLang="en-US" sz="2800" b="0" i="1" smtClean="0">
                              <a:solidFill>
                                <a:schemeClr val="tx2"/>
                              </a:solidFill>
                              <a:latin typeface="Cambria Math" panose="02040503050406030204" pitchFamily="18" charset="0"/>
                            </a:rPr>
                          </m:ctrlPr>
                        </m:sSupPr>
                        <m:e>
                          <m:r>
                            <a:rPr lang="en-US" altLang="en-US" sz="2800" b="0" i="1" smtClean="0">
                              <a:solidFill>
                                <a:schemeClr val="tx2"/>
                              </a:solidFill>
                              <a:latin typeface="Cambria Math" panose="02040503050406030204" pitchFamily="18" charset="0"/>
                            </a:rPr>
                            <m:t>(1.0225)</m:t>
                          </m:r>
                        </m:e>
                        <m:sup>
                          <m:r>
                            <a:rPr lang="en-US" altLang="en-US" sz="2800" b="0" i="1" smtClean="0">
                              <a:solidFill>
                                <a:schemeClr val="tx2"/>
                              </a:solidFill>
                              <a:latin typeface="Cambria Math" panose="02040503050406030204" pitchFamily="18" charset="0"/>
                            </a:rPr>
                            <m:t>1000</m:t>
                          </m:r>
                        </m:sup>
                      </m:sSup>
                    </m:oMath>
                  </m:oMathPara>
                </a14:m>
                <a:endParaRPr lang="en-US" altLang="en-US" sz="2800" dirty="0">
                  <a:solidFill>
                    <a:schemeClr val="tx2"/>
                  </a:solidFill>
                  <a:latin typeface="Times New Roman" panose="02020603050405020304" pitchFamily="18" charset="0"/>
                </a:endParaRPr>
              </a:p>
              <a:p>
                <a:pPr>
                  <a:spcBef>
                    <a:spcPct val="50000"/>
                  </a:spcBef>
                </a:pPr>
                <a14:m>
                  <m:oMathPara xmlns:m="http://schemas.openxmlformats.org/officeDocument/2006/math">
                    <m:oMathParaPr>
                      <m:jc m:val="centerGroup"/>
                    </m:oMathParaPr>
                    <m:oMath xmlns:m="http://schemas.openxmlformats.org/officeDocument/2006/math">
                      <m:r>
                        <a:rPr lang="en-US" altLang="en-US" sz="2800" b="0" i="1" smtClean="0">
                          <a:solidFill>
                            <a:schemeClr val="tx2"/>
                          </a:solidFill>
                          <a:latin typeface="Cambria Math" panose="02040503050406030204" pitchFamily="18" charset="0"/>
                        </a:rPr>
                        <m:t>𝐴</m:t>
                      </m:r>
                      <m:r>
                        <a:rPr lang="en-US" altLang="en-US" sz="2800" b="0" i="1" smtClean="0">
                          <a:solidFill>
                            <a:schemeClr val="tx2"/>
                          </a:solidFill>
                          <a:latin typeface="Cambria Math" panose="02040503050406030204" pitchFamily="18" charset="0"/>
                        </a:rPr>
                        <m:t>=0.93∗4605923064</m:t>
                      </m:r>
                    </m:oMath>
                  </m:oMathPara>
                </a14:m>
                <a:endParaRPr lang="en-US" altLang="en-US" sz="2800" b="0" dirty="0">
                  <a:solidFill>
                    <a:schemeClr val="tx2"/>
                  </a:solidFill>
                  <a:latin typeface="Times New Roman" panose="02020603050405020304" pitchFamily="18" charset="0"/>
                </a:endParaRPr>
              </a:p>
              <a:p>
                <a:pPr>
                  <a:spcBef>
                    <a:spcPct val="50000"/>
                  </a:spcBef>
                </a:pPr>
                <a:r>
                  <a:rPr lang="en-US" altLang="en-US" sz="2800" dirty="0">
                    <a:solidFill>
                      <a:schemeClr val="tx2"/>
                    </a:solidFill>
                    <a:latin typeface="Times New Roman" panose="02020603050405020304" pitchFamily="18" charset="0"/>
                  </a:rPr>
                  <a:t>A=$4 283 508 450</a:t>
                </a:r>
              </a:p>
            </p:txBody>
          </p:sp>
        </mc:Choice>
        <mc:Fallback xmlns="">
          <p:sp>
            <p:nvSpPr>
              <p:cNvPr id="7" name="Text Box 4">
                <a:extLst>
                  <a:ext uri="{FF2B5EF4-FFF2-40B4-BE49-F238E27FC236}">
                    <a16:creationId xmlns:a16="http://schemas.microsoft.com/office/drawing/2014/main" id="{6F810CC7-7E36-49F5-BDB3-8DA9658766C1}"/>
                  </a:ext>
                </a:extLst>
              </p:cNvPr>
              <p:cNvSpPr txBox="1">
                <a:spLocks noRot="1" noChangeAspect="1" noMove="1" noResize="1" noEditPoints="1" noAdjustHandles="1" noChangeArrowheads="1" noChangeShapeType="1" noTextEdit="1"/>
              </p:cNvSpPr>
              <p:nvPr/>
            </p:nvSpPr>
            <p:spPr bwMode="auto">
              <a:xfrm>
                <a:off x="4572000" y="2743199"/>
                <a:ext cx="4211637" cy="2031325"/>
              </a:xfrm>
              <a:prstGeom prst="rect">
                <a:avLst/>
              </a:prstGeom>
              <a:blipFill>
                <a:blip r:embed="rId6"/>
                <a:stretch>
                  <a:fillRect l="-2894" b="-75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92816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768F43-B109-4F2A-8A3B-5B61AC210B5D}"/>
              </a:ext>
            </a:extLst>
          </p:cNvPr>
          <p:cNvSpPr>
            <a:spLocks noGrp="1" noChangeArrowheads="1"/>
          </p:cNvSpPr>
          <p:nvPr>
            <p:ph type="title"/>
          </p:nvPr>
        </p:nvSpPr>
        <p:spPr/>
        <p:txBody>
          <a:bodyPr/>
          <a:lstStyle/>
          <a:p>
            <a:pPr eaLnBrk="1" hangingPunct="1">
              <a:tabLst>
                <a:tab pos="2625725" algn="l"/>
              </a:tabLst>
            </a:pPr>
            <a:r>
              <a:rPr lang="en-US" altLang="en-US" dirty="0"/>
              <a:t>Chapter 7:	</a:t>
            </a:r>
            <a:r>
              <a:rPr lang="en-US" altLang="en-US" dirty="0">
                <a:solidFill>
                  <a:schemeClr val="accent2"/>
                </a:solidFill>
              </a:rPr>
              <a:t>Personal Financial </a:t>
            </a:r>
            <a:br>
              <a:rPr lang="en-US" altLang="en-US" dirty="0">
                <a:solidFill>
                  <a:schemeClr val="accent2"/>
                </a:solidFill>
              </a:rPr>
            </a:br>
            <a:r>
              <a:rPr lang="en-US" altLang="en-US" dirty="0">
                <a:solidFill>
                  <a:schemeClr val="accent2"/>
                </a:solidFill>
              </a:rPr>
              <a:t>	Management</a:t>
            </a:r>
          </a:p>
        </p:txBody>
      </p:sp>
      <p:sp>
        <p:nvSpPr>
          <p:cNvPr id="6149" name="Rectangle 3">
            <a:extLst>
              <a:ext uri="{FF2B5EF4-FFF2-40B4-BE49-F238E27FC236}">
                <a16:creationId xmlns:a16="http://schemas.microsoft.com/office/drawing/2014/main" id="{02CA6E1B-F182-4DA8-A3A9-71DF2DFA9AC7}"/>
              </a:ext>
            </a:extLst>
          </p:cNvPr>
          <p:cNvSpPr>
            <a:spLocks noGrp="1" noChangeArrowheads="1"/>
          </p:cNvSpPr>
          <p:nvPr>
            <p:ph type="body" idx="1"/>
          </p:nvPr>
        </p:nvSpPr>
        <p:spPr/>
        <p:txBody>
          <a:bodyPr/>
          <a:lstStyle/>
          <a:p>
            <a:pPr eaLnBrk="1" hangingPunct="1">
              <a:defRPr/>
            </a:pPr>
            <a:r>
              <a:rPr lang="en-US" altLang="en-US" dirty="0"/>
              <a:t>7.1 	The Time Value of Money</a:t>
            </a:r>
          </a:p>
          <a:p>
            <a:pPr eaLnBrk="1" hangingPunct="1">
              <a:defRPr/>
            </a:pPr>
            <a:r>
              <a:rPr lang="en-US" altLang="en-US" dirty="0"/>
              <a:t>7.2 	Consumer Credit</a:t>
            </a:r>
          </a:p>
          <a:p>
            <a:pPr eaLnBrk="1" hangingPunct="1">
              <a:defRPr/>
            </a:pPr>
            <a:r>
              <a:rPr lang="en-US" altLang="en-US" dirty="0"/>
              <a:t>7.3 	Truth in Lending  </a:t>
            </a:r>
          </a:p>
          <a:p>
            <a:pPr marL="914400" indent="-914400" eaLnBrk="1" hangingPunct="1">
              <a:defRPr/>
            </a:pPr>
            <a:r>
              <a:rPr lang="en-US" altLang="en-US" dirty="0"/>
              <a:t>7.4 	The Costs and Advantages of Home Ownership</a:t>
            </a:r>
          </a:p>
          <a:p>
            <a:pPr eaLnBrk="1" hangingPunct="1">
              <a:defRPr/>
            </a:pPr>
            <a:r>
              <a:rPr lang="en-US" altLang="en-US" dirty="0"/>
              <a:t>7.5	Financial Investments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a:extLst>
              <a:ext uri="{FF2B5EF4-FFF2-40B4-BE49-F238E27FC236}">
                <a16:creationId xmlns:a16="http://schemas.microsoft.com/office/drawing/2014/main" id="{38B28487-D4E9-496E-B160-A4D9191FEC99}"/>
              </a:ext>
            </a:extLst>
          </p:cNvPr>
          <p:cNvSpPr txBox="1">
            <a:spLocks noChangeArrowheads="1"/>
          </p:cNvSpPr>
          <p:nvPr/>
        </p:nvSpPr>
        <p:spPr bwMode="auto">
          <a:xfrm>
            <a:off x="455613" y="1598613"/>
            <a:ext cx="8037512"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Savings institutions often give two quantities when advertising the rates. The first, the actual annualized interest rate, is the </a:t>
            </a:r>
            <a:r>
              <a:rPr lang="en-US" altLang="en-US" sz="3000" b="1">
                <a:latin typeface="Times New Roman" panose="02020603050405020304" pitchFamily="18" charset="0"/>
              </a:rPr>
              <a:t>nominal rate</a:t>
            </a:r>
            <a:r>
              <a:rPr lang="en-US" altLang="en-US" sz="3000">
                <a:latin typeface="Times New Roman" panose="02020603050405020304" pitchFamily="18" charset="0"/>
              </a:rPr>
              <a:t> (the “stated” rate). The second quantity is the equivalent rate that would produce the same final amount, or future value, at the end of 1 year if the interest being paid were simple rather than compound. This is called the “effective rate,” or the </a:t>
            </a:r>
            <a:r>
              <a:rPr lang="en-US" altLang="en-US" sz="3000" b="1">
                <a:latin typeface="Times New Roman" panose="02020603050405020304" pitchFamily="18" charset="0"/>
              </a:rPr>
              <a:t>effective annual yield</a:t>
            </a:r>
            <a:r>
              <a:rPr lang="en-US" altLang="en-US" sz="3000">
                <a:latin typeface="Times New Roman" panose="02020603050405020304" pitchFamily="18" charset="0"/>
              </a:rPr>
              <a:t>.</a:t>
            </a:r>
          </a:p>
        </p:txBody>
      </p:sp>
      <p:sp>
        <p:nvSpPr>
          <p:cNvPr id="25603" name="Rectangle 4">
            <a:extLst>
              <a:ext uri="{FF2B5EF4-FFF2-40B4-BE49-F238E27FC236}">
                <a16:creationId xmlns:a16="http://schemas.microsoft.com/office/drawing/2014/main" id="{9C98AAC8-59FD-405A-82F2-2B3781F0C87D}"/>
              </a:ext>
            </a:extLst>
          </p:cNvPr>
          <p:cNvSpPr>
            <a:spLocks noGrp="1" noChangeArrowheads="1"/>
          </p:cNvSpPr>
          <p:nvPr>
            <p:ph type="title"/>
          </p:nvPr>
        </p:nvSpPr>
        <p:spPr/>
        <p:txBody>
          <a:bodyPr/>
          <a:lstStyle/>
          <a:p>
            <a:r>
              <a:rPr lang="en-US" altLang="en-US"/>
              <a:t>Effective Annual Yield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3">
            <a:extLst>
              <a:ext uri="{FF2B5EF4-FFF2-40B4-BE49-F238E27FC236}">
                <a16:creationId xmlns:a16="http://schemas.microsoft.com/office/drawing/2014/main" id="{4C048044-3AED-487F-8368-5FE9991722A9}"/>
              </a:ext>
            </a:extLst>
          </p:cNvPr>
          <p:cNvSpPr txBox="1">
            <a:spLocks noChangeArrowheads="1"/>
          </p:cNvSpPr>
          <p:nvPr/>
        </p:nvSpPr>
        <p:spPr bwMode="auto">
          <a:xfrm>
            <a:off x="455613" y="1598613"/>
            <a:ext cx="7391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nominal interest rate of </a:t>
            </a:r>
            <a:r>
              <a:rPr lang="en-US" altLang="en-US" sz="3000" i="1">
                <a:latin typeface="Times New Roman" panose="02020603050405020304" pitchFamily="18" charset="0"/>
              </a:rPr>
              <a:t>r</a:t>
            </a:r>
            <a:r>
              <a:rPr lang="en-US" altLang="en-US" sz="3000">
                <a:latin typeface="Times New Roman" panose="02020603050405020304" pitchFamily="18" charset="0"/>
              </a:rPr>
              <a:t>, compounded </a:t>
            </a:r>
            <a:r>
              <a:rPr lang="en-US" altLang="en-US" sz="3000" i="1">
                <a:latin typeface="Times New Roman" panose="02020603050405020304" pitchFamily="18" charset="0"/>
              </a:rPr>
              <a:t>n</a:t>
            </a:r>
            <a:r>
              <a:rPr lang="en-US" altLang="en-US" sz="3000">
                <a:latin typeface="Times New Roman" panose="02020603050405020304" pitchFamily="18" charset="0"/>
              </a:rPr>
              <a:t> times per year, is equivalent to the following </a:t>
            </a:r>
            <a:r>
              <a:rPr lang="en-US" altLang="en-US" sz="3000" b="1">
                <a:latin typeface="Times New Roman" panose="02020603050405020304" pitchFamily="18" charset="0"/>
              </a:rPr>
              <a:t>effective annual yield.</a:t>
            </a:r>
            <a:endParaRPr lang="en-US" altLang="en-US" sz="3000">
              <a:latin typeface="Times New Roman" panose="02020603050405020304" pitchFamily="18" charset="0"/>
            </a:endParaRPr>
          </a:p>
        </p:txBody>
      </p:sp>
      <p:graphicFrame>
        <p:nvGraphicFramePr>
          <p:cNvPr id="26627" name="Object 4">
            <a:extLst>
              <a:ext uri="{FF2B5EF4-FFF2-40B4-BE49-F238E27FC236}">
                <a16:creationId xmlns:a16="http://schemas.microsoft.com/office/drawing/2014/main" id="{8A84F9C9-3A46-4EB5-9EF0-C62A460C56BA}"/>
              </a:ext>
            </a:extLst>
          </p:cNvPr>
          <p:cNvGraphicFramePr>
            <a:graphicFrameLocks noChangeAspect="1"/>
          </p:cNvGraphicFramePr>
          <p:nvPr/>
        </p:nvGraphicFramePr>
        <p:xfrm>
          <a:off x="3333750" y="3689350"/>
          <a:ext cx="2474913" cy="1204913"/>
        </p:xfrm>
        <a:graphic>
          <a:graphicData uri="http://schemas.openxmlformats.org/presentationml/2006/ole">
            <mc:AlternateContent xmlns:mc="http://schemas.openxmlformats.org/markup-compatibility/2006">
              <mc:Choice xmlns:v="urn:schemas-microsoft-com:vml" Requires="v">
                <p:oleObj spid="_x0000_s26635" name="Equation" r:id="rId3" imgW="990170" imgH="482391" progId="Equation.DSMT4">
                  <p:embed/>
                </p:oleObj>
              </mc:Choice>
              <mc:Fallback>
                <p:oleObj name="Equation" r:id="rId3" imgW="990170" imgH="4823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3689350"/>
                        <a:ext cx="2474913" cy="120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8" name="Rectangle 5">
            <a:extLst>
              <a:ext uri="{FF2B5EF4-FFF2-40B4-BE49-F238E27FC236}">
                <a16:creationId xmlns:a16="http://schemas.microsoft.com/office/drawing/2014/main" id="{77F225D1-29DA-4325-B041-31DABD81A78C}"/>
              </a:ext>
            </a:extLst>
          </p:cNvPr>
          <p:cNvSpPr>
            <a:spLocks noGrp="1" noChangeArrowheads="1"/>
          </p:cNvSpPr>
          <p:nvPr>
            <p:ph type="title"/>
          </p:nvPr>
        </p:nvSpPr>
        <p:spPr/>
        <p:txBody>
          <a:bodyPr/>
          <a:lstStyle/>
          <a:p>
            <a:r>
              <a:rPr lang="en-US" altLang="en-US"/>
              <a:t>Effective Annual Yield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7650" name="Object 3">
            <a:extLst>
              <a:ext uri="{FF2B5EF4-FFF2-40B4-BE49-F238E27FC236}">
                <a16:creationId xmlns:a16="http://schemas.microsoft.com/office/drawing/2014/main" id="{8A3AD6C8-5C07-4B47-92E9-F8718F189D4C}"/>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27667"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Text Box 4">
            <a:extLst>
              <a:ext uri="{FF2B5EF4-FFF2-40B4-BE49-F238E27FC236}">
                <a16:creationId xmlns:a16="http://schemas.microsoft.com/office/drawing/2014/main" id="{8528F311-8D8F-477A-9AED-2B3D2A645A87}"/>
              </a:ext>
            </a:extLst>
          </p:cNvPr>
          <p:cNvSpPr txBox="1">
            <a:spLocks noChangeArrowheads="1"/>
          </p:cNvSpPr>
          <p:nvPr/>
        </p:nvSpPr>
        <p:spPr bwMode="auto">
          <a:xfrm>
            <a:off x="455613" y="3343275"/>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27652" name="Text Box 5">
            <a:extLst>
              <a:ext uri="{FF2B5EF4-FFF2-40B4-BE49-F238E27FC236}">
                <a16:creationId xmlns:a16="http://schemas.microsoft.com/office/drawing/2014/main" id="{ED893986-1CC2-4798-B365-B78C97F918F3}"/>
              </a:ext>
            </a:extLst>
          </p:cNvPr>
          <p:cNvSpPr txBox="1">
            <a:spLocks noChangeArrowheads="1"/>
          </p:cNvSpPr>
          <p:nvPr/>
        </p:nvSpPr>
        <p:spPr bwMode="auto">
          <a:xfrm>
            <a:off x="442913" y="1627188"/>
            <a:ext cx="8001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What is the effective annual yield of an account paying a nominal rate of 4.2%, compounded monthly?</a:t>
            </a:r>
          </a:p>
        </p:txBody>
      </p:sp>
      <p:graphicFrame>
        <p:nvGraphicFramePr>
          <p:cNvPr id="71686" name="Object 6">
            <a:extLst>
              <a:ext uri="{FF2B5EF4-FFF2-40B4-BE49-F238E27FC236}">
                <a16:creationId xmlns:a16="http://schemas.microsoft.com/office/drawing/2014/main" id="{EDF3DF4E-3FFD-4238-8D38-75DA052F36C1}"/>
              </a:ext>
            </a:extLst>
          </p:cNvPr>
          <p:cNvGraphicFramePr>
            <a:graphicFrameLocks noChangeAspect="1"/>
          </p:cNvGraphicFramePr>
          <p:nvPr/>
        </p:nvGraphicFramePr>
        <p:xfrm>
          <a:off x="441325" y="4010025"/>
          <a:ext cx="5827713" cy="1203325"/>
        </p:xfrm>
        <a:graphic>
          <a:graphicData uri="http://schemas.openxmlformats.org/presentationml/2006/ole">
            <mc:AlternateContent xmlns:mc="http://schemas.openxmlformats.org/markup-compatibility/2006">
              <mc:Choice xmlns:v="urn:schemas-microsoft-com:vml" Requires="v">
                <p:oleObj spid="_x0000_s27668" name="Equation" r:id="rId5" imgW="2336800" imgH="482600" progId="Equation.DSMT4">
                  <p:embed/>
                </p:oleObj>
              </mc:Choice>
              <mc:Fallback>
                <p:oleObj name="Equation" r:id="rId5" imgW="2336800" imgH="482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25" y="4010025"/>
                        <a:ext cx="5827713"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Rectangle 7">
            <a:extLst>
              <a:ext uri="{FF2B5EF4-FFF2-40B4-BE49-F238E27FC236}">
                <a16:creationId xmlns:a16="http://schemas.microsoft.com/office/drawing/2014/main" id="{4E29FB2F-18A9-4600-94FA-EC9FB2D20E8E}"/>
              </a:ext>
            </a:extLst>
          </p:cNvPr>
          <p:cNvSpPr>
            <a:spLocks noGrp="1" noChangeArrowheads="1"/>
          </p:cNvSpPr>
          <p:nvPr>
            <p:ph type="title"/>
          </p:nvPr>
        </p:nvSpPr>
        <p:spPr/>
        <p:txBody>
          <a:bodyPr/>
          <a:lstStyle/>
          <a:p>
            <a:r>
              <a:rPr lang="en-US" altLang="en-US"/>
              <a:t>Example: Effective Annual Yield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3">
            <a:extLst>
              <a:ext uri="{FF2B5EF4-FFF2-40B4-BE49-F238E27FC236}">
                <a16:creationId xmlns:a16="http://schemas.microsoft.com/office/drawing/2014/main" id="{9A8E0115-B8A1-45C6-8F72-40D32A7AAB5A}"/>
              </a:ext>
            </a:extLst>
          </p:cNvPr>
          <p:cNvSpPr txBox="1">
            <a:spLocks noChangeArrowheads="1"/>
          </p:cNvSpPr>
          <p:nvPr/>
        </p:nvSpPr>
        <p:spPr bwMode="auto">
          <a:xfrm>
            <a:off x="455613" y="1598613"/>
            <a:ext cx="8367712"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In terms of the equivalent number of goods or services that a given amount of money will buy, it is normally more today than it will be later. In this sense, the money </a:t>
            </a:r>
            <a:r>
              <a:rPr lang="en-US" altLang="en-US" sz="2800" i="1">
                <a:latin typeface="Times New Roman" panose="02020603050405020304" pitchFamily="18" charset="0"/>
              </a:rPr>
              <a:t>loses value over time</a:t>
            </a:r>
            <a:r>
              <a:rPr lang="en-US" altLang="en-US" sz="2800">
                <a:latin typeface="Times New Roman" panose="02020603050405020304" pitchFamily="18" charset="0"/>
              </a:rPr>
              <a:t>. This periodic increase in the cost of living is called </a:t>
            </a:r>
            <a:r>
              <a:rPr lang="en-US" altLang="en-US" sz="2800" b="1">
                <a:latin typeface="Times New Roman" panose="02020603050405020304" pitchFamily="18" charset="0"/>
              </a:rPr>
              <a:t>price inflation</a:t>
            </a:r>
            <a:r>
              <a:rPr lang="en-US" altLang="en-US" sz="2800">
                <a:latin typeface="Times New Roman" panose="02020603050405020304" pitchFamily="18" charset="0"/>
              </a:rPr>
              <a:t>.</a:t>
            </a:r>
          </a:p>
          <a:p>
            <a:pPr>
              <a:spcBef>
                <a:spcPct val="50000"/>
              </a:spcBef>
            </a:pPr>
            <a:r>
              <a:rPr lang="en-US" altLang="en-US" sz="2800">
                <a:latin typeface="Times New Roman" panose="02020603050405020304" pitchFamily="18" charset="0"/>
              </a:rPr>
              <a:t>Unlike account values under interest compounding, which make sudden jumps at just certain points in time, price levels tend to fluctuate gradually over time. It is appropriate, for inflationary estimates, to use a formula for continuous compounding.</a:t>
            </a:r>
          </a:p>
        </p:txBody>
      </p:sp>
      <p:sp>
        <p:nvSpPr>
          <p:cNvPr id="28675" name="Rectangle 4">
            <a:extLst>
              <a:ext uri="{FF2B5EF4-FFF2-40B4-BE49-F238E27FC236}">
                <a16:creationId xmlns:a16="http://schemas.microsoft.com/office/drawing/2014/main" id="{3BCB78CB-6FBD-4565-9BD9-6AAF0F0F1C64}"/>
              </a:ext>
            </a:extLst>
          </p:cNvPr>
          <p:cNvSpPr>
            <a:spLocks noGrp="1" noChangeArrowheads="1"/>
          </p:cNvSpPr>
          <p:nvPr>
            <p:ph type="title"/>
          </p:nvPr>
        </p:nvSpPr>
        <p:spPr/>
        <p:txBody>
          <a:bodyPr/>
          <a:lstStyle/>
          <a:p>
            <a:r>
              <a:rPr lang="en-US" altLang="en-US"/>
              <a:t>Inflation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3">
            <a:extLst>
              <a:ext uri="{FF2B5EF4-FFF2-40B4-BE49-F238E27FC236}">
                <a16:creationId xmlns:a16="http://schemas.microsoft.com/office/drawing/2014/main" id="{F890BC7B-ED89-4B4E-B64B-BE703C1F84BC}"/>
              </a:ext>
            </a:extLst>
          </p:cNvPr>
          <p:cNvSpPr txBox="1">
            <a:spLocks noChangeArrowheads="1"/>
          </p:cNvSpPr>
          <p:nvPr/>
        </p:nvSpPr>
        <p:spPr bwMode="auto">
          <a:xfrm>
            <a:off x="455613" y="1598613"/>
            <a:ext cx="8153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Inflation in an economy usually is expressed as a monthly or annual rate of price increases, estimated by government agencies in a systematic way. In the United States, the Bureau of Labor Statistics publishes </a:t>
            </a:r>
            <a:r>
              <a:rPr lang="en-US" altLang="en-US" sz="3000" b="1">
                <a:latin typeface="Times New Roman" panose="02020603050405020304" pitchFamily="18" charset="0"/>
              </a:rPr>
              <a:t>consumer price index (CPI)</a:t>
            </a:r>
            <a:r>
              <a:rPr lang="en-US" altLang="en-US" sz="3000">
                <a:latin typeface="Times New Roman" panose="02020603050405020304" pitchFamily="18" charset="0"/>
              </a:rPr>
              <a:t> figures, which reflect the prices of certain items purchased by large numbers of people (see table on page 714 of the text).  </a:t>
            </a:r>
          </a:p>
        </p:txBody>
      </p:sp>
      <p:sp>
        <p:nvSpPr>
          <p:cNvPr id="29699" name="Rectangle 4">
            <a:extLst>
              <a:ext uri="{FF2B5EF4-FFF2-40B4-BE49-F238E27FC236}">
                <a16:creationId xmlns:a16="http://schemas.microsoft.com/office/drawing/2014/main" id="{CF63E2F9-1E2E-4DDC-B9BB-28D471BC2B93}"/>
              </a:ext>
            </a:extLst>
          </p:cNvPr>
          <p:cNvSpPr>
            <a:spLocks noGrp="1" noChangeArrowheads="1"/>
          </p:cNvSpPr>
          <p:nvPr>
            <p:ph type="title"/>
          </p:nvPr>
        </p:nvSpPr>
        <p:spPr/>
        <p:txBody>
          <a:bodyPr/>
          <a:lstStyle/>
          <a:p>
            <a:r>
              <a:rPr lang="en-US" altLang="en-US"/>
              <a:t>Inflation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BAE52042-AB4F-4625-9860-ABBF727755FE}"/>
              </a:ext>
            </a:extLst>
          </p:cNvPr>
          <p:cNvSpPr txBox="1">
            <a:spLocks noChangeArrowheads="1"/>
          </p:cNvSpPr>
          <p:nvPr/>
        </p:nvSpPr>
        <p:spPr bwMode="auto">
          <a:xfrm>
            <a:off x="455613" y="1598613"/>
            <a:ext cx="8056562"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an initial deposit of </a:t>
            </a:r>
            <a:r>
              <a:rPr lang="en-US" altLang="en-US" sz="3000" i="1">
                <a:latin typeface="Times New Roman" panose="02020603050405020304" pitchFamily="18" charset="0"/>
              </a:rPr>
              <a:t>P</a:t>
            </a:r>
            <a:r>
              <a:rPr lang="en-US" altLang="en-US" sz="3000">
                <a:latin typeface="Times New Roman" panose="02020603050405020304" pitchFamily="18" charset="0"/>
              </a:rPr>
              <a:t> dollars earns continuously compounded interest at an annual rate </a:t>
            </a:r>
            <a:r>
              <a:rPr lang="en-US" altLang="en-US" sz="3000" i="1">
                <a:latin typeface="Times New Roman" panose="02020603050405020304" pitchFamily="18" charset="0"/>
              </a:rPr>
              <a:t>r</a:t>
            </a:r>
            <a:r>
              <a:rPr lang="en-US" altLang="en-US" sz="3000">
                <a:latin typeface="Times New Roman" panose="02020603050405020304" pitchFamily="18" charset="0"/>
              </a:rPr>
              <a:t> for a period of </a:t>
            </a:r>
            <a:r>
              <a:rPr lang="en-US" altLang="en-US" sz="3000" i="1">
                <a:latin typeface="Times New Roman" panose="02020603050405020304" pitchFamily="18" charset="0"/>
              </a:rPr>
              <a:t>t</a:t>
            </a:r>
            <a:r>
              <a:rPr lang="en-US" altLang="en-US" sz="3000">
                <a:latin typeface="Times New Roman" panose="02020603050405020304" pitchFamily="18" charset="0"/>
              </a:rPr>
              <a:t> years, then the </a:t>
            </a:r>
            <a:r>
              <a:rPr lang="en-US" altLang="en-US" sz="3000" b="1">
                <a:latin typeface="Times New Roman" panose="02020603050405020304" pitchFamily="18" charset="0"/>
              </a:rPr>
              <a:t>future value</a:t>
            </a:r>
            <a:r>
              <a:rPr lang="en-US" altLang="en-US" sz="3000">
                <a:latin typeface="Times New Roman" panose="02020603050405020304" pitchFamily="18" charset="0"/>
              </a:rPr>
              <a:t>, </a:t>
            </a:r>
            <a:r>
              <a:rPr lang="en-US" altLang="en-US" sz="3000" b="1" i="1">
                <a:latin typeface="Times New Roman" panose="02020603050405020304" pitchFamily="18" charset="0"/>
              </a:rPr>
              <a:t>A</a:t>
            </a:r>
            <a:r>
              <a:rPr lang="en-US" altLang="en-US" sz="3000">
                <a:latin typeface="Times New Roman" panose="02020603050405020304" pitchFamily="18" charset="0"/>
              </a:rPr>
              <a:t>, is calculated as follows. </a:t>
            </a:r>
          </a:p>
        </p:txBody>
      </p:sp>
      <p:graphicFrame>
        <p:nvGraphicFramePr>
          <p:cNvPr id="30723" name="Object 4">
            <a:extLst>
              <a:ext uri="{FF2B5EF4-FFF2-40B4-BE49-F238E27FC236}">
                <a16:creationId xmlns:a16="http://schemas.microsoft.com/office/drawing/2014/main" id="{74ED3902-A080-4C47-8ACD-E5F343911C65}"/>
              </a:ext>
            </a:extLst>
          </p:cNvPr>
          <p:cNvGraphicFramePr>
            <a:graphicFrameLocks noChangeAspect="1"/>
          </p:cNvGraphicFramePr>
          <p:nvPr/>
        </p:nvGraphicFramePr>
        <p:xfrm>
          <a:off x="3857625" y="3621088"/>
          <a:ext cx="1428750" cy="603250"/>
        </p:xfrm>
        <a:graphic>
          <a:graphicData uri="http://schemas.openxmlformats.org/presentationml/2006/ole">
            <mc:AlternateContent xmlns:mc="http://schemas.openxmlformats.org/markup-compatibility/2006">
              <mc:Choice xmlns:v="urn:schemas-microsoft-com:vml" Requires="v">
                <p:oleObj spid="_x0000_s30731" name="Equation" r:id="rId3" imgW="571252" imgH="241195" progId="Equation.DSMT4">
                  <p:embed/>
                </p:oleObj>
              </mc:Choice>
              <mc:Fallback>
                <p:oleObj name="Equation" r:id="rId3" imgW="57125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621088"/>
                        <a:ext cx="14287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Rectangle 5">
            <a:extLst>
              <a:ext uri="{FF2B5EF4-FFF2-40B4-BE49-F238E27FC236}">
                <a16:creationId xmlns:a16="http://schemas.microsoft.com/office/drawing/2014/main" id="{5169BE5E-66D9-4B00-B3FD-92A81DB70A3C}"/>
              </a:ext>
            </a:extLst>
          </p:cNvPr>
          <p:cNvSpPr>
            <a:spLocks noGrp="1" noChangeArrowheads="1"/>
          </p:cNvSpPr>
          <p:nvPr>
            <p:ph type="title"/>
          </p:nvPr>
        </p:nvSpPr>
        <p:spPr>
          <a:xfrm>
            <a:off x="457200" y="165100"/>
            <a:ext cx="8686800" cy="1143000"/>
          </a:xfrm>
        </p:spPr>
        <p:txBody>
          <a:bodyPr/>
          <a:lstStyle/>
          <a:p>
            <a:r>
              <a:rPr lang="en-US" altLang="en-US"/>
              <a:t>Future Value for Continuous Compounding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1746" name="Object 3">
            <a:extLst>
              <a:ext uri="{FF2B5EF4-FFF2-40B4-BE49-F238E27FC236}">
                <a16:creationId xmlns:a16="http://schemas.microsoft.com/office/drawing/2014/main" id="{9DF58725-1A03-4B67-956C-A23386B911C9}"/>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31764"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Text Box 4">
            <a:extLst>
              <a:ext uri="{FF2B5EF4-FFF2-40B4-BE49-F238E27FC236}">
                <a16:creationId xmlns:a16="http://schemas.microsoft.com/office/drawing/2014/main" id="{3A0F296C-EFFE-4464-853C-F92F3D9D9D2C}"/>
              </a:ext>
            </a:extLst>
          </p:cNvPr>
          <p:cNvSpPr txBox="1">
            <a:spLocks noChangeArrowheads="1"/>
          </p:cNvSpPr>
          <p:nvPr/>
        </p:nvSpPr>
        <p:spPr bwMode="auto">
          <a:xfrm>
            <a:off x="455613" y="3295650"/>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31748" name="Text Box 5">
            <a:extLst>
              <a:ext uri="{FF2B5EF4-FFF2-40B4-BE49-F238E27FC236}">
                <a16:creationId xmlns:a16="http://schemas.microsoft.com/office/drawing/2014/main" id="{B64F859E-1906-43BE-BB90-58D675AE0766}"/>
              </a:ext>
            </a:extLst>
          </p:cNvPr>
          <p:cNvSpPr txBox="1">
            <a:spLocks noChangeArrowheads="1"/>
          </p:cNvSpPr>
          <p:nvPr/>
        </p:nvSpPr>
        <p:spPr bwMode="auto">
          <a:xfrm>
            <a:off x="455613" y="1598613"/>
            <a:ext cx="82200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Suppose that a cup of your favorite coffee is $1.25.  If the inflation rate persists at 2% over time, find the approximate cost of the coffee in 25 years. </a:t>
            </a:r>
          </a:p>
        </p:txBody>
      </p:sp>
      <p:graphicFrame>
        <p:nvGraphicFramePr>
          <p:cNvPr id="75782" name="Object 6">
            <a:extLst>
              <a:ext uri="{FF2B5EF4-FFF2-40B4-BE49-F238E27FC236}">
                <a16:creationId xmlns:a16="http://schemas.microsoft.com/office/drawing/2014/main" id="{2DB1641A-9F1C-49C7-A0F0-211FA0ECB5E3}"/>
              </a:ext>
            </a:extLst>
          </p:cNvPr>
          <p:cNvGraphicFramePr>
            <a:graphicFrameLocks noChangeAspect="1"/>
          </p:cNvGraphicFramePr>
          <p:nvPr/>
        </p:nvGraphicFramePr>
        <p:xfrm>
          <a:off x="377825" y="3917950"/>
          <a:ext cx="5338763" cy="600075"/>
        </p:xfrm>
        <a:graphic>
          <a:graphicData uri="http://schemas.openxmlformats.org/presentationml/2006/ole">
            <mc:AlternateContent xmlns:mc="http://schemas.openxmlformats.org/markup-compatibility/2006">
              <mc:Choice xmlns:v="urn:schemas-microsoft-com:vml" Requires="v">
                <p:oleObj spid="_x0000_s31765" name="Equation" r:id="rId5" imgW="2159000" imgH="241300" progId="Equation.DSMT4">
                  <p:embed/>
                </p:oleObj>
              </mc:Choice>
              <mc:Fallback>
                <p:oleObj name="Equation" r:id="rId5" imgW="21590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3917950"/>
                        <a:ext cx="5338763"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3" name="Text Box 7">
            <a:extLst>
              <a:ext uri="{FF2B5EF4-FFF2-40B4-BE49-F238E27FC236}">
                <a16:creationId xmlns:a16="http://schemas.microsoft.com/office/drawing/2014/main" id="{BEDB700A-2F0B-45AC-A1F7-1DE44CF4289F}"/>
              </a:ext>
            </a:extLst>
          </p:cNvPr>
          <p:cNvSpPr txBox="1">
            <a:spLocks noChangeArrowheads="1"/>
          </p:cNvSpPr>
          <p:nvPr/>
        </p:nvSpPr>
        <p:spPr bwMode="auto">
          <a:xfrm>
            <a:off x="455613" y="4683125"/>
            <a:ext cx="6858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coffee will cost about $3.71.</a:t>
            </a:r>
          </a:p>
        </p:txBody>
      </p:sp>
      <p:sp>
        <p:nvSpPr>
          <p:cNvPr id="31751" name="Rectangle 8">
            <a:extLst>
              <a:ext uri="{FF2B5EF4-FFF2-40B4-BE49-F238E27FC236}">
                <a16:creationId xmlns:a16="http://schemas.microsoft.com/office/drawing/2014/main" id="{C397CEF2-5D67-47AD-AF61-CED65A86F6DB}"/>
              </a:ext>
            </a:extLst>
          </p:cNvPr>
          <p:cNvSpPr>
            <a:spLocks noGrp="1" noChangeArrowheads="1"/>
          </p:cNvSpPr>
          <p:nvPr>
            <p:ph type="title"/>
          </p:nvPr>
        </p:nvSpPr>
        <p:spPr/>
        <p:txBody>
          <a:bodyPr/>
          <a:lstStyle/>
          <a:p>
            <a:r>
              <a:rPr lang="en-US" altLang="en-US"/>
              <a:t>Example: Future Value for Continuous Compounding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8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2BB458B6-8B6B-4F5F-B127-455CDCD6A520}"/>
              </a:ext>
            </a:extLst>
          </p:cNvPr>
          <p:cNvSpPr txBox="1">
            <a:spLocks noChangeArrowheads="1"/>
          </p:cNvSpPr>
          <p:nvPr/>
        </p:nvSpPr>
        <p:spPr bwMode="auto">
          <a:xfrm>
            <a:off x="455613" y="1598613"/>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For a consumer product or service subject to average inflation, </a:t>
            </a:r>
          </a:p>
        </p:txBody>
      </p:sp>
      <p:graphicFrame>
        <p:nvGraphicFramePr>
          <p:cNvPr id="32771" name="Object 4">
            <a:extLst>
              <a:ext uri="{FF2B5EF4-FFF2-40B4-BE49-F238E27FC236}">
                <a16:creationId xmlns:a16="http://schemas.microsoft.com/office/drawing/2014/main" id="{82084824-EFCA-465F-AB89-DB3BEAF4D815}"/>
              </a:ext>
            </a:extLst>
          </p:cNvPr>
          <p:cNvGraphicFramePr>
            <a:graphicFrameLocks noChangeAspect="1"/>
          </p:cNvGraphicFramePr>
          <p:nvPr/>
        </p:nvGraphicFramePr>
        <p:xfrm>
          <a:off x="2063750" y="2905125"/>
          <a:ext cx="5014913" cy="1047750"/>
        </p:xfrm>
        <a:graphic>
          <a:graphicData uri="http://schemas.openxmlformats.org/presentationml/2006/ole">
            <mc:AlternateContent xmlns:mc="http://schemas.openxmlformats.org/markup-compatibility/2006">
              <mc:Choice xmlns:v="urn:schemas-microsoft-com:vml" Requires="v">
                <p:oleObj spid="_x0000_s32779" name="Equation" r:id="rId3" imgW="2006600" imgH="419100" progId="Equation.DSMT4">
                  <p:embed/>
                </p:oleObj>
              </mc:Choice>
              <mc:Fallback>
                <p:oleObj name="Equation" r:id="rId3" imgW="20066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905125"/>
                        <a:ext cx="501491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Rectangle 5">
            <a:extLst>
              <a:ext uri="{FF2B5EF4-FFF2-40B4-BE49-F238E27FC236}">
                <a16:creationId xmlns:a16="http://schemas.microsoft.com/office/drawing/2014/main" id="{2F1375C0-F0C6-434A-915D-86CC7E8C4943}"/>
              </a:ext>
            </a:extLst>
          </p:cNvPr>
          <p:cNvSpPr>
            <a:spLocks noGrp="1" noChangeArrowheads="1"/>
          </p:cNvSpPr>
          <p:nvPr>
            <p:ph type="title"/>
          </p:nvPr>
        </p:nvSpPr>
        <p:spPr/>
        <p:txBody>
          <a:bodyPr/>
          <a:lstStyle/>
          <a:p>
            <a:r>
              <a:rPr lang="en-US" altLang="en-US"/>
              <a:t>Inflation Proportion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3794" name="Object 3">
            <a:extLst>
              <a:ext uri="{FF2B5EF4-FFF2-40B4-BE49-F238E27FC236}">
                <a16:creationId xmlns:a16="http://schemas.microsoft.com/office/drawing/2014/main" id="{FBEDEEC2-B17A-4BBD-AE94-7E805E8735B7}"/>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33812"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8" name="Text Box 4">
            <a:extLst>
              <a:ext uri="{FF2B5EF4-FFF2-40B4-BE49-F238E27FC236}">
                <a16:creationId xmlns:a16="http://schemas.microsoft.com/office/drawing/2014/main" id="{AEF48FEF-0FF4-45B0-B163-74667BDD1957}"/>
              </a:ext>
            </a:extLst>
          </p:cNvPr>
          <p:cNvSpPr txBox="1">
            <a:spLocks noChangeArrowheads="1"/>
          </p:cNvSpPr>
          <p:nvPr/>
        </p:nvSpPr>
        <p:spPr bwMode="auto">
          <a:xfrm>
            <a:off x="455613" y="342900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600">
                <a:solidFill>
                  <a:srgbClr val="BC2C3A"/>
                </a:solidFill>
                <a:latin typeface="Times New Roman" panose="02020603050405020304" pitchFamily="18" charset="0"/>
              </a:rPr>
              <a:t>Solution</a:t>
            </a:r>
          </a:p>
        </p:txBody>
      </p:sp>
      <p:sp>
        <p:nvSpPr>
          <p:cNvPr id="33796" name="Text Box 5">
            <a:extLst>
              <a:ext uri="{FF2B5EF4-FFF2-40B4-BE49-F238E27FC236}">
                <a16:creationId xmlns:a16="http://schemas.microsoft.com/office/drawing/2014/main" id="{D9C6A671-B49A-411D-9563-6E0D4B1E018F}"/>
              </a:ext>
            </a:extLst>
          </p:cNvPr>
          <p:cNvSpPr txBox="1">
            <a:spLocks noChangeArrowheads="1"/>
          </p:cNvSpPr>
          <p:nvPr/>
        </p:nvSpPr>
        <p:spPr bwMode="auto">
          <a:xfrm>
            <a:off x="455613" y="1598613"/>
            <a:ext cx="7772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If your mother paid $3,000 in tuition in 1980 at the same college that you will be attending and paying $9,300 in 2005, compare the school’s tuition increase to inflation over that same period of time.</a:t>
            </a:r>
          </a:p>
        </p:txBody>
      </p:sp>
      <p:graphicFrame>
        <p:nvGraphicFramePr>
          <p:cNvPr id="77830" name="Object 6">
            <a:extLst>
              <a:ext uri="{FF2B5EF4-FFF2-40B4-BE49-F238E27FC236}">
                <a16:creationId xmlns:a16="http://schemas.microsoft.com/office/drawing/2014/main" id="{6CA562AE-2B80-4A6C-BAAF-DD991D613916}"/>
              </a:ext>
            </a:extLst>
          </p:cNvPr>
          <p:cNvGraphicFramePr>
            <a:graphicFrameLocks noChangeAspect="1"/>
          </p:cNvGraphicFramePr>
          <p:nvPr/>
        </p:nvGraphicFramePr>
        <p:xfrm>
          <a:off x="455613" y="5334000"/>
          <a:ext cx="5724525" cy="1003300"/>
        </p:xfrm>
        <a:graphic>
          <a:graphicData uri="http://schemas.openxmlformats.org/presentationml/2006/ole">
            <mc:AlternateContent xmlns:mc="http://schemas.openxmlformats.org/markup-compatibility/2006">
              <mc:Choice xmlns:v="urn:schemas-microsoft-com:vml" Requires="v">
                <p:oleObj spid="_x0000_s33813" name="Equation" r:id="rId5" imgW="2755900" imgH="482600" progId="Equation.DSMT4">
                  <p:embed/>
                </p:oleObj>
              </mc:Choice>
              <mc:Fallback>
                <p:oleObj name="Equation" r:id="rId5" imgW="2755900" imgH="482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3" y="5334000"/>
                        <a:ext cx="5724525"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1" name="Text Box 7">
            <a:extLst>
              <a:ext uri="{FF2B5EF4-FFF2-40B4-BE49-F238E27FC236}">
                <a16:creationId xmlns:a16="http://schemas.microsoft.com/office/drawing/2014/main" id="{EFAEAC5F-E8BB-4864-BFCB-8738B89B104E}"/>
              </a:ext>
            </a:extLst>
          </p:cNvPr>
          <p:cNvSpPr txBox="1">
            <a:spLocks noChangeArrowheads="1"/>
          </p:cNvSpPr>
          <p:nvPr/>
        </p:nvSpPr>
        <p:spPr bwMode="auto">
          <a:xfrm>
            <a:off x="455613" y="4191000"/>
            <a:ext cx="80010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Let </a:t>
            </a:r>
            <a:r>
              <a:rPr lang="en-US" altLang="en-US" sz="2800" i="1">
                <a:latin typeface="Times New Roman" panose="02020603050405020304" pitchFamily="18" charset="0"/>
              </a:rPr>
              <a:t>x</a:t>
            </a:r>
            <a:r>
              <a:rPr lang="en-US" altLang="en-US" sz="2800">
                <a:latin typeface="Times New Roman" panose="02020603050405020304" pitchFamily="18" charset="0"/>
              </a:rPr>
              <a:t> represent what we expect the tuition to be in 2005 if it had increased at the average rate since 1980.</a:t>
            </a:r>
          </a:p>
        </p:txBody>
      </p:sp>
      <p:sp>
        <p:nvSpPr>
          <p:cNvPr id="33799" name="Rectangle 8">
            <a:extLst>
              <a:ext uri="{FF2B5EF4-FFF2-40B4-BE49-F238E27FC236}">
                <a16:creationId xmlns:a16="http://schemas.microsoft.com/office/drawing/2014/main" id="{510D3FDB-FE12-4722-B960-60BADB2F8D7A}"/>
              </a:ext>
            </a:extLst>
          </p:cNvPr>
          <p:cNvSpPr>
            <a:spLocks noGrp="1" noChangeArrowheads="1"/>
          </p:cNvSpPr>
          <p:nvPr>
            <p:ph type="title"/>
          </p:nvPr>
        </p:nvSpPr>
        <p:spPr/>
        <p:txBody>
          <a:bodyPr/>
          <a:lstStyle/>
          <a:p>
            <a:r>
              <a:rPr lang="en-US" altLang="en-US"/>
              <a:t>Example: Inflation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7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3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8" name="Object 3">
            <a:extLst>
              <a:ext uri="{FF2B5EF4-FFF2-40B4-BE49-F238E27FC236}">
                <a16:creationId xmlns:a16="http://schemas.microsoft.com/office/drawing/2014/main" id="{59C0E1A0-1363-43AC-AF69-DA9CFB07BED0}"/>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34844"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9" name="Text Box 4">
            <a:extLst>
              <a:ext uri="{FF2B5EF4-FFF2-40B4-BE49-F238E27FC236}">
                <a16:creationId xmlns:a16="http://schemas.microsoft.com/office/drawing/2014/main" id="{C52B99AE-C257-44A9-8E97-597D883C4A59}"/>
              </a:ext>
            </a:extLst>
          </p:cNvPr>
          <p:cNvSpPr txBox="1">
            <a:spLocks noChangeArrowheads="1"/>
          </p:cNvSpPr>
          <p:nvPr/>
        </p:nvSpPr>
        <p:spPr bwMode="auto">
          <a:xfrm>
            <a:off x="455613" y="1598613"/>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r>
              <a:rPr lang="en-US" altLang="en-US" sz="2800">
                <a:solidFill>
                  <a:srgbClr val="BC2C3A"/>
                </a:solidFill>
                <a:latin typeface="Times New Roman" panose="02020603050405020304" pitchFamily="18" charset="0"/>
              </a:rPr>
              <a:t> </a:t>
            </a:r>
            <a:r>
              <a:rPr lang="en-US" altLang="en-US" sz="2800">
                <a:latin typeface="Times New Roman" panose="02020603050405020304" pitchFamily="18" charset="0"/>
              </a:rPr>
              <a:t>(continued)</a:t>
            </a:r>
          </a:p>
        </p:txBody>
      </p:sp>
      <p:graphicFrame>
        <p:nvGraphicFramePr>
          <p:cNvPr id="34820" name="Object 5">
            <a:extLst>
              <a:ext uri="{FF2B5EF4-FFF2-40B4-BE49-F238E27FC236}">
                <a16:creationId xmlns:a16="http://schemas.microsoft.com/office/drawing/2014/main" id="{DFBA52F7-4FED-4CF7-8961-ABFA6B7C8E3A}"/>
              </a:ext>
            </a:extLst>
          </p:cNvPr>
          <p:cNvGraphicFramePr>
            <a:graphicFrameLocks noChangeAspect="1"/>
          </p:cNvGraphicFramePr>
          <p:nvPr/>
        </p:nvGraphicFramePr>
        <p:xfrm>
          <a:off x="455613" y="2438400"/>
          <a:ext cx="2241550" cy="949325"/>
        </p:xfrm>
        <a:graphic>
          <a:graphicData uri="http://schemas.openxmlformats.org/presentationml/2006/ole">
            <mc:AlternateContent xmlns:mc="http://schemas.openxmlformats.org/markup-compatibility/2006">
              <mc:Choice xmlns:v="urn:schemas-microsoft-com:vml" Requires="v">
                <p:oleObj spid="_x0000_s34845" name="Equation" r:id="rId5" imgW="1079500" imgH="457200" progId="Equation.DSMT4">
                  <p:embed/>
                </p:oleObj>
              </mc:Choice>
              <mc:Fallback>
                <p:oleObj name="Equation" r:id="rId5" imgW="10795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3" y="2438400"/>
                        <a:ext cx="22415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BE63A834-1CD9-4509-B96C-FA8C96013E68}"/>
              </a:ext>
            </a:extLst>
          </p:cNvPr>
          <p:cNvGraphicFramePr>
            <a:graphicFrameLocks noChangeAspect="1"/>
          </p:cNvGraphicFramePr>
          <p:nvPr/>
        </p:nvGraphicFramePr>
        <p:xfrm>
          <a:off x="3937000" y="2667000"/>
          <a:ext cx="2082800" cy="447675"/>
        </p:xfrm>
        <a:graphic>
          <a:graphicData uri="http://schemas.openxmlformats.org/presentationml/2006/ole">
            <mc:AlternateContent xmlns:mc="http://schemas.openxmlformats.org/markup-compatibility/2006">
              <mc:Choice xmlns:v="urn:schemas-microsoft-com:vml" Requires="v">
                <p:oleObj spid="_x0000_s34846" name="Equation" r:id="rId7" imgW="1002865" imgH="215806" progId="Equation.DSMT4">
                  <p:embed/>
                </p:oleObj>
              </mc:Choice>
              <mc:Fallback>
                <p:oleObj name="Equation" r:id="rId7" imgW="1002865" imgH="215806"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0" y="2667000"/>
                        <a:ext cx="2082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Text Box 7">
            <a:extLst>
              <a:ext uri="{FF2B5EF4-FFF2-40B4-BE49-F238E27FC236}">
                <a16:creationId xmlns:a16="http://schemas.microsoft.com/office/drawing/2014/main" id="{6E2F7FCB-B717-4125-A220-B48A2CF8A659}"/>
              </a:ext>
            </a:extLst>
          </p:cNvPr>
          <p:cNvSpPr txBox="1">
            <a:spLocks noChangeArrowheads="1"/>
          </p:cNvSpPr>
          <p:nvPr/>
        </p:nvSpPr>
        <p:spPr bwMode="auto">
          <a:xfrm>
            <a:off x="455613" y="3581400"/>
            <a:ext cx="7696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Now compare with the actual 2005 tuition.</a:t>
            </a:r>
          </a:p>
        </p:txBody>
      </p:sp>
      <p:sp>
        <p:nvSpPr>
          <p:cNvPr id="78857" name="Text Box 9">
            <a:extLst>
              <a:ext uri="{FF2B5EF4-FFF2-40B4-BE49-F238E27FC236}">
                <a16:creationId xmlns:a16="http://schemas.microsoft.com/office/drawing/2014/main" id="{C20CA72A-1A6B-4165-9A6D-C42C4465EE07}"/>
              </a:ext>
            </a:extLst>
          </p:cNvPr>
          <p:cNvSpPr txBox="1">
            <a:spLocks noChangeArrowheads="1"/>
          </p:cNvSpPr>
          <p:nvPr/>
        </p:nvSpPr>
        <p:spPr bwMode="auto">
          <a:xfrm>
            <a:off x="455613" y="53340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Tuition at the school increased approximately 31% more than the average CPI-U rate.</a:t>
            </a:r>
          </a:p>
        </p:txBody>
      </p:sp>
      <p:sp>
        <p:nvSpPr>
          <p:cNvPr id="34824" name="Rectangle 10">
            <a:extLst>
              <a:ext uri="{FF2B5EF4-FFF2-40B4-BE49-F238E27FC236}">
                <a16:creationId xmlns:a16="http://schemas.microsoft.com/office/drawing/2014/main" id="{B5D0A17F-C83A-4C9F-A2C6-1939B555E786}"/>
              </a:ext>
            </a:extLst>
          </p:cNvPr>
          <p:cNvSpPr>
            <a:spLocks noGrp="1" noChangeArrowheads="1"/>
          </p:cNvSpPr>
          <p:nvPr>
            <p:ph type="title"/>
          </p:nvPr>
        </p:nvSpPr>
        <p:spPr/>
        <p:txBody>
          <a:bodyPr/>
          <a:lstStyle/>
          <a:p>
            <a:r>
              <a:rPr lang="en-US" altLang="en-US"/>
              <a:t>Example: Inflation</a:t>
            </a:r>
          </a:p>
        </p:txBody>
      </p:sp>
      <p:sp>
        <p:nvSpPr>
          <p:cNvPr id="10" name="Text Box 7">
            <a:extLst>
              <a:ext uri="{FF2B5EF4-FFF2-40B4-BE49-F238E27FC236}">
                <a16:creationId xmlns:a16="http://schemas.microsoft.com/office/drawing/2014/main" id="{BC8906BE-7291-4F1D-B805-F43FCFEC5848}"/>
              </a:ext>
            </a:extLst>
          </p:cNvPr>
          <p:cNvSpPr txBox="1">
            <a:spLocks noRot="1" noChangeAspect="1" noMove="1" noResize="1" noEditPoints="1" noAdjustHandles="1" noChangeArrowheads="1" noChangeShapeType="1" noTextEdit="1"/>
          </p:cNvSpPr>
          <p:nvPr/>
        </p:nvSpPr>
        <p:spPr bwMode="auto">
          <a:xfrm>
            <a:off x="455613" y="4232638"/>
            <a:ext cx="7696200" cy="973343"/>
          </a:xfrm>
          <a:prstGeom prst="rect">
            <a:avLst/>
          </a:prstGeom>
          <a:blipFill rotWithShape="0">
            <a:blip r:embed="rId9"/>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p:bldP spid="788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CD8DDE-21D3-4565-8C27-5377AE897E20}"/>
              </a:ext>
            </a:extLst>
          </p:cNvPr>
          <p:cNvSpPr>
            <a:spLocks noGrp="1" noChangeArrowheads="1"/>
          </p:cNvSpPr>
          <p:nvPr>
            <p:ph type="title"/>
          </p:nvPr>
        </p:nvSpPr>
        <p:spPr/>
        <p:txBody>
          <a:bodyPr/>
          <a:lstStyle/>
          <a:p>
            <a:pPr eaLnBrk="1" hangingPunct="1"/>
            <a:r>
              <a:rPr lang="en-US" altLang="en-US"/>
              <a:t>Section 7-1</a:t>
            </a:r>
            <a:endParaRPr lang="en-US" altLang="en-US" dirty="0"/>
          </a:p>
        </p:txBody>
      </p:sp>
      <p:sp>
        <p:nvSpPr>
          <p:cNvPr id="10243" name="Rectangle 3">
            <a:extLst>
              <a:ext uri="{FF2B5EF4-FFF2-40B4-BE49-F238E27FC236}">
                <a16:creationId xmlns:a16="http://schemas.microsoft.com/office/drawing/2014/main" id="{F1F160FD-395A-4015-A4E4-40CE943C0C2A}"/>
              </a:ext>
            </a:extLst>
          </p:cNvPr>
          <p:cNvSpPr>
            <a:spLocks noGrp="1" noChangeArrowheads="1"/>
          </p:cNvSpPr>
          <p:nvPr>
            <p:ph idx="1"/>
          </p:nvPr>
        </p:nvSpPr>
        <p:spPr/>
        <p:txBody>
          <a:bodyPr/>
          <a:lstStyle/>
          <a:p>
            <a:pPr eaLnBrk="1" hangingPunct="1"/>
            <a:r>
              <a:rPr lang="en-US" altLang="en-US"/>
              <a:t>The Time Value of Money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842" name="Object 3">
            <a:extLst>
              <a:ext uri="{FF2B5EF4-FFF2-40B4-BE49-F238E27FC236}">
                <a16:creationId xmlns:a16="http://schemas.microsoft.com/office/drawing/2014/main" id="{652C6F05-468C-4DB2-AFF5-45AF4F29132F}"/>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35858"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4">
            <a:extLst>
              <a:ext uri="{FF2B5EF4-FFF2-40B4-BE49-F238E27FC236}">
                <a16:creationId xmlns:a16="http://schemas.microsoft.com/office/drawing/2014/main" id="{9C11B1E2-12F0-4B5C-A297-5D06442593E2}"/>
              </a:ext>
            </a:extLst>
          </p:cNvPr>
          <p:cNvGraphicFramePr>
            <a:graphicFrameLocks noChangeAspect="1"/>
          </p:cNvGraphicFramePr>
          <p:nvPr/>
        </p:nvGraphicFramePr>
        <p:xfrm>
          <a:off x="1295400" y="3733800"/>
          <a:ext cx="6026150" cy="987425"/>
        </p:xfrm>
        <a:graphic>
          <a:graphicData uri="http://schemas.openxmlformats.org/presentationml/2006/ole">
            <mc:AlternateContent xmlns:mc="http://schemas.openxmlformats.org/markup-compatibility/2006">
              <mc:Choice xmlns:v="urn:schemas-microsoft-com:vml" Requires="v">
                <p:oleObj spid="_x0000_s35859" name="Equation" r:id="rId5" imgW="2794000" imgH="457200" progId="Equation.DSMT4">
                  <p:embed/>
                </p:oleObj>
              </mc:Choice>
              <mc:Fallback>
                <p:oleObj name="Equation" r:id="rId5" imgW="27940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733800"/>
                        <a:ext cx="602615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5">
            <a:extLst>
              <a:ext uri="{FF2B5EF4-FFF2-40B4-BE49-F238E27FC236}">
                <a16:creationId xmlns:a16="http://schemas.microsoft.com/office/drawing/2014/main" id="{B046409E-5138-4A98-BC0D-486CF5AAEF1B}"/>
              </a:ext>
            </a:extLst>
          </p:cNvPr>
          <p:cNvSpPr txBox="1">
            <a:spLocks noChangeArrowheads="1"/>
          </p:cNvSpPr>
          <p:nvPr/>
        </p:nvSpPr>
        <p:spPr bwMode="auto">
          <a:xfrm>
            <a:off x="455613" y="1598613"/>
            <a:ext cx="769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An estimation of the </a:t>
            </a:r>
            <a:r>
              <a:rPr lang="en-US" altLang="en-US" sz="3000" b="1">
                <a:latin typeface="Times New Roman" panose="02020603050405020304" pitchFamily="18" charset="0"/>
              </a:rPr>
              <a:t>years to double</a:t>
            </a:r>
            <a:r>
              <a:rPr lang="en-US" altLang="en-US" sz="3000">
                <a:latin typeface="Times New Roman" panose="02020603050405020304" pitchFamily="18" charset="0"/>
              </a:rPr>
              <a:t>, which is the number of years it takes for the general level of prices to double for a given annual rate of inflation, is given by</a:t>
            </a:r>
          </a:p>
        </p:txBody>
      </p:sp>
      <p:sp>
        <p:nvSpPr>
          <p:cNvPr id="35845" name="Rectangle 6">
            <a:extLst>
              <a:ext uri="{FF2B5EF4-FFF2-40B4-BE49-F238E27FC236}">
                <a16:creationId xmlns:a16="http://schemas.microsoft.com/office/drawing/2014/main" id="{A579A22C-FAD9-47B0-978E-2191B7B3A625}"/>
              </a:ext>
            </a:extLst>
          </p:cNvPr>
          <p:cNvSpPr>
            <a:spLocks noGrp="1" noChangeArrowheads="1"/>
          </p:cNvSpPr>
          <p:nvPr>
            <p:ph type="title"/>
          </p:nvPr>
        </p:nvSpPr>
        <p:spPr/>
        <p:txBody>
          <a:bodyPr/>
          <a:lstStyle/>
          <a:p>
            <a:r>
              <a:rPr lang="en-US" altLang="en-US"/>
              <a:t>Example: Inflation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6866" name="Object 3">
            <a:extLst>
              <a:ext uri="{FF2B5EF4-FFF2-40B4-BE49-F238E27FC236}">
                <a16:creationId xmlns:a16="http://schemas.microsoft.com/office/drawing/2014/main" id="{22F65C88-5E13-4994-9233-4236877C2F60}"/>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36884"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0" name="Text Box 4">
            <a:extLst>
              <a:ext uri="{FF2B5EF4-FFF2-40B4-BE49-F238E27FC236}">
                <a16:creationId xmlns:a16="http://schemas.microsoft.com/office/drawing/2014/main" id="{51EAA2B1-A785-42AD-8568-D390A6DFC0D6}"/>
              </a:ext>
            </a:extLst>
          </p:cNvPr>
          <p:cNvSpPr txBox="1">
            <a:spLocks noChangeArrowheads="1"/>
          </p:cNvSpPr>
          <p:nvPr/>
        </p:nvSpPr>
        <p:spPr bwMode="auto">
          <a:xfrm>
            <a:off x="455613" y="2981325"/>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36868" name="Text Box 5">
            <a:extLst>
              <a:ext uri="{FF2B5EF4-FFF2-40B4-BE49-F238E27FC236}">
                <a16:creationId xmlns:a16="http://schemas.microsoft.com/office/drawing/2014/main" id="{4A1641AB-8ED0-445F-944A-50EA7A218443}"/>
              </a:ext>
            </a:extLst>
          </p:cNvPr>
          <p:cNvSpPr txBox="1">
            <a:spLocks noChangeArrowheads="1"/>
          </p:cNvSpPr>
          <p:nvPr/>
        </p:nvSpPr>
        <p:spPr bwMode="auto">
          <a:xfrm>
            <a:off x="455613" y="1598613"/>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Estimate the number of years to double for an annual inflation rate of 2.1%</a:t>
            </a:r>
          </a:p>
        </p:txBody>
      </p:sp>
      <p:graphicFrame>
        <p:nvGraphicFramePr>
          <p:cNvPr id="80902" name="Object 6">
            <a:extLst>
              <a:ext uri="{FF2B5EF4-FFF2-40B4-BE49-F238E27FC236}">
                <a16:creationId xmlns:a16="http://schemas.microsoft.com/office/drawing/2014/main" id="{EA8050B7-AC62-4431-9408-41141D525B6C}"/>
              </a:ext>
            </a:extLst>
          </p:cNvPr>
          <p:cNvGraphicFramePr>
            <a:graphicFrameLocks noChangeAspect="1"/>
          </p:cNvGraphicFramePr>
          <p:nvPr/>
        </p:nvGraphicFramePr>
        <p:xfrm>
          <a:off x="455613" y="3581400"/>
          <a:ext cx="4602162" cy="987425"/>
        </p:xfrm>
        <a:graphic>
          <a:graphicData uri="http://schemas.openxmlformats.org/presentationml/2006/ole">
            <mc:AlternateContent xmlns:mc="http://schemas.openxmlformats.org/markup-compatibility/2006">
              <mc:Choice xmlns:v="urn:schemas-microsoft-com:vml" Requires="v">
                <p:oleObj spid="_x0000_s36885" name="Equation" r:id="rId5" imgW="2133600" imgH="457200" progId="Equation.DSMT4">
                  <p:embed/>
                </p:oleObj>
              </mc:Choice>
              <mc:Fallback>
                <p:oleObj name="Equation" r:id="rId5" imgW="21336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13" y="3581400"/>
                        <a:ext cx="4602162"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3" name="Text Box 7">
            <a:extLst>
              <a:ext uri="{FF2B5EF4-FFF2-40B4-BE49-F238E27FC236}">
                <a16:creationId xmlns:a16="http://schemas.microsoft.com/office/drawing/2014/main" id="{4B5DFAC2-BF0C-4258-97CF-5F8289C0B8C0}"/>
              </a:ext>
            </a:extLst>
          </p:cNvPr>
          <p:cNvSpPr txBox="1">
            <a:spLocks noChangeArrowheads="1"/>
          </p:cNvSpPr>
          <p:nvPr/>
        </p:nvSpPr>
        <p:spPr bwMode="auto">
          <a:xfrm>
            <a:off x="455613" y="4695825"/>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With an inflation rate of 2.1%, prices would double in about 34 years.</a:t>
            </a:r>
          </a:p>
        </p:txBody>
      </p:sp>
      <p:sp>
        <p:nvSpPr>
          <p:cNvPr id="36871" name="Rectangle 8">
            <a:extLst>
              <a:ext uri="{FF2B5EF4-FFF2-40B4-BE49-F238E27FC236}">
                <a16:creationId xmlns:a16="http://schemas.microsoft.com/office/drawing/2014/main" id="{21FB0118-3E2F-48F7-86AA-ABB7BE10B166}"/>
              </a:ext>
            </a:extLst>
          </p:cNvPr>
          <p:cNvSpPr>
            <a:spLocks noGrp="1" noChangeArrowheads="1"/>
          </p:cNvSpPr>
          <p:nvPr>
            <p:ph type="title"/>
          </p:nvPr>
        </p:nvSpPr>
        <p:spPr/>
        <p:txBody>
          <a:bodyPr/>
          <a:lstStyle/>
          <a:p>
            <a:r>
              <a:rPr lang="en-US" altLang="en-US"/>
              <a:t>Example: Estimating Years to Double by the Rule of 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266" name="Object 3">
            <a:extLst>
              <a:ext uri="{FF2B5EF4-FFF2-40B4-BE49-F238E27FC236}">
                <a16:creationId xmlns:a16="http://schemas.microsoft.com/office/drawing/2014/main" id="{2D54A600-1597-4351-8815-43EFFC30B364}"/>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1275"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Rectangle 4">
            <a:extLst>
              <a:ext uri="{FF2B5EF4-FFF2-40B4-BE49-F238E27FC236}">
                <a16:creationId xmlns:a16="http://schemas.microsoft.com/office/drawing/2014/main" id="{01547C40-5FFC-49E5-9DA0-7417E5B3C538}"/>
              </a:ext>
            </a:extLst>
          </p:cNvPr>
          <p:cNvSpPr>
            <a:spLocks noGrp="1" noChangeArrowheads="1"/>
          </p:cNvSpPr>
          <p:nvPr>
            <p:ph type="body" idx="1"/>
          </p:nvPr>
        </p:nvSpPr>
        <p:spPr>
          <a:xfrm>
            <a:off x="455613" y="1598613"/>
            <a:ext cx="7924800" cy="3962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buFontTx/>
              <a:buChar char="•"/>
            </a:pPr>
            <a:r>
              <a:rPr lang="en-US" altLang="en-US"/>
              <a:t>Know the meaning of interest.</a:t>
            </a:r>
          </a:p>
          <a:p>
            <a:pPr marL="457200" indent="-457200">
              <a:buFontTx/>
              <a:buChar char="•"/>
            </a:pPr>
            <a:r>
              <a:rPr lang="en-US" altLang="en-US"/>
              <a:t>Calculate simple interest.</a:t>
            </a:r>
          </a:p>
          <a:p>
            <a:pPr marL="457200" indent="-457200">
              <a:buFontTx/>
              <a:buChar char="•"/>
            </a:pPr>
            <a:r>
              <a:rPr lang="en-US" altLang="en-US"/>
              <a:t>Determine future value and present value.</a:t>
            </a:r>
          </a:p>
          <a:p>
            <a:pPr marL="457200" indent="-457200">
              <a:buFontTx/>
              <a:buChar char="•"/>
            </a:pPr>
            <a:r>
              <a:rPr lang="en-US" altLang="en-US"/>
              <a:t>Calculate compound interest.</a:t>
            </a:r>
          </a:p>
          <a:p>
            <a:pPr marL="457200" indent="-457200">
              <a:buFontTx/>
              <a:buChar char="•"/>
            </a:pPr>
            <a:r>
              <a:rPr lang="en-US" altLang="en-US"/>
              <a:t>Find the effective annual yield.</a:t>
            </a:r>
          </a:p>
          <a:p>
            <a:pPr marL="457200" indent="-457200">
              <a:buFontTx/>
              <a:buChar char="•"/>
            </a:pPr>
            <a:r>
              <a:rPr lang="en-US" altLang="en-US"/>
              <a:t>Use the rate of inflation to compare values over time.</a:t>
            </a:r>
          </a:p>
        </p:txBody>
      </p:sp>
      <p:sp>
        <p:nvSpPr>
          <p:cNvPr id="11268" name="Rectangle 5">
            <a:extLst>
              <a:ext uri="{FF2B5EF4-FFF2-40B4-BE49-F238E27FC236}">
                <a16:creationId xmlns:a16="http://schemas.microsoft.com/office/drawing/2014/main" id="{C71E7CEB-DC8D-4338-A53F-7123485317E8}"/>
              </a:ext>
            </a:extLst>
          </p:cNvPr>
          <p:cNvSpPr>
            <a:spLocks noGrp="1" noChangeArrowheads="1"/>
          </p:cNvSpPr>
          <p:nvPr>
            <p:ph type="title"/>
          </p:nvPr>
        </p:nvSpPr>
        <p:spPr/>
        <p:txBody>
          <a:bodyPr/>
          <a:lstStyle/>
          <a:p>
            <a:r>
              <a:rPr lang="en-US" altLang="en-US"/>
              <a:t>The Time Value of Money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290" name="Object 3">
            <a:extLst>
              <a:ext uri="{FF2B5EF4-FFF2-40B4-BE49-F238E27FC236}">
                <a16:creationId xmlns:a16="http://schemas.microsoft.com/office/drawing/2014/main" id="{F980CE80-EFDF-4FA6-A25F-4EB1543AC9AF}"/>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2299"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1" name="Text Box 4">
            <a:extLst>
              <a:ext uri="{FF2B5EF4-FFF2-40B4-BE49-F238E27FC236}">
                <a16:creationId xmlns:a16="http://schemas.microsoft.com/office/drawing/2014/main" id="{8E0963C6-4A92-4897-AD01-070C7DFD2B0E}"/>
              </a:ext>
            </a:extLst>
          </p:cNvPr>
          <p:cNvSpPr txBox="1">
            <a:spLocks noChangeArrowheads="1"/>
          </p:cNvSpPr>
          <p:nvPr/>
        </p:nvSpPr>
        <p:spPr bwMode="auto">
          <a:xfrm>
            <a:off x="455613" y="1598613"/>
            <a:ext cx="84582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we borrow an amount of money today, we will repay a larger amount later. The increase in value is known as </a:t>
            </a:r>
            <a:r>
              <a:rPr lang="en-US" altLang="en-US" sz="3000" b="1">
                <a:latin typeface="Times New Roman" panose="02020603050405020304" pitchFamily="18" charset="0"/>
              </a:rPr>
              <a:t>interest</a:t>
            </a:r>
            <a:r>
              <a:rPr lang="en-US" altLang="en-US" sz="3000">
                <a:latin typeface="Times New Roman" panose="02020603050405020304" pitchFamily="18" charset="0"/>
              </a:rPr>
              <a:t>. The money </a:t>
            </a:r>
            <a:r>
              <a:rPr lang="en-US" altLang="en-US" sz="3000" i="1">
                <a:latin typeface="Times New Roman" panose="02020603050405020304" pitchFamily="18" charset="0"/>
              </a:rPr>
              <a:t>gains value over time</a:t>
            </a:r>
            <a:r>
              <a:rPr lang="en-US" altLang="en-US" sz="3000">
                <a:latin typeface="Times New Roman" panose="02020603050405020304" pitchFamily="18" charset="0"/>
              </a:rPr>
              <a:t>.</a:t>
            </a:r>
          </a:p>
          <a:p>
            <a:pPr>
              <a:spcBef>
                <a:spcPct val="50000"/>
              </a:spcBef>
            </a:pPr>
            <a:r>
              <a:rPr lang="en-US" altLang="en-US" sz="3000">
                <a:latin typeface="Times New Roman" panose="02020603050405020304" pitchFamily="18" charset="0"/>
              </a:rPr>
              <a:t>The amount of a loan or a deposit is called the </a:t>
            </a:r>
            <a:r>
              <a:rPr lang="en-US" altLang="en-US" sz="3000" b="1">
                <a:latin typeface="Times New Roman" panose="02020603050405020304" pitchFamily="18" charset="0"/>
              </a:rPr>
              <a:t>principal</a:t>
            </a:r>
            <a:r>
              <a:rPr lang="en-US" altLang="en-US" sz="3000">
                <a:latin typeface="Times New Roman" panose="02020603050405020304" pitchFamily="18" charset="0"/>
              </a:rPr>
              <a:t>. The interest is usually computed as a percent of the principal. This percent is called the </a:t>
            </a:r>
            <a:r>
              <a:rPr lang="en-US" altLang="en-US" sz="3000" b="1">
                <a:latin typeface="Times New Roman" panose="02020603050405020304" pitchFamily="18" charset="0"/>
              </a:rPr>
              <a:t>rate of interest</a:t>
            </a:r>
            <a:r>
              <a:rPr lang="en-US" altLang="en-US" sz="3000">
                <a:latin typeface="Times New Roman" panose="02020603050405020304" pitchFamily="18" charset="0"/>
              </a:rPr>
              <a:t> (or the </a:t>
            </a:r>
            <a:r>
              <a:rPr lang="en-US" altLang="en-US" sz="3000" b="1">
                <a:latin typeface="Times New Roman" panose="02020603050405020304" pitchFamily="18" charset="0"/>
              </a:rPr>
              <a:t>interest rate, </a:t>
            </a:r>
            <a:r>
              <a:rPr lang="en-US" altLang="en-US" sz="3000">
                <a:latin typeface="Times New Roman" panose="02020603050405020304" pitchFamily="18" charset="0"/>
              </a:rPr>
              <a:t>or simply the rate).  The rate of interest is assumed to be an annual rate unless otherwise stated.</a:t>
            </a:r>
          </a:p>
        </p:txBody>
      </p:sp>
      <p:sp>
        <p:nvSpPr>
          <p:cNvPr id="12292" name="Rectangle 5">
            <a:extLst>
              <a:ext uri="{FF2B5EF4-FFF2-40B4-BE49-F238E27FC236}">
                <a16:creationId xmlns:a16="http://schemas.microsoft.com/office/drawing/2014/main" id="{5D611DF6-65C2-4C1A-AE3B-F427860E3322}"/>
              </a:ext>
            </a:extLst>
          </p:cNvPr>
          <p:cNvSpPr>
            <a:spLocks noGrp="1" noChangeArrowheads="1"/>
          </p:cNvSpPr>
          <p:nvPr>
            <p:ph type="title"/>
          </p:nvPr>
        </p:nvSpPr>
        <p:spPr/>
        <p:txBody>
          <a:bodyPr/>
          <a:lstStyle/>
          <a:p>
            <a:r>
              <a:rPr lang="en-US" altLang="en-US"/>
              <a:t>Interest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314" name="Object 3">
            <a:extLst>
              <a:ext uri="{FF2B5EF4-FFF2-40B4-BE49-F238E27FC236}">
                <a16:creationId xmlns:a16="http://schemas.microsoft.com/office/drawing/2014/main" id="{4363FDF3-6B49-4E76-9597-A36359A64306}"/>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3323"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Text Box 4">
            <a:extLst>
              <a:ext uri="{FF2B5EF4-FFF2-40B4-BE49-F238E27FC236}">
                <a16:creationId xmlns:a16="http://schemas.microsoft.com/office/drawing/2014/main" id="{39BB214F-0FA6-455C-8AF8-CDD1D6F667FE}"/>
              </a:ext>
            </a:extLst>
          </p:cNvPr>
          <p:cNvSpPr txBox="1">
            <a:spLocks noChangeArrowheads="1"/>
          </p:cNvSpPr>
          <p:nvPr/>
        </p:nvSpPr>
        <p:spPr bwMode="auto">
          <a:xfrm>
            <a:off x="455613" y="1598613"/>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Interest calculated only on principal is called </a:t>
            </a:r>
            <a:r>
              <a:rPr lang="en-US" altLang="en-US" sz="3000" b="1">
                <a:latin typeface="Times New Roman" panose="02020603050405020304" pitchFamily="18" charset="0"/>
              </a:rPr>
              <a:t>simple interest</a:t>
            </a:r>
            <a:r>
              <a:rPr lang="en-US" altLang="en-US" sz="3000">
                <a:latin typeface="Times New Roman" panose="02020603050405020304" pitchFamily="18" charset="0"/>
              </a:rPr>
              <a:t>. Interest calculated on principal plus any previously earned interest is called </a:t>
            </a:r>
            <a:r>
              <a:rPr lang="en-US" altLang="en-US" sz="3000" b="1">
                <a:latin typeface="Times New Roman" panose="02020603050405020304" pitchFamily="18" charset="0"/>
              </a:rPr>
              <a:t>compound interest</a:t>
            </a:r>
            <a:r>
              <a:rPr lang="en-US" altLang="en-US" sz="3000">
                <a:latin typeface="Times New Roman" panose="02020603050405020304" pitchFamily="18" charset="0"/>
              </a:rPr>
              <a:t>.  </a:t>
            </a:r>
          </a:p>
        </p:txBody>
      </p:sp>
      <p:sp>
        <p:nvSpPr>
          <p:cNvPr id="13316" name="Rectangle 5">
            <a:extLst>
              <a:ext uri="{FF2B5EF4-FFF2-40B4-BE49-F238E27FC236}">
                <a16:creationId xmlns:a16="http://schemas.microsoft.com/office/drawing/2014/main" id="{58EBC020-D118-4FB5-814E-A4EDF8188160}"/>
              </a:ext>
            </a:extLst>
          </p:cNvPr>
          <p:cNvSpPr>
            <a:spLocks noGrp="1" noChangeArrowheads="1"/>
          </p:cNvSpPr>
          <p:nvPr>
            <p:ph type="title"/>
          </p:nvPr>
        </p:nvSpPr>
        <p:spPr/>
        <p:txBody>
          <a:bodyPr/>
          <a:lstStyle/>
          <a:p>
            <a:r>
              <a:rPr lang="en-US" altLang="en-US"/>
              <a:t>Interest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8" name="Object 3">
            <a:extLst>
              <a:ext uri="{FF2B5EF4-FFF2-40B4-BE49-F238E27FC236}">
                <a16:creationId xmlns:a16="http://schemas.microsoft.com/office/drawing/2014/main" id="{D52EF9A0-8F33-4072-BAF7-0C749FBDEB34}"/>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4347"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4">
            <a:extLst>
              <a:ext uri="{FF2B5EF4-FFF2-40B4-BE49-F238E27FC236}">
                <a16:creationId xmlns:a16="http://schemas.microsoft.com/office/drawing/2014/main" id="{99696B31-48BB-481A-A154-666F12A3453E}"/>
              </a:ext>
            </a:extLst>
          </p:cNvPr>
          <p:cNvSpPr txBox="1">
            <a:spLocks noChangeArrowheads="1"/>
          </p:cNvSpPr>
          <p:nvPr/>
        </p:nvSpPr>
        <p:spPr bwMode="auto">
          <a:xfrm>
            <a:off x="455613" y="1598613"/>
            <a:ext cx="75438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a:t>
            </a:r>
            <a:r>
              <a:rPr lang="en-US" altLang="en-US" sz="3000" i="1">
                <a:latin typeface="Times New Roman" panose="02020603050405020304" pitchFamily="18" charset="0"/>
              </a:rPr>
              <a:t>P</a:t>
            </a:r>
            <a:r>
              <a:rPr lang="en-US" altLang="en-US" sz="3000">
                <a:latin typeface="Times New Roman" panose="02020603050405020304" pitchFamily="18" charset="0"/>
              </a:rPr>
              <a:t> = principal, </a:t>
            </a:r>
            <a:r>
              <a:rPr lang="en-US" altLang="en-US" sz="3000" i="1">
                <a:latin typeface="Times New Roman" panose="02020603050405020304" pitchFamily="18" charset="0"/>
              </a:rPr>
              <a:t>r </a:t>
            </a:r>
            <a:r>
              <a:rPr lang="en-US" altLang="en-US" sz="3000">
                <a:latin typeface="Times New Roman" panose="02020603050405020304" pitchFamily="18" charset="0"/>
              </a:rPr>
              <a:t>= annual interest rate, and </a:t>
            </a:r>
            <a:br>
              <a:rPr lang="en-US" altLang="en-US" sz="3000">
                <a:latin typeface="Times New Roman" panose="02020603050405020304" pitchFamily="18" charset="0"/>
              </a:rPr>
            </a:br>
            <a:r>
              <a:rPr lang="en-US" altLang="en-US" sz="3000" i="1">
                <a:latin typeface="Times New Roman" panose="02020603050405020304" pitchFamily="18" charset="0"/>
              </a:rPr>
              <a:t>t</a:t>
            </a:r>
            <a:r>
              <a:rPr lang="en-US" altLang="en-US" sz="3000">
                <a:latin typeface="Times New Roman" panose="02020603050405020304" pitchFamily="18" charset="0"/>
              </a:rPr>
              <a:t> = time (in years), then the </a:t>
            </a:r>
            <a:r>
              <a:rPr lang="en-US" altLang="en-US" sz="3000" b="1">
                <a:latin typeface="Times New Roman" panose="02020603050405020304" pitchFamily="18" charset="0"/>
              </a:rPr>
              <a:t>simple interest </a:t>
            </a:r>
            <a:r>
              <a:rPr lang="en-US" altLang="en-US" sz="3000" i="1">
                <a:latin typeface="Times New Roman" panose="02020603050405020304" pitchFamily="18" charset="0"/>
              </a:rPr>
              <a:t>I</a:t>
            </a:r>
            <a:r>
              <a:rPr lang="en-US" altLang="en-US" sz="3000" b="1">
                <a:latin typeface="Times New Roman" panose="02020603050405020304" pitchFamily="18" charset="0"/>
              </a:rPr>
              <a:t> </a:t>
            </a:r>
            <a:r>
              <a:rPr lang="en-US" altLang="en-US" sz="3000">
                <a:latin typeface="Times New Roman" panose="02020603050405020304" pitchFamily="18" charset="0"/>
              </a:rPr>
              <a:t>is calculated as follows.</a:t>
            </a:r>
          </a:p>
          <a:p>
            <a:pPr>
              <a:spcBef>
                <a:spcPct val="50000"/>
              </a:spcBef>
            </a:pPr>
            <a:r>
              <a:rPr lang="en-US" altLang="en-US" sz="3000">
                <a:latin typeface="Times New Roman" panose="02020603050405020304" pitchFamily="18" charset="0"/>
              </a:rPr>
              <a:t>			</a:t>
            </a:r>
            <a:r>
              <a:rPr lang="en-US" altLang="en-US" sz="3000" b="1" i="1">
                <a:latin typeface="Times New Roman" panose="02020603050405020304" pitchFamily="18" charset="0"/>
              </a:rPr>
              <a:t>I = Prt</a:t>
            </a:r>
            <a:endParaRPr lang="en-US" altLang="en-US" sz="3000">
              <a:latin typeface="Times New Roman" panose="02020603050405020304" pitchFamily="18" charset="0"/>
            </a:endParaRPr>
          </a:p>
        </p:txBody>
      </p:sp>
      <p:sp>
        <p:nvSpPr>
          <p:cNvPr id="14340" name="Rectangle 5">
            <a:extLst>
              <a:ext uri="{FF2B5EF4-FFF2-40B4-BE49-F238E27FC236}">
                <a16:creationId xmlns:a16="http://schemas.microsoft.com/office/drawing/2014/main" id="{6AA357DE-EE8E-4DD9-BBE3-9E17C4011B7A}"/>
              </a:ext>
            </a:extLst>
          </p:cNvPr>
          <p:cNvSpPr>
            <a:spLocks noGrp="1" noChangeArrowheads="1"/>
          </p:cNvSpPr>
          <p:nvPr>
            <p:ph type="title"/>
          </p:nvPr>
        </p:nvSpPr>
        <p:spPr/>
        <p:txBody>
          <a:bodyPr/>
          <a:lstStyle/>
          <a:p>
            <a:r>
              <a:rPr lang="en-US" altLang="en-US"/>
              <a:t>Simple Interest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362" name="Object 3">
            <a:extLst>
              <a:ext uri="{FF2B5EF4-FFF2-40B4-BE49-F238E27FC236}">
                <a16:creationId xmlns:a16="http://schemas.microsoft.com/office/drawing/2014/main" id="{C4CA35EE-6D6F-4DCF-AFC8-5D1BD8C5705B}"/>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5375"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Text Box 4">
            <a:extLst>
              <a:ext uri="{FF2B5EF4-FFF2-40B4-BE49-F238E27FC236}">
                <a16:creationId xmlns:a16="http://schemas.microsoft.com/office/drawing/2014/main" id="{D51D9CFB-93BB-47E1-9C0D-278965E43258}"/>
              </a:ext>
            </a:extLst>
          </p:cNvPr>
          <p:cNvSpPr txBox="1">
            <a:spLocks noChangeArrowheads="1"/>
          </p:cNvSpPr>
          <p:nvPr/>
        </p:nvSpPr>
        <p:spPr bwMode="auto">
          <a:xfrm>
            <a:off x="428625" y="2809875"/>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15364" name="Text Box 5">
            <a:extLst>
              <a:ext uri="{FF2B5EF4-FFF2-40B4-BE49-F238E27FC236}">
                <a16:creationId xmlns:a16="http://schemas.microsoft.com/office/drawing/2014/main" id="{8C0A8B1E-C9F2-4C63-A272-4971F2AFD1D9}"/>
              </a:ext>
            </a:extLst>
          </p:cNvPr>
          <p:cNvSpPr txBox="1">
            <a:spLocks noChangeArrowheads="1"/>
          </p:cNvSpPr>
          <p:nvPr/>
        </p:nvSpPr>
        <p:spPr bwMode="auto">
          <a:xfrm>
            <a:off x="455613" y="1598613"/>
            <a:ext cx="777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simple interest paid to borrow $4800 for 6 months at 7%.</a:t>
            </a:r>
          </a:p>
        </p:txBody>
      </p:sp>
      <p:sp>
        <p:nvSpPr>
          <p:cNvPr id="59398" name="Text Box 6">
            <a:extLst>
              <a:ext uri="{FF2B5EF4-FFF2-40B4-BE49-F238E27FC236}">
                <a16:creationId xmlns:a16="http://schemas.microsoft.com/office/drawing/2014/main" id="{5E8000C3-A026-4A73-9DAD-D900AB7AF2C9}"/>
              </a:ext>
            </a:extLst>
          </p:cNvPr>
          <p:cNvSpPr txBox="1">
            <a:spLocks noChangeArrowheads="1"/>
          </p:cNvSpPr>
          <p:nvPr/>
        </p:nvSpPr>
        <p:spPr bwMode="auto">
          <a:xfrm>
            <a:off x="428625" y="3505200"/>
            <a:ext cx="7391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i="1">
                <a:latin typeface="Times New Roman" panose="02020603050405020304" pitchFamily="18" charset="0"/>
              </a:rPr>
              <a:t>I = Prt</a:t>
            </a:r>
            <a:r>
              <a:rPr lang="en-US" altLang="en-US" sz="3000">
                <a:latin typeface="Times New Roman" panose="02020603050405020304" pitchFamily="18" charset="0"/>
              </a:rPr>
              <a:t> = $4800(0.07)(6/12) = $168.</a:t>
            </a:r>
            <a:endParaRPr lang="en-US" altLang="en-US" sz="3000" i="1">
              <a:latin typeface="Times New Roman" panose="02020603050405020304" pitchFamily="18" charset="0"/>
            </a:endParaRPr>
          </a:p>
        </p:txBody>
      </p:sp>
      <p:sp>
        <p:nvSpPr>
          <p:cNvPr id="59399" name="Line 7">
            <a:extLst>
              <a:ext uri="{FF2B5EF4-FFF2-40B4-BE49-F238E27FC236}">
                <a16:creationId xmlns:a16="http://schemas.microsoft.com/office/drawing/2014/main" id="{B777D7C5-B5C5-46C9-803B-6FDDB132490A}"/>
              </a:ext>
            </a:extLst>
          </p:cNvPr>
          <p:cNvSpPr>
            <a:spLocks noChangeShapeType="1"/>
          </p:cNvSpPr>
          <p:nvPr/>
        </p:nvSpPr>
        <p:spPr bwMode="auto">
          <a:xfrm flipV="1">
            <a:off x="4043363"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0" name="Text Box 8">
            <a:extLst>
              <a:ext uri="{FF2B5EF4-FFF2-40B4-BE49-F238E27FC236}">
                <a16:creationId xmlns:a16="http://schemas.microsoft.com/office/drawing/2014/main" id="{466D5748-6E84-4237-BC08-D127F58565F1}"/>
              </a:ext>
            </a:extLst>
          </p:cNvPr>
          <p:cNvSpPr txBox="1">
            <a:spLocks noChangeArrowheads="1"/>
          </p:cNvSpPr>
          <p:nvPr/>
        </p:nvSpPr>
        <p:spPr bwMode="auto">
          <a:xfrm>
            <a:off x="2366963" y="4495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6 months is 6/12 of a year.</a:t>
            </a:r>
          </a:p>
        </p:txBody>
      </p:sp>
      <p:sp>
        <p:nvSpPr>
          <p:cNvPr id="15368" name="Rectangle 9">
            <a:extLst>
              <a:ext uri="{FF2B5EF4-FFF2-40B4-BE49-F238E27FC236}">
                <a16:creationId xmlns:a16="http://schemas.microsoft.com/office/drawing/2014/main" id="{EF6B22A6-84A3-4426-8440-0473EE80F4E1}"/>
              </a:ext>
            </a:extLst>
          </p:cNvPr>
          <p:cNvSpPr>
            <a:spLocks noGrp="1" noChangeArrowheads="1"/>
          </p:cNvSpPr>
          <p:nvPr>
            <p:ph type="title"/>
          </p:nvPr>
        </p:nvSpPr>
        <p:spPr/>
        <p:txBody>
          <a:bodyPr/>
          <a:lstStyle/>
          <a:p>
            <a:r>
              <a:rPr lang="en-US" altLang="en-US"/>
              <a:t>Example: Finding Simple Interest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8" grpId="0"/>
      <p:bldP spid="59400"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3">
            <a:extLst>
              <a:ext uri="{FF2B5EF4-FFF2-40B4-BE49-F238E27FC236}">
                <a16:creationId xmlns:a16="http://schemas.microsoft.com/office/drawing/2014/main" id="{6576F9CE-D136-4120-B561-893C7063FADF}"/>
              </a:ext>
            </a:extLst>
          </p:cNvPr>
          <p:cNvSpPr txBox="1">
            <a:spLocks noChangeArrowheads="1"/>
          </p:cNvSpPr>
          <p:nvPr/>
        </p:nvSpPr>
        <p:spPr bwMode="auto">
          <a:xfrm>
            <a:off x="455613" y="1598613"/>
            <a:ext cx="80772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In the last example, the borrower would have to repay $4800 + $168 = $4968.</a:t>
            </a:r>
          </a:p>
          <a:p>
            <a:pPr>
              <a:spcBef>
                <a:spcPct val="50000"/>
              </a:spcBef>
            </a:pPr>
            <a:r>
              <a:rPr lang="en-US" altLang="en-US" sz="3000">
                <a:latin typeface="Times New Roman" panose="02020603050405020304" pitchFamily="18" charset="0"/>
              </a:rPr>
              <a:t>The total amount repaid is called the </a:t>
            </a:r>
            <a:r>
              <a:rPr lang="en-US" altLang="en-US" sz="3000" b="1">
                <a:latin typeface="Times New Roman" panose="02020603050405020304" pitchFamily="18" charset="0"/>
              </a:rPr>
              <a:t>maturity value</a:t>
            </a:r>
            <a:r>
              <a:rPr lang="en-US" altLang="en-US" sz="3000">
                <a:latin typeface="Times New Roman" panose="02020603050405020304" pitchFamily="18" charset="0"/>
              </a:rPr>
              <a:t> (or the </a:t>
            </a:r>
            <a:r>
              <a:rPr lang="en-US" altLang="en-US" sz="3000" b="1">
                <a:latin typeface="Times New Roman" panose="02020603050405020304" pitchFamily="18" charset="0"/>
              </a:rPr>
              <a:t>value</a:t>
            </a:r>
            <a:r>
              <a:rPr lang="en-US" altLang="en-US" sz="3000">
                <a:latin typeface="Times New Roman" panose="02020603050405020304" pitchFamily="18" charset="0"/>
              </a:rPr>
              <a:t>) of the loan. We will refer to it as the </a:t>
            </a:r>
            <a:r>
              <a:rPr lang="en-US" altLang="en-US" sz="3000" b="1">
                <a:latin typeface="Times New Roman" panose="02020603050405020304" pitchFamily="18" charset="0"/>
              </a:rPr>
              <a:t>future value</a:t>
            </a:r>
            <a:r>
              <a:rPr lang="en-US" altLang="en-US" sz="3000">
                <a:latin typeface="Times New Roman" panose="02020603050405020304" pitchFamily="18" charset="0"/>
              </a:rPr>
              <a:t>, or </a:t>
            </a:r>
            <a:r>
              <a:rPr lang="en-US" altLang="en-US" sz="3000" b="1">
                <a:latin typeface="Times New Roman" panose="02020603050405020304" pitchFamily="18" charset="0"/>
              </a:rPr>
              <a:t>future amount</a:t>
            </a:r>
            <a:r>
              <a:rPr lang="en-US" altLang="en-US" sz="3000">
                <a:latin typeface="Times New Roman" panose="02020603050405020304" pitchFamily="18" charset="0"/>
              </a:rPr>
              <a:t>. The original principal, denoted </a:t>
            </a:r>
            <a:r>
              <a:rPr lang="en-US" altLang="en-US" sz="3000" i="1">
                <a:latin typeface="Times New Roman" panose="02020603050405020304" pitchFamily="18" charset="0"/>
              </a:rPr>
              <a:t>P</a:t>
            </a:r>
            <a:r>
              <a:rPr lang="en-US" altLang="en-US" sz="3000">
                <a:latin typeface="Times New Roman" panose="02020603050405020304" pitchFamily="18" charset="0"/>
              </a:rPr>
              <a:t>, can also be thought of as </a:t>
            </a:r>
            <a:r>
              <a:rPr lang="en-US" altLang="en-US" sz="3000" b="1">
                <a:latin typeface="Times New Roman" panose="02020603050405020304" pitchFamily="18" charset="0"/>
              </a:rPr>
              <a:t>present value</a:t>
            </a:r>
            <a:r>
              <a:rPr lang="en-US" altLang="en-US" sz="3000">
                <a:latin typeface="Times New Roman" panose="02020603050405020304" pitchFamily="18" charset="0"/>
              </a:rPr>
              <a:t>.  </a:t>
            </a:r>
          </a:p>
        </p:txBody>
      </p:sp>
      <p:sp>
        <p:nvSpPr>
          <p:cNvPr id="16387" name="Rectangle 4">
            <a:extLst>
              <a:ext uri="{FF2B5EF4-FFF2-40B4-BE49-F238E27FC236}">
                <a16:creationId xmlns:a16="http://schemas.microsoft.com/office/drawing/2014/main" id="{E486CEA3-E9AE-486D-BDC6-29FBDE81281C}"/>
              </a:ext>
            </a:extLst>
          </p:cNvPr>
          <p:cNvSpPr>
            <a:spLocks noGrp="1" noChangeArrowheads="1"/>
          </p:cNvSpPr>
          <p:nvPr>
            <p:ph type="title"/>
          </p:nvPr>
        </p:nvSpPr>
        <p:spPr/>
        <p:txBody>
          <a:bodyPr/>
          <a:lstStyle/>
          <a:p>
            <a:r>
              <a:rPr lang="en-US" altLang="en-US"/>
              <a:t>Future and Present Value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3007</TotalTime>
  <Words>1337</Words>
  <Application>Microsoft Office PowerPoint</Application>
  <PresentationFormat>On-screen Show (4:3)</PresentationFormat>
  <Paragraphs>109</Paragraphs>
  <Slides>31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7" baseType="lpstr">
      <vt:lpstr>Arial</vt:lpstr>
      <vt:lpstr>Cambria Math</vt:lpstr>
      <vt:lpstr>Times New Roman</vt:lpstr>
      <vt:lpstr>Default Design</vt:lpstr>
      <vt:lpstr>Custom Design</vt:lpstr>
      <vt:lpstr>Equation</vt:lpstr>
      <vt:lpstr>Chapter  7</vt:lpstr>
      <vt:lpstr>Chapter 7: Personal Financial   Management</vt:lpstr>
      <vt:lpstr>Section 7-1</vt:lpstr>
      <vt:lpstr>The Time Value of Money</vt:lpstr>
      <vt:lpstr>Interest</vt:lpstr>
      <vt:lpstr>Interest</vt:lpstr>
      <vt:lpstr>Simple Interest</vt:lpstr>
      <vt:lpstr>Example: Finding Simple Interest</vt:lpstr>
      <vt:lpstr>Future and Present Value</vt:lpstr>
      <vt:lpstr>Future Value for Simple Interest</vt:lpstr>
      <vt:lpstr>Example: Future Value for Simple Interest</vt:lpstr>
      <vt:lpstr>Example: Present Value for Simple Interest</vt:lpstr>
      <vt:lpstr>Compound Interest</vt:lpstr>
      <vt:lpstr>Compounding Period</vt:lpstr>
      <vt:lpstr>Future Value for Compound Interest</vt:lpstr>
      <vt:lpstr>Example: Finding Future Value for Compound Interest</vt:lpstr>
      <vt:lpstr>Example: Finding Present Value for Compound Interest</vt:lpstr>
      <vt:lpstr>Example: Video Daily Double?? Futurama: “A Fishful of Dollars”</vt:lpstr>
      <vt:lpstr>Example: Video Daily Double?? Futurama: “A Fishful of Dollars”</vt:lpstr>
      <vt:lpstr>Effective Annual Yield</vt:lpstr>
      <vt:lpstr>Effective Annual Yield</vt:lpstr>
      <vt:lpstr>Example: Effective Annual Yield</vt:lpstr>
      <vt:lpstr>Inflation</vt:lpstr>
      <vt:lpstr>Inflation</vt:lpstr>
      <vt:lpstr>Future Value for Continuous Compounding</vt:lpstr>
      <vt:lpstr>Example: Future Value for Continuous Compounding</vt:lpstr>
      <vt:lpstr>Inflation Proportion</vt:lpstr>
      <vt:lpstr>Example: Inflation</vt:lpstr>
      <vt:lpstr>Example: Inflation</vt:lpstr>
      <vt:lpstr>Example: Inflation</vt:lpstr>
      <vt:lpstr>Example: Estimating Years to Double by the Rule of 70</vt:lpstr>
    </vt:vector>
  </TitlesOfParts>
  <Company>Pearson Education,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creator>Miller</dc:creator>
  <cp:lastModifiedBy>Christopher Foley</cp:lastModifiedBy>
  <cp:revision>174</cp:revision>
  <dcterms:created xsi:type="dcterms:W3CDTF">2011-05-10T13:51:27Z</dcterms:created>
  <dcterms:modified xsi:type="dcterms:W3CDTF">2018-01-30T02:22:50Z</dcterms:modified>
</cp:coreProperties>
</file>