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31"/>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2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9CDB7DAE-BBE3-4ED3-A95F-A414AB4BCAAE}" type="datetimeFigureOut">
              <a:rPr lang="en-US" smtClean="0"/>
              <a:t>3/18/2018</a:t>
            </a:fld>
            <a:endParaRPr lang="en-US"/>
          </a:p>
        </p:txBody>
      </p:sp>
      <p:sp>
        <p:nvSpPr>
          <p:cNvPr id="4" name="Slide Image Placeholder 3"/>
          <p:cNvSpPr>
            <a:spLocks noGrp="1" noRot="1" noChangeAspect="1"/>
          </p:cNvSpPr>
          <p:nvPr>
            <p:ph type="sldImg" idx="2"/>
          </p:nvPr>
        </p:nvSpPr>
        <p:spPr>
          <a:xfrm>
            <a:off x="1624013" y="1257300"/>
            <a:ext cx="4524375"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F34B4D0A-A0E4-4620-9682-B9357C4746CD}" type="slidenum">
              <a:rPr lang="en-US" smtClean="0"/>
              <a:t>‹#›</a:t>
            </a:fld>
            <a:endParaRPr lang="en-US"/>
          </a:p>
        </p:txBody>
      </p:sp>
    </p:spTree>
    <p:extLst>
      <p:ext uri="{BB962C8B-B14F-4D97-AF65-F5344CB8AC3E}">
        <p14:creationId xmlns:p14="http://schemas.microsoft.com/office/powerpoint/2010/main" val="4186927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188FB050-4AEA-43EE-8C99-CB04FFA80A95}"/>
              </a:ext>
            </a:extLst>
          </p:cNvPr>
          <p:cNvSpPr>
            <a:spLocks noGrp="1" noChangeArrowheads="1"/>
          </p:cNvSpPr>
          <p:nvPr>
            <p:ph type="sldNum"/>
          </p:nvPr>
        </p:nvSpPr>
        <p:spPr>
          <a:ln/>
        </p:spPr>
        <p:txBody>
          <a:bodyPr/>
          <a:lstStyle/>
          <a:p>
            <a:fld id="{078D40A9-1731-4607-9F0D-AFBD946D3CE0}" type="slidenum">
              <a:rPr lang="en-US" altLang="en-US"/>
              <a:pPr/>
              <a:t>21</a:t>
            </a:fld>
            <a:endParaRPr lang="en-US" altLang="en-US"/>
          </a:p>
        </p:txBody>
      </p:sp>
      <p:sp>
        <p:nvSpPr>
          <p:cNvPr id="20481" name="Rectangle 1">
            <a:extLst>
              <a:ext uri="{FF2B5EF4-FFF2-40B4-BE49-F238E27FC236}">
                <a16:creationId xmlns:a16="http://schemas.microsoft.com/office/drawing/2014/main" id="{96BAAED9-33BC-4E86-916A-B22145587C53}"/>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2" name="Rectangle 2">
            <a:extLst>
              <a:ext uri="{FF2B5EF4-FFF2-40B4-BE49-F238E27FC236}">
                <a16:creationId xmlns:a16="http://schemas.microsoft.com/office/drawing/2014/main" id="{07F143C3-08EC-410B-BEB0-F9178C5DE900}"/>
              </a:ext>
            </a:extLst>
          </p:cNvPr>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568960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591A3812-0033-4952-9CD2-31997A12BB98}"/>
              </a:ext>
            </a:extLst>
          </p:cNvPr>
          <p:cNvSpPr>
            <a:spLocks noGrp="1" noChangeArrowheads="1"/>
          </p:cNvSpPr>
          <p:nvPr>
            <p:ph type="sldNum"/>
          </p:nvPr>
        </p:nvSpPr>
        <p:spPr>
          <a:ln/>
        </p:spPr>
        <p:txBody>
          <a:bodyPr/>
          <a:lstStyle/>
          <a:p>
            <a:fld id="{83FDBF28-7156-4B33-BEC2-0F7D7A97D9C3}" type="slidenum">
              <a:rPr lang="en-US" altLang="en-US"/>
              <a:pPr/>
              <a:t>22</a:t>
            </a:fld>
            <a:endParaRPr lang="en-US" altLang="en-US"/>
          </a:p>
        </p:txBody>
      </p:sp>
      <p:sp>
        <p:nvSpPr>
          <p:cNvPr id="21505" name="Rectangle 1">
            <a:extLst>
              <a:ext uri="{FF2B5EF4-FFF2-40B4-BE49-F238E27FC236}">
                <a16:creationId xmlns:a16="http://schemas.microsoft.com/office/drawing/2014/main" id="{7589EC89-A446-4BB2-ADD6-13EA35DAB680}"/>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6" name="Rectangle 2">
            <a:extLst>
              <a:ext uri="{FF2B5EF4-FFF2-40B4-BE49-F238E27FC236}">
                <a16:creationId xmlns:a16="http://schemas.microsoft.com/office/drawing/2014/main" id="{623A126C-32A8-44EE-80BC-C62F385885C0}"/>
              </a:ext>
            </a:extLst>
          </p:cNvPr>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332826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AF640410-E261-422A-9D9E-18382DD2CF41}"/>
              </a:ext>
            </a:extLst>
          </p:cNvPr>
          <p:cNvSpPr>
            <a:spLocks noGrp="1" noChangeArrowheads="1"/>
          </p:cNvSpPr>
          <p:nvPr>
            <p:ph type="sldNum"/>
          </p:nvPr>
        </p:nvSpPr>
        <p:spPr>
          <a:ln/>
        </p:spPr>
        <p:txBody>
          <a:bodyPr/>
          <a:lstStyle/>
          <a:p>
            <a:fld id="{A18ACF29-6700-4909-9C26-B1A380B15536}" type="slidenum">
              <a:rPr lang="en-US" altLang="en-US"/>
              <a:pPr/>
              <a:t>23</a:t>
            </a:fld>
            <a:endParaRPr lang="en-US" altLang="en-US"/>
          </a:p>
        </p:txBody>
      </p:sp>
      <p:sp>
        <p:nvSpPr>
          <p:cNvPr id="22529" name="Rectangle 1">
            <a:extLst>
              <a:ext uri="{FF2B5EF4-FFF2-40B4-BE49-F238E27FC236}">
                <a16:creationId xmlns:a16="http://schemas.microsoft.com/office/drawing/2014/main" id="{56D5803B-295D-4AAB-AAB9-0BF854FD8B6A}"/>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a:extLst>
              <a:ext uri="{FF2B5EF4-FFF2-40B4-BE49-F238E27FC236}">
                <a16:creationId xmlns:a16="http://schemas.microsoft.com/office/drawing/2014/main" id="{46D3AF1B-79D2-4F12-B427-66CA76C724CF}"/>
              </a:ext>
            </a:extLst>
          </p:cNvPr>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21044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6CBFC441-3221-4C8E-9725-E03018C7795E}"/>
              </a:ext>
            </a:extLst>
          </p:cNvPr>
          <p:cNvSpPr>
            <a:spLocks noGrp="1" noChangeArrowheads="1"/>
          </p:cNvSpPr>
          <p:nvPr>
            <p:ph type="sldNum"/>
          </p:nvPr>
        </p:nvSpPr>
        <p:spPr>
          <a:ln/>
        </p:spPr>
        <p:txBody>
          <a:bodyPr/>
          <a:lstStyle/>
          <a:p>
            <a:fld id="{8F0BE5CF-F550-4824-BCA3-AF172E811A20}" type="slidenum">
              <a:rPr lang="en-US" altLang="en-US"/>
              <a:pPr/>
              <a:t>24</a:t>
            </a:fld>
            <a:endParaRPr lang="en-US" altLang="en-US"/>
          </a:p>
        </p:txBody>
      </p:sp>
      <p:sp>
        <p:nvSpPr>
          <p:cNvPr id="23553" name="Rectangle 1">
            <a:extLst>
              <a:ext uri="{FF2B5EF4-FFF2-40B4-BE49-F238E27FC236}">
                <a16:creationId xmlns:a16="http://schemas.microsoft.com/office/drawing/2014/main" id="{4A814B96-3006-4EE6-B751-982FF560822E}"/>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4" name="Rectangle 2">
            <a:extLst>
              <a:ext uri="{FF2B5EF4-FFF2-40B4-BE49-F238E27FC236}">
                <a16:creationId xmlns:a16="http://schemas.microsoft.com/office/drawing/2014/main" id="{026BB194-27DB-4317-AB91-DB40D3C5E282}"/>
              </a:ext>
            </a:extLst>
          </p:cNvPr>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78327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B19D3881-C0A5-4FF3-8F5D-69EA320D0A90}"/>
              </a:ext>
            </a:extLst>
          </p:cNvPr>
          <p:cNvSpPr>
            <a:spLocks noGrp="1" noChangeArrowheads="1"/>
          </p:cNvSpPr>
          <p:nvPr>
            <p:ph type="sldNum"/>
          </p:nvPr>
        </p:nvSpPr>
        <p:spPr>
          <a:ln/>
        </p:spPr>
        <p:txBody>
          <a:bodyPr/>
          <a:lstStyle/>
          <a:p>
            <a:fld id="{4200C26E-B386-4889-8918-95F82B3B1B4A}" type="slidenum">
              <a:rPr lang="en-US" altLang="en-US"/>
              <a:pPr/>
              <a:t>25</a:t>
            </a:fld>
            <a:endParaRPr lang="en-US" altLang="en-US"/>
          </a:p>
        </p:txBody>
      </p:sp>
      <p:sp>
        <p:nvSpPr>
          <p:cNvPr id="24577" name="Rectangle 1">
            <a:extLst>
              <a:ext uri="{FF2B5EF4-FFF2-40B4-BE49-F238E27FC236}">
                <a16:creationId xmlns:a16="http://schemas.microsoft.com/office/drawing/2014/main" id="{EB18E6B6-DA03-4DE5-AD08-26D7850B3835}"/>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78" name="Rectangle 2">
            <a:extLst>
              <a:ext uri="{FF2B5EF4-FFF2-40B4-BE49-F238E27FC236}">
                <a16:creationId xmlns:a16="http://schemas.microsoft.com/office/drawing/2014/main" id="{9D9D69C9-EE09-4EFD-952B-EF31197FDFF8}"/>
              </a:ext>
            </a:extLst>
          </p:cNvPr>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61977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DDBE9067-92AD-40B7-89B9-A7072777BCF8}"/>
              </a:ext>
            </a:extLst>
          </p:cNvPr>
          <p:cNvSpPr>
            <a:spLocks noGrp="1" noChangeArrowheads="1"/>
          </p:cNvSpPr>
          <p:nvPr>
            <p:ph type="sldNum"/>
          </p:nvPr>
        </p:nvSpPr>
        <p:spPr>
          <a:ln/>
        </p:spPr>
        <p:txBody>
          <a:bodyPr/>
          <a:lstStyle/>
          <a:p>
            <a:fld id="{E6B7B75C-2BF9-42FF-B10E-CF09C8F394EB}" type="slidenum">
              <a:rPr lang="en-US" altLang="en-US"/>
              <a:pPr/>
              <a:t>26</a:t>
            </a:fld>
            <a:endParaRPr lang="en-US" altLang="en-US"/>
          </a:p>
        </p:txBody>
      </p:sp>
      <p:sp>
        <p:nvSpPr>
          <p:cNvPr id="25601" name="Rectangle 1">
            <a:extLst>
              <a:ext uri="{FF2B5EF4-FFF2-40B4-BE49-F238E27FC236}">
                <a16:creationId xmlns:a16="http://schemas.microsoft.com/office/drawing/2014/main" id="{10110531-4029-4F63-A674-0DBD171AAEE9}"/>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2" name="Rectangle 2">
            <a:extLst>
              <a:ext uri="{FF2B5EF4-FFF2-40B4-BE49-F238E27FC236}">
                <a16:creationId xmlns:a16="http://schemas.microsoft.com/office/drawing/2014/main" id="{A82DB95A-D5F8-4567-84E6-5FEF2073BDC9}"/>
              </a:ext>
            </a:extLst>
          </p:cNvPr>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239775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CFB23E8B-3550-4A4A-85B0-629E4ED561CB}"/>
              </a:ext>
            </a:extLst>
          </p:cNvPr>
          <p:cNvSpPr>
            <a:spLocks noGrp="1" noChangeArrowheads="1"/>
          </p:cNvSpPr>
          <p:nvPr>
            <p:ph type="sldNum"/>
          </p:nvPr>
        </p:nvSpPr>
        <p:spPr>
          <a:ln/>
        </p:spPr>
        <p:txBody>
          <a:bodyPr/>
          <a:lstStyle/>
          <a:p>
            <a:fld id="{DF18846B-24BC-4532-BA88-908D2821E7F4}" type="slidenum">
              <a:rPr lang="en-US" altLang="en-US"/>
              <a:pPr/>
              <a:t>27</a:t>
            </a:fld>
            <a:endParaRPr lang="en-US" altLang="en-US"/>
          </a:p>
        </p:txBody>
      </p:sp>
      <p:sp>
        <p:nvSpPr>
          <p:cNvPr id="26625" name="Rectangle 1">
            <a:extLst>
              <a:ext uri="{FF2B5EF4-FFF2-40B4-BE49-F238E27FC236}">
                <a16:creationId xmlns:a16="http://schemas.microsoft.com/office/drawing/2014/main" id="{99122F08-CBFD-4EF9-935D-4B6FEF584EDB}"/>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6" name="Rectangle 2">
            <a:extLst>
              <a:ext uri="{FF2B5EF4-FFF2-40B4-BE49-F238E27FC236}">
                <a16:creationId xmlns:a16="http://schemas.microsoft.com/office/drawing/2014/main" id="{4A5424B5-CD15-443E-85FC-FEF3D614B153}"/>
              </a:ext>
            </a:extLst>
          </p:cNvPr>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7802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0"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31"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3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3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6"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8"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9"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40"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41"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42"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43"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6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7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7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7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8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8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8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8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8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8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8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96"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98"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0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1"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0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0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0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1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11"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1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1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15"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17"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118"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2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123"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5"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126"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127"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128"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129"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130"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2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8"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wmf"/><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wmf"/><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3.wmf"/><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 name="Picture 7"/>
          <p:cNvPicPr/>
          <p:nvPr/>
        </p:nvPicPr>
        <p:blipFill>
          <a:blip r:embed="rId14"/>
          <a:stretch/>
        </p:blipFill>
        <p:spPr>
          <a:xfrm>
            <a:off x="5073480" y="895320"/>
            <a:ext cx="3646080" cy="4787280"/>
          </a:xfrm>
          <a:prstGeom prst="rect">
            <a:avLst/>
          </a:prstGeom>
          <a:ln>
            <a:noFill/>
          </a:ln>
        </p:spPr>
      </p:pic>
      <p:sp>
        <p:nvSpPr>
          <p:cNvPr id="9" name="CustomShape 1"/>
          <p:cNvSpPr/>
          <p:nvPr/>
        </p:nvSpPr>
        <p:spPr>
          <a:xfrm>
            <a:off x="0" y="6407280"/>
            <a:ext cx="9144720" cy="456480"/>
          </a:xfrm>
          <a:prstGeom prst="rect">
            <a:avLst/>
          </a:prstGeom>
          <a:solidFill>
            <a:srgbClr val="364395"/>
          </a:solidFill>
          <a:ln>
            <a:noFill/>
          </a:ln>
        </p:spPr>
        <p:style>
          <a:lnRef idx="0">
            <a:scrgbClr r="0" g="0" b="0"/>
          </a:lnRef>
          <a:fillRef idx="0">
            <a:scrgbClr r="0" g="0" b="0"/>
          </a:fillRef>
          <a:effectRef idx="0">
            <a:scrgbClr r="0" g="0" b="0"/>
          </a:effectRef>
          <a:fontRef idx="minor"/>
        </p:style>
      </p:sp>
      <p:pic>
        <p:nvPicPr>
          <p:cNvPr id="2" name="Picture 1"/>
          <p:cNvPicPr/>
          <p:nvPr/>
        </p:nvPicPr>
        <p:blipFill>
          <a:blip r:embed="rId15"/>
          <a:stretch/>
        </p:blipFill>
        <p:spPr>
          <a:xfrm>
            <a:off x="6853320" y="6356520"/>
            <a:ext cx="1527840" cy="492840"/>
          </a:xfrm>
          <a:prstGeom prst="rect">
            <a:avLst/>
          </a:prstGeom>
          <a:ln>
            <a:noFill/>
          </a:ln>
        </p:spPr>
      </p:pic>
      <p:pic>
        <p:nvPicPr>
          <p:cNvPr id="3" name="Picture 2"/>
          <p:cNvPicPr/>
          <p:nvPr/>
        </p:nvPicPr>
        <p:blipFill>
          <a:blip r:embed="rId16"/>
          <a:stretch/>
        </p:blipFill>
        <p:spPr>
          <a:xfrm>
            <a:off x="0" y="6356520"/>
            <a:ext cx="1761480" cy="492840"/>
          </a:xfrm>
          <a:prstGeom prst="rect">
            <a:avLst/>
          </a:prstGeom>
          <a:ln>
            <a:noFill/>
          </a:ln>
        </p:spPr>
      </p:pic>
      <p:sp>
        <p:nvSpPr>
          <p:cNvPr id="4" name="CustomShape 2"/>
          <p:cNvSpPr/>
          <p:nvPr/>
        </p:nvSpPr>
        <p:spPr>
          <a:xfrm>
            <a:off x="2611440" y="6526080"/>
            <a:ext cx="4494960" cy="4564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US" sz="900" b="0" strike="noStrike" spc="-1">
                <a:solidFill>
                  <a:srgbClr val="FBF5EA"/>
                </a:solidFill>
                <a:latin typeface="Arial"/>
                <a:ea typeface="Arial"/>
              </a:rPr>
              <a:t>Copyright © 2015, 2011, and 2007 Pearson Education, Inc. </a:t>
            </a:r>
            <a:endParaRPr lang="en-US" sz="900" b="0" strike="noStrike" spc="-1">
              <a:latin typeface="Arial"/>
            </a:endParaRPr>
          </a:p>
        </p:txBody>
      </p:sp>
      <p:sp>
        <p:nvSpPr>
          <p:cNvPr id="5" name="CustomShape 3"/>
          <p:cNvSpPr/>
          <p:nvPr/>
        </p:nvSpPr>
        <p:spPr>
          <a:xfrm>
            <a:off x="8136000" y="6303960"/>
            <a:ext cx="842040" cy="4564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E7FB5A90-D05A-4E3E-9125-944F10F99367}" type="slidenum">
              <a:rPr lang="en-US" sz="1000" b="0" strike="noStrike" spc="-1">
                <a:solidFill>
                  <a:srgbClr val="FBF5EA"/>
                </a:solidFill>
                <a:latin typeface="Arial"/>
                <a:ea typeface="Arial"/>
              </a:rPr>
              <a:t>‹#›</a:t>
            </a:fld>
            <a:endParaRPr lang="en-US" sz="1000" b="0" strike="noStrike" spc="-1">
              <a:latin typeface="Arial"/>
            </a:endParaRPr>
          </a:p>
        </p:txBody>
      </p:sp>
      <p:sp>
        <p:nvSpPr>
          <p:cNvPr id="6" name="PlaceHolder 4"/>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7"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4" name="Picture 43"/>
          <p:cNvPicPr/>
          <p:nvPr/>
        </p:nvPicPr>
        <p:blipFill>
          <a:blip r:embed="rId14"/>
          <a:stretch/>
        </p:blipFill>
        <p:spPr>
          <a:xfrm>
            <a:off x="369720" y="1303200"/>
            <a:ext cx="8773560" cy="88200"/>
          </a:xfrm>
          <a:prstGeom prst="rect">
            <a:avLst/>
          </a:prstGeom>
          <a:ln>
            <a:noFill/>
          </a:ln>
        </p:spPr>
      </p:pic>
      <p:sp>
        <p:nvSpPr>
          <p:cNvPr id="45" name="CustomShape 1"/>
          <p:cNvSpPr/>
          <p:nvPr/>
        </p:nvSpPr>
        <p:spPr>
          <a:xfrm>
            <a:off x="0" y="6407280"/>
            <a:ext cx="9144720" cy="456480"/>
          </a:xfrm>
          <a:prstGeom prst="rect">
            <a:avLst/>
          </a:prstGeom>
          <a:solidFill>
            <a:srgbClr val="364395"/>
          </a:solidFill>
          <a:ln>
            <a:noFill/>
          </a:ln>
        </p:spPr>
        <p:style>
          <a:lnRef idx="0">
            <a:scrgbClr r="0" g="0" b="0"/>
          </a:lnRef>
          <a:fillRef idx="0">
            <a:scrgbClr r="0" g="0" b="0"/>
          </a:fillRef>
          <a:effectRef idx="0">
            <a:scrgbClr r="0" g="0" b="0"/>
          </a:effectRef>
          <a:fontRef idx="minor"/>
        </p:style>
      </p:sp>
      <p:pic>
        <p:nvPicPr>
          <p:cNvPr id="46" name="Picture 45"/>
          <p:cNvPicPr/>
          <p:nvPr/>
        </p:nvPicPr>
        <p:blipFill>
          <a:blip r:embed="rId15"/>
          <a:stretch/>
        </p:blipFill>
        <p:spPr>
          <a:xfrm>
            <a:off x="6853320" y="6356520"/>
            <a:ext cx="1527840" cy="492840"/>
          </a:xfrm>
          <a:prstGeom prst="rect">
            <a:avLst/>
          </a:prstGeom>
          <a:ln>
            <a:noFill/>
          </a:ln>
        </p:spPr>
      </p:pic>
      <p:pic>
        <p:nvPicPr>
          <p:cNvPr id="47" name="Picture 46"/>
          <p:cNvPicPr/>
          <p:nvPr/>
        </p:nvPicPr>
        <p:blipFill>
          <a:blip r:embed="rId16"/>
          <a:stretch/>
        </p:blipFill>
        <p:spPr>
          <a:xfrm>
            <a:off x="0" y="6356520"/>
            <a:ext cx="1761480" cy="492840"/>
          </a:xfrm>
          <a:prstGeom prst="rect">
            <a:avLst/>
          </a:prstGeom>
          <a:ln>
            <a:noFill/>
          </a:ln>
        </p:spPr>
      </p:pic>
      <p:sp>
        <p:nvSpPr>
          <p:cNvPr id="48" name="CustomShape 2"/>
          <p:cNvSpPr/>
          <p:nvPr/>
        </p:nvSpPr>
        <p:spPr>
          <a:xfrm>
            <a:off x="2611440" y="6526080"/>
            <a:ext cx="4494960" cy="4564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US" sz="900" b="0" strike="noStrike" spc="-1">
                <a:solidFill>
                  <a:srgbClr val="FBF5EA"/>
                </a:solidFill>
                <a:latin typeface="Arial"/>
                <a:ea typeface="Arial"/>
              </a:rPr>
              <a:t>Copyright © 2016, 2012, and 2008 Pearson Education, Inc. </a:t>
            </a:r>
            <a:endParaRPr lang="en-US" sz="900" b="0" strike="noStrike" spc="-1">
              <a:latin typeface="Arial"/>
            </a:endParaRPr>
          </a:p>
        </p:txBody>
      </p:sp>
      <p:sp>
        <p:nvSpPr>
          <p:cNvPr id="49" name="CustomShape 3"/>
          <p:cNvSpPr/>
          <p:nvPr/>
        </p:nvSpPr>
        <p:spPr>
          <a:xfrm>
            <a:off x="8136000" y="6303960"/>
            <a:ext cx="842040" cy="4564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C9701C77-E035-44B2-89FF-A6D0D21E4164}" type="slidenum">
              <a:rPr lang="en-US" sz="1000" b="1" strike="noStrike" spc="-1">
                <a:solidFill>
                  <a:srgbClr val="FBF5EA"/>
                </a:solidFill>
                <a:latin typeface="Arial"/>
                <a:ea typeface="Arial"/>
              </a:rPr>
              <a:t>‹#›</a:t>
            </a:fld>
            <a:endParaRPr lang="en-US" sz="1000" b="0" strike="noStrike" spc="-1">
              <a:latin typeface="Arial"/>
            </a:endParaRPr>
          </a:p>
        </p:txBody>
      </p:sp>
      <p:sp>
        <p:nvSpPr>
          <p:cNvPr id="50" name="PlaceHolder 4"/>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51"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 name="CustomShape 1"/>
          <p:cNvSpPr/>
          <p:nvPr/>
        </p:nvSpPr>
        <p:spPr>
          <a:xfrm>
            <a:off x="0" y="6407280"/>
            <a:ext cx="9144720" cy="456480"/>
          </a:xfrm>
          <a:prstGeom prst="rect">
            <a:avLst/>
          </a:prstGeom>
          <a:solidFill>
            <a:srgbClr val="364395"/>
          </a:solidFill>
          <a:ln>
            <a:noFill/>
          </a:ln>
        </p:spPr>
        <p:style>
          <a:lnRef idx="0">
            <a:scrgbClr r="0" g="0" b="0"/>
          </a:lnRef>
          <a:fillRef idx="0">
            <a:scrgbClr r="0" g="0" b="0"/>
          </a:fillRef>
          <a:effectRef idx="0">
            <a:scrgbClr r="0" g="0" b="0"/>
          </a:effectRef>
          <a:fontRef idx="minor"/>
        </p:style>
      </p:sp>
      <p:pic>
        <p:nvPicPr>
          <p:cNvPr id="89" name="Picture 88"/>
          <p:cNvPicPr/>
          <p:nvPr/>
        </p:nvPicPr>
        <p:blipFill>
          <a:blip r:embed="rId14"/>
          <a:stretch/>
        </p:blipFill>
        <p:spPr>
          <a:xfrm>
            <a:off x="6853320" y="6356520"/>
            <a:ext cx="1527840" cy="492840"/>
          </a:xfrm>
          <a:prstGeom prst="rect">
            <a:avLst/>
          </a:prstGeom>
          <a:ln>
            <a:noFill/>
          </a:ln>
        </p:spPr>
      </p:pic>
      <p:pic>
        <p:nvPicPr>
          <p:cNvPr id="90" name="Picture 89"/>
          <p:cNvPicPr/>
          <p:nvPr/>
        </p:nvPicPr>
        <p:blipFill>
          <a:blip r:embed="rId15"/>
          <a:stretch/>
        </p:blipFill>
        <p:spPr>
          <a:xfrm>
            <a:off x="0" y="6356520"/>
            <a:ext cx="1761480" cy="492840"/>
          </a:xfrm>
          <a:prstGeom prst="rect">
            <a:avLst/>
          </a:prstGeom>
          <a:ln>
            <a:noFill/>
          </a:ln>
        </p:spPr>
      </p:pic>
      <p:sp>
        <p:nvSpPr>
          <p:cNvPr id="91" name="CustomShape 2"/>
          <p:cNvSpPr/>
          <p:nvPr/>
        </p:nvSpPr>
        <p:spPr>
          <a:xfrm>
            <a:off x="2611440" y="6526080"/>
            <a:ext cx="4494960" cy="4564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US" sz="900" b="0" strike="noStrike" spc="-1">
                <a:solidFill>
                  <a:srgbClr val="FBF5EA"/>
                </a:solidFill>
                <a:latin typeface="Arial"/>
                <a:ea typeface="Arial"/>
              </a:rPr>
              <a:t>Copyright © 2016, 2012, and 2008 Pearson Education, Inc. </a:t>
            </a:r>
            <a:endParaRPr lang="en-US" sz="900" b="0" strike="noStrike" spc="-1">
              <a:latin typeface="Arial"/>
            </a:endParaRPr>
          </a:p>
        </p:txBody>
      </p:sp>
      <p:sp>
        <p:nvSpPr>
          <p:cNvPr id="92" name="CustomShape 3"/>
          <p:cNvSpPr/>
          <p:nvPr/>
        </p:nvSpPr>
        <p:spPr>
          <a:xfrm>
            <a:off x="8136000" y="6303960"/>
            <a:ext cx="842040" cy="4564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89312448-EF87-4EB6-A7F3-032F692473A3}" type="slidenum">
              <a:rPr lang="en-US" sz="1000" b="1" strike="noStrike" spc="-1">
                <a:solidFill>
                  <a:srgbClr val="FBF5EA"/>
                </a:solidFill>
                <a:latin typeface="Arial"/>
                <a:ea typeface="Arial"/>
              </a:rPr>
              <a:t>‹#›</a:t>
            </a:fld>
            <a:endParaRPr lang="en-US" sz="1000" b="0" strike="noStrike" spc="-1">
              <a:latin typeface="Arial"/>
            </a:endParaRPr>
          </a:p>
        </p:txBody>
      </p:sp>
      <p:sp>
        <p:nvSpPr>
          <p:cNvPr id="93" name="PlaceHolder 4"/>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94"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9.wmf"/><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8.w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 name="CustomShape 1"/>
          <p:cNvSpPr/>
          <p:nvPr/>
        </p:nvSpPr>
        <p:spPr>
          <a:xfrm>
            <a:off x="382680" y="263520"/>
            <a:ext cx="8374680" cy="10328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6400" b="1" strike="noStrike" spc="-1">
                <a:solidFill>
                  <a:srgbClr val="000000"/>
                </a:solidFill>
                <a:latin typeface="Arial"/>
                <a:ea typeface="DejaVu Sans"/>
              </a:rPr>
              <a:t>Chapter  10</a:t>
            </a:r>
            <a:endParaRPr lang="en-US" sz="6400" b="0" strike="noStrike" spc="-1">
              <a:latin typeface="Arial"/>
            </a:endParaRPr>
          </a:p>
        </p:txBody>
      </p:sp>
      <p:sp>
        <p:nvSpPr>
          <p:cNvPr id="132" name="CustomShape 2"/>
          <p:cNvSpPr/>
          <p:nvPr/>
        </p:nvSpPr>
        <p:spPr>
          <a:xfrm>
            <a:off x="382680" y="1452600"/>
            <a:ext cx="4552200" cy="4701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998"/>
              </a:spcBef>
            </a:pPr>
            <a:endParaRPr lang="en-US" sz="1800" b="0" strike="noStrike" spc="-1">
              <a:latin typeface="Arial"/>
            </a:endParaRPr>
          </a:p>
          <a:p>
            <a:pPr>
              <a:lnSpc>
                <a:spcPct val="100000"/>
              </a:lnSpc>
              <a:spcBef>
                <a:spcPts val="998"/>
              </a:spcBef>
            </a:pPr>
            <a:r>
              <a:rPr lang="en-US" sz="4000" b="1" strike="noStrike" spc="-1">
                <a:solidFill>
                  <a:srgbClr val="333399"/>
                </a:solidFill>
                <a:latin typeface="Arial"/>
                <a:ea typeface="DejaVu Sans"/>
              </a:rPr>
              <a:t>Number Theory</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 name="CustomShape 1"/>
          <p:cNvSpPr/>
          <p:nvPr/>
        </p:nvSpPr>
        <p:spPr>
          <a:xfrm>
            <a:off x="455760" y="1598760"/>
            <a:ext cx="7390440" cy="2853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spcBef>
                <a:spcPts val="1874"/>
              </a:spcBef>
            </a:pPr>
            <a:r>
              <a:rPr lang="en-US" sz="3000" b="0" strike="noStrike" spc="-1">
                <a:solidFill>
                  <a:srgbClr val="000000"/>
                </a:solidFill>
                <a:latin typeface="Times New Roman"/>
                <a:ea typeface="DejaVu Sans"/>
              </a:rPr>
              <a:t>A </a:t>
            </a:r>
            <a:r>
              <a:rPr lang="en-US" sz="3000" b="1" strike="noStrike" spc="-1">
                <a:solidFill>
                  <a:srgbClr val="000000"/>
                </a:solidFill>
                <a:latin typeface="Times New Roman"/>
                <a:ea typeface="DejaVu Sans"/>
              </a:rPr>
              <a:t>prime number</a:t>
            </a:r>
            <a:r>
              <a:rPr lang="en-US" sz="3000" b="0" strike="noStrike" spc="-1">
                <a:solidFill>
                  <a:srgbClr val="000000"/>
                </a:solidFill>
                <a:latin typeface="Times New Roman"/>
                <a:ea typeface="DejaVu Sans"/>
              </a:rPr>
              <a:t> is a natural number that has </a:t>
            </a:r>
            <a:r>
              <a:rPr lang="en-US" sz="3000" b="0" i="1" strike="noStrike" spc="-1">
                <a:solidFill>
                  <a:srgbClr val="000000"/>
                </a:solidFill>
                <a:latin typeface="Times New Roman"/>
                <a:ea typeface="DejaVu Sans"/>
              </a:rPr>
              <a:t>exactly</a:t>
            </a:r>
            <a:r>
              <a:rPr lang="en-US" sz="3000" b="0" strike="noStrike" spc="-1">
                <a:solidFill>
                  <a:srgbClr val="000000"/>
                </a:solidFill>
                <a:latin typeface="Times New Roman"/>
                <a:ea typeface="DejaVu Sans"/>
              </a:rPr>
              <a:t> two different natural number factors.</a:t>
            </a:r>
            <a:endParaRPr lang="en-US" sz="3000" b="0" strike="noStrike" spc="-1">
              <a:latin typeface="Arial"/>
            </a:endParaRPr>
          </a:p>
          <a:p>
            <a:pPr>
              <a:lnSpc>
                <a:spcPct val="100000"/>
              </a:lnSpc>
              <a:spcBef>
                <a:spcPts val="1874"/>
              </a:spcBef>
            </a:pPr>
            <a:endParaRPr lang="en-US" sz="3000" b="0" strike="noStrike" spc="-1">
              <a:latin typeface="Arial"/>
            </a:endParaRPr>
          </a:p>
          <a:p>
            <a:pPr>
              <a:lnSpc>
                <a:spcPct val="100000"/>
              </a:lnSpc>
              <a:spcBef>
                <a:spcPts val="1874"/>
              </a:spcBef>
            </a:pPr>
            <a:r>
              <a:rPr lang="en-US" sz="3000" b="0" strike="noStrike" spc="-1">
                <a:solidFill>
                  <a:srgbClr val="000000"/>
                </a:solidFill>
                <a:latin typeface="Times New Roman"/>
                <a:ea typeface="DejaVu Sans"/>
              </a:rPr>
              <a:t>The natural number 1 is neither prime nor composite.</a:t>
            </a:r>
            <a:endParaRPr lang="en-US" sz="3000" b="0" strike="noStrike" spc="-1">
              <a:latin typeface="Arial"/>
            </a:endParaRPr>
          </a:p>
        </p:txBody>
      </p:sp>
      <p:sp>
        <p:nvSpPr>
          <p:cNvPr id="154" name="CustomShape 2"/>
          <p:cNvSpPr/>
          <p:nvPr/>
        </p:nvSpPr>
        <p:spPr>
          <a:xfrm>
            <a:off x="457200" y="165240"/>
            <a:ext cx="8228880" cy="11422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400" b="1" strike="noStrike" spc="-1">
                <a:solidFill>
                  <a:srgbClr val="000000"/>
                </a:solidFill>
                <a:latin typeface="Arial"/>
                <a:ea typeface="DejaVu Sans"/>
              </a:rPr>
              <a:t>Alternative Definition of a Prime Number</a:t>
            </a:r>
            <a:endParaRPr lang="en-US" sz="3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 name="CustomShape 1"/>
          <p:cNvSpPr/>
          <p:nvPr/>
        </p:nvSpPr>
        <p:spPr>
          <a:xfrm>
            <a:off x="455760" y="1598760"/>
            <a:ext cx="7923960" cy="4661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spcBef>
                <a:spcPts val="1874"/>
              </a:spcBef>
            </a:pPr>
            <a:r>
              <a:rPr lang="en-US" sz="3000" b="0" strike="noStrike" spc="-1">
                <a:solidFill>
                  <a:srgbClr val="000000"/>
                </a:solidFill>
                <a:latin typeface="Times New Roman"/>
                <a:ea typeface="DejaVu Sans"/>
              </a:rPr>
              <a:t>One systematic method for identifying primes is known as the </a:t>
            </a:r>
            <a:r>
              <a:rPr lang="en-US" sz="3000" b="1" strike="noStrike" spc="-1">
                <a:solidFill>
                  <a:srgbClr val="000000"/>
                </a:solidFill>
                <a:latin typeface="Times New Roman"/>
                <a:ea typeface="DejaVu Sans"/>
              </a:rPr>
              <a:t>Sieve of Eratosthenes</a:t>
            </a:r>
            <a:r>
              <a:rPr lang="en-US" sz="3000" b="0" strike="noStrike" spc="-1">
                <a:solidFill>
                  <a:srgbClr val="000000"/>
                </a:solidFill>
                <a:latin typeface="Times New Roman"/>
                <a:ea typeface="DejaVu Sans"/>
              </a:rPr>
              <a:t>. To construct a sieve, list all the natural numbers from 2 through some given natural number. The number 2 is prime, but all multiples of it are composite. Circle the 2 and cross out all other multiples of 2. Continue this process for all primes less than or equal to the square root of the last number in the list. Circle all remaining numbers that are not crossed out.</a:t>
            </a:r>
            <a:endParaRPr lang="en-US" sz="3000" b="0" strike="noStrike" spc="-1">
              <a:latin typeface="Arial"/>
            </a:endParaRPr>
          </a:p>
        </p:txBody>
      </p:sp>
      <p:sp>
        <p:nvSpPr>
          <p:cNvPr id="156" name="CustomShape 2"/>
          <p:cNvSpPr/>
          <p:nvPr/>
        </p:nvSpPr>
        <p:spPr>
          <a:xfrm>
            <a:off x="457200" y="165240"/>
            <a:ext cx="8228880" cy="11422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400" b="1" strike="noStrike" spc="-1">
                <a:solidFill>
                  <a:srgbClr val="000000"/>
                </a:solidFill>
                <a:latin typeface="Arial"/>
                <a:ea typeface="DejaVu Sans"/>
              </a:rPr>
              <a:t>Sieve of Eratosthenes</a:t>
            </a:r>
            <a:endParaRPr lang="en-US" sz="3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7" name="Picture 156"/>
          <p:cNvPicPr/>
          <p:nvPr/>
        </p:nvPicPr>
        <p:blipFill>
          <a:blip r:embed="rId2"/>
          <a:stretch/>
        </p:blipFill>
        <p:spPr>
          <a:xfrm>
            <a:off x="533520" y="1752480"/>
            <a:ext cx="8187480" cy="3918960"/>
          </a:xfrm>
          <a:prstGeom prst="rect">
            <a:avLst/>
          </a:prstGeom>
          <a:ln>
            <a:noFill/>
          </a:ln>
        </p:spPr>
      </p:pic>
      <p:sp>
        <p:nvSpPr>
          <p:cNvPr id="158" name="CustomShape 1"/>
          <p:cNvSpPr/>
          <p:nvPr/>
        </p:nvSpPr>
        <p:spPr>
          <a:xfrm>
            <a:off x="457200" y="165240"/>
            <a:ext cx="8228880" cy="11422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400" b="1" strike="noStrike" spc="-1">
                <a:solidFill>
                  <a:srgbClr val="000000"/>
                </a:solidFill>
                <a:latin typeface="Arial"/>
                <a:ea typeface="DejaVu Sans"/>
              </a:rPr>
              <a:t>Sieve of Eratosthenes</a:t>
            </a:r>
            <a:endParaRPr lang="en-US" sz="3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9" name="CustomShape 1"/>
          <p:cNvSpPr/>
          <p:nvPr/>
        </p:nvSpPr>
        <p:spPr>
          <a:xfrm>
            <a:off x="455760" y="1598760"/>
            <a:ext cx="8076240" cy="23774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spcBef>
                <a:spcPts val="1874"/>
              </a:spcBef>
            </a:pPr>
            <a:r>
              <a:rPr lang="en-US" sz="3000" b="1" strike="noStrike" spc="-1">
                <a:solidFill>
                  <a:srgbClr val="000000"/>
                </a:solidFill>
                <a:latin typeface="Times New Roman"/>
                <a:ea typeface="DejaVu Sans"/>
              </a:rPr>
              <a:t>Divisibility tests</a:t>
            </a:r>
            <a:r>
              <a:rPr lang="en-US" sz="3000" b="0" strike="noStrike" spc="-1">
                <a:solidFill>
                  <a:srgbClr val="000000"/>
                </a:solidFill>
                <a:latin typeface="Times New Roman"/>
                <a:ea typeface="DejaVu Sans"/>
              </a:rPr>
              <a:t> are an aid to determine whether a natural number is divisible by another natural number. Simple tests are given on the next two slides. There are tests for 7 and 11, but they are more involved.</a:t>
            </a:r>
            <a:endParaRPr lang="en-US" sz="3000" b="0" strike="noStrike" spc="-1">
              <a:latin typeface="Arial"/>
            </a:endParaRPr>
          </a:p>
        </p:txBody>
      </p:sp>
      <p:sp>
        <p:nvSpPr>
          <p:cNvPr id="160" name="CustomShape 2"/>
          <p:cNvSpPr/>
          <p:nvPr/>
        </p:nvSpPr>
        <p:spPr>
          <a:xfrm>
            <a:off x="457200" y="165240"/>
            <a:ext cx="8228880" cy="11422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400" b="1" strike="noStrike" spc="-1">
                <a:solidFill>
                  <a:srgbClr val="000000"/>
                </a:solidFill>
                <a:latin typeface="Arial"/>
                <a:ea typeface="DejaVu Sans"/>
              </a:rPr>
              <a:t>Divisibility Tests</a:t>
            </a:r>
            <a:endParaRPr lang="en-US" sz="3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161" name="Table 1"/>
          <p:cNvGraphicFramePr/>
          <p:nvPr/>
        </p:nvGraphicFramePr>
        <p:xfrm>
          <a:off x="685800" y="1828800"/>
          <a:ext cx="7849440" cy="3842640"/>
        </p:xfrm>
        <a:graphic>
          <a:graphicData uri="http://schemas.openxmlformats.org/drawingml/2006/table">
            <a:tbl>
              <a:tblPr/>
              <a:tblGrid>
                <a:gridCol w="2243520">
                  <a:extLst>
                    <a:ext uri="{9D8B030D-6E8A-4147-A177-3AD203B41FA5}">
                      <a16:colId xmlns:a16="http://schemas.microsoft.com/office/drawing/2014/main" val="20000"/>
                    </a:ext>
                  </a:extLst>
                </a:gridCol>
                <a:gridCol w="5606280">
                  <a:extLst>
                    <a:ext uri="{9D8B030D-6E8A-4147-A177-3AD203B41FA5}">
                      <a16:colId xmlns:a16="http://schemas.microsoft.com/office/drawing/2014/main" val="20001"/>
                    </a:ext>
                  </a:extLst>
                </a:gridCol>
              </a:tblGrid>
              <a:tr h="579600">
                <a:tc>
                  <a:txBody>
                    <a:bodyPr/>
                    <a:lstStyle/>
                    <a:p>
                      <a:pPr>
                        <a:lnSpc>
                          <a:spcPct val="93000"/>
                        </a:lnSpc>
                        <a:spcBef>
                          <a:spcPts val="697"/>
                        </a:spcBef>
                      </a:pPr>
                      <a:r>
                        <a:rPr lang="en-US" sz="2800" b="0" strike="noStrike" spc="-1">
                          <a:solidFill>
                            <a:srgbClr val="000000"/>
                          </a:solidFill>
                          <a:latin typeface="Times New Roman"/>
                        </a:rPr>
                        <a:t>Divisible by</a:t>
                      </a:r>
                      <a:endParaRPr lang="en-US" sz="2800" b="0" strike="noStrike" spc="-1">
                        <a:latin typeface="Arial"/>
                      </a:endParaRPr>
                    </a:p>
                  </a:txBody>
                  <a:tcPr marL="90000" marR="90000">
                    <a:lnL w="6480">
                      <a:solidFill>
                        <a:srgbClr val="000000"/>
                      </a:solidFill>
                    </a:lnL>
                    <a:lnR w="2880">
                      <a:solidFill>
                        <a:srgbClr val="000000"/>
                      </a:solidFill>
                    </a:lnR>
                    <a:lnT w="6480">
                      <a:solidFill>
                        <a:srgbClr val="000000"/>
                      </a:solidFill>
                    </a:lnT>
                    <a:lnB w="2880">
                      <a:solidFill>
                        <a:srgbClr val="000000"/>
                      </a:solidFill>
                    </a:lnB>
                    <a:noFill/>
                  </a:tcPr>
                </a:tc>
                <a:tc>
                  <a:txBody>
                    <a:bodyPr/>
                    <a:lstStyle/>
                    <a:p>
                      <a:pPr>
                        <a:lnSpc>
                          <a:spcPct val="93000"/>
                        </a:lnSpc>
                        <a:spcBef>
                          <a:spcPts val="697"/>
                        </a:spcBef>
                      </a:pPr>
                      <a:r>
                        <a:rPr lang="en-US" sz="2800" b="0" strike="noStrike" spc="-1">
                          <a:solidFill>
                            <a:srgbClr val="000000"/>
                          </a:solidFill>
                          <a:latin typeface="Times New Roman"/>
                        </a:rPr>
                        <a:t>Test</a:t>
                      </a:r>
                      <a:endParaRPr lang="en-US" sz="2800" b="0" strike="noStrike" spc="-1">
                        <a:latin typeface="Arial"/>
                      </a:endParaRPr>
                    </a:p>
                  </a:txBody>
                  <a:tcPr marL="90000" marR="90000">
                    <a:lnL w="2880">
                      <a:solidFill>
                        <a:srgbClr val="000000"/>
                      </a:solidFill>
                    </a:lnL>
                    <a:lnR w="6480">
                      <a:solidFill>
                        <a:srgbClr val="000000"/>
                      </a:solidFill>
                    </a:lnR>
                    <a:lnT w="6480">
                      <a:solidFill>
                        <a:srgbClr val="000000"/>
                      </a:solidFill>
                    </a:lnT>
                    <a:lnB w="2880">
                      <a:solidFill>
                        <a:srgbClr val="000000"/>
                      </a:solidFill>
                    </a:lnB>
                    <a:noFill/>
                  </a:tcPr>
                </a:tc>
                <a:extLst>
                  <a:ext uri="{0D108BD9-81ED-4DB2-BD59-A6C34878D82A}">
                    <a16:rowId xmlns:a16="http://schemas.microsoft.com/office/drawing/2014/main" val="10000"/>
                  </a:ext>
                </a:extLst>
              </a:tr>
              <a:tr h="579600">
                <a:tc>
                  <a:txBody>
                    <a:bodyPr/>
                    <a:lstStyle/>
                    <a:p>
                      <a:pPr algn="ctr">
                        <a:lnSpc>
                          <a:spcPct val="93000"/>
                        </a:lnSpc>
                        <a:spcBef>
                          <a:spcPts val="697"/>
                        </a:spcBef>
                      </a:pPr>
                      <a:r>
                        <a:rPr lang="en-US" sz="2800" b="0" strike="noStrike" spc="-1">
                          <a:solidFill>
                            <a:srgbClr val="000000"/>
                          </a:solidFill>
                          <a:latin typeface="Times New Roman"/>
                        </a:rPr>
                        <a:t>2</a:t>
                      </a:r>
                      <a:endParaRPr lang="en-US" sz="2800" b="0" strike="noStrike" spc="-1">
                        <a:latin typeface="Arial"/>
                      </a:endParaRPr>
                    </a:p>
                  </a:txBody>
                  <a:tcPr marL="90000" marR="90000">
                    <a:lnL w="6480">
                      <a:solidFill>
                        <a:srgbClr val="000000"/>
                      </a:solidFill>
                    </a:lnL>
                    <a:lnR w="2880">
                      <a:solidFill>
                        <a:srgbClr val="000000"/>
                      </a:solidFill>
                    </a:lnR>
                    <a:lnT w="2880">
                      <a:solidFill>
                        <a:srgbClr val="000000"/>
                      </a:solidFill>
                    </a:lnT>
                    <a:lnB w="2880">
                      <a:solidFill>
                        <a:srgbClr val="000000"/>
                      </a:solidFill>
                    </a:lnB>
                    <a:noFill/>
                  </a:tcPr>
                </a:tc>
                <a:tc>
                  <a:txBody>
                    <a:bodyPr/>
                    <a:lstStyle/>
                    <a:p>
                      <a:pPr>
                        <a:lnSpc>
                          <a:spcPct val="93000"/>
                        </a:lnSpc>
                        <a:spcBef>
                          <a:spcPts val="697"/>
                        </a:spcBef>
                      </a:pPr>
                      <a:r>
                        <a:rPr lang="en-US" sz="2800" b="0" strike="noStrike" spc="-1">
                          <a:solidFill>
                            <a:srgbClr val="000000"/>
                          </a:solidFill>
                          <a:latin typeface="Times New Roman"/>
                        </a:rPr>
                        <a:t>Number ends in 0, 2, 4, 6, or 8.</a:t>
                      </a:r>
                      <a:endParaRPr lang="en-US" sz="2800" b="0" strike="noStrike" spc="-1">
                        <a:latin typeface="Arial"/>
                      </a:endParaRPr>
                    </a:p>
                  </a:txBody>
                  <a:tcPr marL="90000" marR="90000">
                    <a:lnL w="2880">
                      <a:solidFill>
                        <a:srgbClr val="000000"/>
                      </a:solidFill>
                    </a:lnL>
                    <a:lnR w="6480">
                      <a:solidFill>
                        <a:srgbClr val="000000"/>
                      </a:solidFill>
                    </a:lnR>
                    <a:lnT w="2880">
                      <a:solidFill>
                        <a:srgbClr val="000000"/>
                      </a:solidFill>
                    </a:lnT>
                    <a:lnB w="2880">
                      <a:solidFill>
                        <a:srgbClr val="000000"/>
                      </a:solidFill>
                    </a:lnB>
                    <a:noFill/>
                  </a:tcPr>
                </a:tc>
                <a:extLst>
                  <a:ext uri="{0D108BD9-81ED-4DB2-BD59-A6C34878D82A}">
                    <a16:rowId xmlns:a16="http://schemas.microsoft.com/office/drawing/2014/main" val="10001"/>
                  </a:ext>
                </a:extLst>
              </a:tr>
              <a:tr h="579600">
                <a:tc>
                  <a:txBody>
                    <a:bodyPr/>
                    <a:lstStyle/>
                    <a:p>
                      <a:pPr algn="ctr">
                        <a:lnSpc>
                          <a:spcPct val="93000"/>
                        </a:lnSpc>
                        <a:spcBef>
                          <a:spcPts val="697"/>
                        </a:spcBef>
                      </a:pPr>
                      <a:r>
                        <a:rPr lang="en-US" sz="2800" b="0" strike="noStrike" spc="-1">
                          <a:solidFill>
                            <a:srgbClr val="000000"/>
                          </a:solidFill>
                          <a:latin typeface="Times New Roman"/>
                        </a:rPr>
                        <a:t>3</a:t>
                      </a:r>
                      <a:endParaRPr lang="en-US" sz="2800" b="0" strike="noStrike" spc="-1">
                        <a:latin typeface="Arial"/>
                      </a:endParaRPr>
                    </a:p>
                  </a:txBody>
                  <a:tcPr marL="90000" marR="90000">
                    <a:lnL w="6480">
                      <a:solidFill>
                        <a:srgbClr val="000000"/>
                      </a:solidFill>
                    </a:lnL>
                    <a:lnR w="2880">
                      <a:solidFill>
                        <a:srgbClr val="000000"/>
                      </a:solidFill>
                    </a:lnR>
                    <a:lnT w="2880">
                      <a:solidFill>
                        <a:srgbClr val="000000"/>
                      </a:solidFill>
                    </a:lnT>
                    <a:lnB w="2880">
                      <a:solidFill>
                        <a:srgbClr val="000000"/>
                      </a:solidFill>
                    </a:lnB>
                    <a:noFill/>
                  </a:tcPr>
                </a:tc>
                <a:tc>
                  <a:txBody>
                    <a:bodyPr/>
                    <a:lstStyle/>
                    <a:p>
                      <a:pPr>
                        <a:lnSpc>
                          <a:spcPct val="93000"/>
                        </a:lnSpc>
                        <a:spcBef>
                          <a:spcPts val="697"/>
                        </a:spcBef>
                      </a:pPr>
                      <a:r>
                        <a:rPr lang="en-US" sz="2800" b="0" strike="noStrike" spc="-1">
                          <a:solidFill>
                            <a:srgbClr val="000000"/>
                          </a:solidFill>
                          <a:latin typeface="Times New Roman"/>
                        </a:rPr>
                        <a:t>Sum of the digits is divisible by 3.</a:t>
                      </a:r>
                      <a:endParaRPr lang="en-US" sz="2800" b="0" strike="noStrike" spc="-1">
                        <a:latin typeface="Arial"/>
                      </a:endParaRPr>
                    </a:p>
                  </a:txBody>
                  <a:tcPr marL="90000" marR="90000">
                    <a:lnL w="2880">
                      <a:solidFill>
                        <a:srgbClr val="000000"/>
                      </a:solidFill>
                    </a:lnL>
                    <a:lnR w="6480">
                      <a:solidFill>
                        <a:srgbClr val="000000"/>
                      </a:solidFill>
                    </a:lnR>
                    <a:lnT w="2880">
                      <a:solidFill>
                        <a:srgbClr val="000000"/>
                      </a:solidFill>
                    </a:lnT>
                    <a:lnB w="2880">
                      <a:solidFill>
                        <a:srgbClr val="000000"/>
                      </a:solidFill>
                    </a:lnB>
                    <a:noFill/>
                  </a:tcPr>
                </a:tc>
                <a:extLst>
                  <a:ext uri="{0D108BD9-81ED-4DB2-BD59-A6C34878D82A}">
                    <a16:rowId xmlns:a16="http://schemas.microsoft.com/office/drawing/2014/main" val="10002"/>
                  </a:ext>
                </a:extLst>
              </a:tr>
              <a:tr h="944640">
                <a:tc>
                  <a:txBody>
                    <a:bodyPr/>
                    <a:lstStyle/>
                    <a:p>
                      <a:pPr algn="ctr">
                        <a:lnSpc>
                          <a:spcPct val="93000"/>
                        </a:lnSpc>
                        <a:spcBef>
                          <a:spcPts val="697"/>
                        </a:spcBef>
                      </a:pPr>
                      <a:r>
                        <a:rPr lang="en-US" sz="2800" b="0" strike="noStrike" spc="-1">
                          <a:solidFill>
                            <a:srgbClr val="000000"/>
                          </a:solidFill>
                          <a:latin typeface="Times New Roman"/>
                        </a:rPr>
                        <a:t>4</a:t>
                      </a:r>
                      <a:endParaRPr lang="en-US" sz="2800" b="0" strike="noStrike" spc="-1">
                        <a:latin typeface="Arial"/>
                      </a:endParaRPr>
                    </a:p>
                  </a:txBody>
                  <a:tcPr marL="90000" marR="90000">
                    <a:lnL w="6480">
                      <a:solidFill>
                        <a:srgbClr val="000000"/>
                      </a:solidFill>
                    </a:lnL>
                    <a:lnR w="2880">
                      <a:solidFill>
                        <a:srgbClr val="000000"/>
                      </a:solidFill>
                    </a:lnR>
                    <a:lnT w="2880">
                      <a:solidFill>
                        <a:srgbClr val="000000"/>
                      </a:solidFill>
                    </a:lnT>
                    <a:lnB w="2880">
                      <a:solidFill>
                        <a:srgbClr val="000000"/>
                      </a:solidFill>
                    </a:lnB>
                    <a:noFill/>
                  </a:tcPr>
                </a:tc>
                <a:tc>
                  <a:txBody>
                    <a:bodyPr/>
                    <a:lstStyle/>
                    <a:p>
                      <a:pPr>
                        <a:lnSpc>
                          <a:spcPct val="93000"/>
                        </a:lnSpc>
                        <a:spcBef>
                          <a:spcPts val="697"/>
                        </a:spcBef>
                      </a:pPr>
                      <a:r>
                        <a:rPr lang="en-US" sz="2800" b="0" strike="noStrike" spc="-1">
                          <a:solidFill>
                            <a:srgbClr val="000000"/>
                          </a:solidFill>
                          <a:latin typeface="Times New Roman"/>
                        </a:rPr>
                        <a:t>Last two digits form a number divisible by 4.</a:t>
                      </a:r>
                      <a:endParaRPr lang="en-US" sz="2800" b="0" strike="noStrike" spc="-1">
                        <a:latin typeface="Arial"/>
                      </a:endParaRPr>
                    </a:p>
                  </a:txBody>
                  <a:tcPr marL="90000" marR="90000">
                    <a:lnL w="2880">
                      <a:solidFill>
                        <a:srgbClr val="000000"/>
                      </a:solidFill>
                    </a:lnL>
                    <a:lnR w="6480">
                      <a:solidFill>
                        <a:srgbClr val="000000"/>
                      </a:solidFill>
                    </a:lnR>
                    <a:lnT w="2880">
                      <a:solidFill>
                        <a:srgbClr val="000000"/>
                      </a:solidFill>
                    </a:lnT>
                    <a:lnB w="2880">
                      <a:solidFill>
                        <a:srgbClr val="000000"/>
                      </a:solidFill>
                    </a:lnB>
                    <a:noFill/>
                  </a:tcPr>
                </a:tc>
                <a:extLst>
                  <a:ext uri="{0D108BD9-81ED-4DB2-BD59-A6C34878D82A}">
                    <a16:rowId xmlns:a16="http://schemas.microsoft.com/office/drawing/2014/main" val="10003"/>
                  </a:ext>
                </a:extLst>
              </a:tr>
              <a:tr h="579960">
                <a:tc>
                  <a:txBody>
                    <a:bodyPr/>
                    <a:lstStyle/>
                    <a:p>
                      <a:pPr algn="ctr">
                        <a:lnSpc>
                          <a:spcPct val="93000"/>
                        </a:lnSpc>
                        <a:spcBef>
                          <a:spcPts val="697"/>
                        </a:spcBef>
                      </a:pPr>
                      <a:r>
                        <a:rPr lang="en-US" sz="2800" b="0" strike="noStrike" spc="-1">
                          <a:solidFill>
                            <a:srgbClr val="000000"/>
                          </a:solidFill>
                          <a:latin typeface="Times New Roman"/>
                        </a:rPr>
                        <a:t>5</a:t>
                      </a:r>
                      <a:endParaRPr lang="en-US" sz="2800" b="0" strike="noStrike" spc="-1">
                        <a:latin typeface="Arial"/>
                      </a:endParaRPr>
                    </a:p>
                  </a:txBody>
                  <a:tcPr marL="90000" marR="90000">
                    <a:lnL w="6480">
                      <a:solidFill>
                        <a:srgbClr val="000000"/>
                      </a:solidFill>
                    </a:lnL>
                    <a:lnR w="2880">
                      <a:solidFill>
                        <a:srgbClr val="000000"/>
                      </a:solidFill>
                    </a:lnR>
                    <a:lnT w="2880">
                      <a:solidFill>
                        <a:srgbClr val="000000"/>
                      </a:solidFill>
                    </a:lnT>
                    <a:lnB w="2880">
                      <a:solidFill>
                        <a:srgbClr val="000000"/>
                      </a:solidFill>
                    </a:lnB>
                    <a:noFill/>
                  </a:tcPr>
                </a:tc>
                <a:tc>
                  <a:txBody>
                    <a:bodyPr/>
                    <a:lstStyle/>
                    <a:p>
                      <a:pPr>
                        <a:lnSpc>
                          <a:spcPct val="93000"/>
                        </a:lnSpc>
                        <a:spcBef>
                          <a:spcPts val="697"/>
                        </a:spcBef>
                      </a:pPr>
                      <a:r>
                        <a:rPr lang="en-US" sz="2800" b="0" strike="noStrike" spc="-1">
                          <a:solidFill>
                            <a:srgbClr val="000000"/>
                          </a:solidFill>
                          <a:latin typeface="Times New Roman"/>
                        </a:rPr>
                        <a:t>Number ends in 0 or 5.</a:t>
                      </a:r>
                      <a:endParaRPr lang="en-US" sz="2800" b="0" strike="noStrike" spc="-1">
                        <a:latin typeface="Arial"/>
                      </a:endParaRPr>
                    </a:p>
                  </a:txBody>
                  <a:tcPr marL="90000" marR="90000">
                    <a:lnL w="2880">
                      <a:solidFill>
                        <a:srgbClr val="000000"/>
                      </a:solidFill>
                    </a:lnL>
                    <a:lnR w="6480">
                      <a:solidFill>
                        <a:srgbClr val="000000"/>
                      </a:solidFill>
                    </a:lnR>
                    <a:lnT w="2880">
                      <a:solidFill>
                        <a:srgbClr val="000000"/>
                      </a:solidFill>
                    </a:lnT>
                    <a:lnB w="2880">
                      <a:solidFill>
                        <a:srgbClr val="000000"/>
                      </a:solidFill>
                    </a:lnB>
                    <a:noFill/>
                  </a:tcPr>
                </a:tc>
                <a:extLst>
                  <a:ext uri="{0D108BD9-81ED-4DB2-BD59-A6C34878D82A}">
                    <a16:rowId xmlns:a16="http://schemas.microsoft.com/office/drawing/2014/main" val="10004"/>
                  </a:ext>
                </a:extLst>
              </a:tr>
              <a:tr h="579600">
                <a:tc>
                  <a:txBody>
                    <a:bodyPr/>
                    <a:lstStyle/>
                    <a:p>
                      <a:pPr algn="ctr">
                        <a:lnSpc>
                          <a:spcPct val="93000"/>
                        </a:lnSpc>
                        <a:spcBef>
                          <a:spcPts val="697"/>
                        </a:spcBef>
                      </a:pPr>
                      <a:r>
                        <a:rPr lang="en-US" sz="2800" b="0" strike="noStrike" spc="-1">
                          <a:solidFill>
                            <a:srgbClr val="000000"/>
                          </a:solidFill>
                          <a:latin typeface="Times New Roman"/>
                        </a:rPr>
                        <a:t>6</a:t>
                      </a:r>
                      <a:endParaRPr lang="en-US" sz="2800" b="0" strike="noStrike" spc="-1">
                        <a:latin typeface="Arial"/>
                      </a:endParaRPr>
                    </a:p>
                  </a:txBody>
                  <a:tcPr marL="90000" marR="90000">
                    <a:lnL w="6480">
                      <a:solidFill>
                        <a:srgbClr val="000000"/>
                      </a:solidFill>
                    </a:lnL>
                    <a:lnR w="2880">
                      <a:solidFill>
                        <a:srgbClr val="000000"/>
                      </a:solidFill>
                    </a:lnR>
                    <a:lnT w="2880">
                      <a:solidFill>
                        <a:srgbClr val="000000"/>
                      </a:solidFill>
                    </a:lnT>
                    <a:lnB w="6480">
                      <a:solidFill>
                        <a:srgbClr val="000000"/>
                      </a:solidFill>
                    </a:lnB>
                    <a:noFill/>
                  </a:tcPr>
                </a:tc>
                <a:tc>
                  <a:txBody>
                    <a:bodyPr/>
                    <a:lstStyle/>
                    <a:p>
                      <a:pPr>
                        <a:lnSpc>
                          <a:spcPct val="93000"/>
                        </a:lnSpc>
                        <a:spcBef>
                          <a:spcPts val="697"/>
                        </a:spcBef>
                      </a:pPr>
                      <a:r>
                        <a:rPr lang="en-US" sz="2800" b="0" strike="noStrike" spc="-1">
                          <a:solidFill>
                            <a:srgbClr val="000000"/>
                          </a:solidFill>
                          <a:latin typeface="Times New Roman"/>
                        </a:rPr>
                        <a:t>Number is divisible by both 2 and 3.</a:t>
                      </a:r>
                      <a:endParaRPr lang="en-US" sz="2800" b="0" strike="noStrike" spc="-1">
                        <a:latin typeface="Arial"/>
                      </a:endParaRPr>
                    </a:p>
                  </a:txBody>
                  <a:tcPr marL="90000" marR="90000">
                    <a:lnL w="2880">
                      <a:solidFill>
                        <a:srgbClr val="000000"/>
                      </a:solidFill>
                    </a:lnL>
                    <a:lnR w="6480">
                      <a:solidFill>
                        <a:srgbClr val="000000"/>
                      </a:solidFill>
                    </a:lnR>
                    <a:lnT w="2880">
                      <a:solidFill>
                        <a:srgbClr val="000000"/>
                      </a:solidFill>
                    </a:lnT>
                    <a:lnB w="6480">
                      <a:solidFill>
                        <a:srgbClr val="000000"/>
                      </a:solidFill>
                    </a:lnB>
                    <a:noFill/>
                  </a:tcPr>
                </a:tc>
                <a:extLst>
                  <a:ext uri="{0D108BD9-81ED-4DB2-BD59-A6C34878D82A}">
                    <a16:rowId xmlns:a16="http://schemas.microsoft.com/office/drawing/2014/main" val="10005"/>
                  </a:ext>
                </a:extLst>
              </a:tr>
            </a:tbl>
          </a:graphicData>
        </a:graphic>
      </p:graphicFrame>
      <p:sp>
        <p:nvSpPr>
          <p:cNvPr id="162" name="CustomShape 2"/>
          <p:cNvSpPr/>
          <p:nvPr/>
        </p:nvSpPr>
        <p:spPr>
          <a:xfrm>
            <a:off x="457200" y="165240"/>
            <a:ext cx="8228880" cy="11422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400" b="1" strike="noStrike" spc="-1">
                <a:solidFill>
                  <a:srgbClr val="000000"/>
                </a:solidFill>
                <a:latin typeface="Arial"/>
                <a:ea typeface="DejaVu Sans"/>
              </a:rPr>
              <a:t>Divisibility Tests</a:t>
            </a:r>
            <a:endParaRPr lang="en-US" sz="3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163" name="Table 1"/>
          <p:cNvGraphicFramePr/>
          <p:nvPr/>
        </p:nvGraphicFramePr>
        <p:xfrm>
          <a:off x="685800" y="1905120"/>
          <a:ext cx="7697160" cy="3628080"/>
        </p:xfrm>
        <a:graphic>
          <a:graphicData uri="http://schemas.openxmlformats.org/drawingml/2006/table">
            <a:tbl>
              <a:tblPr/>
              <a:tblGrid>
                <a:gridCol w="2502360">
                  <a:extLst>
                    <a:ext uri="{9D8B030D-6E8A-4147-A177-3AD203B41FA5}">
                      <a16:colId xmlns:a16="http://schemas.microsoft.com/office/drawing/2014/main" val="20000"/>
                    </a:ext>
                  </a:extLst>
                </a:gridCol>
                <a:gridCol w="5195160">
                  <a:extLst>
                    <a:ext uri="{9D8B030D-6E8A-4147-A177-3AD203B41FA5}">
                      <a16:colId xmlns:a16="http://schemas.microsoft.com/office/drawing/2014/main" val="20001"/>
                    </a:ext>
                  </a:extLst>
                </a:gridCol>
              </a:tblGrid>
              <a:tr h="579240">
                <a:tc>
                  <a:txBody>
                    <a:bodyPr/>
                    <a:lstStyle/>
                    <a:p>
                      <a:pPr>
                        <a:lnSpc>
                          <a:spcPct val="93000"/>
                        </a:lnSpc>
                        <a:spcBef>
                          <a:spcPts val="697"/>
                        </a:spcBef>
                      </a:pPr>
                      <a:r>
                        <a:rPr lang="en-US" sz="2800" b="0" strike="noStrike" spc="-1">
                          <a:solidFill>
                            <a:srgbClr val="000000"/>
                          </a:solidFill>
                          <a:latin typeface="Times New Roman"/>
                        </a:rPr>
                        <a:t>Divisible by</a:t>
                      </a:r>
                      <a:endParaRPr lang="en-US" sz="2800" b="0" strike="noStrike" spc="-1">
                        <a:latin typeface="Arial"/>
                      </a:endParaRPr>
                    </a:p>
                  </a:txBody>
                  <a:tcPr marL="90000" marR="90000">
                    <a:lnL w="6480">
                      <a:solidFill>
                        <a:srgbClr val="000000"/>
                      </a:solidFill>
                    </a:lnL>
                    <a:lnR w="2880">
                      <a:solidFill>
                        <a:srgbClr val="000000"/>
                      </a:solidFill>
                    </a:lnR>
                    <a:lnT w="6480">
                      <a:solidFill>
                        <a:srgbClr val="000000"/>
                      </a:solidFill>
                    </a:lnT>
                    <a:lnB w="2880">
                      <a:solidFill>
                        <a:srgbClr val="000000"/>
                      </a:solidFill>
                    </a:lnB>
                    <a:noFill/>
                  </a:tcPr>
                </a:tc>
                <a:tc>
                  <a:txBody>
                    <a:bodyPr/>
                    <a:lstStyle/>
                    <a:p>
                      <a:pPr>
                        <a:lnSpc>
                          <a:spcPct val="93000"/>
                        </a:lnSpc>
                        <a:spcBef>
                          <a:spcPts val="697"/>
                        </a:spcBef>
                      </a:pPr>
                      <a:r>
                        <a:rPr lang="en-US" sz="2800" b="0" strike="noStrike" spc="-1">
                          <a:solidFill>
                            <a:srgbClr val="000000"/>
                          </a:solidFill>
                          <a:latin typeface="Times New Roman"/>
                        </a:rPr>
                        <a:t>Test</a:t>
                      </a:r>
                      <a:endParaRPr lang="en-US" sz="2800" b="0" strike="noStrike" spc="-1">
                        <a:latin typeface="Arial"/>
                      </a:endParaRPr>
                    </a:p>
                  </a:txBody>
                  <a:tcPr marL="90000" marR="90000">
                    <a:lnL w="2880">
                      <a:solidFill>
                        <a:srgbClr val="000000"/>
                      </a:solidFill>
                    </a:lnL>
                    <a:lnR w="6480">
                      <a:solidFill>
                        <a:srgbClr val="000000"/>
                      </a:solidFill>
                    </a:lnR>
                    <a:lnT w="6480">
                      <a:solidFill>
                        <a:srgbClr val="000000"/>
                      </a:solidFill>
                    </a:lnT>
                    <a:lnB w="2880">
                      <a:solidFill>
                        <a:srgbClr val="000000"/>
                      </a:solidFill>
                    </a:lnB>
                    <a:noFill/>
                  </a:tcPr>
                </a:tc>
                <a:extLst>
                  <a:ext uri="{0D108BD9-81ED-4DB2-BD59-A6C34878D82A}">
                    <a16:rowId xmlns:a16="http://schemas.microsoft.com/office/drawing/2014/main" val="10000"/>
                  </a:ext>
                </a:extLst>
              </a:tr>
              <a:tr h="945000">
                <a:tc>
                  <a:txBody>
                    <a:bodyPr/>
                    <a:lstStyle/>
                    <a:p>
                      <a:pPr algn="ctr">
                        <a:lnSpc>
                          <a:spcPct val="93000"/>
                        </a:lnSpc>
                        <a:spcBef>
                          <a:spcPts val="697"/>
                        </a:spcBef>
                      </a:pPr>
                      <a:r>
                        <a:rPr lang="en-US" sz="2800" b="0" strike="noStrike" spc="-1">
                          <a:solidFill>
                            <a:srgbClr val="000000"/>
                          </a:solidFill>
                          <a:latin typeface="Times New Roman"/>
                        </a:rPr>
                        <a:t>8</a:t>
                      </a:r>
                      <a:endParaRPr lang="en-US" sz="2800" b="0" strike="noStrike" spc="-1">
                        <a:latin typeface="Arial"/>
                      </a:endParaRPr>
                    </a:p>
                  </a:txBody>
                  <a:tcPr marL="90000" marR="90000">
                    <a:lnL w="6480">
                      <a:solidFill>
                        <a:srgbClr val="000000"/>
                      </a:solidFill>
                    </a:lnL>
                    <a:lnR w="2880">
                      <a:solidFill>
                        <a:srgbClr val="000000"/>
                      </a:solidFill>
                    </a:lnR>
                    <a:lnT w="2880">
                      <a:solidFill>
                        <a:srgbClr val="000000"/>
                      </a:solidFill>
                    </a:lnT>
                    <a:lnB w="2880">
                      <a:solidFill>
                        <a:srgbClr val="000000"/>
                      </a:solidFill>
                    </a:lnB>
                    <a:noFill/>
                  </a:tcPr>
                </a:tc>
                <a:tc>
                  <a:txBody>
                    <a:bodyPr/>
                    <a:lstStyle/>
                    <a:p>
                      <a:pPr>
                        <a:lnSpc>
                          <a:spcPct val="93000"/>
                        </a:lnSpc>
                        <a:spcBef>
                          <a:spcPts val="697"/>
                        </a:spcBef>
                      </a:pPr>
                      <a:r>
                        <a:rPr lang="en-US" sz="2800" b="0" strike="noStrike" spc="-1">
                          <a:solidFill>
                            <a:srgbClr val="000000"/>
                          </a:solidFill>
                          <a:latin typeface="Times New Roman"/>
                        </a:rPr>
                        <a:t>Last three digits form a number divisible by 8.</a:t>
                      </a:r>
                      <a:endParaRPr lang="en-US" sz="2800" b="0" strike="noStrike" spc="-1">
                        <a:latin typeface="Arial"/>
                      </a:endParaRPr>
                    </a:p>
                  </a:txBody>
                  <a:tcPr marL="90000" marR="90000">
                    <a:lnL w="2880">
                      <a:solidFill>
                        <a:srgbClr val="000000"/>
                      </a:solidFill>
                    </a:lnL>
                    <a:lnR w="6480">
                      <a:solidFill>
                        <a:srgbClr val="000000"/>
                      </a:solidFill>
                    </a:lnR>
                    <a:lnT w="2880">
                      <a:solidFill>
                        <a:srgbClr val="000000"/>
                      </a:solidFill>
                    </a:lnT>
                    <a:lnB w="2880">
                      <a:solidFill>
                        <a:srgbClr val="000000"/>
                      </a:solidFill>
                    </a:lnB>
                    <a:noFill/>
                  </a:tcPr>
                </a:tc>
                <a:extLst>
                  <a:ext uri="{0D108BD9-81ED-4DB2-BD59-A6C34878D82A}">
                    <a16:rowId xmlns:a16="http://schemas.microsoft.com/office/drawing/2014/main" val="10001"/>
                  </a:ext>
                </a:extLst>
              </a:tr>
              <a:tr h="579960">
                <a:tc>
                  <a:txBody>
                    <a:bodyPr/>
                    <a:lstStyle/>
                    <a:p>
                      <a:pPr algn="ctr">
                        <a:lnSpc>
                          <a:spcPct val="93000"/>
                        </a:lnSpc>
                        <a:spcBef>
                          <a:spcPts val="697"/>
                        </a:spcBef>
                      </a:pPr>
                      <a:r>
                        <a:rPr lang="en-US" sz="2800" b="0" strike="noStrike" spc="-1">
                          <a:solidFill>
                            <a:srgbClr val="000000"/>
                          </a:solidFill>
                          <a:latin typeface="Times New Roman"/>
                        </a:rPr>
                        <a:t>9</a:t>
                      </a:r>
                      <a:endParaRPr lang="en-US" sz="2800" b="0" strike="noStrike" spc="-1">
                        <a:latin typeface="Arial"/>
                      </a:endParaRPr>
                    </a:p>
                  </a:txBody>
                  <a:tcPr marL="90000" marR="90000">
                    <a:lnL w="6480">
                      <a:solidFill>
                        <a:srgbClr val="000000"/>
                      </a:solidFill>
                    </a:lnL>
                    <a:lnR w="2880">
                      <a:solidFill>
                        <a:srgbClr val="000000"/>
                      </a:solidFill>
                    </a:lnR>
                    <a:lnT w="2880">
                      <a:solidFill>
                        <a:srgbClr val="000000"/>
                      </a:solidFill>
                    </a:lnT>
                    <a:lnB w="2880">
                      <a:solidFill>
                        <a:srgbClr val="000000"/>
                      </a:solidFill>
                    </a:lnB>
                    <a:noFill/>
                  </a:tcPr>
                </a:tc>
                <a:tc>
                  <a:txBody>
                    <a:bodyPr/>
                    <a:lstStyle/>
                    <a:p>
                      <a:pPr>
                        <a:lnSpc>
                          <a:spcPct val="93000"/>
                        </a:lnSpc>
                        <a:spcBef>
                          <a:spcPts val="697"/>
                        </a:spcBef>
                      </a:pPr>
                      <a:r>
                        <a:rPr lang="en-US" sz="2800" b="0" strike="noStrike" spc="-1">
                          <a:solidFill>
                            <a:srgbClr val="000000"/>
                          </a:solidFill>
                          <a:latin typeface="Times New Roman"/>
                        </a:rPr>
                        <a:t>Sum of the digits is divisible by 9.</a:t>
                      </a:r>
                      <a:endParaRPr lang="en-US" sz="2800" b="0" strike="noStrike" spc="-1">
                        <a:latin typeface="Arial"/>
                      </a:endParaRPr>
                    </a:p>
                  </a:txBody>
                  <a:tcPr marL="90000" marR="90000">
                    <a:lnL w="2880">
                      <a:solidFill>
                        <a:srgbClr val="000000"/>
                      </a:solidFill>
                    </a:lnL>
                    <a:lnR w="6480">
                      <a:solidFill>
                        <a:srgbClr val="000000"/>
                      </a:solidFill>
                    </a:lnR>
                    <a:lnT w="2880">
                      <a:solidFill>
                        <a:srgbClr val="000000"/>
                      </a:solidFill>
                    </a:lnT>
                    <a:lnB w="2880">
                      <a:solidFill>
                        <a:srgbClr val="000000"/>
                      </a:solidFill>
                    </a:lnB>
                    <a:noFill/>
                  </a:tcPr>
                </a:tc>
                <a:extLst>
                  <a:ext uri="{0D108BD9-81ED-4DB2-BD59-A6C34878D82A}">
                    <a16:rowId xmlns:a16="http://schemas.microsoft.com/office/drawing/2014/main" val="10002"/>
                  </a:ext>
                </a:extLst>
              </a:tr>
              <a:tr h="579240">
                <a:tc>
                  <a:txBody>
                    <a:bodyPr/>
                    <a:lstStyle/>
                    <a:p>
                      <a:pPr algn="ctr">
                        <a:lnSpc>
                          <a:spcPct val="93000"/>
                        </a:lnSpc>
                        <a:spcBef>
                          <a:spcPts val="697"/>
                        </a:spcBef>
                      </a:pPr>
                      <a:r>
                        <a:rPr lang="en-US" sz="2800" b="0" strike="noStrike" spc="-1">
                          <a:solidFill>
                            <a:srgbClr val="000000"/>
                          </a:solidFill>
                          <a:latin typeface="Times New Roman"/>
                        </a:rPr>
                        <a:t>10</a:t>
                      </a:r>
                      <a:endParaRPr lang="en-US" sz="2800" b="0" strike="noStrike" spc="-1">
                        <a:latin typeface="Arial"/>
                      </a:endParaRPr>
                    </a:p>
                  </a:txBody>
                  <a:tcPr marL="90000" marR="90000">
                    <a:lnL w="6480">
                      <a:solidFill>
                        <a:srgbClr val="000000"/>
                      </a:solidFill>
                    </a:lnL>
                    <a:lnR w="2880">
                      <a:solidFill>
                        <a:srgbClr val="000000"/>
                      </a:solidFill>
                    </a:lnR>
                    <a:lnT w="2880">
                      <a:solidFill>
                        <a:srgbClr val="000000"/>
                      </a:solidFill>
                    </a:lnT>
                    <a:lnB w="2880">
                      <a:solidFill>
                        <a:srgbClr val="000000"/>
                      </a:solidFill>
                    </a:lnB>
                    <a:noFill/>
                  </a:tcPr>
                </a:tc>
                <a:tc>
                  <a:txBody>
                    <a:bodyPr/>
                    <a:lstStyle/>
                    <a:p>
                      <a:pPr>
                        <a:lnSpc>
                          <a:spcPct val="93000"/>
                        </a:lnSpc>
                        <a:spcBef>
                          <a:spcPts val="697"/>
                        </a:spcBef>
                      </a:pPr>
                      <a:r>
                        <a:rPr lang="en-US" sz="2800" b="0" strike="noStrike" spc="-1">
                          <a:solidFill>
                            <a:srgbClr val="000000"/>
                          </a:solidFill>
                          <a:latin typeface="Times New Roman"/>
                        </a:rPr>
                        <a:t>The last digit is 0.</a:t>
                      </a:r>
                      <a:endParaRPr lang="en-US" sz="2800" b="0" strike="noStrike" spc="-1">
                        <a:latin typeface="Arial"/>
                      </a:endParaRPr>
                    </a:p>
                  </a:txBody>
                  <a:tcPr marL="90000" marR="90000">
                    <a:lnL w="2880">
                      <a:solidFill>
                        <a:srgbClr val="000000"/>
                      </a:solidFill>
                    </a:lnL>
                    <a:lnR w="6480">
                      <a:solidFill>
                        <a:srgbClr val="000000"/>
                      </a:solidFill>
                    </a:lnR>
                    <a:lnT w="2880">
                      <a:solidFill>
                        <a:srgbClr val="000000"/>
                      </a:solidFill>
                    </a:lnT>
                    <a:lnB w="2880">
                      <a:solidFill>
                        <a:srgbClr val="000000"/>
                      </a:solidFill>
                    </a:lnB>
                    <a:noFill/>
                  </a:tcPr>
                </a:tc>
                <a:extLst>
                  <a:ext uri="{0D108BD9-81ED-4DB2-BD59-A6C34878D82A}">
                    <a16:rowId xmlns:a16="http://schemas.microsoft.com/office/drawing/2014/main" val="10003"/>
                  </a:ext>
                </a:extLst>
              </a:tr>
              <a:tr h="945000">
                <a:tc>
                  <a:txBody>
                    <a:bodyPr/>
                    <a:lstStyle/>
                    <a:p>
                      <a:pPr algn="ctr">
                        <a:lnSpc>
                          <a:spcPct val="93000"/>
                        </a:lnSpc>
                        <a:spcBef>
                          <a:spcPts val="697"/>
                        </a:spcBef>
                      </a:pPr>
                      <a:r>
                        <a:rPr lang="en-US" sz="2800" b="0" strike="noStrike" spc="-1">
                          <a:solidFill>
                            <a:srgbClr val="000000"/>
                          </a:solidFill>
                          <a:latin typeface="Times New Roman"/>
                        </a:rPr>
                        <a:t>12</a:t>
                      </a:r>
                      <a:endParaRPr lang="en-US" sz="2800" b="0" strike="noStrike" spc="-1">
                        <a:latin typeface="Arial"/>
                      </a:endParaRPr>
                    </a:p>
                  </a:txBody>
                  <a:tcPr marL="90000" marR="90000">
                    <a:lnL w="6480">
                      <a:solidFill>
                        <a:srgbClr val="000000"/>
                      </a:solidFill>
                    </a:lnL>
                    <a:lnR w="2880">
                      <a:solidFill>
                        <a:srgbClr val="000000"/>
                      </a:solidFill>
                    </a:lnR>
                    <a:lnT w="2880">
                      <a:solidFill>
                        <a:srgbClr val="000000"/>
                      </a:solidFill>
                    </a:lnT>
                    <a:lnB w="6480">
                      <a:solidFill>
                        <a:srgbClr val="000000"/>
                      </a:solidFill>
                    </a:lnB>
                    <a:noFill/>
                  </a:tcPr>
                </a:tc>
                <a:tc>
                  <a:txBody>
                    <a:bodyPr/>
                    <a:lstStyle/>
                    <a:p>
                      <a:pPr>
                        <a:lnSpc>
                          <a:spcPct val="93000"/>
                        </a:lnSpc>
                        <a:spcBef>
                          <a:spcPts val="697"/>
                        </a:spcBef>
                      </a:pPr>
                      <a:r>
                        <a:rPr lang="en-US" sz="2800" b="0" strike="noStrike" spc="-1">
                          <a:solidFill>
                            <a:srgbClr val="000000"/>
                          </a:solidFill>
                          <a:latin typeface="Times New Roman"/>
                        </a:rPr>
                        <a:t>Number is divisible by both 3 and 4.</a:t>
                      </a:r>
                      <a:endParaRPr lang="en-US" sz="2800" b="0" strike="noStrike" spc="-1">
                        <a:latin typeface="Arial"/>
                      </a:endParaRPr>
                    </a:p>
                  </a:txBody>
                  <a:tcPr marL="90000" marR="90000">
                    <a:lnL w="2880">
                      <a:solidFill>
                        <a:srgbClr val="000000"/>
                      </a:solidFill>
                    </a:lnL>
                    <a:lnR w="6480">
                      <a:solidFill>
                        <a:srgbClr val="000000"/>
                      </a:solidFill>
                    </a:lnR>
                    <a:lnT w="2880">
                      <a:solidFill>
                        <a:srgbClr val="000000"/>
                      </a:solidFill>
                    </a:lnT>
                    <a:lnB w="6480">
                      <a:solidFill>
                        <a:srgbClr val="000000"/>
                      </a:solidFill>
                    </a:lnB>
                    <a:noFill/>
                  </a:tcPr>
                </a:tc>
                <a:extLst>
                  <a:ext uri="{0D108BD9-81ED-4DB2-BD59-A6C34878D82A}">
                    <a16:rowId xmlns:a16="http://schemas.microsoft.com/office/drawing/2014/main" val="10004"/>
                  </a:ext>
                </a:extLst>
              </a:tr>
            </a:tbl>
          </a:graphicData>
        </a:graphic>
      </p:graphicFrame>
      <p:sp>
        <p:nvSpPr>
          <p:cNvPr id="164" name="CustomShape 2"/>
          <p:cNvSpPr/>
          <p:nvPr/>
        </p:nvSpPr>
        <p:spPr>
          <a:xfrm>
            <a:off x="457200" y="165240"/>
            <a:ext cx="8228880" cy="11422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400" b="1" strike="noStrike" spc="-1">
                <a:solidFill>
                  <a:srgbClr val="000000"/>
                </a:solidFill>
                <a:latin typeface="Arial"/>
                <a:ea typeface="DejaVu Sans"/>
              </a:rPr>
              <a:t>Divisibility Tests (continued)</a:t>
            </a:r>
            <a:endParaRPr lang="en-US" sz="3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5" name="CustomShape 1"/>
          <p:cNvSpPr/>
          <p:nvPr/>
        </p:nvSpPr>
        <p:spPr>
          <a:xfrm>
            <a:off x="455760" y="1598760"/>
            <a:ext cx="7314480" cy="5500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spcBef>
                <a:spcPts val="1874"/>
              </a:spcBef>
            </a:pPr>
            <a:r>
              <a:rPr lang="en-US" sz="3000" b="0" strike="noStrike" spc="-1">
                <a:solidFill>
                  <a:srgbClr val="000000"/>
                </a:solidFill>
                <a:latin typeface="Times New Roman"/>
                <a:ea typeface="DejaVu Sans"/>
              </a:rPr>
              <a:t>Is the number 2,984,094 divisible by 4?</a:t>
            </a:r>
            <a:endParaRPr lang="en-US" sz="3000" b="0" strike="noStrike" spc="-1">
              <a:latin typeface="Arial"/>
            </a:endParaRPr>
          </a:p>
        </p:txBody>
      </p:sp>
      <p:sp>
        <p:nvSpPr>
          <p:cNvPr id="166" name="CustomShape 2"/>
          <p:cNvSpPr/>
          <p:nvPr/>
        </p:nvSpPr>
        <p:spPr>
          <a:xfrm>
            <a:off x="455760" y="2741760"/>
            <a:ext cx="7524000" cy="20764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spcBef>
                <a:spcPts val="848"/>
              </a:spcBef>
            </a:pPr>
            <a:r>
              <a:rPr lang="en-US" sz="3400" b="0" strike="noStrike" spc="-1">
                <a:solidFill>
                  <a:srgbClr val="BC2C3A"/>
                </a:solidFill>
                <a:latin typeface="Times New Roman"/>
                <a:ea typeface="DejaVu Sans"/>
              </a:rPr>
              <a:t>Solution</a:t>
            </a:r>
            <a:endParaRPr lang="en-US" sz="3400" b="0" strike="noStrike" spc="-1">
              <a:latin typeface="Arial"/>
            </a:endParaRPr>
          </a:p>
          <a:p>
            <a:pPr>
              <a:lnSpc>
                <a:spcPct val="100000"/>
              </a:lnSpc>
              <a:spcBef>
                <a:spcPts val="748"/>
              </a:spcBef>
            </a:pPr>
            <a:r>
              <a:rPr lang="en-US" sz="3000" b="0" strike="noStrike" spc="-1">
                <a:solidFill>
                  <a:srgbClr val="000000"/>
                </a:solidFill>
                <a:latin typeface="Times New Roman"/>
                <a:ea typeface="DejaVu Sans"/>
              </a:rPr>
              <a:t>The last two digits form the number 94. Since 94 is not divisible by 4, the given number is not divisible by 4.</a:t>
            </a:r>
            <a:endParaRPr lang="en-US" sz="3000" b="0" strike="noStrike" spc="-1">
              <a:latin typeface="Arial"/>
            </a:endParaRPr>
          </a:p>
        </p:txBody>
      </p:sp>
      <p:sp>
        <p:nvSpPr>
          <p:cNvPr id="167" name="CustomShape 3"/>
          <p:cNvSpPr/>
          <p:nvPr/>
        </p:nvSpPr>
        <p:spPr>
          <a:xfrm>
            <a:off x="457200" y="165240"/>
            <a:ext cx="8228880" cy="11422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400" b="1" strike="noStrike" spc="-1">
                <a:solidFill>
                  <a:srgbClr val="000000"/>
                </a:solidFill>
                <a:latin typeface="Arial"/>
                <a:ea typeface="DejaVu Sans"/>
              </a:rPr>
              <a:t>Example:  Applying Divisibility Tests</a:t>
            </a:r>
            <a:endParaRPr lang="en-US" sz="3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dur="indefinite" fill="hold" nodeType="clickEffect">
                      <p:stCondLst>
                        <p:cond delay="indefinite"/>
                      </p:stCondLst>
                      <p:childTnLst>
                        <p:par>
                          <p:cTn id="4" dur="indefinite" fill="hold" nodeType="clickEffect">
                            <p:stCondLst>
                              <p:cond delay="0"/>
                            </p:stCondLst>
                            <p:childTnLst>
                              <p:par>
                                <p:cTn id="5" presetID="1" presetClass="entr" dur="indefinite"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 name="CustomShape 1"/>
          <p:cNvSpPr/>
          <p:nvPr/>
        </p:nvSpPr>
        <p:spPr>
          <a:xfrm>
            <a:off x="455760" y="1598760"/>
            <a:ext cx="7314480" cy="5500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spcBef>
                <a:spcPts val="1874"/>
              </a:spcBef>
            </a:pPr>
            <a:r>
              <a:rPr lang="en-US" sz="3000" b="0" strike="noStrike" spc="-1">
                <a:solidFill>
                  <a:srgbClr val="000000"/>
                </a:solidFill>
                <a:latin typeface="Times New Roman"/>
                <a:ea typeface="DejaVu Sans"/>
              </a:rPr>
              <a:t>Is the number 4,355,211 divisible by 3?</a:t>
            </a:r>
            <a:endParaRPr lang="en-US" sz="3000" b="0" strike="noStrike" spc="-1">
              <a:latin typeface="Arial"/>
            </a:endParaRPr>
          </a:p>
        </p:txBody>
      </p:sp>
      <p:sp>
        <p:nvSpPr>
          <p:cNvPr id="169" name="CustomShape 2"/>
          <p:cNvSpPr/>
          <p:nvPr/>
        </p:nvSpPr>
        <p:spPr>
          <a:xfrm>
            <a:off x="455760" y="2741760"/>
            <a:ext cx="7524000" cy="20764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spcBef>
                <a:spcPts val="848"/>
              </a:spcBef>
            </a:pPr>
            <a:r>
              <a:rPr lang="en-US" sz="3400" b="0" strike="noStrike" spc="-1">
                <a:solidFill>
                  <a:srgbClr val="BC2C3A"/>
                </a:solidFill>
                <a:latin typeface="Times New Roman"/>
                <a:ea typeface="DejaVu Sans"/>
              </a:rPr>
              <a:t>Solution</a:t>
            </a:r>
            <a:endParaRPr lang="en-US" sz="3400" b="0" strike="noStrike" spc="-1">
              <a:latin typeface="Arial"/>
            </a:endParaRPr>
          </a:p>
          <a:p>
            <a:pPr>
              <a:lnSpc>
                <a:spcPct val="100000"/>
              </a:lnSpc>
              <a:spcBef>
                <a:spcPts val="748"/>
              </a:spcBef>
            </a:pPr>
            <a:r>
              <a:rPr lang="en-US" sz="3000" b="0" strike="noStrike" spc="-1">
                <a:solidFill>
                  <a:srgbClr val="000000"/>
                </a:solidFill>
                <a:latin typeface="Times New Roman"/>
                <a:ea typeface="DejaVu Sans"/>
              </a:rPr>
              <a:t>Check: 4 + 3 + 5 + 5 + 2 + 1 + 1 = 21, which is divisible by 3. Therefore, the given number is divisible by 3.</a:t>
            </a:r>
            <a:endParaRPr lang="en-US" sz="3000" b="0" strike="noStrike" spc="-1">
              <a:latin typeface="Arial"/>
            </a:endParaRPr>
          </a:p>
        </p:txBody>
      </p:sp>
      <p:sp>
        <p:nvSpPr>
          <p:cNvPr id="170" name="CustomShape 3"/>
          <p:cNvSpPr/>
          <p:nvPr/>
        </p:nvSpPr>
        <p:spPr>
          <a:xfrm>
            <a:off x="457200" y="165240"/>
            <a:ext cx="8228880" cy="11422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400" b="1" strike="noStrike" spc="-1">
                <a:solidFill>
                  <a:srgbClr val="000000"/>
                </a:solidFill>
                <a:latin typeface="Arial"/>
                <a:ea typeface="DejaVu Sans"/>
              </a:rPr>
              <a:t>Example:  Applying Divisibility Tests</a:t>
            </a:r>
            <a:endParaRPr lang="en-US" sz="3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dur="indefinite" fill="hold" nodeType="clickEffect">
                      <p:stCondLst>
                        <p:cond delay="indefinite"/>
                      </p:stCondLst>
                      <p:childTnLst>
                        <p:par>
                          <p:cTn id="4" dur="indefinite" fill="hold" nodeType="clickEffect">
                            <p:stCondLst>
                              <p:cond delay="0"/>
                            </p:stCondLst>
                            <p:childTnLst>
                              <p:par>
                                <p:cTn id="5" presetID="1" presetClass="entr" dur="indefinite" fill="hold" nodeType="clickEffect">
                                  <p:stCondLst>
                                    <p:cond delay="0"/>
                                  </p:stCondLst>
                                  <p:childTnLst>
                                    <p:set>
                                      <p:cBhvr>
                                        <p:cTn id="6"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1" name="CustomShape 1"/>
          <p:cNvSpPr/>
          <p:nvPr/>
        </p:nvSpPr>
        <p:spPr>
          <a:xfrm>
            <a:off x="455760" y="1598760"/>
            <a:ext cx="8211240" cy="23774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spcBef>
                <a:spcPts val="1874"/>
              </a:spcBef>
            </a:pPr>
            <a:r>
              <a:rPr lang="en-US" sz="3000" b="0" strike="noStrike" spc="-1">
                <a:solidFill>
                  <a:srgbClr val="000000"/>
                </a:solidFill>
                <a:latin typeface="Times New Roman"/>
                <a:ea typeface="DejaVu Sans"/>
              </a:rPr>
              <a:t>Every natural number can be expressed in one and only one way as a product of primes (if the order of the factors is disregarded). This unique product of primes is called the </a:t>
            </a:r>
            <a:r>
              <a:rPr lang="en-US" sz="3000" b="1" strike="noStrike" spc="-1">
                <a:solidFill>
                  <a:srgbClr val="000000"/>
                </a:solidFill>
                <a:latin typeface="Times New Roman"/>
                <a:ea typeface="DejaVu Sans"/>
              </a:rPr>
              <a:t>prime factorization</a:t>
            </a:r>
            <a:r>
              <a:rPr lang="en-US" sz="3000" b="0" strike="noStrike" spc="-1">
                <a:solidFill>
                  <a:srgbClr val="000000"/>
                </a:solidFill>
                <a:latin typeface="Times New Roman"/>
                <a:ea typeface="DejaVu Sans"/>
              </a:rPr>
              <a:t> of the natural number.</a:t>
            </a:r>
            <a:endParaRPr lang="en-US" sz="3000" b="0" strike="noStrike" spc="-1">
              <a:latin typeface="Arial"/>
            </a:endParaRPr>
          </a:p>
        </p:txBody>
      </p:sp>
      <p:sp>
        <p:nvSpPr>
          <p:cNvPr id="172" name="CustomShape 2"/>
          <p:cNvSpPr/>
          <p:nvPr/>
        </p:nvSpPr>
        <p:spPr>
          <a:xfrm>
            <a:off x="457200" y="165240"/>
            <a:ext cx="8228880" cy="11422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400" b="1" strike="noStrike" spc="-1">
                <a:solidFill>
                  <a:srgbClr val="000000"/>
                </a:solidFill>
                <a:latin typeface="Arial"/>
                <a:ea typeface="DejaVu Sans"/>
              </a:rPr>
              <a:t>The Fundamental Theorem of Arithmetic</a:t>
            </a:r>
            <a:endParaRPr lang="en-US" sz="3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 name="CustomShape 1"/>
          <p:cNvSpPr/>
          <p:nvPr/>
        </p:nvSpPr>
        <p:spPr>
          <a:xfrm>
            <a:off x="457200" y="165240"/>
            <a:ext cx="8228880" cy="11422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400" b="1" strike="noStrike" spc="-1">
                <a:solidFill>
                  <a:srgbClr val="000000"/>
                </a:solidFill>
                <a:latin typeface="Arial"/>
                <a:ea typeface="DejaVu Sans"/>
              </a:rPr>
              <a:t>Chapter 10: </a:t>
            </a:r>
            <a:r>
              <a:rPr lang="en-US" sz="3400" b="1" strike="noStrike" spc="-1">
                <a:solidFill>
                  <a:srgbClr val="333399"/>
                </a:solidFill>
                <a:latin typeface="Arial"/>
                <a:ea typeface="DejaVu Sans"/>
              </a:rPr>
              <a:t>Number Theory</a:t>
            </a:r>
            <a:endParaRPr lang="en-US" sz="3400" b="0" strike="noStrike" spc="-1">
              <a:latin typeface="Arial"/>
            </a:endParaRPr>
          </a:p>
        </p:txBody>
      </p:sp>
      <p:sp>
        <p:nvSpPr>
          <p:cNvPr id="134" name="CustomShape 2"/>
          <p:cNvSpPr/>
          <p:nvPr/>
        </p:nvSpPr>
        <p:spPr>
          <a:xfrm>
            <a:off x="457200" y="1600200"/>
            <a:ext cx="8228880" cy="4525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748"/>
              </a:spcBef>
            </a:pPr>
            <a:r>
              <a:rPr lang="en-US" sz="3000" b="1" strike="noStrike" spc="-1" dirty="0">
                <a:solidFill>
                  <a:srgbClr val="000000"/>
                </a:solidFill>
                <a:latin typeface="Times New Roman"/>
                <a:ea typeface="DejaVu Sans"/>
              </a:rPr>
              <a:t>10.1 	Prime and Composite Numbers </a:t>
            </a:r>
            <a:endParaRPr lang="en-US" sz="3000" b="0" strike="noStrike" spc="-1" dirty="0">
              <a:latin typeface="Arial"/>
            </a:endParaRPr>
          </a:p>
          <a:p>
            <a:pPr>
              <a:lnSpc>
                <a:spcPct val="100000"/>
              </a:lnSpc>
              <a:spcBef>
                <a:spcPts val="748"/>
              </a:spcBef>
            </a:pPr>
            <a:r>
              <a:rPr lang="en-US" sz="3000" b="0" strike="noStrike" spc="-1" dirty="0">
                <a:solidFill>
                  <a:srgbClr val="000000"/>
                </a:solidFill>
                <a:latin typeface="Times New Roman"/>
                <a:ea typeface="DejaVu Sans"/>
              </a:rPr>
              <a:t>10.2 	Selected Topics From Number Theory</a:t>
            </a:r>
            <a:endParaRPr lang="en-US" sz="3000" b="0" strike="noStrike" spc="-1" dirty="0">
              <a:latin typeface="Arial"/>
            </a:endParaRPr>
          </a:p>
          <a:p>
            <a:pPr>
              <a:lnSpc>
                <a:spcPct val="100000"/>
              </a:lnSpc>
              <a:spcBef>
                <a:spcPts val="748"/>
              </a:spcBef>
            </a:pPr>
            <a:r>
              <a:rPr lang="en-US" sz="3000" b="0" strike="noStrike" spc="-1" dirty="0">
                <a:solidFill>
                  <a:srgbClr val="000000"/>
                </a:solidFill>
                <a:latin typeface="Times New Roman"/>
                <a:ea typeface="DejaVu Sans"/>
              </a:rPr>
              <a:t>10.3 	Greatest Common Factor and Least Common Multiple </a:t>
            </a:r>
            <a:endParaRPr lang="en-US" sz="3000" b="0" strike="noStrike" spc="-1" dirty="0">
              <a:latin typeface="Arial"/>
            </a:endParaRPr>
          </a:p>
          <a:p>
            <a:pPr>
              <a:lnSpc>
                <a:spcPct val="100000"/>
              </a:lnSpc>
              <a:spcBef>
                <a:spcPts val="748"/>
              </a:spcBef>
            </a:pPr>
            <a:r>
              <a:rPr lang="en-US" sz="3000" b="0" strike="noStrike" spc="-1" dirty="0">
                <a:solidFill>
                  <a:srgbClr val="000000"/>
                </a:solidFill>
                <a:latin typeface="Times New Roman"/>
                <a:ea typeface="DejaVu Sans"/>
              </a:rPr>
              <a:t>10.4 	The Fibonacci Sequence and the Golden Ratio</a:t>
            </a:r>
            <a:endParaRPr lang="en-US" sz="3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 name="CustomShape 1"/>
          <p:cNvSpPr/>
          <p:nvPr/>
        </p:nvSpPr>
        <p:spPr>
          <a:xfrm>
            <a:off x="455760" y="1600200"/>
            <a:ext cx="6933240" cy="5500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spcBef>
                <a:spcPts val="1874"/>
              </a:spcBef>
            </a:pPr>
            <a:r>
              <a:rPr lang="en-US" sz="3000" b="0" strike="noStrike" spc="-1">
                <a:solidFill>
                  <a:srgbClr val="000000"/>
                </a:solidFill>
                <a:latin typeface="Times New Roman"/>
                <a:ea typeface="DejaVu Sans"/>
              </a:rPr>
              <a:t>Find the prime factorization of 240.</a:t>
            </a:r>
            <a:endParaRPr lang="en-US" sz="3000" b="0" strike="noStrike" spc="-1">
              <a:latin typeface="Arial"/>
            </a:endParaRPr>
          </a:p>
        </p:txBody>
      </p:sp>
      <p:sp>
        <p:nvSpPr>
          <p:cNvPr id="174" name="CustomShape 2"/>
          <p:cNvSpPr/>
          <p:nvPr/>
        </p:nvSpPr>
        <p:spPr>
          <a:xfrm>
            <a:off x="455760" y="2513160"/>
            <a:ext cx="3656880" cy="11628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spcBef>
                <a:spcPts val="848"/>
              </a:spcBef>
            </a:pPr>
            <a:r>
              <a:rPr lang="en-US" sz="3400" b="0" strike="noStrike" spc="-1">
                <a:solidFill>
                  <a:srgbClr val="BC2C3A"/>
                </a:solidFill>
                <a:latin typeface="Times New Roman"/>
                <a:ea typeface="DejaVu Sans"/>
              </a:rPr>
              <a:t>Solution</a:t>
            </a:r>
            <a:endParaRPr lang="en-US" sz="3400" b="0" strike="noStrike" spc="-1">
              <a:latin typeface="Arial"/>
            </a:endParaRPr>
          </a:p>
          <a:p>
            <a:pPr>
              <a:lnSpc>
                <a:spcPct val="100000"/>
              </a:lnSpc>
              <a:spcBef>
                <a:spcPts val="748"/>
              </a:spcBef>
            </a:pPr>
            <a:r>
              <a:rPr lang="en-US" sz="3000" b="0" strike="noStrike" spc="-1">
                <a:solidFill>
                  <a:srgbClr val="000000"/>
                </a:solidFill>
                <a:latin typeface="Times New Roman"/>
                <a:ea typeface="DejaVu Sans"/>
              </a:rPr>
              <a:t>Using a tree format:</a:t>
            </a:r>
            <a:endParaRPr lang="en-US" sz="3000" b="0" strike="noStrike" spc="-1">
              <a:latin typeface="Arial"/>
            </a:endParaRPr>
          </a:p>
        </p:txBody>
      </p:sp>
      <p:sp>
        <p:nvSpPr>
          <p:cNvPr id="175" name="CustomShape 3"/>
          <p:cNvSpPr/>
          <p:nvPr/>
        </p:nvSpPr>
        <p:spPr>
          <a:xfrm>
            <a:off x="4572000" y="2666880"/>
            <a:ext cx="913680" cy="580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spcBef>
                <a:spcPts val="1998"/>
              </a:spcBef>
            </a:pPr>
            <a:r>
              <a:rPr lang="en-US" sz="3200" b="0" strike="noStrike" spc="-1">
                <a:solidFill>
                  <a:srgbClr val="000000"/>
                </a:solidFill>
                <a:latin typeface="Times New Roman"/>
                <a:ea typeface="DejaVu Sans"/>
              </a:rPr>
              <a:t>240</a:t>
            </a:r>
            <a:endParaRPr lang="en-US" sz="3200" b="0" strike="noStrike" spc="-1">
              <a:latin typeface="Arial"/>
            </a:endParaRPr>
          </a:p>
        </p:txBody>
      </p:sp>
      <p:sp>
        <p:nvSpPr>
          <p:cNvPr id="176" name="CustomShape 4"/>
          <p:cNvSpPr/>
          <p:nvPr/>
        </p:nvSpPr>
        <p:spPr>
          <a:xfrm>
            <a:off x="4191120" y="3200400"/>
            <a:ext cx="1828080" cy="580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spcBef>
                <a:spcPts val="1998"/>
              </a:spcBef>
            </a:pPr>
            <a:r>
              <a:rPr lang="en-US" sz="3200" b="0" strike="noStrike" spc="-1">
                <a:solidFill>
                  <a:srgbClr val="000000"/>
                </a:solidFill>
                <a:latin typeface="Times New Roman"/>
                <a:ea typeface="DejaVu Sans"/>
              </a:rPr>
              <a:t>2        120 </a:t>
            </a:r>
            <a:endParaRPr lang="en-US" sz="3200" b="0" strike="noStrike" spc="-1">
              <a:latin typeface="Arial"/>
            </a:endParaRPr>
          </a:p>
        </p:txBody>
      </p:sp>
      <p:sp>
        <p:nvSpPr>
          <p:cNvPr id="177" name="CustomShape 5"/>
          <p:cNvSpPr/>
          <p:nvPr/>
        </p:nvSpPr>
        <p:spPr>
          <a:xfrm>
            <a:off x="4876920" y="3733920"/>
            <a:ext cx="1828080" cy="580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spcBef>
                <a:spcPts val="1998"/>
              </a:spcBef>
            </a:pPr>
            <a:r>
              <a:rPr lang="en-US" sz="3200" b="0" strike="noStrike" spc="-1">
                <a:solidFill>
                  <a:srgbClr val="000000"/>
                </a:solidFill>
                <a:latin typeface="Times New Roman"/>
                <a:ea typeface="DejaVu Sans"/>
              </a:rPr>
              <a:t>2        60 </a:t>
            </a:r>
            <a:endParaRPr lang="en-US" sz="3200" b="0" strike="noStrike" spc="-1">
              <a:latin typeface="Arial"/>
            </a:endParaRPr>
          </a:p>
        </p:txBody>
      </p:sp>
      <p:sp>
        <p:nvSpPr>
          <p:cNvPr id="178" name="CustomShape 6"/>
          <p:cNvSpPr/>
          <p:nvPr/>
        </p:nvSpPr>
        <p:spPr>
          <a:xfrm>
            <a:off x="5486400" y="4267080"/>
            <a:ext cx="1828080" cy="580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spcBef>
                <a:spcPts val="1998"/>
              </a:spcBef>
            </a:pPr>
            <a:r>
              <a:rPr lang="en-US" sz="3200" b="0" strike="noStrike" spc="-1">
                <a:solidFill>
                  <a:srgbClr val="000000"/>
                </a:solidFill>
                <a:latin typeface="Times New Roman"/>
                <a:ea typeface="DejaVu Sans"/>
              </a:rPr>
              <a:t>2        30 </a:t>
            </a:r>
            <a:endParaRPr lang="en-US" sz="3200" b="0" strike="noStrike" spc="-1">
              <a:latin typeface="Arial"/>
            </a:endParaRPr>
          </a:p>
        </p:txBody>
      </p:sp>
      <p:sp>
        <p:nvSpPr>
          <p:cNvPr id="179" name="CustomShape 7"/>
          <p:cNvSpPr/>
          <p:nvPr/>
        </p:nvSpPr>
        <p:spPr>
          <a:xfrm>
            <a:off x="6095880" y="4724280"/>
            <a:ext cx="1828080" cy="580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spcBef>
                <a:spcPts val="1998"/>
              </a:spcBef>
            </a:pPr>
            <a:r>
              <a:rPr lang="en-US" sz="3200" b="0" strike="noStrike" spc="-1">
                <a:solidFill>
                  <a:srgbClr val="000000"/>
                </a:solidFill>
                <a:latin typeface="Times New Roman"/>
                <a:ea typeface="DejaVu Sans"/>
              </a:rPr>
              <a:t>2        15 </a:t>
            </a:r>
            <a:endParaRPr lang="en-US" sz="3200" b="0" strike="noStrike" spc="-1">
              <a:latin typeface="Arial"/>
            </a:endParaRPr>
          </a:p>
        </p:txBody>
      </p:sp>
      <p:sp>
        <p:nvSpPr>
          <p:cNvPr id="180" name="CustomShape 8"/>
          <p:cNvSpPr/>
          <p:nvPr/>
        </p:nvSpPr>
        <p:spPr>
          <a:xfrm>
            <a:off x="6781680" y="5181480"/>
            <a:ext cx="1828080" cy="580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spcBef>
                <a:spcPts val="1998"/>
              </a:spcBef>
            </a:pPr>
            <a:r>
              <a:rPr lang="en-US" sz="3200" b="0" strike="noStrike" spc="-1">
                <a:solidFill>
                  <a:srgbClr val="000000"/>
                </a:solidFill>
                <a:latin typeface="Times New Roman"/>
                <a:ea typeface="DejaVu Sans"/>
              </a:rPr>
              <a:t>3         5 </a:t>
            </a:r>
            <a:endParaRPr lang="en-US" sz="3200" b="0" strike="noStrike" spc="-1">
              <a:latin typeface="Arial"/>
            </a:endParaRPr>
          </a:p>
        </p:txBody>
      </p:sp>
      <p:sp>
        <p:nvSpPr>
          <p:cNvPr id="181" name="Line 9"/>
          <p:cNvSpPr/>
          <p:nvPr/>
        </p:nvSpPr>
        <p:spPr>
          <a:xfrm flipH="1">
            <a:off x="4494240" y="3200400"/>
            <a:ext cx="231840" cy="228600"/>
          </a:xfrm>
          <a:prstGeom prst="line">
            <a:avLst/>
          </a:prstGeom>
          <a:ln w="25560">
            <a:solidFill>
              <a:srgbClr val="BC2C3A"/>
            </a:solidFill>
            <a:miter/>
          </a:ln>
        </p:spPr>
        <p:style>
          <a:lnRef idx="0">
            <a:scrgbClr r="0" g="0" b="0"/>
          </a:lnRef>
          <a:fillRef idx="0">
            <a:scrgbClr r="0" g="0" b="0"/>
          </a:fillRef>
          <a:effectRef idx="0">
            <a:scrgbClr r="0" g="0" b="0"/>
          </a:effectRef>
          <a:fontRef idx="minor"/>
        </p:style>
      </p:sp>
      <p:sp>
        <p:nvSpPr>
          <p:cNvPr id="182" name="Line 10"/>
          <p:cNvSpPr/>
          <p:nvPr/>
        </p:nvSpPr>
        <p:spPr>
          <a:xfrm flipH="1">
            <a:off x="5180040" y="3733920"/>
            <a:ext cx="231840" cy="228600"/>
          </a:xfrm>
          <a:prstGeom prst="line">
            <a:avLst/>
          </a:prstGeom>
          <a:ln w="25560">
            <a:solidFill>
              <a:srgbClr val="BC2C3A"/>
            </a:solidFill>
            <a:miter/>
          </a:ln>
        </p:spPr>
        <p:style>
          <a:lnRef idx="0">
            <a:scrgbClr r="0" g="0" b="0"/>
          </a:lnRef>
          <a:fillRef idx="0">
            <a:scrgbClr r="0" g="0" b="0"/>
          </a:fillRef>
          <a:effectRef idx="0">
            <a:scrgbClr r="0" g="0" b="0"/>
          </a:effectRef>
          <a:fontRef idx="minor"/>
        </p:style>
      </p:sp>
      <p:sp>
        <p:nvSpPr>
          <p:cNvPr id="183" name="Line 11"/>
          <p:cNvSpPr/>
          <p:nvPr/>
        </p:nvSpPr>
        <p:spPr>
          <a:xfrm flipH="1">
            <a:off x="5789520" y="4191120"/>
            <a:ext cx="231840" cy="228600"/>
          </a:xfrm>
          <a:prstGeom prst="line">
            <a:avLst/>
          </a:prstGeom>
          <a:ln w="25560">
            <a:solidFill>
              <a:srgbClr val="BC2C3A"/>
            </a:solidFill>
            <a:miter/>
          </a:ln>
        </p:spPr>
        <p:style>
          <a:lnRef idx="0">
            <a:scrgbClr r="0" g="0" b="0"/>
          </a:lnRef>
          <a:fillRef idx="0">
            <a:scrgbClr r="0" g="0" b="0"/>
          </a:fillRef>
          <a:effectRef idx="0">
            <a:scrgbClr r="0" g="0" b="0"/>
          </a:effectRef>
          <a:fontRef idx="minor"/>
        </p:style>
      </p:sp>
      <p:sp>
        <p:nvSpPr>
          <p:cNvPr id="184" name="Line 12"/>
          <p:cNvSpPr/>
          <p:nvPr/>
        </p:nvSpPr>
        <p:spPr>
          <a:xfrm flipH="1">
            <a:off x="6475320" y="4724280"/>
            <a:ext cx="231840" cy="228600"/>
          </a:xfrm>
          <a:prstGeom prst="line">
            <a:avLst/>
          </a:prstGeom>
          <a:ln w="25560">
            <a:solidFill>
              <a:srgbClr val="BC2C3A"/>
            </a:solidFill>
            <a:miter/>
          </a:ln>
        </p:spPr>
        <p:style>
          <a:lnRef idx="0">
            <a:scrgbClr r="0" g="0" b="0"/>
          </a:lnRef>
          <a:fillRef idx="0">
            <a:scrgbClr r="0" g="0" b="0"/>
          </a:fillRef>
          <a:effectRef idx="0">
            <a:scrgbClr r="0" g="0" b="0"/>
          </a:effectRef>
          <a:fontRef idx="minor"/>
        </p:style>
      </p:sp>
      <p:sp>
        <p:nvSpPr>
          <p:cNvPr id="185" name="Line 13"/>
          <p:cNvSpPr/>
          <p:nvPr/>
        </p:nvSpPr>
        <p:spPr>
          <a:xfrm flipH="1">
            <a:off x="7161120" y="5181480"/>
            <a:ext cx="231840" cy="228600"/>
          </a:xfrm>
          <a:prstGeom prst="line">
            <a:avLst/>
          </a:prstGeom>
          <a:ln w="25560">
            <a:solidFill>
              <a:srgbClr val="BC2C3A"/>
            </a:solidFill>
            <a:miter/>
          </a:ln>
        </p:spPr>
        <p:style>
          <a:lnRef idx="0">
            <a:scrgbClr r="0" g="0" b="0"/>
          </a:lnRef>
          <a:fillRef idx="0">
            <a:scrgbClr r="0" g="0" b="0"/>
          </a:fillRef>
          <a:effectRef idx="0">
            <a:scrgbClr r="0" g="0" b="0"/>
          </a:effectRef>
          <a:fontRef idx="minor"/>
        </p:style>
      </p:sp>
      <p:sp>
        <p:nvSpPr>
          <p:cNvPr id="186" name="Line 14"/>
          <p:cNvSpPr/>
          <p:nvPr/>
        </p:nvSpPr>
        <p:spPr>
          <a:xfrm>
            <a:off x="5181480" y="3124080"/>
            <a:ext cx="228600" cy="152640"/>
          </a:xfrm>
          <a:prstGeom prst="line">
            <a:avLst/>
          </a:prstGeom>
          <a:ln w="25560">
            <a:solidFill>
              <a:srgbClr val="BC2C3A"/>
            </a:solidFill>
            <a:miter/>
          </a:ln>
        </p:spPr>
        <p:style>
          <a:lnRef idx="0">
            <a:scrgbClr r="0" g="0" b="0"/>
          </a:lnRef>
          <a:fillRef idx="0">
            <a:scrgbClr r="0" g="0" b="0"/>
          </a:fillRef>
          <a:effectRef idx="0">
            <a:scrgbClr r="0" g="0" b="0"/>
          </a:effectRef>
          <a:fontRef idx="minor"/>
        </p:style>
      </p:sp>
      <p:sp>
        <p:nvSpPr>
          <p:cNvPr id="187" name="Line 15"/>
          <p:cNvSpPr/>
          <p:nvPr/>
        </p:nvSpPr>
        <p:spPr>
          <a:xfrm>
            <a:off x="5791320" y="3733920"/>
            <a:ext cx="228600" cy="152280"/>
          </a:xfrm>
          <a:prstGeom prst="line">
            <a:avLst/>
          </a:prstGeom>
          <a:ln w="25560">
            <a:solidFill>
              <a:srgbClr val="BC2C3A"/>
            </a:solidFill>
            <a:miter/>
          </a:ln>
        </p:spPr>
        <p:style>
          <a:lnRef idx="0">
            <a:scrgbClr r="0" g="0" b="0"/>
          </a:lnRef>
          <a:fillRef idx="0">
            <a:scrgbClr r="0" g="0" b="0"/>
          </a:fillRef>
          <a:effectRef idx="0">
            <a:scrgbClr r="0" g="0" b="0"/>
          </a:effectRef>
          <a:fontRef idx="minor"/>
        </p:style>
      </p:sp>
      <p:sp>
        <p:nvSpPr>
          <p:cNvPr id="188" name="Line 16"/>
          <p:cNvSpPr/>
          <p:nvPr/>
        </p:nvSpPr>
        <p:spPr>
          <a:xfrm>
            <a:off x="6477120" y="4191120"/>
            <a:ext cx="228600" cy="152280"/>
          </a:xfrm>
          <a:prstGeom prst="line">
            <a:avLst/>
          </a:prstGeom>
          <a:ln w="25560">
            <a:solidFill>
              <a:srgbClr val="BC2C3A"/>
            </a:solidFill>
            <a:miter/>
          </a:ln>
        </p:spPr>
        <p:style>
          <a:lnRef idx="0">
            <a:scrgbClr r="0" g="0" b="0"/>
          </a:lnRef>
          <a:fillRef idx="0">
            <a:scrgbClr r="0" g="0" b="0"/>
          </a:fillRef>
          <a:effectRef idx="0">
            <a:scrgbClr r="0" g="0" b="0"/>
          </a:effectRef>
          <a:fontRef idx="minor"/>
        </p:style>
      </p:sp>
      <p:sp>
        <p:nvSpPr>
          <p:cNvPr id="189" name="Line 17"/>
          <p:cNvSpPr/>
          <p:nvPr/>
        </p:nvSpPr>
        <p:spPr>
          <a:xfrm>
            <a:off x="7010280" y="4648320"/>
            <a:ext cx="228600" cy="152280"/>
          </a:xfrm>
          <a:prstGeom prst="line">
            <a:avLst/>
          </a:prstGeom>
          <a:ln w="25560">
            <a:solidFill>
              <a:srgbClr val="BC2C3A"/>
            </a:solidFill>
            <a:miter/>
          </a:ln>
        </p:spPr>
        <p:style>
          <a:lnRef idx="0">
            <a:scrgbClr r="0" g="0" b="0"/>
          </a:lnRef>
          <a:fillRef idx="0">
            <a:scrgbClr r="0" g="0" b="0"/>
          </a:fillRef>
          <a:effectRef idx="0">
            <a:scrgbClr r="0" g="0" b="0"/>
          </a:effectRef>
          <a:fontRef idx="minor"/>
        </p:style>
      </p:sp>
      <p:sp>
        <p:nvSpPr>
          <p:cNvPr id="190" name="Line 18"/>
          <p:cNvSpPr/>
          <p:nvPr/>
        </p:nvSpPr>
        <p:spPr>
          <a:xfrm>
            <a:off x="7696080" y="5181480"/>
            <a:ext cx="228600" cy="152640"/>
          </a:xfrm>
          <a:prstGeom prst="line">
            <a:avLst/>
          </a:prstGeom>
          <a:ln w="25560">
            <a:solidFill>
              <a:srgbClr val="BC2C3A"/>
            </a:solidFill>
            <a:miter/>
          </a:ln>
        </p:spPr>
        <p:style>
          <a:lnRef idx="0">
            <a:scrgbClr r="0" g="0" b="0"/>
          </a:lnRef>
          <a:fillRef idx="0">
            <a:scrgbClr r="0" g="0" b="0"/>
          </a:fillRef>
          <a:effectRef idx="0">
            <a:scrgbClr r="0" g="0" b="0"/>
          </a:effectRef>
          <a:fontRef idx="minor"/>
        </p:style>
      </p:sp>
      <p:sp>
        <p:nvSpPr>
          <p:cNvPr id="191" name="CustomShape 19"/>
          <p:cNvSpPr/>
          <p:nvPr/>
        </p:nvSpPr>
        <p:spPr>
          <a:xfrm>
            <a:off x="4038480" y="3200400"/>
            <a:ext cx="609120" cy="608760"/>
          </a:xfrm>
          <a:prstGeom prst="ellipse">
            <a:avLst/>
          </a:prstGeom>
          <a:noFill/>
          <a:ln w="25560">
            <a:solidFill>
              <a:srgbClr val="333399"/>
            </a:solidFill>
            <a:miter/>
          </a:ln>
        </p:spPr>
        <p:style>
          <a:lnRef idx="0">
            <a:scrgbClr r="0" g="0" b="0"/>
          </a:lnRef>
          <a:fillRef idx="0">
            <a:scrgbClr r="0" g="0" b="0"/>
          </a:fillRef>
          <a:effectRef idx="0">
            <a:scrgbClr r="0" g="0" b="0"/>
          </a:effectRef>
          <a:fontRef idx="minor"/>
        </p:style>
      </p:sp>
      <p:sp>
        <p:nvSpPr>
          <p:cNvPr id="192" name="CustomShape 20"/>
          <p:cNvSpPr/>
          <p:nvPr/>
        </p:nvSpPr>
        <p:spPr>
          <a:xfrm>
            <a:off x="4724280" y="3809880"/>
            <a:ext cx="609120" cy="609120"/>
          </a:xfrm>
          <a:prstGeom prst="ellipse">
            <a:avLst/>
          </a:prstGeom>
          <a:noFill/>
          <a:ln w="25560">
            <a:solidFill>
              <a:srgbClr val="333399"/>
            </a:solidFill>
            <a:miter/>
          </a:ln>
        </p:spPr>
        <p:style>
          <a:lnRef idx="0">
            <a:scrgbClr r="0" g="0" b="0"/>
          </a:lnRef>
          <a:fillRef idx="0">
            <a:scrgbClr r="0" g="0" b="0"/>
          </a:fillRef>
          <a:effectRef idx="0">
            <a:scrgbClr r="0" g="0" b="0"/>
          </a:effectRef>
          <a:fontRef idx="minor"/>
        </p:style>
      </p:sp>
      <p:sp>
        <p:nvSpPr>
          <p:cNvPr id="193" name="CustomShape 21"/>
          <p:cNvSpPr/>
          <p:nvPr/>
        </p:nvSpPr>
        <p:spPr>
          <a:xfrm>
            <a:off x="5334120" y="4343400"/>
            <a:ext cx="608760" cy="608760"/>
          </a:xfrm>
          <a:prstGeom prst="ellipse">
            <a:avLst/>
          </a:prstGeom>
          <a:noFill/>
          <a:ln w="25560">
            <a:solidFill>
              <a:srgbClr val="333399"/>
            </a:solidFill>
            <a:miter/>
          </a:ln>
        </p:spPr>
        <p:style>
          <a:lnRef idx="0">
            <a:scrgbClr r="0" g="0" b="0"/>
          </a:lnRef>
          <a:fillRef idx="0">
            <a:scrgbClr r="0" g="0" b="0"/>
          </a:fillRef>
          <a:effectRef idx="0">
            <a:scrgbClr r="0" g="0" b="0"/>
          </a:effectRef>
          <a:fontRef idx="minor"/>
        </p:style>
      </p:sp>
      <p:sp>
        <p:nvSpPr>
          <p:cNvPr id="194" name="CustomShape 22"/>
          <p:cNvSpPr/>
          <p:nvPr/>
        </p:nvSpPr>
        <p:spPr>
          <a:xfrm>
            <a:off x="5943600" y="4800600"/>
            <a:ext cx="608760" cy="608760"/>
          </a:xfrm>
          <a:prstGeom prst="ellipse">
            <a:avLst/>
          </a:prstGeom>
          <a:noFill/>
          <a:ln w="25560">
            <a:solidFill>
              <a:srgbClr val="333399"/>
            </a:solidFill>
            <a:miter/>
          </a:ln>
        </p:spPr>
        <p:style>
          <a:lnRef idx="0">
            <a:scrgbClr r="0" g="0" b="0"/>
          </a:lnRef>
          <a:fillRef idx="0">
            <a:scrgbClr r="0" g="0" b="0"/>
          </a:fillRef>
          <a:effectRef idx="0">
            <a:scrgbClr r="0" g="0" b="0"/>
          </a:effectRef>
          <a:fontRef idx="minor"/>
        </p:style>
      </p:sp>
      <p:sp>
        <p:nvSpPr>
          <p:cNvPr id="195" name="CustomShape 23"/>
          <p:cNvSpPr/>
          <p:nvPr/>
        </p:nvSpPr>
        <p:spPr>
          <a:xfrm>
            <a:off x="6629400" y="5257800"/>
            <a:ext cx="608760" cy="608760"/>
          </a:xfrm>
          <a:prstGeom prst="ellipse">
            <a:avLst/>
          </a:prstGeom>
          <a:noFill/>
          <a:ln w="25560">
            <a:solidFill>
              <a:srgbClr val="333399"/>
            </a:solidFill>
            <a:miter/>
          </a:ln>
        </p:spPr>
        <p:style>
          <a:lnRef idx="0">
            <a:scrgbClr r="0" g="0" b="0"/>
          </a:lnRef>
          <a:fillRef idx="0">
            <a:scrgbClr r="0" g="0" b="0"/>
          </a:fillRef>
          <a:effectRef idx="0">
            <a:scrgbClr r="0" g="0" b="0"/>
          </a:effectRef>
          <a:fontRef idx="minor"/>
        </p:style>
      </p:sp>
      <p:sp>
        <p:nvSpPr>
          <p:cNvPr id="196" name="CustomShape 24"/>
          <p:cNvSpPr/>
          <p:nvPr/>
        </p:nvSpPr>
        <p:spPr>
          <a:xfrm>
            <a:off x="7772400" y="5257800"/>
            <a:ext cx="608760" cy="608760"/>
          </a:xfrm>
          <a:prstGeom prst="ellipse">
            <a:avLst/>
          </a:prstGeom>
          <a:noFill/>
          <a:ln w="25560">
            <a:solidFill>
              <a:srgbClr val="333399"/>
            </a:solidFill>
            <a:miter/>
          </a:ln>
        </p:spPr>
        <p:style>
          <a:lnRef idx="0">
            <a:scrgbClr r="0" g="0" b="0"/>
          </a:lnRef>
          <a:fillRef idx="0">
            <a:scrgbClr r="0" g="0" b="0"/>
          </a:fillRef>
          <a:effectRef idx="0">
            <a:scrgbClr r="0" g="0" b="0"/>
          </a:effectRef>
          <a:fontRef idx="minor"/>
        </p:style>
      </p:sp>
      <p:sp>
        <p:nvSpPr>
          <p:cNvPr id="197" name="CustomShape 25"/>
          <p:cNvSpPr/>
          <p:nvPr/>
        </p:nvSpPr>
        <p:spPr>
          <a:xfrm>
            <a:off x="817560" y="5467320"/>
            <a:ext cx="3580560" cy="5500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spcBef>
                <a:spcPts val="1874"/>
              </a:spcBef>
            </a:pPr>
            <a:r>
              <a:rPr lang="en-US" sz="3000" b="0" strike="noStrike" spc="-1">
                <a:solidFill>
                  <a:srgbClr val="000000"/>
                </a:solidFill>
                <a:latin typeface="Times New Roman"/>
                <a:ea typeface="DejaVu Sans"/>
              </a:rPr>
              <a:t>240 = 2</a:t>
            </a:r>
            <a:r>
              <a:rPr lang="en-US" sz="3000" b="0" strike="noStrike" spc="-1" baseline="30000">
                <a:solidFill>
                  <a:srgbClr val="000000"/>
                </a:solidFill>
                <a:latin typeface="Times New Roman"/>
                <a:ea typeface="DejaVu Sans"/>
              </a:rPr>
              <a:t>4 </a:t>
            </a:r>
            <a:r>
              <a:rPr lang="en-US" sz="3000" b="0" strike="noStrike" spc="-1">
                <a:solidFill>
                  <a:srgbClr val="000000"/>
                </a:solidFill>
                <a:latin typeface="Times New Roman"/>
                <a:ea typeface="Times New Roman"/>
              </a:rPr>
              <a:t>· 3 · 5</a:t>
            </a:r>
            <a:endParaRPr lang="en-US" sz="3000" b="0" strike="noStrike" spc="-1">
              <a:latin typeface="Arial"/>
            </a:endParaRPr>
          </a:p>
        </p:txBody>
      </p:sp>
      <p:sp>
        <p:nvSpPr>
          <p:cNvPr id="198" name="CustomShape 26"/>
          <p:cNvSpPr/>
          <p:nvPr/>
        </p:nvSpPr>
        <p:spPr>
          <a:xfrm>
            <a:off x="457200" y="165240"/>
            <a:ext cx="8228880" cy="11422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400" b="1" strike="noStrike" spc="-1">
                <a:solidFill>
                  <a:srgbClr val="000000"/>
                </a:solidFill>
                <a:latin typeface="Arial"/>
                <a:ea typeface="DejaVu Sans"/>
              </a:rPr>
              <a:t>Example: Unique Prime Factorization</a:t>
            </a:r>
            <a:endParaRPr lang="en-US" sz="3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dur="indefinite" fill="hold" nodeType="clickEffect">
                      <p:stCondLst>
                        <p:cond delay="indefinite"/>
                      </p:stCondLst>
                      <p:childTnLst>
                        <p:par>
                          <p:cTn id="4" dur="indefinite" fill="hold" nodeType="clickEffect">
                            <p:stCondLst>
                              <p:cond delay="0"/>
                            </p:stCondLst>
                            <p:childTnLst>
                              <p:par>
                                <p:cTn id="5" presetID="1" presetClass="entr" dur="indefinite" fill="hold" nodeType="clickEffect">
                                  <p:stCondLst>
                                    <p:cond delay="0"/>
                                  </p:stCondLst>
                                  <p:childTnLst>
                                    <p:set>
                                      <p:cBhvr>
                                        <p:cTn id="6" dur="1" fill="hold">
                                          <p:stCondLst>
                                            <p:cond delay="0"/>
                                          </p:stCondLst>
                                        </p:cTn>
                                        <p:tgtEl>
                                          <p:spTgt spid="174"/>
                                        </p:tgtEl>
                                        <p:attrNameLst>
                                          <p:attrName>style.visibility</p:attrName>
                                        </p:attrNameLst>
                                      </p:cBhvr>
                                      <p:to>
                                        <p:strVal val="visible"/>
                                      </p:to>
                                    </p:set>
                                  </p:childTnLst>
                                </p:cTn>
                              </p:par>
                              <p:par>
                                <p:cTn id="7" presetID="1" presetClass="entr" dur="indefinite" fill="hold" nodeType="withEffect">
                                  <p:stCondLst>
                                    <p:cond delay="0"/>
                                  </p:stCondLst>
                                  <p:childTnLst>
                                    <p:set>
                                      <p:cBhvr>
                                        <p:cTn id="8" dur="1" fill="hold">
                                          <p:stCondLst>
                                            <p:cond delay="0"/>
                                          </p:stCondLst>
                                        </p:cTn>
                                        <p:tgtEl>
                                          <p:spTgt spid="175"/>
                                        </p:tgtEl>
                                        <p:attrNameLst>
                                          <p:attrName>style.visibility</p:attrName>
                                        </p:attrNameLst>
                                      </p:cBhvr>
                                      <p:to>
                                        <p:strVal val="visible"/>
                                      </p:to>
                                    </p:set>
                                  </p:childTnLst>
                                </p:cTn>
                              </p:par>
                            </p:childTnLst>
                          </p:cTn>
                        </p:par>
                      </p:childTnLst>
                    </p:cTn>
                  </p:par>
                  <p:par>
                    <p:cTn id="9" dur="indefinite" fill="hold" nodeType="clickEffect">
                      <p:stCondLst>
                        <p:cond delay="indefinite"/>
                      </p:stCondLst>
                      <p:childTnLst>
                        <p:par>
                          <p:cTn id="10" dur="indefinite" fill="hold" nodeType="clickEffect">
                            <p:stCondLst>
                              <p:cond delay="0"/>
                            </p:stCondLst>
                            <p:childTnLst>
                              <p:par>
                                <p:cTn id="11" presetID="1" presetClass="entr" dur="indefinite" fill="hold" nodeType="clickEffect">
                                  <p:stCondLst>
                                    <p:cond delay="0"/>
                                  </p:stCondLst>
                                  <p:childTnLst>
                                    <p:set>
                                      <p:cBhvr>
                                        <p:cTn id="12" dur="1" fill="hold">
                                          <p:stCondLst>
                                            <p:cond delay="0"/>
                                          </p:stCondLst>
                                        </p:cTn>
                                        <p:tgtEl>
                                          <p:spTgt spid="181"/>
                                        </p:tgtEl>
                                        <p:attrNameLst>
                                          <p:attrName>style.visibility</p:attrName>
                                        </p:attrNameLst>
                                      </p:cBhvr>
                                      <p:to>
                                        <p:strVal val="visible"/>
                                      </p:to>
                                    </p:set>
                                  </p:childTnLst>
                                </p:cTn>
                              </p:par>
                              <p:par>
                                <p:cTn id="13" presetID="1" presetClass="entr" dur="indefinite" fill="hold" nodeType="withEffect">
                                  <p:stCondLst>
                                    <p:cond delay="0"/>
                                  </p:stCondLst>
                                  <p:childTnLst>
                                    <p:set>
                                      <p:cBhvr>
                                        <p:cTn id="14" dur="1" fill="hold">
                                          <p:stCondLst>
                                            <p:cond delay="0"/>
                                          </p:stCondLst>
                                        </p:cTn>
                                        <p:tgtEl>
                                          <p:spTgt spid="186"/>
                                        </p:tgtEl>
                                        <p:attrNameLst>
                                          <p:attrName>style.visibility</p:attrName>
                                        </p:attrNameLst>
                                      </p:cBhvr>
                                      <p:to>
                                        <p:strVal val="visible"/>
                                      </p:to>
                                    </p:set>
                                  </p:childTnLst>
                                </p:cTn>
                              </p:par>
                              <p:par>
                                <p:cTn id="15" presetID="1" presetClass="entr" dur="indefinite" fill="hold" nodeType="withEffect">
                                  <p:stCondLst>
                                    <p:cond delay="0"/>
                                  </p:stCondLst>
                                  <p:childTnLst>
                                    <p:set>
                                      <p:cBhvr>
                                        <p:cTn id="16" dur="1" fill="hold">
                                          <p:stCondLst>
                                            <p:cond delay="0"/>
                                          </p:stCondLst>
                                        </p:cTn>
                                        <p:tgtEl>
                                          <p:spTgt spid="176"/>
                                        </p:tgtEl>
                                        <p:attrNameLst>
                                          <p:attrName>style.visibility</p:attrName>
                                        </p:attrNameLst>
                                      </p:cBhvr>
                                      <p:to>
                                        <p:strVal val="visible"/>
                                      </p:to>
                                    </p:set>
                                  </p:childTnLst>
                                </p:cTn>
                              </p:par>
                            </p:childTnLst>
                          </p:cTn>
                        </p:par>
                      </p:childTnLst>
                    </p:cTn>
                  </p:par>
                  <p:par>
                    <p:cTn id="17" dur="indefinite" fill="hold" nodeType="clickEffect">
                      <p:stCondLst>
                        <p:cond delay="indefinite"/>
                      </p:stCondLst>
                      <p:childTnLst>
                        <p:par>
                          <p:cTn id="18" dur="indefinite" fill="hold" nodeType="clickEffect">
                            <p:stCondLst>
                              <p:cond delay="0"/>
                            </p:stCondLst>
                            <p:childTnLst>
                              <p:par>
                                <p:cTn id="19" presetID="1" presetClass="entr" dur="indefinite" fill="hold" nodeType="clickEffect">
                                  <p:stCondLst>
                                    <p:cond delay="0"/>
                                  </p:stCondLst>
                                  <p:childTnLst>
                                    <p:set>
                                      <p:cBhvr>
                                        <p:cTn id="20" dur="1" fill="hold">
                                          <p:stCondLst>
                                            <p:cond delay="0"/>
                                          </p:stCondLst>
                                        </p:cTn>
                                        <p:tgtEl>
                                          <p:spTgt spid="191"/>
                                        </p:tgtEl>
                                        <p:attrNameLst>
                                          <p:attrName>style.visibility</p:attrName>
                                        </p:attrNameLst>
                                      </p:cBhvr>
                                      <p:to>
                                        <p:strVal val="visible"/>
                                      </p:to>
                                    </p:set>
                                  </p:childTnLst>
                                </p:cTn>
                              </p:par>
                            </p:childTnLst>
                          </p:cTn>
                        </p:par>
                      </p:childTnLst>
                    </p:cTn>
                  </p:par>
                  <p:par>
                    <p:cTn id="21" dur="indefinite" fill="hold" nodeType="clickEffect">
                      <p:stCondLst>
                        <p:cond delay="indefinite"/>
                      </p:stCondLst>
                      <p:childTnLst>
                        <p:par>
                          <p:cTn id="22" dur="indefinite" fill="hold" nodeType="clickEffect">
                            <p:stCondLst>
                              <p:cond delay="0"/>
                            </p:stCondLst>
                            <p:childTnLst>
                              <p:par>
                                <p:cTn id="23" presetID="1" presetClass="entr" dur="indefinite" fill="hold" nodeType="clickEffect">
                                  <p:stCondLst>
                                    <p:cond delay="0"/>
                                  </p:stCondLst>
                                  <p:childTnLst>
                                    <p:set>
                                      <p:cBhvr>
                                        <p:cTn id="24" dur="1" fill="hold">
                                          <p:stCondLst>
                                            <p:cond delay="0"/>
                                          </p:stCondLst>
                                        </p:cTn>
                                        <p:tgtEl>
                                          <p:spTgt spid="182"/>
                                        </p:tgtEl>
                                        <p:attrNameLst>
                                          <p:attrName>style.visibility</p:attrName>
                                        </p:attrNameLst>
                                      </p:cBhvr>
                                      <p:to>
                                        <p:strVal val="visible"/>
                                      </p:to>
                                    </p:set>
                                  </p:childTnLst>
                                </p:cTn>
                              </p:par>
                              <p:par>
                                <p:cTn id="25" presetID="1" presetClass="entr" dur="indefinite" fill="hold" nodeType="withEffect">
                                  <p:stCondLst>
                                    <p:cond delay="0"/>
                                  </p:stCondLst>
                                  <p:childTnLst>
                                    <p:set>
                                      <p:cBhvr>
                                        <p:cTn id="26" dur="1" fill="hold">
                                          <p:stCondLst>
                                            <p:cond delay="0"/>
                                          </p:stCondLst>
                                        </p:cTn>
                                        <p:tgtEl>
                                          <p:spTgt spid="187"/>
                                        </p:tgtEl>
                                        <p:attrNameLst>
                                          <p:attrName>style.visibility</p:attrName>
                                        </p:attrNameLst>
                                      </p:cBhvr>
                                      <p:to>
                                        <p:strVal val="visible"/>
                                      </p:to>
                                    </p:set>
                                  </p:childTnLst>
                                </p:cTn>
                              </p:par>
                              <p:par>
                                <p:cTn id="27" presetID="1" presetClass="entr" dur="indefinite" fill="hold" nodeType="withEffect">
                                  <p:stCondLst>
                                    <p:cond delay="0"/>
                                  </p:stCondLst>
                                  <p:childTnLst>
                                    <p:set>
                                      <p:cBhvr>
                                        <p:cTn id="28" dur="1" fill="hold">
                                          <p:stCondLst>
                                            <p:cond delay="0"/>
                                          </p:stCondLst>
                                        </p:cTn>
                                        <p:tgtEl>
                                          <p:spTgt spid="177"/>
                                        </p:tgtEl>
                                        <p:attrNameLst>
                                          <p:attrName>style.visibility</p:attrName>
                                        </p:attrNameLst>
                                      </p:cBhvr>
                                      <p:to>
                                        <p:strVal val="visible"/>
                                      </p:to>
                                    </p:set>
                                  </p:childTnLst>
                                </p:cTn>
                              </p:par>
                            </p:childTnLst>
                          </p:cTn>
                        </p:par>
                      </p:childTnLst>
                    </p:cTn>
                  </p:par>
                  <p:par>
                    <p:cTn id="29" dur="indefinite" fill="hold" nodeType="clickEffect">
                      <p:stCondLst>
                        <p:cond delay="indefinite"/>
                      </p:stCondLst>
                      <p:childTnLst>
                        <p:par>
                          <p:cTn id="30" dur="indefinite" fill="hold" nodeType="clickEffect">
                            <p:stCondLst>
                              <p:cond delay="0"/>
                            </p:stCondLst>
                            <p:childTnLst>
                              <p:par>
                                <p:cTn id="31" presetID="1" presetClass="entr" dur="indefinite" fill="hold" nodeType="clickEffect">
                                  <p:stCondLst>
                                    <p:cond delay="0"/>
                                  </p:stCondLst>
                                  <p:childTnLst>
                                    <p:set>
                                      <p:cBhvr>
                                        <p:cTn id="32" dur="1" fill="hold">
                                          <p:stCondLst>
                                            <p:cond delay="0"/>
                                          </p:stCondLst>
                                        </p:cTn>
                                        <p:tgtEl>
                                          <p:spTgt spid="192"/>
                                        </p:tgtEl>
                                        <p:attrNameLst>
                                          <p:attrName>style.visibility</p:attrName>
                                        </p:attrNameLst>
                                      </p:cBhvr>
                                      <p:to>
                                        <p:strVal val="visible"/>
                                      </p:to>
                                    </p:set>
                                  </p:childTnLst>
                                </p:cTn>
                              </p:par>
                            </p:childTnLst>
                          </p:cTn>
                        </p:par>
                      </p:childTnLst>
                    </p:cTn>
                  </p:par>
                  <p:par>
                    <p:cTn id="33" dur="indefinite" fill="hold" nodeType="clickEffect">
                      <p:stCondLst>
                        <p:cond delay="indefinite"/>
                      </p:stCondLst>
                      <p:childTnLst>
                        <p:par>
                          <p:cTn id="34" dur="indefinite" fill="hold" nodeType="clickEffect">
                            <p:stCondLst>
                              <p:cond delay="0"/>
                            </p:stCondLst>
                            <p:childTnLst>
                              <p:par>
                                <p:cTn id="35" presetID="1" presetClass="entr" dur="indefinite" fill="hold" nodeType="clickEffect">
                                  <p:stCondLst>
                                    <p:cond delay="0"/>
                                  </p:stCondLst>
                                  <p:childTnLst>
                                    <p:set>
                                      <p:cBhvr>
                                        <p:cTn id="36" dur="1" fill="hold">
                                          <p:stCondLst>
                                            <p:cond delay="0"/>
                                          </p:stCondLst>
                                        </p:cTn>
                                        <p:tgtEl>
                                          <p:spTgt spid="183"/>
                                        </p:tgtEl>
                                        <p:attrNameLst>
                                          <p:attrName>style.visibility</p:attrName>
                                        </p:attrNameLst>
                                      </p:cBhvr>
                                      <p:to>
                                        <p:strVal val="visible"/>
                                      </p:to>
                                    </p:set>
                                  </p:childTnLst>
                                </p:cTn>
                              </p:par>
                              <p:par>
                                <p:cTn id="37" presetID="1" presetClass="entr" dur="indefinite" fill="hold" nodeType="withEffect">
                                  <p:stCondLst>
                                    <p:cond delay="0"/>
                                  </p:stCondLst>
                                  <p:childTnLst>
                                    <p:set>
                                      <p:cBhvr>
                                        <p:cTn id="38" dur="1" fill="hold">
                                          <p:stCondLst>
                                            <p:cond delay="0"/>
                                          </p:stCondLst>
                                        </p:cTn>
                                        <p:tgtEl>
                                          <p:spTgt spid="188"/>
                                        </p:tgtEl>
                                        <p:attrNameLst>
                                          <p:attrName>style.visibility</p:attrName>
                                        </p:attrNameLst>
                                      </p:cBhvr>
                                      <p:to>
                                        <p:strVal val="visible"/>
                                      </p:to>
                                    </p:set>
                                  </p:childTnLst>
                                </p:cTn>
                              </p:par>
                              <p:par>
                                <p:cTn id="39" presetID="1" presetClass="entr" dur="indefinite" fill="hold" nodeType="withEffect">
                                  <p:stCondLst>
                                    <p:cond delay="0"/>
                                  </p:stCondLst>
                                  <p:childTnLst>
                                    <p:set>
                                      <p:cBhvr>
                                        <p:cTn id="40" dur="1" fill="hold">
                                          <p:stCondLst>
                                            <p:cond delay="0"/>
                                          </p:stCondLst>
                                        </p:cTn>
                                        <p:tgtEl>
                                          <p:spTgt spid="178"/>
                                        </p:tgtEl>
                                        <p:attrNameLst>
                                          <p:attrName>style.visibility</p:attrName>
                                        </p:attrNameLst>
                                      </p:cBhvr>
                                      <p:to>
                                        <p:strVal val="visible"/>
                                      </p:to>
                                    </p:set>
                                  </p:childTnLst>
                                </p:cTn>
                              </p:par>
                            </p:childTnLst>
                          </p:cTn>
                        </p:par>
                      </p:childTnLst>
                    </p:cTn>
                  </p:par>
                  <p:par>
                    <p:cTn id="41" dur="indefinite" fill="hold" nodeType="clickEffect">
                      <p:stCondLst>
                        <p:cond delay="indefinite"/>
                      </p:stCondLst>
                      <p:childTnLst>
                        <p:par>
                          <p:cTn id="42" dur="indefinite" fill="hold" nodeType="clickEffect">
                            <p:stCondLst>
                              <p:cond delay="0"/>
                            </p:stCondLst>
                            <p:childTnLst>
                              <p:par>
                                <p:cTn id="43" presetID="1" presetClass="entr" dur="indefinite" fill="hold" nodeType="clickEffect">
                                  <p:stCondLst>
                                    <p:cond delay="0"/>
                                  </p:stCondLst>
                                  <p:childTnLst>
                                    <p:set>
                                      <p:cBhvr>
                                        <p:cTn id="44" dur="1" fill="hold">
                                          <p:stCondLst>
                                            <p:cond delay="0"/>
                                          </p:stCondLst>
                                        </p:cTn>
                                        <p:tgtEl>
                                          <p:spTgt spid="193"/>
                                        </p:tgtEl>
                                        <p:attrNameLst>
                                          <p:attrName>style.visibility</p:attrName>
                                        </p:attrNameLst>
                                      </p:cBhvr>
                                      <p:to>
                                        <p:strVal val="visible"/>
                                      </p:to>
                                    </p:set>
                                  </p:childTnLst>
                                </p:cTn>
                              </p:par>
                            </p:childTnLst>
                          </p:cTn>
                        </p:par>
                      </p:childTnLst>
                    </p:cTn>
                  </p:par>
                  <p:par>
                    <p:cTn id="45" dur="indefinite" fill="hold" nodeType="clickEffect">
                      <p:stCondLst>
                        <p:cond delay="indefinite"/>
                      </p:stCondLst>
                      <p:childTnLst>
                        <p:par>
                          <p:cTn id="46" dur="indefinite" fill="hold" nodeType="clickEffect">
                            <p:stCondLst>
                              <p:cond delay="0"/>
                            </p:stCondLst>
                            <p:childTnLst>
                              <p:par>
                                <p:cTn id="47" presetID="1" presetClass="entr" dur="indefinite" fill="hold" nodeType="clickEffect">
                                  <p:stCondLst>
                                    <p:cond delay="0"/>
                                  </p:stCondLst>
                                  <p:childTnLst>
                                    <p:set>
                                      <p:cBhvr>
                                        <p:cTn id="48" dur="1" fill="hold">
                                          <p:stCondLst>
                                            <p:cond delay="0"/>
                                          </p:stCondLst>
                                        </p:cTn>
                                        <p:tgtEl>
                                          <p:spTgt spid="184"/>
                                        </p:tgtEl>
                                        <p:attrNameLst>
                                          <p:attrName>style.visibility</p:attrName>
                                        </p:attrNameLst>
                                      </p:cBhvr>
                                      <p:to>
                                        <p:strVal val="visible"/>
                                      </p:to>
                                    </p:set>
                                  </p:childTnLst>
                                </p:cTn>
                              </p:par>
                              <p:par>
                                <p:cTn id="49" presetID="1" presetClass="entr" dur="indefinite" fill="hold" nodeType="withEffect">
                                  <p:stCondLst>
                                    <p:cond delay="0"/>
                                  </p:stCondLst>
                                  <p:childTnLst>
                                    <p:set>
                                      <p:cBhvr>
                                        <p:cTn id="50" dur="1" fill="hold">
                                          <p:stCondLst>
                                            <p:cond delay="0"/>
                                          </p:stCondLst>
                                        </p:cTn>
                                        <p:tgtEl>
                                          <p:spTgt spid="189"/>
                                        </p:tgtEl>
                                        <p:attrNameLst>
                                          <p:attrName>style.visibility</p:attrName>
                                        </p:attrNameLst>
                                      </p:cBhvr>
                                      <p:to>
                                        <p:strVal val="visible"/>
                                      </p:to>
                                    </p:set>
                                  </p:childTnLst>
                                </p:cTn>
                              </p:par>
                              <p:par>
                                <p:cTn id="51" presetID="1" presetClass="entr" dur="indefinite" fill="hold" nodeType="withEffect">
                                  <p:stCondLst>
                                    <p:cond delay="0"/>
                                  </p:stCondLst>
                                  <p:childTnLst>
                                    <p:set>
                                      <p:cBhvr>
                                        <p:cTn id="52" dur="1" fill="hold">
                                          <p:stCondLst>
                                            <p:cond delay="0"/>
                                          </p:stCondLst>
                                        </p:cTn>
                                        <p:tgtEl>
                                          <p:spTgt spid="179"/>
                                        </p:tgtEl>
                                        <p:attrNameLst>
                                          <p:attrName>style.visibility</p:attrName>
                                        </p:attrNameLst>
                                      </p:cBhvr>
                                      <p:to>
                                        <p:strVal val="visible"/>
                                      </p:to>
                                    </p:set>
                                  </p:childTnLst>
                                </p:cTn>
                              </p:par>
                            </p:childTnLst>
                          </p:cTn>
                        </p:par>
                      </p:childTnLst>
                    </p:cTn>
                  </p:par>
                  <p:par>
                    <p:cTn id="53" dur="indefinite" fill="hold" nodeType="clickEffect">
                      <p:stCondLst>
                        <p:cond delay="indefinite"/>
                      </p:stCondLst>
                      <p:childTnLst>
                        <p:par>
                          <p:cTn id="54" dur="indefinite" fill="hold" nodeType="clickEffect">
                            <p:stCondLst>
                              <p:cond delay="0"/>
                            </p:stCondLst>
                            <p:childTnLst>
                              <p:par>
                                <p:cTn id="55" presetID="1" presetClass="entr" dur="indefinite" fill="hold" nodeType="clickEffect">
                                  <p:stCondLst>
                                    <p:cond delay="0"/>
                                  </p:stCondLst>
                                  <p:childTnLst>
                                    <p:set>
                                      <p:cBhvr>
                                        <p:cTn id="56" dur="1" fill="hold">
                                          <p:stCondLst>
                                            <p:cond delay="0"/>
                                          </p:stCondLst>
                                        </p:cTn>
                                        <p:tgtEl>
                                          <p:spTgt spid="194"/>
                                        </p:tgtEl>
                                        <p:attrNameLst>
                                          <p:attrName>style.visibility</p:attrName>
                                        </p:attrNameLst>
                                      </p:cBhvr>
                                      <p:to>
                                        <p:strVal val="visible"/>
                                      </p:to>
                                    </p:set>
                                  </p:childTnLst>
                                </p:cTn>
                              </p:par>
                            </p:childTnLst>
                          </p:cTn>
                        </p:par>
                      </p:childTnLst>
                    </p:cTn>
                  </p:par>
                  <p:par>
                    <p:cTn id="57" dur="indefinite" fill="hold" nodeType="clickEffect">
                      <p:stCondLst>
                        <p:cond delay="indefinite"/>
                      </p:stCondLst>
                      <p:childTnLst>
                        <p:par>
                          <p:cTn id="58" dur="indefinite" fill="hold" nodeType="clickEffect">
                            <p:stCondLst>
                              <p:cond delay="0"/>
                            </p:stCondLst>
                            <p:childTnLst>
                              <p:par>
                                <p:cTn id="59" presetID="1" presetClass="entr" dur="indefinite" fill="hold" nodeType="clickEffect">
                                  <p:stCondLst>
                                    <p:cond delay="0"/>
                                  </p:stCondLst>
                                  <p:childTnLst>
                                    <p:set>
                                      <p:cBhvr>
                                        <p:cTn id="60" dur="1" fill="hold">
                                          <p:stCondLst>
                                            <p:cond delay="0"/>
                                          </p:stCondLst>
                                        </p:cTn>
                                        <p:tgtEl>
                                          <p:spTgt spid="185"/>
                                        </p:tgtEl>
                                        <p:attrNameLst>
                                          <p:attrName>style.visibility</p:attrName>
                                        </p:attrNameLst>
                                      </p:cBhvr>
                                      <p:to>
                                        <p:strVal val="visible"/>
                                      </p:to>
                                    </p:set>
                                  </p:childTnLst>
                                </p:cTn>
                              </p:par>
                              <p:par>
                                <p:cTn id="61" presetID="1" presetClass="entr" dur="indefinite" fill="hold" nodeType="withEffect">
                                  <p:stCondLst>
                                    <p:cond delay="0"/>
                                  </p:stCondLst>
                                  <p:childTnLst>
                                    <p:set>
                                      <p:cBhvr>
                                        <p:cTn id="62" dur="1" fill="hold">
                                          <p:stCondLst>
                                            <p:cond delay="0"/>
                                          </p:stCondLst>
                                        </p:cTn>
                                        <p:tgtEl>
                                          <p:spTgt spid="190"/>
                                        </p:tgtEl>
                                        <p:attrNameLst>
                                          <p:attrName>style.visibility</p:attrName>
                                        </p:attrNameLst>
                                      </p:cBhvr>
                                      <p:to>
                                        <p:strVal val="visible"/>
                                      </p:to>
                                    </p:set>
                                  </p:childTnLst>
                                </p:cTn>
                              </p:par>
                              <p:par>
                                <p:cTn id="63" presetID="1" presetClass="entr" dur="indefinite" fill="hold" nodeType="withEffect">
                                  <p:stCondLst>
                                    <p:cond delay="0"/>
                                  </p:stCondLst>
                                  <p:childTnLst>
                                    <p:set>
                                      <p:cBhvr>
                                        <p:cTn id="64" dur="1" fill="hold">
                                          <p:stCondLst>
                                            <p:cond delay="0"/>
                                          </p:stCondLst>
                                        </p:cTn>
                                        <p:tgtEl>
                                          <p:spTgt spid="180"/>
                                        </p:tgtEl>
                                        <p:attrNameLst>
                                          <p:attrName>style.visibility</p:attrName>
                                        </p:attrNameLst>
                                      </p:cBhvr>
                                      <p:to>
                                        <p:strVal val="visible"/>
                                      </p:to>
                                    </p:set>
                                  </p:childTnLst>
                                </p:cTn>
                              </p:par>
                            </p:childTnLst>
                          </p:cTn>
                        </p:par>
                      </p:childTnLst>
                    </p:cTn>
                  </p:par>
                  <p:par>
                    <p:cTn id="65" dur="indefinite" fill="hold" nodeType="clickEffect">
                      <p:stCondLst>
                        <p:cond delay="indefinite"/>
                      </p:stCondLst>
                      <p:childTnLst>
                        <p:par>
                          <p:cTn id="66" dur="indefinite" fill="hold" nodeType="clickEffect">
                            <p:stCondLst>
                              <p:cond delay="0"/>
                            </p:stCondLst>
                            <p:childTnLst>
                              <p:par>
                                <p:cTn id="67" presetID="1" presetClass="entr" dur="indefinite" fill="hold" nodeType="clickEffect">
                                  <p:stCondLst>
                                    <p:cond delay="0"/>
                                  </p:stCondLst>
                                  <p:childTnLst>
                                    <p:set>
                                      <p:cBhvr>
                                        <p:cTn id="68" dur="1" fill="hold">
                                          <p:stCondLst>
                                            <p:cond delay="0"/>
                                          </p:stCondLst>
                                        </p:cTn>
                                        <p:tgtEl>
                                          <p:spTgt spid="195"/>
                                        </p:tgtEl>
                                        <p:attrNameLst>
                                          <p:attrName>style.visibility</p:attrName>
                                        </p:attrNameLst>
                                      </p:cBhvr>
                                      <p:to>
                                        <p:strVal val="visible"/>
                                      </p:to>
                                    </p:set>
                                  </p:childTnLst>
                                </p:cTn>
                              </p:par>
                              <p:par>
                                <p:cTn id="69" presetID="1" presetClass="entr" dur="indefinite" fill="hold" nodeType="withEffect">
                                  <p:stCondLst>
                                    <p:cond delay="0"/>
                                  </p:stCondLst>
                                  <p:childTnLst>
                                    <p:set>
                                      <p:cBhvr>
                                        <p:cTn id="70" dur="1" fill="hold">
                                          <p:stCondLst>
                                            <p:cond delay="0"/>
                                          </p:stCondLst>
                                        </p:cTn>
                                        <p:tgtEl>
                                          <p:spTgt spid="196"/>
                                        </p:tgtEl>
                                        <p:attrNameLst>
                                          <p:attrName>style.visibility</p:attrName>
                                        </p:attrNameLst>
                                      </p:cBhvr>
                                      <p:to>
                                        <p:strVal val="visible"/>
                                      </p:to>
                                    </p:set>
                                  </p:childTnLst>
                                </p:cTn>
                              </p:par>
                            </p:childTnLst>
                          </p:cTn>
                        </p:par>
                      </p:childTnLst>
                    </p:cTn>
                  </p:par>
                  <p:par>
                    <p:cTn id="71" dur="indefinite" fill="hold" nodeType="clickEffect">
                      <p:stCondLst>
                        <p:cond delay="indefinite"/>
                      </p:stCondLst>
                      <p:childTnLst>
                        <p:par>
                          <p:cTn id="72" dur="indefinite" fill="hold" nodeType="clickEffect">
                            <p:stCondLst>
                              <p:cond delay="0"/>
                            </p:stCondLst>
                            <p:childTnLst>
                              <p:par>
                                <p:cTn id="73" presetID="1" presetClass="entr" dur="indefinite" fill="hold" nodeType="clickEffect">
                                  <p:stCondLst>
                                    <p:cond delay="0"/>
                                  </p:stCondLst>
                                  <p:childTnLst>
                                    <p:set>
                                      <p:cBhvr>
                                        <p:cTn id="74" dur="1" fill="hold">
                                          <p:stCondLst>
                                            <p:cond delay="0"/>
                                          </p:stCondLst>
                                        </p:cTn>
                                        <p:tgtEl>
                                          <p:spTgt spid="1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a:extLst>
              <a:ext uri="{FF2B5EF4-FFF2-40B4-BE49-F238E27FC236}">
                <a16:creationId xmlns:a16="http://schemas.microsoft.com/office/drawing/2014/main" id="{E5C33EF3-19C4-4FB8-B1FE-2B2645FE9F84}"/>
              </a:ext>
            </a:extLst>
          </p:cNvPr>
          <p:cNvSpPr txBox="1">
            <a:spLocks noChangeArrowheads="1"/>
          </p:cNvSpPr>
          <p:nvPr/>
        </p:nvSpPr>
        <p:spPr bwMode="auto">
          <a:xfrm>
            <a:off x="455613" y="1598613"/>
            <a:ext cx="7239000" cy="239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457200" indent="-4572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rgbClr val="000000"/>
                </a:solidFill>
                <a:latin typeface="Arial" panose="020B0604020202020204" pitchFamily="34" charset="0"/>
                <a:cs typeface="Noto Sans CJK SC Regular" charset="0"/>
              </a:defRPr>
            </a:lvl1pPr>
            <a:lvl2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rgbClr val="000000"/>
                </a:solidFill>
                <a:latin typeface="Arial" panose="020B0604020202020204" pitchFamily="34" charset="0"/>
                <a:cs typeface="Noto Sans CJK SC Regular" charset="0"/>
              </a:defRPr>
            </a:lvl2pPr>
            <a:lvl3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rgbClr val="000000"/>
                </a:solidFill>
                <a:latin typeface="Arial" panose="020B0604020202020204" pitchFamily="34" charset="0"/>
                <a:cs typeface="Noto Sans CJK SC Regular" charset="0"/>
              </a:defRPr>
            </a:lvl3pPr>
            <a:lvl4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rgbClr val="000000"/>
                </a:solidFill>
                <a:latin typeface="Arial" panose="020B0604020202020204" pitchFamily="34" charset="0"/>
                <a:cs typeface="Noto Sans CJK SC Regular" charset="0"/>
              </a:defRPr>
            </a:lvl4pPr>
            <a:lvl5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rgbClr val="000000"/>
                </a:solidFill>
                <a:latin typeface="Arial" panose="020B0604020202020204" pitchFamily="34" charset="0"/>
                <a:cs typeface="Noto Sans CJK SC Regular" charset="0"/>
              </a:defRPr>
            </a:lvl9pPr>
          </a:lstStyle>
          <a:p>
            <a:pPr>
              <a:spcBef>
                <a:spcPts val="1875"/>
              </a:spcBef>
              <a:buFont typeface="Times New Roman" panose="02020603050405020304" pitchFamily="18" charset="0"/>
              <a:buChar char="•"/>
            </a:pPr>
            <a:r>
              <a:rPr lang="en-US" altLang="en-US" sz="3000">
                <a:latin typeface="Times New Roman" panose="02020603050405020304" pitchFamily="18" charset="0"/>
              </a:rPr>
              <a:t>Understand the infinitude of primes.</a:t>
            </a:r>
          </a:p>
          <a:p>
            <a:pPr>
              <a:spcBef>
                <a:spcPts val="1875"/>
              </a:spcBef>
              <a:buFont typeface="Times New Roman" panose="02020603050405020304" pitchFamily="18" charset="0"/>
              <a:buChar char="•"/>
            </a:pPr>
            <a:r>
              <a:rPr lang="en-US" altLang="en-US" sz="3000">
                <a:latin typeface="Times New Roman" panose="02020603050405020304" pitchFamily="18" charset="0"/>
              </a:rPr>
              <a:t>Investigate several categories of prime numbers.</a:t>
            </a:r>
          </a:p>
          <a:p>
            <a:pPr>
              <a:spcBef>
                <a:spcPts val="1875"/>
              </a:spcBef>
              <a:buFont typeface="Times New Roman" panose="02020603050405020304" pitchFamily="18" charset="0"/>
              <a:buChar char="•"/>
            </a:pPr>
            <a:r>
              <a:rPr lang="en-US" altLang="en-US" sz="3000">
                <a:latin typeface="Times New Roman" panose="02020603050405020304" pitchFamily="18" charset="0"/>
              </a:rPr>
              <a:t>Learn how large primes are identified.</a:t>
            </a:r>
          </a:p>
        </p:txBody>
      </p:sp>
      <p:sp>
        <p:nvSpPr>
          <p:cNvPr id="10242" name="Text Box 2">
            <a:extLst>
              <a:ext uri="{FF2B5EF4-FFF2-40B4-BE49-F238E27FC236}">
                <a16:creationId xmlns:a16="http://schemas.microsoft.com/office/drawing/2014/main" id="{E57ACE3A-48B8-4B07-8B6B-3D4D1B3257DD}"/>
              </a:ext>
            </a:extLst>
          </p:cNvPr>
          <p:cNvSpPr txBox="1">
            <a:spLocks noChangeArrowheads="1"/>
          </p:cNvSpPr>
          <p:nvPr/>
        </p:nvSpPr>
        <p:spPr bwMode="auto">
          <a:xfrm>
            <a:off x="457200" y="1651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buClrTx/>
              <a:buFontTx/>
              <a:buNone/>
            </a:pPr>
            <a:r>
              <a:rPr lang="en-US" altLang="en-US" sz="3400" b="1"/>
              <a:t>Large Prime Numbers</a:t>
            </a:r>
          </a:p>
        </p:txBody>
      </p:sp>
    </p:spTree>
    <p:extLst>
      <p:ext uri="{BB962C8B-B14F-4D97-AF65-F5344CB8AC3E}">
        <p14:creationId xmlns:p14="http://schemas.microsoft.com/office/powerpoint/2010/main" val="144440012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a:extLst>
              <a:ext uri="{FF2B5EF4-FFF2-40B4-BE49-F238E27FC236}">
                <a16:creationId xmlns:a16="http://schemas.microsoft.com/office/drawing/2014/main" id="{C968E6BE-7283-40DA-9179-019F5A904E40}"/>
              </a:ext>
            </a:extLst>
          </p:cNvPr>
          <p:cNvSpPr txBox="1">
            <a:spLocks noChangeArrowheads="1"/>
          </p:cNvSpPr>
          <p:nvPr/>
        </p:nvSpPr>
        <p:spPr bwMode="auto">
          <a:xfrm>
            <a:off x="455613" y="1598613"/>
            <a:ext cx="7239000" cy="100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spcBef>
                <a:spcPts val="1875"/>
              </a:spcBef>
              <a:buClrTx/>
              <a:buFontTx/>
              <a:buNone/>
            </a:pPr>
            <a:r>
              <a:rPr lang="en-US" altLang="en-US" sz="3000">
                <a:latin typeface="Times New Roman" panose="02020603050405020304" pitchFamily="18" charset="0"/>
              </a:rPr>
              <a:t>There is no largest prime number. Euclid proved this around 300 B.C.</a:t>
            </a:r>
          </a:p>
        </p:txBody>
      </p:sp>
      <p:sp>
        <p:nvSpPr>
          <p:cNvPr id="11266" name="Text Box 2">
            <a:extLst>
              <a:ext uri="{FF2B5EF4-FFF2-40B4-BE49-F238E27FC236}">
                <a16:creationId xmlns:a16="http://schemas.microsoft.com/office/drawing/2014/main" id="{06891E62-9ED6-49E4-9A44-451CC126586E}"/>
              </a:ext>
            </a:extLst>
          </p:cNvPr>
          <p:cNvSpPr txBox="1">
            <a:spLocks noChangeArrowheads="1"/>
          </p:cNvSpPr>
          <p:nvPr/>
        </p:nvSpPr>
        <p:spPr bwMode="auto">
          <a:xfrm>
            <a:off x="457200" y="1651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buClrTx/>
              <a:buFontTx/>
              <a:buNone/>
            </a:pPr>
            <a:r>
              <a:rPr lang="en-US" altLang="en-US" sz="3400" b="1"/>
              <a:t>The Infinitude of Primes</a:t>
            </a:r>
          </a:p>
        </p:txBody>
      </p:sp>
    </p:spTree>
    <p:extLst>
      <p:ext uri="{BB962C8B-B14F-4D97-AF65-F5344CB8AC3E}">
        <p14:creationId xmlns:p14="http://schemas.microsoft.com/office/powerpoint/2010/main" val="20115373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1">
            <a:extLst>
              <a:ext uri="{FF2B5EF4-FFF2-40B4-BE49-F238E27FC236}">
                <a16:creationId xmlns:a16="http://schemas.microsoft.com/office/drawing/2014/main" id="{523CCB76-8ECB-409D-82F9-E577FF5C41C0}"/>
              </a:ext>
            </a:extLst>
          </p:cNvPr>
          <p:cNvSpPr txBox="1">
            <a:spLocks noChangeArrowheads="1"/>
          </p:cNvSpPr>
          <p:nvPr/>
        </p:nvSpPr>
        <p:spPr bwMode="auto">
          <a:xfrm>
            <a:off x="455613" y="1598613"/>
            <a:ext cx="7467600" cy="307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spcBef>
                <a:spcPts val="1875"/>
              </a:spcBef>
              <a:buClrTx/>
              <a:buFontTx/>
              <a:buNone/>
            </a:pPr>
            <a:r>
              <a:rPr lang="en-US" altLang="en-US" sz="3000">
                <a:latin typeface="Times New Roman" panose="02020603050405020304" pitchFamily="18" charset="0"/>
              </a:rPr>
              <a:t>Primes are the basis for modern cryptography systems, or secret codes. Mathematicians continue to search for larger and larger primes.</a:t>
            </a:r>
          </a:p>
          <a:p>
            <a:pPr>
              <a:spcBef>
                <a:spcPts val="1875"/>
              </a:spcBef>
              <a:buClrTx/>
              <a:buFontTx/>
              <a:buNone/>
            </a:pPr>
            <a:r>
              <a:rPr lang="en-US" altLang="en-US" sz="3000">
                <a:latin typeface="Times New Roman" panose="02020603050405020304" pitchFamily="18" charset="0"/>
              </a:rPr>
              <a:t>The theory of prime numbers forms the basis of security systems for vast amounts of personal, industrial, and business data. </a:t>
            </a:r>
          </a:p>
        </p:txBody>
      </p:sp>
      <p:sp>
        <p:nvSpPr>
          <p:cNvPr id="12290" name="Text Box 2">
            <a:extLst>
              <a:ext uri="{FF2B5EF4-FFF2-40B4-BE49-F238E27FC236}">
                <a16:creationId xmlns:a16="http://schemas.microsoft.com/office/drawing/2014/main" id="{46C46418-6742-417E-B10D-E8A658314414}"/>
              </a:ext>
            </a:extLst>
          </p:cNvPr>
          <p:cNvSpPr txBox="1">
            <a:spLocks noChangeArrowheads="1"/>
          </p:cNvSpPr>
          <p:nvPr/>
        </p:nvSpPr>
        <p:spPr bwMode="auto">
          <a:xfrm>
            <a:off x="457200" y="1651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buClrTx/>
              <a:buFontTx/>
              <a:buNone/>
            </a:pPr>
            <a:r>
              <a:rPr lang="en-US" altLang="en-US" sz="3400" b="1"/>
              <a:t>The Search for Large Primes</a:t>
            </a:r>
          </a:p>
        </p:txBody>
      </p:sp>
    </p:spTree>
    <p:extLst>
      <p:ext uri="{BB962C8B-B14F-4D97-AF65-F5344CB8AC3E}">
        <p14:creationId xmlns:p14="http://schemas.microsoft.com/office/powerpoint/2010/main" val="201482929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a:extLst>
              <a:ext uri="{FF2B5EF4-FFF2-40B4-BE49-F238E27FC236}">
                <a16:creationId xmlns:a16="http://schemas.microsoft.com/office/drawing/2014/main" id="{811C6D96-0DF2-4B83-8FFF-B5BFB9AF966F}"/>
              </a:ext>
            </a:extLst>
          </p:cNvPr>
          <p:cNvSpPr txBox="1">
            <a:spLocks noChangeArrowheads="1"/>
          </p:cNvSpPr>
          <p:nvPr/>
        </p:nvSpPr>
        <p:spPr bwMode="auto">
          <a:xfrm>
            <a:off x="455613" y="1598613"/>
            <a:ext cx="7543800" cy="100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spcBef>
                <a:spcPts val="1875"/>
              </a:spcBef>
              <a:buClrTx/>
              <a:buFontTx/>
              <a:buNone/>
            </a:pPr>
            <a:r>
              <a:rPr lang="en-US" altLang="en-US" sz="3000">
                <a:latin typeface="Times New Roman" panose="02020603050405020304" pitchFamily="18" charset="0"/>
              </a:rPr>
              <a:t>For </a:t>
            </a:r>
            <a:r>
              <a:rPr lang="en-US" altLang="en-US" sz="3000" i="1">
                <a:latin typeface="Times New Roman" panose="02020603050405020304" pitchFamily="18" charset="0"/>
              </a:rPr>
              <a:t>n</a:t>
            </a:r>
            <a:r>
              <a:rPr lang="en-US" altLang="en-US" sz="3000">
                <a:latin typeface="Times New Roman" panose="02020603050405020304" pitchFamily="18" charset="0"/>
              </a:rPr>
              <a:t> = 1, 2, 3, …, the </a:t>
            </a:r>
            <a:r>
              <a:rPr lang="en-US" altLang="en-US" sz="3000" b="1">
                <a:latin typeface="Times New Roman" panose="02020603050405020304" pitchFamily="18" charset="0"/>
              </a:rPr>
              <a:t>Mersenne numbers</a:t>
            </a:r>
            <a:r>
              <a:rPr lang="en-US" altLang="en-US" sz="3000">
                <a:latin typeface="Times New Roman" panose="02020603050405020304" pitchFamily="18" charset="0"/>
              </a:rPr>
              <a:t> are those generated by the formula:</a:t>
            </a:r>
          </a:p>
        </p:txBody>
      </p:sp>
      <p:graphicFrame>
        <p:nvGraphicFramePr>
          <p:cNvPr id="13314" name="Object 2">
            <a:extLst>
              <a:ext uri="{FF2B5EF4-FFF2-40B4-BE49-F238E27FC236}">
                <a16:creationId xmlns:a16="http://schemas.microsoft.com/office/drawing/2014/main" id="{5E912CCA-8F55-4CE1-B3F5-A8CCD92EA834}"/>
              </a:ext>
            </a:extLst>
          </p:cNvPr>
          <p:cNvGraphicFramePr>
            <a:graphicFrameLocks noChangeAspect="1"/>
          </p:cNvGraphicFramePr>
          <p:nvPr/>
        </p:nvGraphicFramePr>
        <p:xfrm>
          <a:off x="3590925" y="2752725"/>
          <a:ext cx="1955800" cy="631825"/>
        </p:xfrm>
        <a:graphic>
          <a:graphicData uri="http://schemas.openxmlformats.org/presentationml/2006/ole">
            <mc:AlternateContent xmlns:mc="http://schemas.openxmlformats.org/markup-compatibility/2006">
              <mc:Choice xmlns:v="urn:schemas-microsoft-com:vml" Requires="v">
                <p:oleObj spid="_x0000_s1027" r:id="rId4" imgW="786960" imgH="253800" progId="">
                  <p:embed/>
                </p:oleObj>
              </mc:Choice>
              <mc:Fallback>
                <p:oleObj r:id="rId4" imgW="786960" imgH="253800" progId="">
                  <p:embed/>
                  <p:pic>
                    <p:nvPicPr>
                      <p:cNvPr id="13314" name="Object 2">
                        <a:extLst>
                          <a:ext uri="{FF2B5EF4-FFF2-40B4-BE49-F238E27FC236}">
                            <a16:creationId xmlns:a16="http://schemas.microsoft.com/office/drawing/2014/main" id="{5E912CCA-8F55-4CE1-B3F5-A8CCD92EA8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0925" y="2752725"/>
                        <a:ext cx="1955800" cy="63182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5" name="Text Box 3">
            <a:extLst>
              <a:ext uri="{FF2B5EF4-FFF2-40B4-BE49-F238E27FC236}">
                <a16:creationId xmlns:a16="http://schemas.microsoft.com/office/drawing/2014/main" id="{59348F2C-A442-4119-A585-61E7A4F34E92}"/>
              </a:ext>
            </a:extLst>
          </p:cNvPr>
          <p:cNvSpPr txBox="1">
            <a:spLocks noChangeArrowheads="1"/>
          </p:cNvSpPr>
          <p:nvPr/>
        </p:nvSpPr>
        <p:spPr bwMode="auto">
          <a:xfrm>
            <a:off x="455613" y="3657600"/>
            <a:ext cx="8688387" cy="189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338138" algn="l"/>
                <a:tab pos="738188" algn="l"/>
                <a:tab pos="795338"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338138" algn="l"/>
                <a:tab pos="738188" algn="l"/>
                <a:tab pos="795338"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338138" algn="l"/>
                <a:tab pos="738188" algn="l"/>
                <a:tab pos="795338"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338138" algn="l"/>
                <a:tab pos="738188" algn="l"/>
                <a:tab pos="795338"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338138" algn="l"/>
                <a:tab pos="738188" algn="l"/>
                <a:tab pos="795338"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338138" algn="l"/>
                <a:tab pos="738188" algn="l"/>
                <a:tab pos="795338"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338138" algn="l"/>
                <a:tab pos="738188" algn="l"/>
                <a:tab pos="795338"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338138" algn="l"/>
                <a:tab pos="738188" algn="l"/>
                <a:tab pos="795338"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338138" algn="l"/>
                <a:tab pos="738188" algn="l"/>
                <a:tab pos="795338"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buClrTx/>
              <a:buFontTx/>
              <a:buNone/>
            </a:pPr>
            <a:r>
              <a:rPr lang="en-US" altLang="en-US" sz="3000">
                <a:latin typeface="Times New Roman" panose="02020603050405020304" pitchFamily="18" charset="0"/>
              </a:rPr>
              <a:t>	1.	If </a:t>
            </a:r>
            <a:r>
              <a:rPr lang="en-US" altLang="en-US" sz="3000" i="1">
                <a:latin typeface="Times New Roman" panose="02020603050405020304" pitchFamily="18" charset="0"/>
              </a:rPr>
              <a:t>n</a:t>
            </a:r>
            <a:r>
              <a:rPr lang="en-US" altLang="en-US" sz="3000">
                <a:latin typeface="Times New Roman" panose="02020603050405020304" pitchFamily="18" charset="0"/>
              </a:rPr>
              <a:t> is composite, then </a:t>
            </a:r>
            <a:r>
              <a:rPr lang="en-US" altLang="en-US" sz="3000" i="1">
                <a:latin typeface="Times New Roman" panose="02020603050405020304" pitchFamily="18" charset="0"/>
              </a:rPr>
              <a:t>M</a:t>
            </a:r>
            <a:r>
              <a:rPr lang="en-US" altLang="en-US" sz="3000" i="1" baseline="-25000">
                <a:latin typeface="Times New Roman" panose="02020603050405020304" pitchFamily="18" charset="0"/>
              </a:rPr>
              <a:t>n</a:t>
            </a:r>
            <a:r>
              <a:rPr lang="en-US" altLang="en-US" sz="3000">
                <a:latin typeface="Times New Roman" panose="02020603050405020304" pitchFamily="18" charset="0"/>
              </a:rPr>
              <a:t> is composite. </a:t>
            </a:r>
          </a:p>
          <a:p>
            <a:pPr>
              <a:buClrTx/>
              <a:buFontTx/>
              <a:buNone/>
            </a:pPr>
            <a:r>
              <a:rPr lang="en-US" altLang="en-US" sz="3000">
                <a:latin typeface="Times New Roman" panose="02020603050405020304" pitchFamily="18" charset="0"/>
              </a:rPr>
              <a:t>	2.	If </a:t>
            </a:r>
            <a:r>
              <a:rPr lang="en-US" altLang="en-US" sz="3000" i="1">
                <a:latin typeface="Times New Roman" panose="02020603050405020304" pitchFamily="18" charset="0"/>
              </a:rPr>
              <a:t>n</a:t>
            </a:r>
            <a:r>
              <a:rPr lang="en-US" altLang="en-US" sz="3000">
                <a:latin typeface="Times New Roman" panose="02020603050405020304" pitchFamily="18" charset="0"/>
              </a:rPr>
              <a:t> is prime, then </a:t>
            </a:r>
            <a:r>
              <a:rPr lang="en-US" altLang="en-US" sz="3000" i="1">
                <a:latin typeface="Times New Roman" panose="02020603050405020304" pitchFamily="18" charset="0"/>
              </a:rPr>
              <a:t>M</a:t>
            </a:r>
            <a:r>
              <a:rPr lang="en-US" altLang="en-US" sz="3000" i="1" baseline="-25000">
                <a:latin typeface="Times New Roman" panose="02020603050405020304" pitchFamily="18" charset="0"/>
              </a:rPr>
              <a:t>n</a:t>
            </a:r>
            <a:r>
              <a:rPr lang="en-US" altLang="en-US" sz="3000">
                <a:latin typeface="Times New Roman" panose="02020603050405020304" pitchFamily="18" charset="0"/>
              </a:rPr>
              <a:t> may be prime or composite. </a:t>
            </a:r>
          </a:p>
          <a:p>
            <a:pPr>
              <a:spcBef>
                <a:spcPts val="1875"/>
              </a:spcBef>
              <a:buClrTx/>
              <a:buFontTx/>
              <a:buNone/>
            </a:pPr>
            <a:r>
              <a:rPr lang="en-US" altLang="en-US" sz="3000">
                <a:latin typeface="Times New Roman" panose="02020603050405020304" pitchFamily="18" charset="0"/>
              </a:rPr>
              <a:t>The prime values of </a:t>
            </a:r>
            <a:r>
              <a:rPr lang="en-US" altLang="en-US" sz="3000" i="1">
                <a:latin typeface="Times New Roman" panose="02020603050405020304" pitchFamily="18" charset="0"/>
              </a:rPr>
              <a:t>M</a:t>
            </a:r>
            <a:r>
              <a:rPr lang="en-US" altLang="en-US" sz="3000" i="1" baseline="-25000">
                <a:latin typeface="Times New Roman" panose="02020603050405020304" pitchFamily="18" charset="0"/>
              </a:rPr>
              <a:t>n</a:t>
            </a:r>
            <a:r>
              <a:rPr lang="en-US" altLang="en-US" sz="3000" i="1">
                <a:latin typeface="Times New Roman" panose="02020603050405020304" pitchFamily="18" charset="0"/>
              </a:rPr>
              <a:t> </a:t>
            </a:r>
            <a:r>
              <a:rPr lang="en-US" altLang="en-US" sz="3000">
                <a:latin typeface="Times New Roman" panose="02020603050405020304" pitchFamily="18" charset="0"/>
              </a:rPr>
              <a:t>are called </a:t>
            </a:r>
            <a:r>
              <a:rPr lang="en-US" altLang="en-US" sz="3000" b="1">
                <a:latin typeface="Times New Roman" panose="02020603050405020304" pitchFamily="18" charset="0"/>
              </a:rPr>
              <a:t>Mersenne primes</a:t>
            </a:r>
            <a:r>
              <a:rPr lang="en-US" altLang="en-US" sz="3000">
                <a:latin typeface="Times New Roman" panose="02020603050405020304" pitchFamily="18" charset="0"/>
              </a:rPr>
              <a:t>.</a:t>
            </a:r>
          </a:p>
        </p:txBody>
      </p:sp>
      <p:sp>
        <p:nvSpPr>
          <p:cNvPr id="13316" name="Text Box 4">
            <a:extLst>
              <a:ext uri="{FF2B5EF4-FFF2-40B4-BE49-F238E27FC236}">
                <a16:creationId xmlns:a16="http://schemas.microsoft.com/office/drawing/2014/main" id="{5D6AEEB2-0DBA-488B-985C-6A146F85AF22}"/>
              </a:ext>
            </a:extLst>
          </p:cNvPr>
          <p:cNvSpPr txBox="1">
            <a:spLocks noChangeArrowheads="1"/>
          </p:cNvSpPr>
          <p:nvPr/>
        </p:nvSpPr>
        <p:spPr bwMode="auto">
          <a:xfrm>
            <a:off x="457200" y="1651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buClrTx/>
              <a:buFontTx/>
              <a:buNone/>
            </a:pPr>
            <a:r>
              <a:rPr lang="en-US" altLang="en-US" sz="3400" b="1"/>
              <a:t>Mersenne Numbers and Mersenne Primes</a:t>
            </a:r>
          </a:p>
        </p:txBody>
      </p:sp>
    </p:spTree>
    <p:extLst>
      <p:ext uri="{BB962C8B-B14F-4D97-AF65-F5344CB8AC3E}">
        <p14:creationId xmlns:p14="http://schemas.microsoft.com/office/powerpoint/2010/main" val="171809580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a:extLst>
              <a:ext uri="{FF2B5EF4-FFF2-40B4-BE49-F238E27FC236}">
                <a16:creationId xmlns:a16="http://schemas.microsoft.com/office/drawing/2014/main" id="{A5F8E47F-5A19-457E-970F-17E41478C2F1}"/>
              </a:ext>
            </a:extLst>
          </p:cNvPr>
          <p:cNvSpPr txBox="1">
            <a:spLocks noChangeArrowheads="1"/>
          </p:cNvSpPr>
          <p:nvPr/>
        </p:nvSpPr>
        <p:spPr bwMode="auto">
          <a:xfrm>
            <a:off x="455613" y="1598613"/>
            <a:ext cx="7162800" cy="550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spcBef>
                <a:spcPts val="1875"/>
              </a:spcBef>
              <a:buClrTx/>
              <a:buFontTx/>
              <a:buNone/>
            </a:pPr>
            <a:r>
              <a:rPr lang="en-US" altLang="en-US" sz="3000">
                <a:latin typeface="Times New Roman" panose="02020603050405020304" pitchFamily="18" charset="0"/>
              </a:rPr>
              <a:t>Find the Mersenne number for </a:t>
            </a:r>
            <a:r>
              <a:rPr lang="en-US" altLang="en-US" sz="3000" i="1">
                <a:latin typeface="Times New Roman" panose="02020603050405020304" pitchFamily="18" charset="0"/>
              </a:rPr>
              <a:t>n</a:t>
            </a:r>
            <a:r>
              <a:rPr lang="en-US" altLang="en-US" sz="3000">
                <a:latin typeface="Times New Roman" panose="02020603050405020304" pitchFamily="18" charset="0"/>
              </a:rPr>
              <a:t> = 5.</a:t>
            </a:r>
          </a:p>
        </p:txBody>
      </p:sp>
      <p:sp>
        <p:nvSpPr>
          <p:cNvPr id="14338" name="Text Box 2">
            <a:extLst>
              <a:ext uri="{FF2B5EF4-FFF2-40B4-BE49-F238E27FC236}">
                <a16:creationId xmlns:a16="http://schemas.microsoft.com/office/drawing/2014/main" id="{98D0A3E3-3346-4D01-A293-58356AC52361}"/>
              </a:ext>
            </a:extLst>
          </p:cNvPr>
          <p:cNvSpPr txBox="1">
            <a:spLocks noChangeArrowheads="1"/>
          </p:cNvSpPr>
          <p:nvPr/>
        </p:nvSpPr>
        <p:spPr bwMode="auto">
          <a:xfrm>
            <a:off x="455613" y="2741613"/>
            <a:ext cx="4572000" cy="1227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spcBef>
                <a:spcPts val="850"/>
              </a:spcBef>
              <a:buClrTx/>
              <a:buFontTx/>
              <a:buNone/>
            </a:pPr>
            <a:r>
              <a:rPr lang="en-US" altLang="en-US" sz="3400">
                <a:solidFill>
                  <a:srgbClr val="BC2C3A"/>
                </a:solidFill>
                <a:latin typeface="Times New Roman" panose="02020603050405020304" pitchFamily="18" charset="0"/>
              </a:rPr>
              <a:t>Solution</a:t>
            </a:r>
          </a:p>
          <a:p>
            <a:pPr>
              <a:spcBef>
                <a:spcPts val="750"/>
              </a:spcBef>
              <a:buClrTx/>
              <a:buFontTx/>
              <a:buNone/>
            </a:pPr>
            <a:r>
              <a:rPr lang="en-US" altLang="en-US" sz="3000" i="1">
                <a:latin typeface="Times New Roman" panose="02020603050405020304" pitchFamily="18" charset="0"/>
              </a:rPr>
              <a:t>M </a:t>
            </a:r>
            <a:r>
              <a:rPr lang="en-US" altLang="en-US" sz="3000" baseline="-25000">
                <a:latin typeface="Times New Roman" panose="02020603050405020304" pitchFamily="18" charset="0"/>
              </a:rPr>
              <a:t>5</a:t>
            </a:r>
            <a:r>
              <a:rPr lang="en-US" altLang="en-US" sz="3000">
                <a:latin typeface="Times New Roman" panose="02020603050405020304" pitchFamily="18" charset="0"/>
              </a:rPr>
              <a:t> = 2</a:t>
            </a:r>
            <a:r>
              <a:rPr lang="en-US" altLang="en-US" sz="3000" baseline="30000">
                <a:latin typeface="Times New Roman" panose="02020603050405020304" pitchFamily="18" charset="0"/>
              </a:rPr>
              <a:t>5</a:t>
            </a:r>
            <a:r>
              <a:rPr lang="en-US" altLang="en-US" sz="3000">
                <a:latin typeface="Times New Roman" panose="02020603050405020304" pitchFamily="18" charset="0"/>
              </a:rPr>
              <a:t> – 1 = 32 – 1 = 31</a:t>
            </a:r>
          </a:p>
        </p:txBody>
      </p:sp>
      <p:sp>
        <p:nvSpPr>
          <p:cNvPr id="14339" name="Text Box 3">
            <a:extLst>
              <a:ext uri="{FF2B5EF4-FFF2-40B4-BE49-F238E27FC236}">
                <a16:creationId xmlns:a16="http://schemas.microsoft.com/office/drawing/2014/main" id="{A24B8093-0A02-465E-80CC-4BD2DE1B73D9}"/>
              </a:ext>
            </a:extLst>
          </p:cNvPr>
          <p:cNvSpPr txBox="1">
            <a:spLocks noChangeArrowheads="1"/>
          </p:cNvSpPr>
          <p:nvPr/>
        </p:nvSpPr>
        <p:spPr bwMode="auto">
          <a:xfrm>
            <a:off x="457200" y="1651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buClrTx/>
              <a:buFontTx/>
              <a:buNone/>
            </a:pPr>
            <a:r>
              <a:rPr lang="en-US" altLang="en-US" sz="3400" b="1"/>
              <a:t>Example: Mersenne Numbers</a:t>
            </a:r>
          </a:p>
        </p:txBody>
      </p:sp>
    </p:spTree>
    <p:extLst>
      <p:ext uri="{BB962C8B-B14F-4D97-AF65-F5344CB8AC3E}">
        <p14:creationId xmlns:p14="http://schemas.microsoft.com/office/powerpoint/2010/main" val="149638305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4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a:extLst>
              <a:ext uri="{FF2B5EF4-FFF2-40B4-BE49-F238E27FC236}">
                <a16:creationId xmlns:a16="http://schemas.microsoft.com/office/drawing/2014/main" id="{F99D82AA-B59B-4E77-A39B-3DD933162DE4}"/>
              </a:ext>
            </a:extLst>
          </p:cNvPr>
          <p:cNvSpPr txBox="1">
            <a:spLocks noChangeArrowheads="1"/>
          </p:cNvSpPr>
          <p:nvPr/>
        </p:nvSpPr>
        <p:spPr bwMode="auto">
          <a:xfrm>
            <a:off x="455613" y="1598613"/>
            <a:ext cx="8137525" cy="170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spcBef>
                <a:spcPts val="1875"/>
              </a:spcBef>
              <a:buClrTx/>
              <a:buFontTx/>
              <a:buNone/>
            </a:pPr>
            <a:r>
              <a:rPr lang="en-US" altLang="en-US" sz="3000">
                <a:latin typeface="Times New Roman" panose="02020603050405020304" pitchFamily="18" charset="0"/>
              </a:rPr>
              <a:t>Fermat numbers are another attempt at generating prime numbers.</a:t>
            </a:r>
          </a:p>
          <a:p>
            <a:pPr>
              <a:spcBef>
                <a:spcPts val="1875"/>
              </a:spcBef>
              <a:buClrTx/>
              <a:buFontTx/>
              <a:buNone/>
            </a:pPr>
            <a:r>
              <a:rPr lang="en-US" altLang="en-US" sz="3000">
                <a:latin typeface="Times New Roman" panose="02020603050405020304" pitchFamily="18" charset="0"/>
              </a:rPr>
              <a:t>The Fermat numbers are generated by the formula:</a:t>
            </a:r>
          </a:p>
        </p:txBody>
      </p:sp>
      <p:graphicFrame>
        <p:nvGraphicFramePr>
          <p:cNvPr id="15362" name="Object 2">
            <a:extLst>
              <a:ext uri="{FF2B5EF4-FFF2-40B4-BE49-F238E27FC236}">
                <a16:creationId xmlns:a16="http://schemas.microsoft.com/office/drawing/2014/main" id="{29E0AF0E-3EC9-4917-8F09-FED6D842D2F2}"/>
              </a:ext>
            </a:extLst>
          </p:cNvPr>
          <p:cNvGraphicFramePr>
            <a:graphicFrameLocks noChangeAspect="1"/>
          </p:cNvGraphicFramePr>
          <p:nvPr/>
        </p:nvGraphicFramePr>
        <p:xfrm>
          <a:off x="3968750" y="3421063"/>
          <a:ext cx="1206500" cy="668337"/>
        </p:xfrm>
        <a:graphic>
          <a:graphicData uri="http://schemas.openxmlformats.org/presentationml/2006/ole">
            <mc:AlternateContent xmlns:mc="http://schemas.openxmlformats.org/markup-compatibility/2006">
              <mc:Choice xmlns:v="urn:schemas-microsoft-com:vml" Requires="v">
                <p:oleObj spid="_x0000_s2051" r:id="rId4" imgW="482040" imgH="266400" progId="">
                  <p:embed/>
                </p:oleObj>
              </mc:Choice>
              <mc:Fallback>
                <p:oleObj r:id="rId4" imgW="482040" imgH="266400" progId="">
                  <p:embed/>
                  <p:pic>
                    <p:nvPicPr>
                      <p:cNvPr id="15362" name="Object 2">
                        <a:extLst>
                          <a:ext uri="{FF2B5EF4-FFF2-40B4-BE49-F238E27FC236}">
                            <a16:creationId xmlns:a16="http://schemas.microsoft.com/office/drawing/2014/main" id="{29E0AF0E-3EC9-4917-8F09-FED6D842D2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8750" y="3421063"/>
                        <a:ext cx="1206500" cy="668337"/>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3" name="Text Box 3">
            <a:extLst>
              <a:ext uri="{FF2B5EF4-FFF2-40B4-BE49-F238E27FC236}">
                <a16:creationId xmlns:a16="http://schemas.microsoft.com/office/drawing/2014/main" id="{D4A6600C-E897-4C1C-80B1-3C860D1A52D6}"/>
              </a:ext>
            </a:extLst>
          </p:cNvPr>
          <p:cNvSpPr txBox="1">
            <a:spLocks noChangeArrowheads="1"/>
          </p:cNvSpPr>
          <p:nvPr/>
        </p:nvSpPr>
        <p:spPr bwMode="auto">
          <a:xfrm>
            <a:off x="455613" y="4779963"/>
            <a:ext cx="7734300" cy="100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spcBef>
                <a:spcPts val="1875"/>
              </a:spcBef>
              <a:buClrTx/>
              <a:buFontTx/>
              <a:buNone/>
            </a:pPr>
            <a:r>
              <a:rPr lang="en-US" altLang="en-US" sz="3000">
                <a:latin typeface="Times New Roman" panose="02020603050405020304" pitchFamily="18" charset="0"/>
              </a:rPr>
              <a:t>The first five Fermat numbers (through </a:t>
            </a:r>
            <a:r>
              <a:rPr lang="en-US" altLang="en-US" sz="3000" i="1">
                <a:latin typeface="Times New Roman" panose="02020603050405020304" pitchFamily="18" charset="0"/>
              </a:rPr>
              <a:t>n</a:t>
            </a:r>
            <a:r>
              <a:rPr lang="en-US" altLang="en-US" sz="3000">
                <a:latin typeface="Times New Roman" panose="02020603050405020304" pitchFamily="18" charset="0"/>
              </a:rPr>
              <a:t> = 4) are prime.</a:t>
            </a:r>
          </a:p>
        </p:txBody>
      </p:sp>
      <p:sp>
        <p:nvSpPr>
          <p:cNvPr id="15364" name="Text Box 4">
            <a:extLst>
              <a:ext uri="{FF2B5EF4-FFF2-40B4-BE49-F238E27FC236}">
                <a16:creationId xmlns:a16="http://schemas.microsoft.com/office/drawing/2014/main" id="{8DC4CF71-53B0-4542-8AF4-522AAC6E381C}"/>
              </a:ext>
            </a:extLst>
          </p:cNvPr>
          <p:cNvSpPr txBox="1">
            <a:spLocks noChangeArrowheads="1"/>
          </p:cNvSpPr>
          <p:nvPr/>
        </p:nvSpPr>
        <p:spPr bwMode="auto">
          <a:xfrm>
            <a:off x="457200" y="1651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buClrTx/>
              <a:buFontTx/>
              <a:buNone/>
            </a:pPr>
            <a:r>
              <a:rPr lang="en-US" altLang="en-US" sz="3400" b="1"/>
              <a:t>Fermat Numbers</a:t>
            </a:r>
          </a:p>
        </p:txBody>
      </p:sp>
    </p:spTree>
    <p:extLst>
      <p:ext uri="{BB962C8B-B14F-4D97-AF65-F5344CB8AC3E}">
        <p14:creationId xmlns:p14="http://schemas.microsoft.com/office/powerpoint/2010/main" val="3477332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a:extLst>
              <a:ext uri="{FF2B5EF4-FFF2-40B4-BE49-F238E27FC236}">
                <a16:creationId xmlns:a16="http://schemas.microsoft.com/office/drawing/2014/main" id="{76CBF729-547E-4226-8979-23795777B4AE}"/>
              </a:ext>
            </a:extLst>
          </p:cNvPr>
          <p:cNvSpPr txBox="1">
            <a:spLocks noChangeArrowheads="1"/>
          </p:cNvSpPr>
          <p:nvPr/>
        </p:nvSpPr>
        <p:spPr bwMode="auto">
          <a:xfrm>
            <a:off x="455613" y="1598613"/>
            <a:ext cx="6781800" cy="100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spcBef>
                <a:spcPts val="1875"/>
              </a:spcBef>
              <a:buClrTx/>
              <a:buFontTx/>
              <a:buNone/>
            </a:pPr>
            <a:r>
              <a:rPr lang="en-US" altLang="en-US" sz="3000">
                <a:latin typeface="Times New Roman" panose="02020603050405020304" pitchFamily="18" charset="0"/>
              </a:rPr>
              <a:t>Euler’s prime number formula first fails at </a:t>
            </a:r>
            <a:r>
              <a:rPr lang="en-US" altLang="en-US" sz="3000" i="1">
                <a:latin typeface="Times New Roman" panose="02020603050405020304" pitchFamily="18" charset="0"/>
              </a:rPr>
              <a:t>n</a:t>
            </a:r>
            <a:r>
              <a:rPr lang="en-US" altLang="en-US" sz="3000">
                <a:latin typeface="Times New Roman" panose="02020603050405020304" pitchFamily="18" charset="0"/>
              </a:rPr>
              <a:t> = 41:</a:t>
            </a:r>
          </a:p>
        </p:txBody>
      </p:sp>
      <p:sp>
        <p:nvSpPr>
          <p:cNvPr id="16386" name="Text Box 2">
            <a:extLst>
              <a:ext uri="{FF2B5EF4-FFF2-40B4-BE49-F238E27FC236}">
                <a16:creationId xmlns:a16="http://schemas.microsoft.com/office/drawing/2014/main" id="{D6C1C596-9271-4DF4-B8C8-67C7A7E7842E}"/>
              </a:ext>
            </a:extLst>
          </p:cNvPr>
          <p:cNvSpPr txBox="1">
            <a:spLocks noChangeArrowheads="1"/>
          </p:cNvSpPr>
          <p:nvPr/>
        </p:nvSpPr>
        <p:spPr bwMode="auto">
          <a:xfrm>
            <a:off x="455613" y="3427413"/>
            <a:ext cx="6781800" cy="100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spcBef>
                <a:spcPts val="1875"/>
              </a:spcBef>
              <a:buClrTx/>
              <a:buFontTx/>
              <a:buNone/>
            </a:pPr>
            <a:r>
              <a:rPr lang="en-US" altLang="en-US" sz="3000">
                <a:latin typeface="Times New Roman" panose="02020603050405020304" pitchFamily="18" charset="0"/>
              </a:rPr>
              <a:t>Escott’s prime number formula first fails at </a:t>
            </a:r>
            <a:r>
              <a:rPr lang="en-US" altLang="en-US" sz="3000" i="1">
                <a:latin typeface="Times New Roman" panose="02020603050405020304" pitchFamily="18" charset="0"/>
              </a:rPr>
              <a:t>n</a:t>
            </a:r>
            <a:r>
              <a:rPr lang="en-US" altLang="en-US" sz="3000">
                <a:latin typeface="Times New Roman" panose="02020603050405020304" pitchFamily="18" charset="0"/>
              </a:rPr>
              <a:t> = 80:</a:t>
            </a:r>
          </a:p>
        </p:txBody>
      </p:sp>
      <p:graphicFrame>
        <p:nvGraphicFramePr>
          <p:cNvPr id="16387" name="Object 3">
            <a:extLst>
              <a:ext uri="{FF2B5EF4-FFF2-40B4-BE49-F238E27FC236}">
                <a16:creationId xmlns:a16="http://schemas.microsoft.com/office/drawing/2014/main" id="{087BE308-85C6-4362-8D18-772D7584E881}"/>
              </a:ext>
            </a:extLst>
          </p:cNvPr>
          <p:cNvGraphicFramePr>
            <a:graphicFrameLocks noChangeAspect="1"/>
          </p:cNvGraphicFramePr>
          <p:nvPr/>
        </p:nvGraphicFramePr>
        <p:xfrm>
          <a:off x="923925" y="2565400"/>
          <a:ext cx="1709738" cy="538163"/>
        </p:xfrm>
        <a:graphic>
          <a:graphicData uri="http://schemas.openxmlformats.org/presentationml/2006/ole">
            <mc:AlternateContent xmlns:mc="http://schemas.openxmlformats.org/markup-compatibility/2006">
              <mc:Choice xmlns:v="urn:schemas-microsoft-com:vml" Requires="v">
                <p:oleObj spid="_x0000_s3076" r:id="rId4" imgW="685440" imgH="215640" progId="">
                  <p:embed/>
                </p:oleObj>
              </mc:Choice>
              <mc:Fallback>
                <p:oleObj r:id="rId4" imgW="685440" imgH="215640" progId="">
                  <p:embed/>
                  <p:pic>
                    <p:nvPicPr>
                      <p:cNvPr id="16387" name="Object 3">
                        <a:extLst>
                          <a:ext uri="{FF2B5EF4-FFF2-40B4-BE49-F238E27FC236}">
                            <a16:creationId xmlns:a16="http://schemas.microsoft.com/office/drawing/2014/main" id="{087BE308-85C6-4362-8D18-772D7584E8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3925" y="2565400"/>
                        <a:ext cx="1709738" cy="53816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8" name="Object 4">
            <a:extLst>
              <a:ext uri="{FF2B5EF4-FFF2-40B4-BE49-F238E27FC236}">
                <a16:creationId xmlns:a16="http://schemas.microsoft.com/office/drawing/2014/main" id="{7B894CB1-6618-434F-9A99-47DC5DD03043}"/>
              </a:ext>
            </a:extLst>
          </p:cNvPr>
          <p:cNvGraphicFramePr>
            <a:graphicFrameLocks noChangeAspect="1"/>
          </p:cNvGraphicFramePr>
          <p:nvPr/>
        </p:nvGraphicFramePr>
        <p:xfrm>
          <a:off x="923925" y="4467225"/>
          <a:ext cx="2439988" cy="539750"/>
        </p:xfrm>
        <a:graphic>
          <a:graphicData uri="http://schemas.openxmlformats.org/presentationml/2006/ole">
            <mc:AlternateContent xmlns:mc="http://schemas.openxmlformats.org/markup-compatibility/2006">
              <mc:Choice xmlns:v="urn:schemas-microsoft-com:vml" Requires="v">
                <p:oleObj spid="_x0000_s3077" r:id="rId6" imgW="977400" imgH="215640" progId="">
                  <p:embed/>
                </p:oleObj>
              </mc:Choice>
              <mc:Fallback>
                <p:oleObj r:id="rId6" imgW="977400" imgH="215640" progId="">
                  <p:embed/>
                  <p:pic>
                    <p:nvPicPr>
                      <p:cNvPr id="16388" name="Object 4">
                        <a:extLst>
                          <a:ext uri="{FF2B5EF4-FFF2-40B4-BE49-F238E27FC236}">
                            <a16:creationId xmlns:a16="http://schemas.microsoft.com/office/drawing/2014/main" id="{7B894CB1-6618-434F-9A99-47DC5DD0304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3925" y="4467225"/>
                        <a:ext cx="2439988" cy="53975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9" name="Text Box 5">
            <a:extLst>
              <a:ext uri="{FF2B5EF4-FFF2-40B4-BE49-F238E27FC236}">
                <a16:creationId xmlns:a16="http://schemas.microsoft.com/office/drawing/2014/main" id="{90EEBCD2-6BE4-4E3A-86AB-0CA5E3ABCD91}"/>
              </a:ext>
            </a:extLst>
          </p:cNvPr>
          <p:cNvSpPr txBox="1">
            <a:spLocks noChangeArrowheads="1"/>
          </p:cNvSpPr>
          <p:nvPr/>
        </p:nvSpPr>
        <p:spPr bwMode="auto">
          <a:xfrm>
            <a:off x="457200" y="1651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buClrTx/>
              <a:buFontTx/>
              <a:buNone/>
            </a:pPr>
            <a:r>
              <a:rPr lang="en-US" altLang="en-US" sz="3400" b="1"/>
              <a:t>Euler’s and Escott’s Formulas for Finding Primes</a:t>
            </a:r>
          </a:p>
        </p:txBody>
      </p:sp>
    </p:spTree>
    <p:extLst>
      <p:ext uri="{BB962C8B-B14F-4D97-AF65-F5344CB8AC3E}">
        <p14:creationId xmlns:p14="http://schemas.microsoft.com/office/powerpoint/2010/main" val="71035339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 name="CustomShape 1"/>
          <p:cNvSpPr/>
          <p:nvPr/>
        </p:nvSpPr>
        <p:spPr>
          <a:xfrm>
            <a:off x="457200" y="274680"/>
            <a:ext cx="8228880" cy="29710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4800" b="1" strike="noStrike" spc="-1">
                <a:solidFill>
                  <a:srgbClr val="000000"/>
                </a:solidFill>
                <a:latin typeface="Arial"/>
                <a:ea typeface="DejaVu Sans"/>
              </a:rPr>
              <a:t>Section 10-1</a:t>
            </a:r>
            <a:endParaRPr lang="en-US" sz="4800" b="0" strike="noStrike" spc="-1">
              <a:latin typeface="Arial"/>
            </a:endParaRPr>
          </a:p>
        </p:txBody>
      </p:sp>
      <p:sp>
        <p:nvSpPr>
          <p:cNvPr id="136" name="CustomShape 2"/>
          <p:cNvSpPr/>
          <p:nvPr/>
        </p:nvSpPr>
        <p:spPr>
          <a:xfrm>
            <a:off x="457200" y="3429000"/>
            <a:ext cx="8228880" cy="26964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Bef>
                <a:spcPts val="899"/>
              </a:spcBef>
            </a:pPr>
            <a:r>
              <a:rPr lang="en-US" sz="3600" b="0" strike="noStrike" spc="-1">
                <a:solidFill>
                  <a:srgbClr val="000000"/>
                </a:solidFill>
                <a:latin typeface="Arial"/>
                <a:ea typeface="DejaVu Sans"/>
              </a:rPr>
              <a:t>Prime and Composite Numbers</a:t>
            </a:r>
            <a:endParaRPr lang="en-US"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 name="CustomShape 1"/>
          <p:cNvSpPr/>
          <p:nvPr/>
        </p:nvSpPr>
        <p:spPr>
          <a:xfrm>
            <a:off x="457200" y="1600200"/>
            <a:ext cx="8228880" cy="4525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6480">
              <a:lnSpc>
                <a:spcPct val="100000"/>
              </a:lnSpc>
              <a:spcBef>
                <a:spcPts val="748"/>
              </a:spcBef>
              <a:buClr>
                <a:srgbClr val="000000"/>
              </a:buClr>
              <a:buFont typeface="Times New Roman"/>
              <a:buChar char="•"/>
            </a:pPr>
            <a:r>
              <a:rPr lang="en-US" sz="3000" b="0" strike="noStrike" spc="-1">
                <a:solidFill>
                  <a:srgbClr val="000000"/>
                </a:solidFill>
                <a:latin typeface="Times New Roman"/>
                <a:ea typeface="DejaVu Sans"/>
              </a:rPr>
              <a:t>Identify prime and composite numbers.</a:t>
            </a:r>
            <a:endParaRPr lang="en-US" sz="3000" b="0" strike="noStrike" spc="-1">
              <a:latin typeface="Arial"/>
            </a:endParaRPr>
          </a:p>
          <a:p>
            <a:pPr marL="457200" indent="-456480">
              <a:lnSpc>
                <a:spcPct val="100000"/>
              </a:lnSpc>
              <a:spcBef>
                <a:spcPts val="748"/>
              </a:spcBef>
              <a:buClr>
                <a:srgbClr val="000000"/>
              </a:buClr>
              <a:buFont typeface="Times New Roman"/>
              <a:buChar char="•"/>
            </a:pPr>
            <a:r>
              <a:rPr lang="en-US" sz="3000" b="0" strike="noStrike" spc="-1">
                <a:solidFill>
                  <a:srgbClr val="000000"/>
                </a:solidFill>
                <a:latin typeface="Times New Roman"/>
                <a:ea typeface="DejaVu Sans"/>
              </a:rPr>
              <a:t>Apply divisibility tests for natural numbers.</a:t>
            </a:r>
            <a:endParaRPr lang="en-US" sz="3000" b="0" strike="noStrike" spc="-1">
              <a:latin typeface="Arial"/>
            </a:endParaRPr>
          </a:p>
          <a:p>
            <a:pPr marL="457200" indent="-456480">
              <a:lnSpc>
                <a:spcPct val="100000"/>
              </a:lnSpc>
              <a:spcBef>
                <a:spcPts val="748"/>
              </a:spcBef>
              <a:buClr>
                <a:srgbClr val="000000"/>
              </a:buClr>
              <a:buFont typeface="Times New Roman"/>
              <a:buChar char="•"/>
            </a:pPr>
            <a:r>
              <a:rPr lang="en-US" sz="3000" b="0" strike="noStrike" spc="-1">
                <a:solidFill>
                  <a:srgbClr val="000000"/>
                </a:solidFill>
                <a:latin typeface="Times New Roman"/>
                <a:ea typeface="DejaVu Sans"/>
              </a:rPr>
              <a:t>Apply the fundamental theorem of arithmetic.</a:t>
            </a:r>
            <a:endParaRPr lang="en-US" sz="3000" b="0" strike="noStrike" spc="-1">
              <a:latin typeface="Arial"/>
            </a:endParaRPr>
          </a:p>
        </p:txBody>
      </p:sp>
      <p:sp>
        <p:nvSpPr>
          <p:cNvPr id="138" name="CustomShape 2"/>
          <p:cNvSpPr/>
          <p:nvPr/>
        </p:nvSpPr>
        <p:spPr>
          <a:xfrm>
            <a:off x="457200" y="165240"/>
            <a:ext cx="8228880" cy="11422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400" b="1" strike="noStrike" spc="-1">
                <a:solidFill>
                  <a:srgbClr val="000000"/>
                </a:solidFill>
                <a:latin typeface="Arial"/>
                <a:ea typeface="DejaVu Sans"/>
              </a:rPr>
              <a:t>Prime and Composite Numbers</a:t>
            </a:r>
            <a:endParaRPr lang="en-US" sz="3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 name="CustomShape 1"/>
          <p:cNvSpPr/>
          <p:nvPr/>
        </p:nvSpPr>
        <p:spPr>
          <a:xfrm>
            <a:off x="762120" y="1981080"/>
            <a:ext cx="7771680" cy="5184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
        <p:nvSpPr>
          <p:cNvPr id="140" name="CustomShape 2"/>
          <p:cNvSpPr/>
          <p:nvPr/>
        </p:nvSpPr>
        <p:spPr>
          <a:xfrm>
            <a:off x="455760" y="1598760"/>
            <a:ext cx="7543080" cy="26154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spcBef>
                <a:spcPts val="1874"/>
              </a:spcBef>
            </a:pPr>
            <a:r>
              <a:rPr lang="en-US" sz="3000" b="1" strike="noStrike" spc="-1">
                <a:solidFill>
                  <a:srgbClr val="000000"/>
                </a:solidFill>
                <a:latin typeface="Times New Roman"/>
                <a:ea typeface="DejaVu Sans"/>
              </a:rPr>
              <a:t>Number Theory</a:t>
            </a:r>
            <a:r>
              <a:rPr lang="en-US" sz="3000" b="0" strike="noStrike" spc="-1">
                <a:solidFill>
                  <a:srgbClr val="000000"/>
                </a:solidFill>
                <a:latin typeface="Times New Roman"/>
                <a:ea typeface="DejaVu Sans"/>
              </a:rPr>
              <a:t> is the branch of mathematics devoted to the study of the properties of the natural numbers.</a:t>
            </a:r>
            <a:endParaRPr lang="en-US" sz="3000" b="0" strike="noStrike" spc="-1">
              <a:latin typeface="Arial"/>
            </a:endParaRPr>
          </a:p>
          <a:p>
            <a:pPr>
              <a:lnSpc>
                <a:spcPct val="100000"/>
              </a:lnSpc>
              <a:spcBef>
                <a:spcPts val="1874"/>
              </a:spcBef>
            </a:pPr>
            <a:r>
              <a:rPr lang="en-US" sz="3000" b="0" strike="noStrike" spc="-1">
                <a:solidFill>
                  <a:srgbClr val="000000"/>
                </a:solidFill>
                <a:latin typeface="Times New Roman"/>
                <a:ea typeface="DejaVu Sans"/>
              </a:rPr>
              <a:t>Natural numbers are also known as </a:t>
            </a:r>
            <a:r>
              <a:rPr lang="en-US" sz="3000" b="1" strike="noStrike" spc="-1">
                <a:solidFill>
                  <a:srgbClr val="000000"/>
                </a:solidFill>
                <a:latin typeface="Times New Roman"/>
                <a:ea typeface="DejaVu Sans"/>
              </a:rPr>
              <a:t>counting numbers </a:t>
            </a:r>
            <a:r>
              <a:rPr lang="en-US" sz="3000" b="0" strike="noStrike" spc="-1">
                <a:solidFill>
                  <a:srgbClr val="000000"/>
                </a:solidFill>
                <a:latin typeface="Times New Roman"/>
                <a:ea typeface="DejaVu Sans"/>
              </a:rPr>
              <a:t>and the </a:t>
            </a:r>
            <a:r>
              <a:rPr lang="en-US" sz="3000" b="1" strike="noStrike" spc="-1">
                <a:solidFill>
                  <a:srgbClr val="000000"/>
                </a:solidFill>
                <a:latin typeface="Times New Roman"/>
                <a:ea typeface="DejaVu Sans"/>
              </a:rPr>
              <a:t>positive integers.</a:t>
            </a:r>
            <a:endParaRPr lang="en-US" sz="3000" b="0" strike="noStrike" spc="-1">
              <a:latin typeface="Arial"/>
            </a:endParaRPr>
          </a:p>
        </p:txBody>
      </p:sp>
      <p:sp>
        <p:nvSpPr>
          <p:cNvPr id="141" name="CustomShape 3"/>
          <p:cNvSpPr/>
          <p:nvPr/>
        </p:nvSpPr>
        <p:spPr>
          <a:xfrm>
            <a:off x="457200" y="165240"/>
            <a:ext cx="8228880" cy="11422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400" b="1" strike="noStrike" spc="-1">
                <a:solidFill>
                  <a:srgbClr val="000000"/>
                </a:solidFill>
                <a:latin typeface="Arial"/>
                <a:ea typeface="DejaVu Sans"/>
              </a:rPr>
              <a:t>Number Theory</a:t>
            </a:r>
            <a:endParaRPr lang="en-US" sz="3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 name="CustomShape 1"/>
          <p:cNvSpPr/>
          <p:nvPr/>
        </p:nvSpPr>
        <p:spPr>
          <a:xfrm>
            <a:off x="762120" y="1981080"/>
            <a:ext cx="7771680" cy="5184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
        <p:nvSpPr>
          <p:cNvPr id="143" name="CustomShape 2"/>
          <p:cNvSpPr/>
          <p:nvPr/>
        </p:nvSpPr>
        <p:spPr>
          <a:xfrm>
            <a:off x="455760" y="1598760"/>
            <a:ext cx="7619040" cy="14637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spcBef>
                <a:spcPts val="1874"/>
              </a:spcBef>
            </a:pPr>
            <a:r>
              <a:rPr lang="en-US" sz="3000" b="0" strike="noStrike" spc="-1">
                <a:solidFill>
                  <a:srgbClr val="000000"/>
                </a:solidFill>
                <a:latin typeface="Times New Roman"/>
                <a:ea typeface="DejaVu Sans"/>
              </a:rPr>
              <a:t>A counting number is </a:t>
            </a:r>
            <a:r>
              <a:rPr lang="en-US" sz="3000" b="0" i="1" strike="noStrike" spc="-1">
                <a:solidFill>
                  <a:srgbClr val="000000"/>
                </a:solidFill>
                <a:latin typeface="Times New Roman"/>
                <a:ea typeface="DejaVu Sans"/>
              </a:rPr>
              <a:t>divisible</a:t>
            </a:r>
            <a:r>
              <a:rPr lang="en-US" sz="3000" b="0" strike="noStrike" spc="-1">
                <a:solidFill>
                  <a:srgbClr val="000000"/>
                </a:solidFill>
                <a:latin typeface="Times New Roman"/>
                <a:ea typeface="DejaVu Sans"/>
              </a:rPr>
              <a:t> by another if the operation of dividing the first by the second leaves a remainder of 0.</a:t>
            </a:r>
            <a:endParaRPr lang="en-US" sz="3000" b="0" strike="noStrike" spc="-1">
              <a:latin typeface="Arial"/>
            </a:endParaRPr>
          </a:p>
        </p:txBody>
      </p:sp>
      <p:sp>
        <p:nvSpPr>
          <p:cNvPr id="144" name="CustomShape 3"/>
          <p:cNvSpPr/>
          <p:nvPr/>
        </p:nvSpPr>
        <p:spPr>
          <a:xfrm>
            <a:off x="455760" y="3427560"/>
            <a:ext cx="7938360" cy="14637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spcBef>
                <a:spcPts val="1874"/>
              </a:spcBef>
            </a:pPr>
            <a:r>
              <a:rPr lang="en-US" sz="3000" b="0" strike="noStrike" spc="-1">
                <a:solidFill>
                  <a:srgbClr val="000000"/>
                </a:solidFill>
                <a:latin typeface="Times New Roman"/>
                <a:ea typeface="DejaVu Sans"/>
              </a:rPr>
              <a:t>Formally: the natural number </a:t>
            </a:r>
            <a:r>
              <a:rPr lang="en-US" sz="3000" b="0" i="1" strike="noStrike" spc="-1">
                <a:solidFill>
                  <a:srgbClr val="000000"/>
                </a:solidFill>
                <a:latin typeface="Times New Roman"/>
                <a:ea typeface="DejaVu Sans"/>
              </a:rPr>
              <a:t>a</a:t>
            </a:r>
            <a:r>
              <a:rPr lang="en-US" sz="3000" b="0" strike="noStrike" spc="-1">
                <a:solidFill>
                  <a:srgbClr val="000000"/>
                </a:solidFill>
                <a:latin typeface="Times New Roman"/>
                <a:ea typeface="DejaVu Sans"/>
              </a:rPr>
              <a:t> is </a:t>
            </a:r>
            <a:r>
              <a:rPr lang="en-US" sz="3000" b="1" strike="noStrike" spc="-1">
                <a:solidFill>
                  <a:srgbClr val="000000"/>
                </a:solidFill>
                <a:latin typeface="Times New Roman"/>
                <a:ea typeface="DejaVu Sans"/>
              </a:rPr>
              <a:t>divisible</a:t>
            </a:r>
            <a:r>
              <a:rPr lang="en-US" sz="3000" b="0" strike="noStrike" spc="-1">
                <a:solidFill>
                  <a:srgbClr val="000000"/>
                </a:solidFill>
                <a:latin typeface="Times New Roman"/>
                <a:ea typeface="DejaVu Sans"/>
              </a:rPr>
              <a:t> by the natural number </a:t>
            </a:r>
            <a:r>
              <a:rPr lang="en-US" sz="3000" b="0" i="1" strike="noStrike" spc="-1">
                <a:solidFill>
                  <a:srgbClr val="000000"/>
                </a:solidFill>
                <a:latin typeface="Times New Roman"/>
                <a:ea typeface="DejaVu Sans"/>
              </a:rPr>
              <a:t>b</a:t>
            </a:r>
            <a:r>
              <a:rPr lang="en-US" sz="3000" b="0" strike="noStrike" spc="-1">
                <a:solidFill>
                  <a:srgbClr val="000000"/>
                </a:solidFill>
                <a:latin typeface="Times New Roman"/>
                <a:ea typeface="DejaVu Sans"/>
              </a:rPr>
              <a:t> if there exists a natural number </a:t>
            </a:r>
            <a:r>
              <a:rPr lang="en-US" sz="3000" b="0" i="1" strike="noStrike" spc="-1">
                <a:solidFill>
                  <a:srgbClr val="000000"/>
                </a:solidFill>
                <a:latin typeface="Times New Roman"/>
                <a:ea typeface="DejaVu Sans"/>
              </a:rPr>
              <a:t>k</a:t>
            </a:r>
            <a:r>
              <a:rPr lang="en-US" sz="3000" b="0" strike="noStrike" spc="-1">
                <a:solidFill>
                  <a:srgbClr val="000000"/>
                </a:solidFill>
                <a:latin typeface="Times New Roman"/>
                <a:ea typeface="DejaVu Sans"/>
              </a:rPr>
              <a:t> such that </a:t>
            </a:r>
            <a:r>
              <a:rPr lang="en-US" sz="3000" b="0" i="1" strike="noStrike" spc="-1">
                <a:solidFill>
                  <a:srgbClr val="000000"/>
                </a:solidFill>
                <a:latin typeface="Times New Roman"/>
                <a:ea typeface="DejaVu Sans"/>
              </a:rPr>
              <a:t>a = bk</a:t>
            </a:r>
            <a:r>
              <a:rPr lang="en-US" sz="3000" b="0" strike="noStrike" spc="-1">
                <a:solidFill>
                  <a:srgbClr val="000000"/>
                </a:solidFill>
                <a:latin typeface="Times New Roman"/>
                <a:ea typeface="DejaVu Sans"/>
              </a:rPr>
              <a:t>. If </a:t>
            </a:r>
            <a:r>
              <a:rPr lang="en-US" sz="3000" b="0" i="1" strike="noStrike" spc="-1">
                <a:solidFill>
                  <a:srgbClr val="000000"/>
                </a:solidFill>
                <a:latin typeface="Times New Roman"/>
                <a:ea typeface="DejaVu Sans"/>
              </a:rPr>
              <a:t>b</a:t>
            </a:r>
            <a:r>
              <a:rPr lang="en-US" sz="3000" b="0" strike="noStrike" spc="-1">
                <a:solidFill>
                  <a:srgbClr val="000000"/>
                </a:solidFill>
                <a:latin typeface="Times New Roman"/>
                <a:ea typeface="DejaVu Sans"/>
              </a:rPr>
              <a:t> divides </a:t>
            </a:r>
            <a:r>
              <a:rPr lang="en-US" sz="3000" b="0" i="1" strike="noStrike" spc="-1">
                <a:solidFill>
                  <a:srgbClr val="000000"/>
                </a:solidFill>
                <a:latin typeface="Times New Roman"/>
                <a:ea typeface="DejaVu Sans"/>
              </a:rPr>
              <a:t>a</a:t>
            </a:r>
            <a:r>
              <a:rPr lang="en-US" sz="3000" b="0" strike="noStrike" spc="-1">
                <a:solidFill>
                  <a:srgbClr val="000000"/>
                </a:solidFill>
                <a:latin typeface="Times New Roman"/>
                <a:ea typeface="DejaVu Sans"/>
              </a:rPr>
              <a:t>, then we write </a:t>
            </a:r>
            <a:r>
              <a:rPr lang="en-US" sz="3000" b="0" i="1" strike="noStrike" spc="-1">
                <a:solidFill>
                  <a:srgbClr val="000000"/>
                </a:solidFill>
                <a:latin typeface="Times New Roman"/>
                <a:ea typeface="DejaVu Sans"/>
              </a:rPr>
              <a:t>b|a</a:t>
            </a:r>
            <a:r>
              <a:rPr lang="en-US" sz="3000" b="0" strike="noStrike" spc="-1">
                <a:solidFill>
                  <a:srgbClr val="000000"/>
                </a:solidFill>
                <a:latin typeface="Times New Roman"/>
                <a:ea typeface="DejaVu Sans"/>
              </a:rPr>
              <a:t>.</a:t>
            </a:r>
            <a:endParaRPr lang="en-US" sz="3000" b="0" strike="noStrike" spc="-1">
              <a:latin typeface="Arial"/>
            </a:endParaRPr>
          </a:p>
        </p:txBody>
      </p:sp>
      <p:sp>
        <p:nvSpPr>
          <p:cNvPr id="145" name="CustomShape 4"/>
          <p:cNvSpPr/>
          <p:nvPr/>
        </p:nvSpPr>
        <p:spPr>
          <a:xfrm>
            <a:off x="457200" y="165240"/>
            <a:ext cx="8228880" cy="11422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400" b="1" strike="noStrike" spc="-1">
                <a:solidFill>
                  <a:srgbClr val="000000"/>
                </a:solidFill>
                <a:latin typeface="Arial"/>
                <a:ea typeface="DejaVu Sans"/>
              </a:rPr>
              <a:t>Divisibility</a:t>
            </a:r>
            <a:endParaRPr lang="en-US" sz="3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 name="CustomShape 1"/>
          <p:cNvSpPr/>
          <p:nvPr/>
        </p:nvSpPr>
        <p:spPr>
          <a:xfrm>
            <a:off x="455760" y="1598760"/>
            <a:ext cx="8000280" cy="26154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spcBef>
                <a:spcPts val="1874"/>
              </a:spcBef>
            </a:pPr>
            <a:r>
              <a:rPr lang="en-US" sz="3000" b="0" strike="noStrike" spc="-1">
                <a:solidFill>
                  <a:srgbClr val="000000"/>
                </a:solidFill>
                <a:latin typeface="Times New Roman"/>
                <a:ea typeface="DejaVu Sans"/>
              </a:rPr>
              <a:t>If the natural number </a:t>
            </a:r>
            <a:r>
              <a:rPr lang="en-US" sz="3000" b="0" i="1" strike="noStrike" spc="-1">
                <a:solidFill>
                  <a:srgbClr val="000000"/>
                </a:solidFill>
                <a:latin typeface="Times New Roman"/>
                <a:ea typeface="DejaVu Sans"/>
              </a:rPr>
              <a:t>a</a:t>
            </a:r>
            <a:r>
              <a:rPr lang="en-US" sz="3000" b="0" strike="noStrike" spc="-1">
                <a:solidFill>
                  <a:srgbClr val="000000"/>
                </a:solidFill>
                <a:latin typeface="Times New Roman"/>
                <a:ea typeface="DejaVu Sans"/>
              </a:rPr>
              <a:t> is divisible by the natural number </a:t>
            </a:r>
            <a:r>
              <a:rPr lang="en-US" sz="3000" b="0" i="1" strike="noStrike" spc="-1">
                <a:solidFill>
                  <a:srgbClr val="000000"/>
                </a:solidFill>
                <a:latin typeface="Times New Roman"/>
                <a:ea typeface="DejaVu Sans"/>
              </a:rPr>
              <a:t>b</a:t>
            </a:r>
            <a:r>
              <a:rPr lang="en-US" sz="3000" b="0" strike="noStrike" spc="-1">
                <a:solidFill>
                  <a:srgbClr val="000000"/>
                </a:solidFill>
                <a:latin typeface="Times New Roman"/>
                <a:ea typeface="DejaVu Sans"/>
              </a:rPr>
              <a:t>, then </a:t>
            </a:r>
            <a:r>
              <a:rPr lang="en-US" sz="3000" b="0" i="1" strike="noStrike" spc="-1">
                <a:solidFill>
                  <a:srgbClr val="000000"/>
                </a:solidFill>
                <a:latin typeface="Times New Roman"/>
                <a:ea typeface="DejaVu Sans"/>
              </a:rPr>
              <a:t>b</a:t>
            </a:r>
            <a:r>
              <a:rPr lang="en-US" sz="3000" b="0" strike="noStrike" spc="-1">
                <a:solidFill>
                  <a:srgbClr val="000000"/>
                </a:solidFill>
                <a:latin typeface="Times New Roman"/>
                <a:ea typeface="DejaVu Sans"/>
              </a:rPr>
              <a:t> is a </a:t>
            </a:r>
            <a:r>
              <a:rPr lang="en-US" sz="3000" b="1" strike="noStrike" spc="-1">
                <a:solidFill>
                  <a:srgbClr val="000000"/>
                </a:solidFill>
                <a:latin typeface="Times New Roman"/>
                <a:ea typeface="DejaVu Sans"/>
              </a:rPr>
              <a:t>factor</a:t>
            </a:r>
            <a:r>
              <a:rPr lang="en-US" sz="3000" b="0" strike="noStrike" spc="-1">
                <a:solidFill>
                  <a:srgbClr val="000000"/>
                </a:solidFill>
                <a:latin typeface="Times New Roman"/>
                <a:ea typeface="DejaVu Sans"/>
              </a:rPr>
              <a:t> (or </a:t>
            </a:r>
            <a:r>
              <a:rPr lang="en-US" sz="3000" b="1" strike="noStrike" spc="-1">
                <a:solidFill>
                  <a:srgbClr val="000000"/>
                </a:solidFill>
                <a:latin typeface="Times New Roman"/>
                <a:ea typeface="DejaVu Sans"/>
              </a:rPr>
              <a:t>divisor</a:t>
            </a:r>
            <a:r>
              <a:rPr lang="en-US" sz="3000" b="0" strike="noStrike" spc="-1">
                <a:solidFill>
                  <a:srgbClr val="000000"/>
                </a:solidFill>
                <a:latin typeface="Times New Roman"/>
                <a:ea typeface="DejaVu Sans"/>
              </a:rPr>
              <a:t>) of </a:t>
            </a:r>
            <a:r>
              <a:rPr lang="en-US" sz="3000" b="0" i="1" strike="noStrike" spc="-1">
                <a:solidFill>
                  <a:srgbClr val="000000"/>
                </a:solidFill>
                <a:latin typeface="Times New Roman"/>
                <a:ea typeface="DejaVu Sans"/>
              </a:rPr>
              <a:t>a</a:t>
            </a:r>
            <a:r>
              <a:rPr lang="en-US" sz="3000" b="0" strike="noStrike" spc="-1">
                <a:solidFill>
                  <a:srgbClr val="000000"/>
                </a:solidFill>
                <a:latin typeface="Times New Roman"/>
                <a:ea typeface="DejaVu Sans"/>
              </a:rPr>
              <a:t>, and </a:t>
            </a:r>
            <a:r>
              <a:rPr lang="en-US" sz="3000" b="0" i="1" strike="noStrike" spc="-1">
                <a:solidFill>
                  <a:srgbClr val="000000"/>
                </a:solidFill>
                <a:latin typeface="Times New Roman"/>
                <a:ea typeface="DejaVu Sans"/>
              </a:rPr>
              <a:t>a</a:t>
            </a:r>
            <a:r>
              <a:rPr lang="en-US" sz="3000" b="0" strike="noStrike" spc="-1">
                <a:solidFill>
                  <a:srgbClr val="000000"/>
                </a:solidFill>
                <a:latin typeface="Times New Roman"/>
                <a:ea typeface="DejaVu Sans"/>
              </a:rPr>
              <a:t> is a </a:t>
            </a:r>
            <a:r>
              <a:rPr lang="en-US" sz="3000" b="1" strike="noStrike" spc="-1">
                <a:solidFill>
                  <a:srgbClr val="000000"/>
                </a:solidFill>
                <a:latin typeface="Times New Roman"/>
                <a:ea typeface="DejaVu Sans"/>
              </a:rPr>
              <a:t>multiple</a:t>
            </a:r>
            <a:r>
              <a:rPr lang="en-US" sz="3000" b="0" strike="noStrike" spc="-1">
                <a:solidFill>
                  <a:srgbClr val="000000"/>
                </a:solidFill>
                <a:latin typeface="Times New Roman"/>
                <a:ea typeface="DejaVu Sans"/>
              </a:rPr>
              <a:t> of </a:t>
            </a:r>
            <a:r>
              <a:rPr lang="en-US" sz="3000" b="0" i="1" strike="noStrike" spc="-1">
                <a:solidFill>
                  <a:srgbClr val="000000"/>
                </a:solidFill>
                <a:latin typeface="Times New Roman"/>
                <a:ea typeface="DejaVu Sans"/>
              </a:rPr>
              <a:t>b.</a:t>
            </a:r>
            <a:endParaRPr lang="en-US" sz="3000" b="0" strike="noStrike" spc="-1">
              <a:latin typeface="Arial"/>
            </a:endParaRPr>
          </a:p>
          <a:p>
            <a:pPr>
              <a:lnSpc>
                <a:spcPct val="100000"/>
              </a:lnSpc>
              <a:spcBef>
                <a:spcPts val="1874"/>
              </a:spcBef>
            </a:pPr>
            <a:r>
              <a:rPr lang="en-US" sz="3000" b="0" strike="noStrike" spc="-1">
                <a:solidFill>
                  <a:srgbClr val="000000"/>
                </a:solidFill>
                <a:latin typeface="Times New Roman"/>
                <a:ea typeface="DejaVu Sans"/>
              </a:rPr>
              <a:t>The number 30 equals 6 </a:t>
            </a:r>
            <a:r>
              <a:rPr lang="en-US" sz="3000" b="0" strike="noStrike" spc="-1">
                <a:solidFill>
                  <a:srgbClr val="000000"/>
                </a:solidFill>
                <a:latin typeface="Times New Roman"/>
                <a:ea typeface="Times New Roman"/>
              </a:rPr>
              <a:t>· </a:t>
            </a:r>
            <a:r>
              <a:rPr lang="en-US" sz="3000" b="0" strike="noStrike" spc="-1">
                <a:solidFill>
                  <a:srgbClr val="000000"/>
                </a:solidFill>
                <a:latin typeface="Times New Roman"/>
                <a:ea typeface="DejaVu Sans"/>
              </a:rPr>
              <a:t>5; this product is called a </a:t>
            </a:r>
            <a:r>
              <a:rPr lang="en-US" sz="3000" b="1" strike="noStrike" spc="-1">
                <a:solidFill>
                  <a:srgbClr val="000000"/>
                </a:solidFill>
                <a:latin typeface="Times New Roman"/>
                <a:ea typeface="DejaVu Sans"/>
              </a:rPr>
              <a:t>factorization</a:t>
            </a:r>
            <a:r>
              <a:rPr lang="en-US" sz="3000" b="0" strike="noStrike" spc="-1">
                <a:solidFill>
                  <a:srgbClr val="000000"/>
                </a:solidFill>
                <a:latin typeface="Times New Roman"/>
                <a:ea typeface="DejaVu Sans"/>
              </a:rPr>
              <a:t> of 30.   </a:t>
            </a:r>
            <a:endParaRPr lang="en-US" sz="3000" b="0" strike="noStrike" spc="-1">
              <a:latin typeface="Arial"/>
            </a:endParaRPr>
          </a:p>
        </p:txBody>
      </p:sp>
      <p:sp>
        <p:nvSpPr>
          <p:cNvPr id="147" name="CustomShape 2"/>
          <p:cNvSpPr/>
          <p:nvPr/>
        </p:nvSpPr>
        <p:spPr>
          <a:xfrm>
            <a:off x="457200" y="165240"/>
            <a:ext cx="8228880" cy="11422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400" b="1" strike="noStrike" spc="-1">
                <a:solidFill>
                  <a:srgbClr val="000000"/>
                </a:solidFill>
                <a:latin typeface="Arial"/>
                <a:ea typeface="DejaVu Sans"/>
              </a:rPr>
              <a:t>Terminology</a:t>
            </a:r>
            <a:endParaRPr lang="en-US" sz="3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 name="CustomShape 1"/>
          <p:cNvSpPr/>
          <p:nvPr/>
        </p:nvSpPr>
        <p:spPr>
          <a:xfrm>
            <a:off x="455760" y="1598760"/>
            <a:ext cx="8101800" cy="1101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spcBef>
                <a:spcPts val="1874"/>
              </a:spcBef>
            </a:pPr>
            <a:r>
              <a:rPr lang="en-US" sz="3000" b="0" strike="noStrike" spc="-1">
                <a:solidFill>
                  <a:srgbClr val="000000"/>
                </a:solidFill>
                <a:latin typeface="Times New Roman"/>
                <a:ea typeface="DejaVu Sans"/>
              </a:rPr>
              <a:t>Find all the natural number factors of each number. </a:t>
            </a:r>
            <a:endParaRPr lang="en-US" sz="3000" b="0" strike="noStrike" spc="-1">
              <a:latin typeface="Arial"/>
            </a:endParaRPr>
          </a:p>
          <a:p>
            <a:pPr>
              <a:lnSpc>
                <a:spcPct val="100000"/>
              </a:lnSpc>
              <a:spcBef>
                <a:spcPts val="748"/>
              </a:spcBef>
            </a:pPr>
            <a:r>
              <a:rPr lang="en-US" sz="3000" b="0" strike="noStrike" spc="-1">
                <a:solidFill>
                  <a:srgbClr val="000000"/>
                </a:solidFill>
                <a:latin typeface="Times New Roman"/>
                <a:ea typeface="DejaVu Sans"/>
              </a:rPr>
              <a:t>	a)  24		b)  13</a:t>
            </a:r>
            <a:endParaRPr lang="en-US" sz="3000" b="0" strike="noStrike" spc="-1">
              <a:latin typeface="Arial"/>
            </a:endParaRPr>
          </a:p>
        </p:txBody>
      </p:sp>
      <p:sp>
        <p:nvSpPr>
          <p:cNvPr id="149" name="CustomShape 2"/>
          <p:cNvSpPr/>
          <p:nvPr/>
        </p:nvSpPr>
        <p:spPr>
          <a:xfrm>
            <a:off x="455760" y="3274920"/>
            <a:ext cx="8196840" cy="2628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855360" indent="-853200">
              <a:lnSpc>
                <a:spcPct val="100000"/>
              </a:lnSpc>
              <a:spcBef>
                <a:spcPts val="848"/>
              </a:spcBef>
            </a:pPr>
            <a:r>
              <a:rPr lang="en-US" sz="3400" b="0" strike="noStrike" spc="-1">
                <a:solidFill>
                  <a:srgbClr val="BC2C3A"/>
                </a:solidFill>
                <a:latin typeface="Times New Roman"/>
                <a:ea typeface="DejaVu Sans"/>
              </a:rPr>
              <a:t>Solution</a:t>
            </a:r>
            <a:endParaRPr lang="en-US" sz="3400" b="0" strike="noStrike" spc="-1">
              <a:latin typeface="Arial"/>
            </a:endParaRPr>
          </a:p>
          <a:p>
            <a:pPr marL="855360" indent="-853200">
              <a:lnSpc>
                <a:spcPct val="100000"/>
              </a:lnSpc>
              <a:spcBef>
                <a:spcPts val="748"/>
              </a:spcBef>
            </a:pPr>
            <a:r>
              <a:rPr lang="en-US" sz="3000" b="0" strike="noStrike" spc="-1">
                <a:solidFill>
                  <a:srgbClr val="000000"/>
                </a:solidFill>
                <a:latin typeface="Times New Roman"/>
                <a:ea typeface="DejaVu Sans"/>
              </a:rPr>
              <a:t>	a)	To find factors try to divide by 1, 2, 3, 4, 5, 6 and so on to get the factors 1, 2, 3, 4, 6, 8, 12, and 24.</a:t>
            </a:r>
            <a:endParaRPr lang="en-US" sz="3000" b="0" strike="noStrike" spc="-1">
              <a:latin typeface="Arial"/>
            </a:endParaRPr>
          </a:p>
          <a:p>
            <a:pPr marL="855360" indent="-853200">
              <a:lnSpc>
                <a:spcPct val="100000"/>
              </a:lnSpc>
              <a:spcBef>
                <a:spcPts val="748"/>
              </a:spcBef>
            </a:pPr>
            <a:r>
              <a:rPr lang="en-US" sz="3000" b="0" strike="noStrike" spc="-1">
                <a:solidFill>
                  <a:srgbClr val="000000"/>
                </a:solidFill>
                <a:latin typeface="Times New Roman"/>
                <a:ea typeface="DejaVu Sans"/>
              </a:rPr>
              <a:t>	b)  The only factors are 1 and 13.</a:t>
            </a:r>
            <a:endParaRPr lang="en-US" sz="3000" b="0" strike="noStrike" spc="-1">
              <a:latin typeface="Arial"/>
            </a:endParaRPr>
          </a:p>
        </p:txBody>
      </p:sp>
      <p:sp>
        <p:nvSpPr>
          <p:cNvPr id="150" name="CustomShape 3"/>
          <p:cNvSpPr/>
          <p:nvPr/>
        </p:nvSpPr>
        <p:spPr>
          <a:xfrm>
            <a:off x="457200" y="165240"/>
            <a:ext cx="8228880" cy="11422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400" b="1" strike="noStrike" spc="-1">
                <a:solidFill>
                  <a:srgbClr val="000000"/>
                </a:solidFill>
                <a:latin typeface="Arial"/>
                <a:ea typeface="DejaVu Sans"/>
              </a:rPr>
              <a:t>Example: Finding Factors</a:t>
            </a:r>
            <a:endParaRPr lang="en-US" sz="3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dur="indefinite" fill="hold" nodeType="clickEffect">
                      <p:stCondLst>
                        <p:cond delay="indefinite"/>
                      </p:stCondLst>
                      <p:childTnLst>
                        <p:par>
                          <p:cTn id="4" dur="indefinite" fill="hold" nodeType="clickEffect">
                            <p:stCondLst>
                              <p:cond delay="0"/>
                            </p:stCondLst>
                            <p:childTnLst>
                              <p:par>
                                <p:cTn id="5" presetID="1" presetClass="entr" dur="indefinite" fill="hold" nodeType="clickEffect">
                                  <p:stCondLst>
                                    <p:cond delay="0"/>
                                  </p:stCondLst>
                                  <p:childTnLst>
                                    <p:set>
                                      <p:cBhvr>
                                        <p:cTn id="6" dur="1" fill="hold">
                                          <p:stCondLst>
                                            <p:cond delay="0"/>
                                          </p:stCondLst>
                                        </p:cTn>
                                        <p:tgtEl>
                                          <p:spTgt spid="149"/>
                                        </p:tgtEl>
                                        <p:attrNameLst>
                                          <p:attrName>style.visibility</p:attrName>
                                        </p:attrNameLst>
                                      </p:cBhvr>
                                      <p:to>
                                        <p:strVal val="visible"/>
                                      </p:to>
                                    </p:set>
                                  </p:childTnLst>
                                </p:cTn>
                              </p:par>
                              <p:par>
                                <p:cTn id="7" presetID="1" presetClass="entr" dur="indefinite" fill="hold" nodeType="withEffect">
                                  <p:stCondLst>
                                    <p:cond delay="0"/>
                                  </p:stCondLst>
                                  <p:childTnLst>
                                    <p:set>
                                      <p:cBhvr>
                                        <p:cTn id="8" dur="1" fill="hold">
                                          <p:stCondLst>
                                            <p:cond delay="0"/>
                                          </p:stCondLst>
                                        </p:cTn>
                                        <p:tgtEl>
                                          <p:spTgt spid="149">
                                            <p:txEl>
                                              <p:pRg st="1" end="1"/>
                                            </p:txEl>
                                          </p:spTgt>
                                        </p:tgtEl>
                                        <p:attrNameLst>
                                          <p:attrName>style.visibility</p:attrName>
                                        </p:attrNameLst>
                                      </p:cBhvr>
                                      <p:to>
                                        <p:strVal val="visible"/>
                                      </p:to>
                                    </p:set>
                                  </p:childTnLst>
                                </p:cTn>
                              </p:par>
                            </p:childTnLst>
                          </p:cTn>
                        </p:par>
                      </p:childTnLst>
                    </p:cTn>
                  </p:par>
                  <p:par>
                    <p:cTn id="9" dur="indefinite" fill="hold" nodeType="clickEffect">
                      <p:stCondLst>
                        <p:cond delay="indefinite"/>
                      </p:stCondLst>
                      <p:childTnLst>
                        <p:par>
                          <p:cTn id="10" dur="indefinite" fill="hold" nodeType="clickEffect">
                            <p:stCondLst>
                              <p:cond delay="0"/>
                            </p:stCondLst>
                            <p:childTnLst>
                              <p:par>
                                <p:cTn id="11" presetID="1" presetClass="entr" dur="indefinite" fill="hold" nodeType="clickEffect">
                                  <p:stCondLst>
                                    <p:cond delay="0"/>
                                  </p:stCondLst>
                                  <p:childTnLst>
                                    <p:set>
                                      <p:cBhvr>
                                        <p:cTn id="12" dur="1" fill="hold">
                                          <p:stCondLst>
                                            <p:cond delay="0"/>
                                          </p:stCondLst>
                                        </p:cTn>
                                        <p:tgtEl>
                                          <p:spTgt spid="14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 name="CustomShape 1"/>
          <p:cNvSpPr/>
          <p:nvPr/>
        </p:nvSpPr>
        <p:spPr>
          <a:xfrm>
            <a:off x="455760" y="1598760"/>
            <a:ext cx="7619040" cy="19206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spcBef>
                <a:spcPts val="1874"/>
              </a:spcBef>
            </a:pPr>
            <a:r>
              <a:rPr lang="en-US" sz="3000" b="0" strike="noStrike" spc="-1">
                <a:solidFill>
                  <a:srgbClr val="000000"/>
                </a:solidFill>
                <a:latin typeface="Times New Roman"/>
                <a:ea typeface="DejaVu Sans"/>
              </a:rPr>
              <a:t>A natural number greater than 1 that has only itself and 1 as factors is called a </a:t>
            </a:r>
            <a:r>
              <a:rPr lang="en-US" sz="3000" b="1" strike="noStrike" spc="-1">
                <a:solidFill>
                  <a:srgbClr val="000000"/>
                </a:solidFill>
                <a:latin typeface="Times New Roman"/>
                <a:ea typeface="DejaVu Sans"/>
              </a:rPr>
              <a:t>prime number</a:t>
            </a:r>
            <a:r>
              <a:rPr lang="en-US" sz="3000" b="0" strike="noStrike" spc="-1">
                <a:solidFill>
                  <a:srgbClr val="000000"/>
                </a:solidFill>
                <a:latin typeface="Times New Roman"/>
                <a:ea typeface="DejaVu Sans"/>
              </a:rPr>
              <a:t>.  A natural number greater than 1 that is not prime is called </a:t>
            </a:r>
            <a:r>
              <a:rPr lang="en-US" sz="3000" b="1" strike="noStrike" spc="-1">
                <a:solidFill>
                  <a:srgbClr val="000000"/>
                </a:solidFill>
                <a:latin typeface="Times New Roman"/>
                <a:ea typeface="DejaVu Sans"/>
              </a:rPr>
              <a:t>composite</a:t>
            </a:r>
            <a:r>
              <a:rPr lang="en-US" sz="3000" b="0" strike="noStrike" spc="-1">
                <a:solidFill>
                  <a:srgbClr val="000000"/>
                </a:solidFill>
                <a:latin typeface="Times New Roman"/>
                <a:ea typeface="DejaVu Sans"/>
              </a:rPr>
              <a:t>.</a:t>
            </a:r>
            <a:endParaRPr lang="en-US" sz="3000" b="0" strike="noStrike" spc="-1">
              <a:latin typeface="Arial"/>
            </a:endParaRPr>
          </a:p>
        </p:txBody>
      </p:sp>
      <p:sp>
        <p:nvSpPr>
          <p:cNvPr id="152" name="CustomShape 2"/>
          <p:cNvSpPr/>
          <p:nvPr/>
        </p:nvSpPr>
        <p:spPr>
          <a:xfrm>
            <a:off x="457200" y="165240"/>
            <a:ext cx="8228880" cy="11422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400" b="1" strike="noStrike" spc="-1">
                <a:solidFill>
                  <a:srgbClr val="000000"/>
                </a:solidFill>
                <a:latin typeface="Arial"/>
                <a:ea typeface="DejaVu Sans"/>
              </a:rPr>
              <a:t>Prime and Composite Numbers</a:t>
            </a:r>
            <a:endParaRPr lang="en-US" sz="3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692</TotalTime>
  <Words>904</Words>
  <Application>Microsoft Office PowerPoint</Application>
  <PresentationFormat>On-screen Show (4:3)</PresentationFormat>
  <Paragraphs>117</Paragraphs>
  <Slides>27</Slides>
  <Notes>7</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0</vt:i4>
      </vt:variant>
      <vt:variant>
        <vt:lpstr>Slide Titles</vt:lpstr>
      </vt:variant>
      <vt:variant>
        <vt:i4>27</vt:i4>
      </vt:variant>
    </vt:vector>
  </HeadingPairs>
  <TitlesOfParts>
    <vt:vector size="37" baseType="lpstr">
      <vt:lpstr>Arial</vt:lpstr>
      <vt:lpstr>Calibri</vt:lpstr>
      <vt:lpstr>DejaVu Sans</vt:lpstr>
      <vt:lpstr>Noto Sans CJK SC Regular</vt:lpstr>
      <vt:lpstr>Symbol</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Thinking Mathematically 13e</dc:title>
  <dc:subject/>
  <dc:creator>Miller</dc:creator>
  <dc:description/>
  <cp:lastModifiedBy>Christopher Foley</cp:lastModifiedBy>
  <cp:revision>92</cp:revision>
  <cp:lastPrinted>2015-02-13T11:06:13Z</cp:lastPrinted>
  <dcterms:created xsi:type="dcterms:W3CDTF">2011-05-10T08:51:27Z</dcterms:created>
  <dcterms:modified xsi:type="dcterms:W3CDTF">2018-03-18T18:15:05Z</dcterms:modified>
  <dc:language>en-US</dc:language>
</cp:coreProperties>
</file>