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65" r:id="rId16"/>
    <p:sldId id="271" r:id="rId17"/>
    <p:sldId id="266" r:id="rId18"/>
    <p:sldId id="267" r:id="rId19"/>
    <p:sldId id="268" r:id="rId20"/>
    <p:sldId id="269" r:id="rId21"/>
    <p:sldId id="272" r:id="rId2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>
            <a:extLst>
              <a:ext uri="{FF2B5EF4-FFF2-40B4-BE49-F238E27FC236}">
                <a16:creationId xmlns:a16="http://schemas.microsoft.com/office/drawing/2014/main" id="{647CDF76-B3D3-444F-A35D-880AA3CC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79A095EE-6CB5-465F-88A8-A9DB5E57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897616D4-FF66-409E-BD4E-6E2CF8599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C8D2793-F1D2-4B71-83AB-70BDF3F94F01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A9C036A-944B-463C-87BD-8A0D3E8A8D1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439442C1-48B9-4D74-8E0E-DDE65DE6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5BF5B7E-7CED-4039-8B3A-A2E3C897BB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651B3C25-3C10-4027-8A35-402A947032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D1D2B9B-E7E2-40A7-9721-7D12B055A1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99E636-027A-4C2D-9184-C7F9DDFE7DE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D4E408B4-B4C3-44E9-9C55-DE522698FB8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0D23807-E968-47BD-A6B4-2075AB00B46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ADB4898-CFC4-4939-B858-42A4233A3E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3B06D1-0ADF-40C5-80EA-93BCBCDA386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3A33BDC9-37E8-4075-B4FB-1DA55A5F3F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E6BB3F3-1EF3-42EC-A955-48892CEB56A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18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ADB4898-CFC4-4939-B858-42A4233A3E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3B06D1-0ADF-40C5-80EA-93BCBCDA386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3A33BDC9-37E8-4075-B4FB-1DA55A5F3F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E6BB3F3-1EF3-42EC-A955-48892CEB56A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ADB4898-CFC4-4939-B858-42A4233A3E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3B06D1-0ADF-40C5-80EA-93BCBCDA386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3A33BDC9-37E8-4075-B4FB-1DA55A5F3F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E6BB3F3-1EF3-42EC-A955-48892CEB56A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Benders serial number is 2716057, </a:t>
            </a:r>
            <a:r>
              <a:rPr lang="en-US" altLang="en-US" dirty="0" err="1"/>
              <a:t>Flexo’s</a:t>
            </a:r>
            <a:r>
              <a:rPr lang="en-US" altLang="en-US" dirty="0"/>
              <a:t> is 3370318 sum of two cubes, its tricky but…</a:t>
            </a:r>
          </a:p>
        </p:txBody>
      </p:sp>
    </p:spTree>
    <p:extLst>
      <p:ext uri="{BB962C8B-B14F-4D97-AF65-F5344CB8AC3E}">
        <p14:creationId xmlns:p14="http://schemas.microsoft.com/office/powerpoint/2010/main" val="219426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9AA129C-C383-4D10-9F4A-59CC15058E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4083B-9F8D-4001-ABE9-351FF8971B2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7F5BAA4-DF84-4879-851D-A0BBAE77AAE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5D7F8A0-5C2D-4D12-A868-F881DBA89F6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01F94F6-96BA-4104-BD9D-43A1A058D5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52D64-1DB5-4B35-B470-CEE157E60DC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FE81A939-E2DE-4C1C-8927-7A31859971A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0F21AE8-9F68-4039-8148-142799D800C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F443343-70F7-48D6-A112-EE9CD039B0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6F558D-8EF1-4B8F-A631-3AAD869B3CB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A3AD8E57-70AC-4A19-BB23-E3D9542DD15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7F5747E-069C-4F8B-A7D1-725F45A229D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DEBD49D-D9DF-4064-9B1C-550552B7DE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FAECE7-85CC-4580-A1CB-B8AD12B8A8A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5B010D1F-F1DE-4E34-A68C-9C20DA98B46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7550D73-66B9-4685-9D7E-21200249DB8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F443343-70F7-48D6-A112-EE9CD039B0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6F558D-8EF1-4B8F-A631-3AAD869B3CB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A3AD8E57-70AC-4A19-BB23-E3D9542DD15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7F5747E-069C-4F8B-A7D1-725F45A229D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arenR"/>
            </a:pPr>
            <a:r>
              <a:rPr lang="en-US" altLang="en-US" dirty="0"/>
              <a:t>Use even and odd arguments</a:t>
            </a:r>
          </a:p>
          <a:p>
            <a:pPr marL="228600" indent="-228600">
              <a:buAutoNum type="arabicParenR"/>
            </a:pPr>
            <a:r>
              <a:rPr lang="en-US" altLang="en-US" dirty="0"/>
              <a:t>Use divisible by 3</a:t>
            </a:r>
          </a:p>
        </p:txBody>
      </p:sp>
    </p:spTree>
    <p:extLst>
      <p:ext uri="{BB962C8B-B14F-4D97-AF65-F5344CB8AC3E}">
        <p14:creationId xmlns:p14="http://schemas.microsoft.com/office/powerpoint/2010/main" val="304003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D2E5D69-2813-4EF3-8694-44DB9D291E4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2EDBAD-4017-4F7A-A6E6-442A3F33CF7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7BBD6583-D2FB-41A2-BED6-F24FCBE2112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2F4E0D2-72EF-4B92-9076-840FB718089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844F220-A98F-4A03-813E-0A4983DB0E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4CB47B-5E25-4D14-AF84-6C323552C0D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09C1A74A-14D5-43B1-A5AD-C99CF73A0A7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B11E026-49C7-4BEB-A99B-F33489D3579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FBC3FF6-DC92-4199-AEEA-4FBFCE7707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1678B1-99FB-4065-B045-5CCB5014A75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DA369BFA-183A-4523-89E4-C293A156B49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399CC2B-BA0B-48B6-92C2-4CDE6BD7296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09D551D-2CD3-44BE-901F-A0578FAB87E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110D4C-078A-4C13-811B-B7F66867789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801B72E0-1BF8-4335-8D04-882BE8336C2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34488F0-4417-4BE2-A971-F84083F5583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A1D6305-DA79-4643-A7E0-82897913C7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6AE87E-E7CA-4573-B333-64600AAF77E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692257FF-4ACD-4268-8CFB-CC531CD060F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993ED7A-6C63-455D-A8A9-374D71C7DCD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3335803-4923-43A4-AF9D-FDF683E3B9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33E10B-45CA-43D2-8CC9-397AACB1A54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B14DB1E3-B70E-4B88-9310-BCB2F655444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8F7A538-D144-4077-8C30-EF550F74693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B2FF571-57D8-423E-82B9-37C4504B4B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005FC4-2CBD-4FCC-9E55-81806AB642E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E7DB95EF-F5C5-417F-9A5B-E3418890885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8D9492F-54F2-4698-8262-B4C80C5CE6F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19EA905-9485-448D-A525-8EC3798013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936C37-E6F5-40E0-8B20-2622FA3EA05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1650D7FB-61AA-4D7A-A8E3-744DD6D0E08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9E868A0-2672-47B8-AD24-174CC6A1300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1417-1F96-4944-978A-95BCAA18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B1012-58B7-4A4A-835E-0CB38C1CC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37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1471-A445-467D-9412-1D38ABCB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70850-774C-4578-945D-3F6613BCD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1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1F340-CD1E-49E1-B08B-9C5A4292E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65100"/>
            <a:ext cx="2055813" cy="5959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B3833-E9B8-4178-8CB4-8D06B7E6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5100"/>
            <a:ext cx="6019800" cy="5959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114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A11F-0307-43B7-B4B3-AC757290F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59013-2672-42B2-85F8-AAC0BD575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807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EF9F-B9B4-4401-83A1-BEFD30B6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6C62-FC00-4780-8383-4E54A65A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1836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9AEA-949C-4410-BD29-25E9BFC4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2AF8F-4737-4E2C-92FB-E7C8E97B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39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DEF9-53CA-405A-965E-3EE5D57C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6509-BFB2-4D2C-8D6E-998527FD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4037013" cy="2695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12905-0B7B-46D3-8A03-368580E87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3429000"/>
            <a:ext cx="4038600" cy="2695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84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9A19-09FE-42F1-A573-DDE18CBA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28C9-9F73-4CDD-855F-3CC2117C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DC8C2-3033-4551-AA13-220960F9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08874-30D5-440D-8A51-938E2A6B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E0F25-D320-441D-B032-795460141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592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F5FE-27CF-46E8-B87F-19886D16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14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662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FC1B-1324-41AB-AA91-A217EBFF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466F-02B4-481D-BFBB-F1BBFD82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BEAD8-7732-4128-9BB6-E5714442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56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5536-12FE-4E8F-B6AD-2BAE059B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01DE-CBBD-42B6-B640-71EB3260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945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AE6C-5598-4B36-A000-62E36820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76B65-6E91-4EA1-87EF-1F789C110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8CC3F-303C-4097-8B2F-5F0FAB7DC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769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773A-F739-4F89-BED0-C2858AD9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1981-5D43-49D8-894B-86837F759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382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1FD61-B641-4801-BCDB-B3485831D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BAB0C-5892-4489-B2AA-9263B5524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489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ECF8-B08F-4646-9759-E256161CD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09AA-07A9-48DF-832B-3DC495798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100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A90B-D264-423C-8D35-5A1640E0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BDE0-EDC3-4AD6-A958-CEBF75D1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674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BC00-7ED6-4FFB-B7A5-8737D54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8CA3-9FCF-4E37-A348-420A51A7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56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AB14-C951-4AAC-A261-BAC9A6D9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755-447A-4A47-B5A6-A392FA47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4B7D-0EE5-4D03-AD29-4B032F6D0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01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676E-8DDC-4252-985F-BA3B2B12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B927-649E-499D-8CB8-D7119661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07DFE-2D48-4814-BE0A-320C96239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AFC7-EECE-4DAB-A3C7-9E31FECE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6C4D2-2C9A-42E7-ACC2-82A21375B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40688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756B-46B1-4AAD-9C60-2AB17D7E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579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29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6ED7-368A-4E2C-8C1A-12E18B39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2143-0C0A-4159-BF69-10ED649C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396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84C-93BB-41E8-9E9F-946637D4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EB86-8F74-4868-8AD0-8F60A873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5F965-6072-4836-B404-60721F51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53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CF3C-A3C7-4CD2-BE8F-2921B68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E14BD-97C5-4F50-8ED1-FAC9C923A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0E851-166B-46C4-94F7-3293467B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547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A5F4-6652-4FFA-A0FF-20211ADA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59036-03D6-4BC8-A7A4-545DE7CCE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3618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2C44F-1716-4CE5-960B-AB06EEEC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65100"/>
            <a:ext cx="2055813" cy="5959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63BB4-7E3C-42E9-BA7B-6FF5E1AB5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5100"/>
            <a:ext cx="6019800" cy="5959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88754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BB51-E177-4767-9BC3-A171D4FD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72E1F-FE8D-4CDD-A512-07D7B3A2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269C6-54C5-4B3D-86FC-B26EBC07A86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558E-FD9B-41D3-8F6F-67FF7B93F16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243B62C7-D75C-4B72-8DC7-BC49A37A2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477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F427-7ABF-4BB8-8861-01E3990C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2270-30B3-47BF-A180-B0C45D05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AAC00-9B88-497A-BE6B-E161CEC4F84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3FFC8-0BD0-40C1-A21A-ADD36EA9497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3DE1FC78-A8B9-4B60-90EB-693403E22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285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9690-2734-458F-93FF-F25E7656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1C3DB-8F6B-4FAA-B977-BDF6A08C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38177-AD69-4B52-A615-56C392D13A2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0A7AB-6E0F-44C3-9FCD-1C4F2AB46D9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5874968C-103F-44C3-BDE3-5CA4AB8A0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1022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E307-6778-4511-BB3A-3D120773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F88B-7A5B-4A8F-AD47-859A6FF6A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4037013" cy="2695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C03F-A91B-476A-BE18-3AB715F6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3429000"/>
            <a:ext cx="4038600" cy="2695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CA37-036E-4D01-AF6C-0447E880642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64C8-EC28-4D16-824F-7F88BC99F2D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3087D942-EE0D-4943-B653-67897B1629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0554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B717-A0C5-4462-8CF1-58456C75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33365-F31A-4797-875F-8852D012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670C-2D38-4B82-881C-15FD84B5B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77581-B18A-4BBD-963F-D7D530FA3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20FA9-EDDA-403C-836A-78B5247DD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FB48EF-367C-49A2-9BF9-A902CE3F912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8F76FF-5CA3-4869-AE3F-8DA46E988BA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19E93C9C-4512-4F61-B3BA-73B280F60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8286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0190-51D0-4CE9-8FDA-1FF9B872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80855-F2C2-4CB0-8CC8-9CD752B56E9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6EFEB-74AC-4D3C-BBB2-87775A49A47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FD163311-2D75-4C43-9B73-6016A5AE0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34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351C-5E11-4120-8583-8A5F0D1C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D0B2-C84D-4D8E-AD95-2546CAA42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2629-3199-42F9-9931-BAE64332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3729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705FF7-4665-45A9-B19F-1D891E840EE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72FC5-36EA-4A29-B9C4-8AF9C0D08D8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29920A05-8E36-4ABA-98B5-C1EAAE80C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9720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C496-A906-446E-AFA5-4E8CDAB4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B7A7-437B-49DB-A317-3B45CAB6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513AD-6050-4C0B-AE83-8147009F5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57671-23B5-4829-956F-6106FD38328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CF1D-62BC-4DE4-8C2D-0AFAAAACB3D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A8B0D842-DA20-4B62-A348-961D4AA6A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193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97C-8881-45F4-ADCA-EF6ED79C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F40B8-09E0-4360-9D4A-5E3F5936A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157F1-9349-4525-A47C-55CBC4D8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6FF3-A67B-4F72-A25C-704535C533A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561-B205-4F10-8D66-60782F0EF36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9923B664-5CB9-42E3-9247-1F76C6A99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618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EAA-8121-4CBE-A236-37D58464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6BDD3-A291-4BD3-9849-3531CD4E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B0FA5-270E-40B0-A14F-3EA5B3EA30E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DB9FF-F611-4968-96DA-1117CBE476B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B76174F2-DB85-4681-9276-783B4E3F9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753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E0A3B-B932-4D28-9F23-35D935B81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CDA63-0E8E-4146-BFF6-01D90A84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C8785-96B9-4ACC-A058-FD61521D5AB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127F6-93D0-47E1-B9ED-8A775C4C9DD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1-1-</a:t>
            </a:r>
            <a:fld id="{724F034D-186A-4150-BA8C-4E15F971A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75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F652-A94A-4C4D-882C-6186CC922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E32B8-A7AE-432A-A3D8-FF5342B03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53023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2004-E30B-494A-931E-7F877FAA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914E-121A-4893-952E-8D4EC471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1352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2B3D-ECBE-4476-8871-F3337C7A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F57E8-A872-4777-A287-4FC984F3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1459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5B66-24BA-4AA3-BE01-B33309EF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24F0-29CD-43E2-BD7B-6E6276343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4037013" cy="2695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25FA3-037D-4043-8136-A2F48B7DB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3429000"/>
            <a:ext cx="4038600" cy="2695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6120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1BF9-1B84-49E4-B1BF-909412C5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3B3C-CE03-4A95-AA53-1F3BF62B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5EAF1-C1B0-48B4-98BF-10AFA9AA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97982-6DEA-485C-978B-9781C9EE9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B92B7-7319-46C5-BB67-2D4D295FA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11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9C6D-CBDC-4544-9A0C-1D31A01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70ABB-8C67-4BCA-9A15-761CBD936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C8D0D-ADE8-404D-B7CA-D91DCE6F8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3C9DD-5975-4BF2-8EFC-D42FDA2AC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203B5-B8B2-4F6A-A7BE-6B59E69EE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9806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EAF0-F5AF-4E74-B8BC-3C9662E7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6119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2190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6B86-D06E-45AB-9CBD-BD3F5AE1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C1F9-50FC-4FEA-8DEC-17709AA7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126BA-A5AE-455B-A505-961BE2C2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8726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66B7-90DD-460D-BF80-E57AEF74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0C9D9-3E30-49A4-8052-11765004D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6018-6896-4823-B468-A88BE8A9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6341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1344-93E9-4010-B2BD-26409778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67-7CC5-410B-A314-E68BFAC4E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3225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6F380-C98A-4972-8E0D-ADA2EF77C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176D0-F2B3-4CA8-8836-CA44E40D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29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FF5B-320E-4FDB-A47C-44B0707F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87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E793-A0AB-4DDB-9278-F4D1C6E9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F6DB-76A6-40D9-9A49-2C2E4DBD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39350-A1AE-41D6-B09E-F8DEC4575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1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83DB-2B44-4DEE-BA34-C2CA1D3F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A3490-E2CC-41F8-904B-5CE2BE764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B1445-73EB-4B16-9F33-7300EA8F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3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88AE117-6FE0-41B8-A429-DB3A0F1A3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4C6EE-27D7-436B-B677-8577180A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46E07D3C-F9FA-42BA-B020-BD6666B0E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80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6C5034-A091-499B-A23D-D5A6602E1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6B62262D-B4C3-4142-B0AF-F414A3F8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6DD2B3-5AE7-47F5-831A-23FA140EA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1" name="Text Box 7">
            <a:extLst>
              <a:ext uri="{FF2B5EF4-FFF2-40B4-BE49-F238E27FC236}">
                <a16:creationId xmlns:a16="http://schemas.microsoft.com/office/drawing/2014/main" id="{3B592C26-038E-418B-B985-D733F8678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2ADC3F9-CB54-4CE1-B130-270D4705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A35B9EE5-C593-4295-A442-23C551273E4F}" type="slidenum">
              <a:rPr lang="en-US" altLang="en-US" sz="1000" b="1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BEE47C4-040F-4927-8913-69D01C580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297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BFACF3F-C8E5-45E2-B540-566E4FDD5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801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FE8030F-36C3-4EC5-B57B-033046DF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0A4B2-C222-4671-9FDC-6ACF6B225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B06E1354-CB05-4507-A8D7-E4229E5F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Text Box 6">
            <a:extLst>
              <a:ext uri="{FF2B5EF4-FFF2-40B4-BE49-F238E27FC236}">
                <a16:creationId xmlns:a16="http://schemas.microsoft.com/office/drawing/2014/main" id="{1B4A38F3-AF51-4D26-910A-D3CD8CC1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799CBCE-DC45-4B64-8B48-BBC0F695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D11808DE-FBE8-4F10-99F1-6504F39A88D8}" type="slidenum">
              <a:rPr lang="en-US" altLang="en-US" sz="1000" b="1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ctr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A18F5A38-B2D1-4F0C-AC90-66C5EC98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33D49ECD-AF4F-41C3-A96C-5CA84E323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6998C8F9-DCD6-4972-80E6-5FD8C4DF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7F8235B-D8CA-4C08-862C-761C25CB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Text Box 5">
            <a:extLst>
              <a:ext uri="{FF2B5EF4-FFF2-40B4-BE49-F238E27FC236}">
                <a16:creationId xmlns:a16="http://schemas.microsoft.com/office/drawing/2014/main" id="{83AB7433-EB36-4452-8FFE-D2562377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6F5DBDD-D459-488B-BFB8-5080D67B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39D12601-42BB-43AA-9320-296E1667DD16}" type="slidenum">
              <a:rPr lang="en-US" altLang="en-US" sz="100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DAD4AD2-E074-4375-A60D-9F940A321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E908F0BE-DBEC-47AE-943D-A673E5BDD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80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9DEDBC7-2805-4CD4-A268-E34F3887D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A0B134-DC00-4C85-964D-08580BE5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BB368117-5A34-4D19-AFF5-283DE7AF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Text Box 4">
            <a:extLst>
              <a:ext uri="{FF2B5EF4-FFF2-40B4-BE49-F238E27FC236}">
                <a16:creationId xmlns:a16="http://schemas.microsoft.com/office/drawing/2014/main" id="{EFD12144-943E-4C12-84B3-646243ED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FC8F109-7013-4B18-B668-CEFB22AA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3A96F014-1E81-43B8-89D1-9D035A8935C5}" type="slidenum">
              <a:rPr lang="en-US" altLang="en-US" sz="1000" b="1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4362921-2753-4BE4-882D-D9B62E88D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297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511C31D-01D3-4CC5-937A-C7CEE35DC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801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B120AE73-8A06-4176-A7B4-6E59E120DFE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05550"/>
            <a:ext cx="6323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r>
              <a:rPr lang="en-US" altLang="en-US"/>
              <a:t> 2012 Pearson Education, Inc.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5857220B-35BE-49AC-8ABC-5B4DF3F01E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07138"/>
            <a:ext cx="1727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r>
              <a:rPr lang="en-US" altLang="en-US"/>
              <a:t>Slide 1-1-</a:t>
            </a:r>
            <a:fld id="{9DD46A1D-47BA-4495-AFD9-75712B6C89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ctr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369877B9-0503-4936-8779-8E4A847C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2B4B1F-57D3-48AC-9047-200EB8B6B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A89D3F30-71DE-4284-BA80-06C7DE0F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4">
            <a:extLst>
              <a:ext uri="{FF2B5EF4-FFF2-40B4-BE49-F238E27FC236}">
                <a16:creationId xmlns:a16="http://schemas.microsoft.com/office/drawing/2014/main" id="{62D6F705-CB90-4F32-9CF9-659DDD3F5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46B9825-3139-4535-86C4-FF1BD073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6A215F54-4DE6-42DD-9595-E3F032A6E922}" type="slidenum">
              <a:rPr lang="en-US" altLang="en-US" sz="1000" b="1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69D1B03-FA23-4B7F-B67B-D3F060CCC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297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B93E11B-DA4F-4B6B-BCF7-9B2BCF6F7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801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b="1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ctr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10-01PrimeAndCompositeNumber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10-05GoldenRatioFibonacci.ppt" TargetMode="External"/><Relationship Id="rId4" Type="http://schemas.openxmlformats.org/officeDocument/2006/relationships/hyperlink" Target="10-04GCFandLCM.pp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66A67772-160B-4DE5-991C-19F31A40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263525"/>
            <a:ext cx="8375650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6400" b="1" dirty="0"/>
              <a:t>Chapter  10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600F1FC4-022B-4B75-9CEB-B72AB9BA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452563"/>
            <a:ext cx="455295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4000" b="1">
              <a:solidFill>
                <a:srgbClr val="333399"/>
              </a:solidFill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</a:rPr>
              <a:t>Number Theory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884329D8-C362-4F6C-B743-4E26A99C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8099425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Write each even number as the sum of two primes.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	a)  12		b)  40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CA536E0A-A5FB-4322-A605-60D65434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198813"/>
            <a:ext cx="7162800" cy="20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6075" indent="-344488">
              <a:tabLst>
                <a:tab pos="346075" algn="l"/>
                <a:tab pos="1260475" algn="l"/>
                <a:tab pos="2174875" algn="l"/>
                <a:tab pos="3089275" algn="l"/>
                <a:tab pos="4003675" algn="l"/>
                <a:tab pos="4918075" algn="l"/>
                <a:tab pos="5832475" algn="l"/>
                <a:tab pos="6746875" algn="l"/>
                <a:tab pos="7661275" algn="l"/>
                <a:tab pos="8575675" algn="l"/>
                <a:tab pos="9490075" algn="l"/>
                <a:tab pos="10404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6075" algn="l"/>
                <a:tab pos="1260475" algn="l"/>
                <a:tab pos="2174875" algn="l"/>
                <a:tab pos="3089275" algn="l"/>
                <a:tab pos="4003675" algn="l"/>
                <a:tab pos="4918075" algn="l"/>
                <a:tab pos="5832475" algn="l"/>
                <a:tab pos="6746875" algn="l"/>
                <a:tab pos="7661275" algn="l"/>
                <a:tab pos="8575675" algn="l"/>
                <a:tab pos="9490075" algn="l"/>
                <a:tab pos="10404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6075" algn="l"/>
                <a:tab pos="1260475" algn="l"/>
                <a:tab pos="2174875" algn="l"/>
                <a:tab pos="3089275" algn="l"/>
                <a:tab pos="4003675" algn="l"/>
                <a:tab pos="4918075" algn="l"/>
                <a:tab pos="5832475" algn="l"/>
                <a:tab pos="6746875" algn="l"/>
                <a:tab pos="7661275" algn="l"/>
                <a:tab pos="8575675" algn="l"/>
                <a:tab pos="9490075" algn="l"/>
                <a:tab pos="10404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6075" algn="l"/>
                <a:tab pos="1260475" algn="l"/>
                <a:tab pos="2174875" algn="l"/>
                <a:tab pos="3089275" algn="l"/>
                <a:tab pos="4003675" algn="l"/>
                <a:tab pos="4918075" algn="l"/>
                <a:tab pos="5832475" algn="l"/>
                <a:tab pos="6746875" algn="l"/>
                <a:tab pos="7661275" algn="l"/>
                <a:tab pos="8575675" algn="l"/>
                <a:tab pos="9490075" algn="l"/>
                <a:tab pos="10404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6075" algn="l"/>
                <a:tab pos="1260475" algn="l"/>
                <a:tab pos="2174875" algn="l"/>
                <a:tab pos="3089275" algn="l"/>
                <a:tab pos="4003675" algn="l"/>
                <a:tab pos="4918075" algn="l"/>
                <a:tab pos="5832475" algn="l"/>
                <a:tab pos="6746875" algn="l"/>
                <a:tab pos="7661275" algn="l"/>
                <a:tab pos="8575675" algn="l"/>
                <a:tab pos="9490075" algn="l"/>
                <a:tab pos="10404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6075" algn="l"/>
                <a:tab pos="1260475" algn="l"/>
                <a:tab pos="2174875" algn="l"/>
                <a:tab pos="3089275" algn="l"/>
                <a:tab pos="4003675" algn="l"/>
                <a:tab pos="4918075" algn="l"/>
                <a:tab pos="5832475" algn="l"/>
                <a:tab pos="6746875" algn="l"/>
                <a:tab pos="7661275" algn="l"/>
                <a:tab pos="8575675" algn="l"/>
                <a:tab pos="9490075" algn="l"/>
                <a:tab pos="10404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6075" algn="l"/>
                <a:tab pos="1260475" algn="l"/>
                <a:tab pos="2174875" algn="l"/>
                <a:tab pos="3089275" algn="l"/>
                <a:tab pos="4003675" algn="l"/>
                <a:tab pos="4918075" algn="l"/>
                <a:tab pos="5832475" algn="l"/>
                <a:tab pos="6746875" algn="l"/>
                <a:tab pos="7661275" algn="l"/>
                <a:tab pos="8575675" algn="l"/>
                <a:tab pos="9490075" algn="l"/>
                <a:tab pos="10404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6075" algn="l"/>
                <a:tab pos="1260475" algn="l"/>
                <a:tab pos="2174875" algn="l"/>
                <a:tab pos="3089275" algn="l"/>
                <a:tab pos="4003675" algn="l"/>
                <a:tab pos="4918075" algn="l"/>
                <a:tab pos="5832475" algn="l"/>
                <a:tab pos="6746875" algn="l"/>
                <a:tab pos="7661275" algn="l"/>
                <a:tab pos="8575675" algn="l"/>
                <a:tab pos="9490075" algn="l"/>
                <a:tab pos="10404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6075" algn="l"/>
                <a:tab pos="1260475" algn="l"/>
                <a:tab pos="2174875" algn="l"/>
                <a:tab pos="3089275" algn="l"/>
                <a:tab pos="4003675" algn="l"/>
                <a:tab pos="4918075" algn="l"/>
                <a:tab pos="5832475" algn="l"/>
                <a:tab pos="6746875" algn="l"/>
                <a:tab pos="7661275" algn="l"/>
                <a:tab pos="8575675" algn="l"/>
                <a:tab pos="9490075" algn="l"/>
                <a:tab pos="10404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	a)  12 = 5 + 7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	b)  40 = 17 + 23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960D37D-A041-4D63-9A0B-5B29A5FF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Example: Expressing Numbers as Sums of Primes</a:t>
            </a:r>
          </a:p>
        </p:txBody>
      </p:sp>
    </p:spTree>
    <p:extLst>
      <p:ext uri="{BB962C8B-B14F-4D97-AF65-F5344CB8AC3E}">
        <p14:creationId xmlns:p14="http://schemas.microsoft.com/office/powerpoint/2010/main" val="485438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385" name="Text Box 1">
                <a:extLst>
                  <a:ext uri="{FF2B5EF4-FFF2-40B4-BE49-F238E27FC236}">
                    <a16:creationId xmlns:a16="http://schemas.microsoft.com/office/drawing/2014/main" id="{884329D8-C362-4F6C-B743-4E26A99CE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613" y="1598613"/>
                <a:ext cx="8099425" cy="3108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>
                  <a:spcBef>
                    <a:spcPts val="1875"/>
                  </a:spcBef>
                  <a:buClrTx/>
                  <a:buFontTx/>
                  <a:buNone/>
                </a:pPr>
                <a:r>
                  <a:rPr lang="en-US" altLang="en-US" sz="3000" dirty="0">
                    <a:latin typeface="Times New Roman" panose="02020603050405020304" pitchFamily="18" charset="0"/>
                  </a:rPr>
                  <a:t>1729 can be written as the sum of two cubes in two different ways: </a:t>
                </a:r>
              </a:p>
              <a:p>
                <a:pPr algn="ctr">
                  <a:spcBef>
                    <a:spcPts val="1875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3000" b="0" i="1" smtClean="0">
                          <a:latin typeface="Cambria Math" panose="02040503050406030204" pitchFamily="18" charset="0"/>
                        </a:rPr>
                        <m:t>=1729</m:t>
                      </m:r>
                    </m:oMath>
                  </m:oMathPara>
                </a14:m>
                <a:endParaRPr lang="en-US" altLang="en-US" sz="3000" b="0" dirty="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ts val="1875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3000" b="0" i="1" smtClean="0">
                          <a:latin typeface="Cambria Math" panose="02040503050406030204" pitchFamily="18" charset="0"/>
                        </a:rPr>
                        <m:t>=1729</m:t>
                      </m:r>
                    </m:oMath>
                  </m:oMathPara>
                </a14:m>
                <a:endParaRPr lang="en-US" altLang="en-US" sz="3000" b="0" dirty="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ts val="1875"/>
                  </a:spcBef>
                  <a:buClrTx/>
                  <a:buFontTx/>
                  <a:buNone/>
                </a:pPr>
                <a:r>
                  <a:rPr lang="en-US" altLang="en-US" sz="3000" dirty="0">
                    <a:latin typeface="Times New Roman" panose="02020603050405020304" pitchFamily="18" charset="0"/>
                  </a:rPr>
                  <a:t>Show that 85 can be written as the sum of two squares in two different ways:</a:t>
                </a:r>
              </a:p>
            </p:txBody>
          </p:sp>
        </mc:Choice>
        <mc:Fallback>
          <p:sp>
            <p:nvSpPr>
              <p:cNvPr id="16385" name="Text Box 1">
                <a:extLst>
                  <a:ext uri="{FF2B5EF4-FFF2-40B4-BE49-F238E27FC236}">
                    <a16:creationId xmlns:a16="http://schemas.microsoft.com/office/drawing/2014/main" id="{884329D8-C362-4F6C-B743-4E26A99C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13" y="1598613"/>
                <a:ext cx="8099425" cy="3108160"/>
              </a:xfrm>
              <a:prstGeom prst="rect">
                <a:avLst/>
              </a:prstGeom>
              <a:blipFill>
                <a:blip r:embed="rId3"/>
                <a:stretch>
                  <a:fillRect l="-1807" t="-2549" r="-1807" b="-50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86" name="Text Box 2">
                <a:extLst>
                  <a:ext uri="{FF2B5EF4-FFF2-40B4-BE49-F238E27FC236}">
                    <a16:creationId xmlns:a16="http://schemas.microsoft.com/office/drawing/2014/main" id="{CA536E0A-A5FB-4322-A605-60D654345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4495800"/>
                <a:ext cx="7162800" cy="2187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346075" indent="-344488">
                  <a:tabLst>
                    <a:tab pos="346075" algn="l"/>
                    <a:tab pos="1260475" algn="l"/>
                    <a:tab pos="2174875" algn="l"/>
                    <a:tab pos="3089275" algn="l"/>
                    <a:tab pos="4003675" algn="l"/>
                    <a:tab pos="4918075" algn="l"/>
                    <a:tab pos="5832475" algn="l"/>
                    <a:tab pos="6746875" algn="l"/>
                    <a:tab pos="7661275" algn="l"/>
                    <a:tab pos="8575675" algn="l"/>
                    <a:tab pos="9490075" algn="l"/>
                    <a:tab pos="10404475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346075" algn="l"/>
                    <a:tab pos="1260475" algn="l"/>
                    <a:tab pos="2174875" algn="l"/>
                    <a:tab pos="3089275" algn="l"/>
                    <a:tab pos="4003675" algn="l"/>
                    <a:tab pos="4918075" algn="l"/>
                    <a:tab pos="5832475" algn="l"/>
                    <a:tab pos="6746875" algn="l"/>
                    <a:tab pos="7661275" algn="l"/>
                    <a:tab pos="8575675" algn="l"/>
                    <a:tab pos="9490075" algn="l"/>
                    <a:tab pos="10404475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346075" algn="l"/>
                    <a:tab pos="1260475" algn="l"/>
                    <a:tab pos="2174875" algn="l"/>
                    <a:tab pos="3089275" algn="l"/>
                    <a:tab pos="4003675" algn="l"/>
                    <a:tab pos="4918075" algn="l"/>
                    <a:tab pos="5832475" algn="l"/>
                    <a:tab pos="6746875" algn="l"/>
                    <a:tab pos="7661275" algn="l"/>
                    <a:tab pos="8575675" algn="l"/>
                    <a:tab pos="9490075" algn="l"/>
                    <a:tab pos="10404475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346075" algn="l"/>
                    <a:tab pos="1260475" algn="l"/>
                    <a:tab pos="2174875" algn="l"/>
                    <a:tab pos="3089275" algn="l"/>
                    <a:tab pos="4003675" algn="l"/>
                    <a:tab pos="4918075" algn="l"/>
                    <a:tab pos="5832475" algn="l"/>
                    <a:tab pos="6746875" algn="l"/>
                    <a:tab pos="7661275" algn="l"/>
                    <a:tab pos="8575675" algn="l"/>
                    <a:tab pos="9490075" algn="l"/>
                    <a:tab pos="10404475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346075" algn="l"/>
                    <a:tab pos="1260475" algn="l"/>
                    <a:tab pos="2174875" algn="l"/>
                    <a:tab pos="3089275" algn="l"/>
                    <a:tab pos="4003675" algn="l"/>
                    <a:tab pos="4918075" algn="l"/>
                    <a:tab pos="5832475" algn="l"/>
                    <a:tab pos="6746875" algn="l"/>
                    <a:tab pos="7661275" algn="l"/>
                    <a:tab pos="8575675" algn="l"/>
                    <a:tab pos="9490075" algn="l"/>
                    <a:tab pos="10404475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46075" algn="l"/>
                    <a:tab pos="1260475" algn="l"/>
                    <a:tab pos="2174875" algn="l"/>
                    <a:tab pos="3089275" algn="l"/>
                    <a:tab pos="4003675" algn="l"/>
                    <a:tab pos="4918075" algn="l"/>
                    <a:tab pos="5832475" algn="l"/>
                    <a:tab pos="6746875" algn="l"/>
                    <a:tab pos="7661275" algn="l"/>
                    <a:tab pos="8575675" algn="l"/>
                    <a:tab pos="9490075" algn="l"/>
                    <a:tab pos="10404475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46075" algn="l"/>
                    <a:tab pos="1260475" algn="l"/>
                    <a:tab pos="2174875" algn="l"/>
                    <a:tab pos="3089275" algn="l"/>
                    <a:tab pos="4003675" algn="l"/>
                    <a:tab pos="4918075" algn="l"/>
                    <a:tab pos="5832475" algn="l"/>
                    <a:tab pos="6746875" algn="l"/>
                    <a:tab pos="7661275" algn="l"/>
                    <a:tab pos="8575675" algn="l"/>
                    <a:tab pos="9490075" algn="l"/>
                    <a:tab pos="10404475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46075" algn="l"/>
                    <a:tab pos="1260475" algn="l"/>
                    <a:tab pos="2174875" algn="l"/>
                    <a:tab pos="3089275" algn="l"/>
                    <a:tab pos="4003675" algn="l"/>
                    <a:tab pos="4918075" algn="l"/>
                    <a:tab pos="5832475" algn="l"/>
                    <a:tab pos="6746875" algn="l"/>
                    <a:tab pos="7661275" algn="l"/>
                    <a:tab pos="8575675" algn="l"/>
                    <a:tab pos="9490075" algn="l"/>
                    <a:tab pos="10404475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46075" algn="l"/>
                    <a:tab pos="1260475" algn="l"/>
                    <a:tab pos="2174875" algn="l"/>
                    <a:tab pos="3089275" algn="l"/>
                    <a:tab pos="4003675" algn="l"/>
                    <a:tab pos="4918075" algn="l"/>
                    <a:tab pos="5832475" algn="l"/>
                    <a:tab pos="6746875" algn="l"/>
                    <a:tab pos="7661275" algn="l"/>
                    <a:tab pos="8575675" algn="l"/>
                    <a:tab pos="9490075" algn="l"/>
                    <a:tab pos="10404475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3400" dirty="0">
                    <a:solidFill>
                      <a:srgbClr val="BC2C3A"/>
                    </a:solidFill>
                    <a:latin typeface="Times New Roman" panose="02020603050405020304" pitchFamily="18" charset="0"/>
                  </a:rPr>
                  <a:t>Solution</a:t>
                </a:r>
                <a:endParaRPr lang="en-US" altLang="en-US" sz="3000" dirty="0">
                  <a:latin typeface="Times New Roman" panose="02020603050405020304" pitchFamily="18" charset="0"/>
                </a:endParaRPr>
              </a:p>
              <a:p>
                <a:pPr algn="ctr"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US" altLang="en-US" sz="3400" dirty="0">
                  <a:solidFill>
                    <a:srgbClr val="BC2C3A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US" altLang="en-US" sz="34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buClrTx/>
                  <a:buFontTx/>
                  <a:buNone/>
                </a:pPr>
                <a:endParaRPr lang="en-US" altLang="en-US" sz="3400" dirty="0">
                  <a:solidFill>
                    <a:srgbClr val="BC2C3A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386" name="Text Box 2">
                <a:extLst>
                  <a:ext uri="{FF2B5EF4-FFF2-40B4-BE49-F238E27FC236}">
                    <a16:creationId xmlns:a16="http://schemas.microsoft.com/office/drawing/2014/main" id="{CA536E0A-A5FB-4322-A605-60D65434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495800"/>
                <a:ext cx="7162800" cy="2187395"/>
              </a:xfrm>
              <a:prstGeom prst="rect">
                <a:avLst/>
              </a:prstGeom>
              <a:blipFill>
                <a:blip r:embed="rId4"/>
                <a:stretch>
                  <a:fillRect l="-2383" t="-44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Text Box 3">
            <a:extLst>
              <a:ext uri="{FF2B5EF4-FFF2-40B4-BE49-F238E27FC236}">
                <a16:creationId xmlns:a16="http://schemas.microsoft.com/office/drawing/2014/main" id="{5960D37D-A041-4D63-9A0B-5B29A5FF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 dirty="0" err="1"/>
              <a:t>Ramujan</a:t>
            </a:r>
            <a:r>
              <a:rPr lang="en-US" altLang="en-US" sz="3400" b="1" dirty="0"/>
              <a:t> &amp; Hardy: Taxicab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884329D8-C362-4F6C-B743-4E26A99C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3887787" cy="498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Futurama: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The serial number of the nimbus is seen as 1729. 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Number of box containing universe populated by bobbleheads.</a:t>
            </a:r>
          </a:p>
          <a:p>
            <a:pPr algn="ctr">
              <a:spcBef>
                <a:spcPts val="1875"/>
              </a:spcBef>
              <a:buClrTx/>
              <a:buFontTx/>
              <a:buNone/>
            </a:pP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960D37D-A041-4D63-9A0B-5B29A5FF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 dirty="0" err="1"/>
              <a:t>Ramujan</a:t>
            </a:r>
            <a:r>
              <a:rPr lang="en-US" altLang="en-US" sz="3400" b="1" dirty="0"/>
              <a:t> &amp; Hardy: Taxicab numbers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5D0841-B844-4EDD-983D-5088EF849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92751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406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69FD5528-C27F-4FC7-9C49-0DCB10BD5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807325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 b="1">
                <a:latin typeface="Times New Roman" panose="02020603050405020304" pitchFamily="18" charset="0"/>
              </a:rPr>
              <a:t>Twin primes</a:t>
            </a:r>
            <a:r>
              <a:rPr lang="en-US" altLang="en-US" sz="3000">
                <a:latin typeface="Times New Roman" panose="02020603050405020304" pitchFamily="18" charset="0"/>
              </a:rPr>
              <a:t> are prime numbers that differ by 2.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Examples: 3 and 5, 11 and 13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46D7B8CA-1DFA-4336-AC89-9B6A7E0D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Twin Primes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A1E3A704-1979-4F58-9BBC-E1E2C9620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8486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There are infinitely many pairs of twin primes.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6904C386-F014-4886-BAAB-FB49C222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Twin Primes Conjecture (Not Proved)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BB1E2202-D1F0-40DF-8407-28CA1B40D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3152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For </a:t>
            </a:r>
            <a:r>
              <a:rPr lang="en-US" altLang="en-US" sz="3000" i="1">
                <a:latin typeface="Times New Roman" panose="02020603050405020304" pitchFamily="18" charset="0"/>
              </a:rPr>
              <a:t>any</a:t>
            </a:r>
            <a:r>
              <a:rPr lang="en-US" altLang="en-US" sz="3000">
                <a:latin typeface="Times New Roman" panose="02020603050405020304" pitchFamily="18" charset="0"/>
              </a:rPr>
              <a:t> natural number </a:t>
            </a:r>
            <a:r>
              <a:rPr lang="en-US" altLang="en-US" sz="3000" i="1">
                <a:latin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</a:rPr>
              <a:t>    3, there are no triples (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, </a:t>
            </a:r>
            <a:r>
              <a:rPr lang="en-US" altLang="en-US" sz="3000" i="1">
                <a:latin typeface="Times New Roman" panose="02020603050405020304" pitchFamily="18" charset="0"/>
              </a:rPr>
              <a:t>b</a:t>
            </a:r>
            <a:r>
              <a:rPr lang="en-US" altLang="en-US" sz="3000">
                <a:latin typeface="Times New Roman" panose="02020603050405020304" pitchFamily="18" charset="0"/>
              </a:rPr>
              <a:t>, </a:t>
            </a:r>
            <a:r>
              <a:rPr lang="en-US" altLang="en-US" sz="3000" i="1">
                <a:latin typeface="Times New Roman" panose="02020603050405020304" pitchFamily="18" charset="0"/>
              </a:rPr>
              <a:t>c</a:t>
            </a:r>
            <a:r>
              <a:rPr lang="en-US" altLang="en-US" sz="3000">
                <a:latin typeface="Times New Roman" panose="02020603050405020304" pitchFamily="18" charset="0"/>
              </a:rPr>
              <a:t>) that satisfy the equation: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06C18A60-1492-46C5-83E0-E60183165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1706563"/>
          <a:ext cx="3206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r:id="rId4" imgW="126720" imgH="151920" progId="">
                  <p:embed/>
                </p:oleObj>
              </mc:Choice>
              <mc:Fallback>
                <p:oleObj r:id="rId4" imgW="126720" imgH="151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706563"/>
                        <a:ext cx="320675" cy="385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85B18834-9703-489F-BBAE-EA6E3BC24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6425" y="2714625"/>
          <a:ext cx="2001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r:id="rId6" imgW="799560" imgH="215640" progId="">
                  <p:embed/>
                </p:oleObj>
              </mc:Choice>
              <mc:Fallback>
                <p:oleObj r:id="rId6" imgW="799560" imgH="215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714625"/>
                        <a:ext cx="2001838" cy="539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>
            <a:extLst>
              <a:ext uri="{FF2B5EF4-FFF2-40B4-BE49-F238E27FC236}">
                <a16:creationId xmlns:a16="http://schemas.microsoft.com/office/drawing/2014/main" id="{1E866863-B714-41A4-B249-C1D19AC0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Fermat’s Last Theorem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8EB61EB1-3C34-43BC-B652-69DC3A38B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98671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 i="1">
                <a:latin typeface="Times New Roman" panose="02020603050405020304" pitchFamily="18" charset="0"/>
              </a:rPr>
              <a:t>Every odd prime can be expressed as the difference of two squares in one and only one way.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6D8A113D-1582-4F39-905E-66E67724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741613"/>
            <a:ext cx="74676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Express 7 as the difference of two squares.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A161FDA2-FCD2-4677-B959-65744B57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656013"/>
            <a:ext cx="1905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88C19D76-DCBB-4FF1-ABD1-C969D2918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775" y="4237038"/>
          <a:ext cx="29257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4" imgW="1167840" imgH="215640" progId="">
                  <p:embed/>
                </p:oleObj>
              </mc:Choice>
              <mc:Fallback>
                <p:oleObj r:id="rId4" imgW="1167840" imgH="215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237038"/>
                        <a:ext cx="2925763" cy="539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>
            <a:extLst>
              <a:ext uri="{FF2B5EF4-FFF2-40B4-BE49-F238E27FC236}">
                <a16:creationId xmlns:a16="http://schemas.microsoft.com/office/drawing/2014/main" id="{570CAD33-C35B-4FC3-9BBD-BDD492611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Example:  Using a Theorem Proved by Fermat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BB1E2202-D1F0-40DF-8407-28CA1B40D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315200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Turn to the Simpsons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1E866863-B714-41A4-B249-C1D19AC0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 dirty="0"/>
              <a:t>Fermat Near Misses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E1AD7-B27B-4DED-B1AE-A28179F8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184100"/>
            <a:ext cx="4048125" cy="292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6DD47-60C7-4F17-B2D9-AAB9D3E9C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195823"/>
            <a:ext cx="3855071" cy="2912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69D54-AD26-440D-89F2-B852CA8CF0F3}"/>
                  </a:ext>
                </a:extLst>
              </p:cNvPr>
              <p:cNvSpPr txBox="1"/>
              <p:nvPr/>
            </p:nvSpPr>
            <p:spPr>
              <a:xfrm>
                <a:off x="5906167" y="2590800"/>
                <a:ext cx="2780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3987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4365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4472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69D54-AD26-440D-89F2-B852CA8C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67" y="2590800"/>
                <a:ext cx="2780633" cy="276999"/>
              </a:xfrm>
              <a:prstGeom prst="rect">
                <a:avLst/>
              </a:prstGeom>
              <a:blipFill>
                <a:blip r:embed="rId5"/>
                <a:stretch>
                  <a:fillRect l="-1535" t="-2222" r="-21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70A318-F9EE-4934-AA15-86D86F9A99F5}"/>
                  </a:ext>
                </a:extLst>
              </p:cNvPr>
              <p:cNvSpPr txBox="1"/>
              <p:nvPr/>
            </p:nvSpPr>
            <p:spPr>
              <a:xfrm>
                <a:off x="685800" y="4724400"/>
                <a:ext cx="2780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1782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1841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70A318-F9EE-4934-AA15-86D86F9A9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24400"/>
                <a:ext cx="2780633" cy="276999"/>
              </a:xfrm>
              <a:prstGeom prst="rect">
                <a:avLst/>
              </a:prstGeom>
              <a:blipFill>
                <a:blip r:embed="rId6"/>
                <a:stretch>
                  <a:fillRect l="-1535" t="-2222" r="-21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5FF33F9-5FAB-4631-8A72-8BD600B914FA}"/>
              </a:ext>
            </a:extLst>
          </p:cNvPr>
          <p:cNvSpPr txBox="1"/>
          <p:nvPr/>
        </p:nvSpPr>
        <p:spPr>
          <a:xfrm>
            <a:off x="381000" y="54102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can we prove that these equations are untrue?</a:t>
            </a:r>
          </a:p>
        </p:txBody>
      </p:sp>
    </p:spTree>
    <p:extLst>
      <p:ext uri="{BB962C8B-B14F-4D97-AF65-F5344CB8AC3E}">
        <p14:creationId xmlns:p14="http://schemas.microsoft.com/office/powerpoint/2010/main" val="2602939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00BAA41E-2B3A-431E-ACE7-BB9A755C2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400" b="1" dirty="0"/>
              <a:t>Chapter 10: </a:t>
            </a:r>
            <a:r>
              <a:rPr lang="en-US" altLang="en-US" sz="3400" b="1" dirty="0">
                <a:solidFill>
                  <a:srgbClr val="333399"/>
                </a:solidFill>
              </a:rPr>
              <a:t>Number Theory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699F9EE4-0B27-4C6C-A807-7753734F7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en-US" sz="3000" dirty="0">
                <a:latin typeface="Times New Roman" panose="02020603050405020304" pitchFamily="18" charset="0"/>
                <a:hlinkClick r:id="rId3" action="ppaction://hlinkpres?slideindex=1&amp;slidetitle="/>
              </a:rPr>
              <a:t>10.1 	Prime and Composite Numbers </a:t>
            </a:r>
            <a:endParaRPr lang="en-US" altLang="en-US" sz="3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en-US" sz="3000" b="1" dirty="0">
                <a:latin typeface="Times New Roman" panose="02020603050405020304" pitchFamily="18" charset="0"/>
              </a:rPr>
              <a:t>10.2 	Selected Topics From Number Theory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en-US" sz="3000" dirty="0">
                <a:latin typeface="Times New Roman" panose="02020603050405020304" pitchFamily="18" charset="0"/>
                <a:hlinkClick r:id="rId4" action="ppaction://hlinkpres?slideindex=1&amp;slidetitle="/>
              </a:rPr>
              <a:t>10.3 	Greatest Common Factor and Least Common Multiple </a:t>
            </a:r>
            <a:endParaRPr lang="en-US" altLang="en-US" sz="3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en-US" sz="3000" dirty="0">
                <a:latin typeface="Times New Roman" panose="02020603050405020304" pitchFamily="18" charset="0"/>
                <a:hlinkClick r:id="rId5" action="ppaction://hlinkpres?slideindex=1&amp;slidetitle="/>
              </a:rPr>
              <a:t>10.4 	The Fibonacci Sequence and the Golden Ratio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A14A0186-B996-47C0-8E00-1D11FB880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800" b="1" dirty="0"/>
              <a:t>Section 10-2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87B305E5-FCA0-45A2-90DC-97A38C35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900"/>
              </a:spcBef>
              <a:buClrTx/>
              <a:buFontTx/>
              <a:buNone/>
            </a:pPr>
            <a:r>
              <a:rPr lang="en-US" altLang="en-US" sz="3600"/>
              <a:t>Selected Topics from Number Theory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" name="Object 1">
            <a:extLst>
              <a:ext uri="{FF2B5EF4-FFF2-40B4-BE49-F238E27FC236}">
                <a16:creationId xmlns:a16="http://schemas.microsoft.com/office/drawing/2014/main" id="{1DEEBD40-661A-4E4B-8B4F-6A69BCF38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4" imgW="474840" imgH="810360" progId="">
                  <p:embed/>
                </p:oleObj>
              </mc:Choice>
              <mc:Fallback>
                <p:oleObj r:id="rId4" imgW="474840" imgH="810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Text Box 2">
            <a:extLst>
              <a:ext uri="{FF2B5EF4-FFF2-40B4-BE49-F238E27FC236}">
                <a16:creationId xmlns:a16="http://schemas.microsoft.com/office/drawing/2014/main" id="{4E58390F-17E0-4850-A005-DEAD449B5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924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50"/>
              </a:spcBef>
              <a:buFont typeface="Times New Roman" panose="02020603050405020304" pitchFamily="18" charset="0"/>
              <a:buChar char="•"/>
            </a:pPr>
            <a:r>
              <a:rPr lang="en-US" altLang="en-US" sz="3000">
                <a:latin typeface="Times New Roman" panose="02020603050405020304" pitchFamily="18" charset="0"/>
              </a:rPr>
              <a:t>Understand and identify perfect numbers.</a:t>
            </a:r>
          </a:p>
          <a:p>
            <a:pPr>
              <a:spcBef>
                <a:spcPts val="750"/>
              </a:spcBef>
              <a:buFont typeface="Times New Roman" panose="02020603050405020304" pitchFamily="18" charset="0"/>
              <a:buChar char="•"/>
            </a:pPr>
            <a:r>
              <a:rPr lang="en-US" altLang="en-US" sz="3000">
                <a:latin typeface="Times New Roman" panose="02020603050405020304" pitchFamily="18" charset="0"/>
              </a:rPr>
              <a:t>Understand and identify deficient and abundant numbers.</a:t>
            </a:r>
          </a:p>
          <a:p>
            <a:pPr>
              <a:spcBef>
                <a:spcPts val="750"/>
              </a:spcBef>
              <a:buFont typeface="Times New Roman" panose="02020603050405020304" pitchFamily="18" charset="0"/>
              <a:buChar char="•"/>
            </a:pPr>
            <a:r>
              <a:rPr lang="en-US" altLang="en-US" sz="3000">
                <a:latin typeface="Times New Roman" panose="02020603050405020304" pitchFamily="18" charset="0"/>
              </a:rPr>
              <a:t>Understand amicable (friendly) numbers.</a:t>
            </a:r>
          </a:p>
          <a:p>
            <a:pPr>
              <a:spcBef>
                <a:spcPts val="750"/>
              </a:spcBef>
              <a:buFont typeface="Times New Roman" panose="02020603050405020304" pitchFamily="18" charset="0"/>
              <a:buChar char="•"/>
            </a:pPr>
            <a:r>
              <a:rPr lang="en-US" altLang="en-US" sz="3000">
                <a:latin typeface="Times New Roman" panose="02020603050405020304" pitchFamily="18" charset="0"/>
              </a:rPr>
              <a:t>State and evaluate Goldbach’s conjecture.</a:t>
            </a:r>
          </a:p>
          <a:p>
            <a:pPr>
              <a:spcBef>
                <a:spcPts val="750"/>
              </a:spcBef>
              <a:buFont typeface="Times New Roman" panose="02020603050405020304" pitchFamily="18" charset="0"/>
              <a:buChar char="•"/>
            </a:pPr>
            <a:r>
              <a:rPr lang="en-US" altLang="en-US" sz="3000">
                <a:latin typeface="Times New Roman" panose="02020603050405020304" pitchFamily="18" charset="0"/>
              </a:rPr>
              <a:t>Understand and identify twin primes.</a:t>
            </a:r>
          </a:p>
          <a:p>
            <a:pPr>
              <a:spcBef>
                <a:spcPts val="750"/>
              </a:spcBef>
              <a:buFont typeface="Times New Roman" panose="02020603050405020304" pitchFamily="18" charset="0"/>
              <a:buChar char="•"/>
            </a:pPr>
            <a:r>
              <a:rPr lang="en-US" altLang="en-US" sz="3000">
                <a:latin typeface="Times New Roman" panose="02020603050405020304" pitchFamily="18" charset="0"/>
              </a:rPr>
              <a:t>State and evaluate Fermat’s Last Theorem.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115B213E-BE07-434C-A134-CBCC8D748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Selected Topics from Number Theory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D4A9F26E-B36B-46B2-8D81-98B1AA37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8486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A natural number is said to be </a:t>
            </a:r>
            <a:r>
              <a:rPr lang="en-US" altLang="en-US" sz="3000" b="1">
                <a:latin typeface="Times New Roman" panose="02020603050405020304" pitchFamily="18" charset="0"/>
              </a:rPr>
              <a:t>perfect</a:t>
            </a:r>
            <a:r>
              <a:rPr lang="en-US" altLang="en-US" sz="3000">
                <a:latin typeface="Times New Roman" panose="02020603050405020304" pitchFamily="18" charset="0"/>
              </a:rPr>
              <a:t> if it is equal to the sum of its proper divisors.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6 is perfect because 6 = 1 + 2 + 3.</a:t>
            </a:r>
          </a:p>
        </p:txBody>
      </p:sp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22E709A7-8E2F-4D37-9573-EB3A609FA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3324225"/>
          <a:ext cx="48815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4" imgW="1942200" imgH="177480" progId="">
                  <p:embed/>
                </p:oleObj>
              </mc:Choice>
              <mc:Fallback>
                <p:oleObj r:id="rId4" imgW="1942200" imgH="17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324225"/>
                        <a:ext cx="4881562" cy="447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>
            <a:extLst>
              <a:ext uri="{FF2B5EF4-FFF2-40B4-BE49-F238E27FC236}">
                <a16:creationId xmlns:a16="http://schemas.microsoft.com/office/drawing/2014/main" id="{BEB931E1-BE25-41B6-97A1-B2D80F3F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Perfect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2FF59F3E-2D16-4505-957D-B486C6E9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5D8C50EA-7298-472A-ABD2-5E3A2462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8486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A natural number is </a:t>
            </a:r>
            <a:r>
              <a:rPr lang="en-US" altLang="en-US" sz="3000" b="1">
                <a:latin typeface="Times New Roman" panose="02020603050405020304" pitchFamily="18" charset="0"/>
              </a:rPr>
              <a:t>deficient</a:t>
            </a:r>
            <a:r>
              <a:rPr lang="en-US" altLang="en-US" sz="3000">
                <a:latin typeface="Times New Roman" panose="02020603050405020304" pitchFamily="18" charset="0"/>
              </a:rPr>
              <a:t> if it is greater than the sum of its proper divisors. It is </a:t>
            </a:r>
            <a:r>
              <a:rPr lang="en-US" altLang="en-US" sz="3000" b="1">
                <a:latin typeface="Times New Roman" panose="02020603050405020304" pitchFamily="18" charset="0"/>
              </a:rPr>
              <a:t>abundant</a:t>
            </a:r>
            <a:r>
              <a:rPr lang="en-US" altLang="en-US" sz="3000">
                <a:latin typeface="Times New Roman" panose="02020603050405020304" pitchFamily="18" charset="0"/>
              </a:rPr>
              <a:t> if it is less than the sum of its proper divisors.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ABC05977-2536-4AC7-8A2B-4438F1D01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Deficient and Abundant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D4D1345B-DC6B-4227-97B2-A8D64358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5438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Decide whether 12 is deficient or abundant.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0C8BE3BF-2C07-4AD4-8613-FE7D12B8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741613"/>
            <a:ext cx="7620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50"/>
              </a:spcBef>
              <a:buClrTx/>
              <a:buFontTx/>
              <a:buNone/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The proper divisors of 12 are 1, 2, 3, 4, and 6.  Their sum is 16. Because 16 &gt; 12, the number 12 is abundant.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222E9050-7991-4868-B92D-A040386F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Example: Identifying Deficient and Abundant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24FC49E0-7FC6-4A7F-A721-672E866E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81534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The natural numbers 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 and </a:t>
            </a:r>
            <a:r>
              <a:rPr lang="en-US" altLang="en-US" sz="3000" i="1">
                <a:latin typeface="Times New Roman" panose="02020603050405020304" pitchFamily="18" charset="0"/>
              </a:rPr>
              <a:t>b</a:t>
            </a:r>
            <a:r>
              <a:rPr lang="en-US" altLang="en-US" sz="3000">
                <a:latin typeface="Times New Roman" panose="02020603050405020304" pitchFamily="18" charset="0"/>
              </a:rPr>
              <a:t> are </a:t>
            </a:r>
            <a:r>
              <a:rPr lang="en-US" altLang="en-US" sz="3000" b="1">
                <a:latin typeface="Times New Roman" panose="02020603050405020304" pitchFamily="18" charset="0"/>
              </a:rPr>
              <a:t>amicable</a:t>
            </a:r>
            <a:r>
              <a:rPr lang="en-US" altLang="en-US" sz="3000">
                <a:latin typeface="Times New Roman" panose="02020603050405020304" pitchFamily="18" charset="0"/>
              </a:rPr>
              <a:t>, or </a:t>
            </a:r>
            <a:r>
              <a:rPr lang="en-US" altLang="en-US" sz="3000" b="1">
                <a:latin typeface="Times New Roman" panose="02020603050405020304" pitchFamily="18" charset="0"/>
              </a:rPr>
              <a:t>friendly</a:t>
            </a:r>
            <a:r>
              <a:rPr lang="en-US" altLang="en-US" sz="3000">
                <a:latin typeface="Times New Roman" panose="02020603050405020304" pitchFamily="18" charset="0"/>
              </a:rPr>
              <a:t>, if the sum of the proper divisors of 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 is </a:t>
            </a:r>
            <a:r>
              <a:rPr lang="en-US" altLang="en-US" sz="3000" i="1">
                <a:latin typeface="Times New Roman" panose="02020603050405020304" pitchFamily="18" charset="0"/>
              </a:rPr>
              <a:t>b</a:t>
            </a:r>
            <a:r>
              <a:rPr lang="en-US" altLang="en-US" sz="3000">
                <a:latin typeface="Times New Roman" panose="02020603050405020304" pitchFamily="18" charset="0"/>
              </a:rPr>
              <a:t>, and the sum of the proper divisors of </a:t>
            </a:r>
            <a:r>
              <a:rPr lang="en-US" altLang="en-US" sz="3000" i="1">
                <a:latin typeface="Times New Roman" panose="02020603050405020304" pitchFamily="18" charset="0"/>
              </a:rPr>
              <a:t>b</a:t>
            </a:r>
            <a:r>
              <a:rPr lang="en-US" altLang="en-US" sz="3000">
                <a:latin typeface="Times New Roman" panose="02020603050405020304" pitchFamily="18" charset="0"/>
              </a:rPr>
              <a:t> is </a:t>
            </a:r>
            <a:r>
              <a:rPr lang="en-US" altLang="en-US" sz="3000" i="1">
                <a:latin typeface="Times New Roman" panose="02020603050405020304" pitchFamily="18" charset="0"/>
              </a:rPr>
              <a:t>a</a:t>
            </a:r>
            <a:r>
              <a:rPr lang="en-US" altLang="en-US" sz="30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3E2456B-5E96-4197-8817-A172583E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656013"/>
            <a:ext cx="76088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The smallest pair of amicable numbers is 220 and 284.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EC8C144E-8EBE-4F36-AF23-1C131E663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Amicable (Friendly)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3046854E-3F8E-4D5D-8CA3-4F48C527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391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Every even number greater than 2 can be written as the sum of two prime numbers.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23805331-4C78-4333-8FEF-B56CF35A0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400" b="1"/>
              <a:t>Goldbach’s Conjecture (Not Proved)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Times New Roman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Times New Roman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534</Words>
  <Application>Microsoft Office PowerPoint</Application>
  <PresentationFormat>On-screen Show (4:3)</PresentationFormat>
  <Paragraphs>85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Times New Roman</vt:lpstr>
      <vt:lpstr>Arial</vt:lpstr>
      <vt:lpstr>Noto Sans CJK SC Regular</vt:lpstr>
      <vt:lpstr>DejaVu Sans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Christopher Foley</cp:lastModifiedBy>
  <cp:revision>101</cp:revision>
  <cp:lastPrinted>1601-01-01T00:00:00Z</cp:lastPrinted>
  <dcterms:created xsi:type="dcterms:W3CDTF">2011-05-10T13:51:27Z</dcterms:created>
  <dcterms:modified xsi:type="dcterms:W3CDTF">2018-03-19T02:32:39Z</dcterms:modified>
</cp:coreProperties>
</file>