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703" r:id="rId2"/>
  </p:sldMasterIdLst>
  <p:notesMasterIdLst>
    <p:notesMasterId r:id="rId23"/>
  </p:notesMasterIdLst>
  <p:handoutMasterIdLst>
    <p:handoutMasterId r:id="rId24"/>
  </p:handoutMasterIdLst>
  <p:sldIdLst>
    <p:sldId id="256" r:id="rId3"/>
    <p:sldId id="478" r:id="rId4"/>
    <p:sldId id="460" r:id="rId5"/>
    <p:sldId id="461" r:id="rId6"/>
    <p:sldId id="462" r:id="rId7"/>
    <p:sldId id="463" r:id="rId8"/>
    <p:sldId id="464" r:id="rId9"/>
    <p:sldId id="465" r:id="rId10"/>
    <p:sldId id="466" r:id="rId11"/>
    <p:sldId id="467" r:id="rId12"/>
    <p:sldId id="468" r:id="rId13"/>
    <p:sldId id="469" r:id="rId14"/>
    <p:sldId id="470" r:id="rId15"/>
    <p:sldId id="471" r:id="rId16"/>
    <p:sldId id="472" r:id="rId17"/>
    <p:sldId id="473" r:id="rId18"/>
    <p:sldId id="474" r:id="rId19"/>
    <p:sldId id="475" r:id="rId20"/>
    <p:sldId id="476" r:id="rId21"/>
    <p:sldId id="477" r:id="rId2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60">
          <p15:clr>
            <a:srgbClr val="A4A3A4"/>
          </p15:clr>
        </p15:guide>
        <p15:guide id="3" pos="36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autoAdjust="0"/>
    <p:restoredTop sz="95501" autoAdjust="0"/>
  </p:normalViewPr>
  <p:slideViewPr>
    <p:cSldViewPr snapToGrid="0">
      <p:cViewPr varScale="1">
        <p:scale>
          <a:sx n="107" d="100"/>
          <a:sy n="107" d="100"/>
        </p:scale>
        <p:origin x="114" y="36"/>
      </p:cViewPr>
      <p:guideLst>
        <p:guide orient="horz" pos="2160"/>
        <p:guide pos="2860"/>
        <p:guide pos="3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95" d="100"/>
          <a:sy n="95" d="100"/>
        </p:scale>
        <p:origin x="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1A21C88-A5F3-4D59-8395-BB57D92602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11DE321F-76AB-442D-8B2C-434088CCC6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E01EA84C-BCF0-4F19-A4C5-E2F74BAF8FA0}" type="datetimeFigureOut">
              <a:rPr lang="en-US"/>
              <a:pPr>
                <a:defRPr/>
              </a:pPr>
              <a:t>3/21/2018</a:t>
            </a:fld>
            <a:endParaRPr lang="en-US"/>
          </a:p>
        </p:txBody>
      </p:sp>
      <p:sp>
        <p:nvSpPr>
          <p:cNvPr id="4" name="Footer Placeholder 3">
            <a:extLst>
              <a:ext uri="{FF2B5EF4-FFF2-40B4-BE49-F238E27FC236}">
                <a16:creationId xmlns:a16="http://schemas.microsoft.com/office/drawing/2014/main" id="{25ACFC86-C85A-4F60-A97F-C378D12DC0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a:extLst>
              <a:ext uri="{FF2B5EF4-FFF2-40B4-BE49-F238E27FC236}">
                <a16:creationId xmlns:a16="http://schemas.microsoft.com/office/drawing/2014/main" id="{8D3E73E1-850E-4B23-BC7B-17007D95E6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647F64D0-AC8B-4B31-88A4-1743E38613C6}"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441B048-2783-462A-A4C7-73B84BB1A06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8195" name="Rectangle 3">
            <a:extLst>
              <a:ext uri="{FF2B5EF4-FFF2-40B4-BE49-F238E27FC236}">
                <a16:creationId xmlns:a16="http://schemas.microsoft.com/office/drawing/2014/main" id="{EEEB5AF3-2746-4085-AD35-2ADE687BB9F5}"/>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6148" name="Rectangle 4">
            <a:extLst>
              <a:ext uri="{FF2B5EF4-FFF2-40B4-BE49-F238E27FC236}">
                <a16:creationId xmlns:a16="http://schemas.microsoft.com/office/drawing/2014/main" id="{3FB08D74-BD40-4F89-AE1F-3316DC9CF85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21620C61-D66A-4BA2-9A4D-F075C6E4EAF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a:extLst>
              <a:ext uri="{FF2B5EF4-FFF2-40B4-BE49-F238E27FC236}">
                <a16:creationId xmlns:a16="http://schemas.microsoft.com/office/drawing/2014/main" id="{53427A5F-4551-4191-B734-5E2ADEFF11AC}"/>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8199" name="Rectangle 7">
            <a:extLst>
              <a:ext uri="{FF2B5EF4-FFF2-40B4-BE49-F238E27FC236}">
                <a16:creationId xmlns:a16="http://schemas.microsoft.com/office/drawing/2014/main" id="{D8250F7A-AEFC-461C-B67F-84291D40620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801511B-FBD7-4DD7-81EB-D974BEC9CCB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0321977076_">
            <a:extLst>
              <a:ext uri="{FF2B5EF4-FFF2-40B4-BE49-F238E27FC236}">
                <a16:creationId xmlns:a16="http://schemas.microsoft.com/office/drawing/2014/main" id="{049293A9-21B3-4795-86AA-805E70298FD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73650" y="895350"/>
            <a:ext cx="3646488"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74711D22-C2C2-48C7-A74D-03A6942431B7}"/>
              </a:ext>
            </a:extLst>
          </p:cNvPr>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solidFill>
                <a:srgbClr val="000000"/>
              </a:solidFill>
              <a:cs typeface="Arial" panose="020B0604020202020204" pitchFamily="34" charset="0"/>
            </a:endParaRPr>
          </a:p>
        </p:txBody>
      </p:sp>
      <p:pic>
        <p:nvPicPr>
          <p:cNvPr id="6" name="Picture 16" descr="Pearson_Bound_White">
            <a:extLst>
              <a:ext uri="{FF2B5EF4-FFF2-40B4-BE49-F238E27FC236}">
                <a16:creationId xmlns:a16="http://schemas.microsoft.com/office/drawing/2014/main" id="{9B0985B4-81AB-406C-804A-76F1DDC258C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7" descr="Pearson_Strap_Bound_White">
            <a:extLst>
              <a:ext uri="{FF2B5EF4-FFF2-40B4-BE49-F238E27FC236}">
                <a16:creationId xmlns:a16="http://schemas.microsoft.com/office/drawing/2014/main" id="{F19555BB-A6B9-4A4A-B264-1E4A38B8801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5">
            <a:extLst>
              <a:ext uri="{FF2B5EF4-FFF2-40B4-BE49-F238E27FC236}">
                <a16:creationId xmlns:a16="http://schemas.microsoft.com/office/drawing/2014/main" id="{89555F6F-1A0D-4B89-96B4-ADA48EA7855A}"/>
              </a:ext>
            </a:extLst>
          </p:cNvPr>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a:solidFill>
                  <a:srgbClr val="FBF5EA"/>
                </a:solidFill>
                <a:cs typeface="Arial" panose="020B0604020202020204" pitchFamily="34" charset="0"/>
              </a:rPr>
              <a:t>Copyright © 2015, 2011, and 2007 Pearson Education, Inc. </a:t>
            </a:r>
          </a:p>
        </p:txBody>
      </p:sp>
      <p:sp>
        <p:nvSpPr>
          <p:cNvPr id="9" name="Rectangle 10">
            <a:extLst>
              <a:ext uri="{FF2B5EF4-FFF2-40B4-BE49-F238E27FC236}">
                <a16:creationId xmlns:a16="http://schemas.microsoft.com/office/drawing/2014/main" id="{FD103535-EEAA-4AEF-BC6C-17AF865A6D6B}"/>
              </a:ext>
            </a:extLst>
          </p:cNvPr>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702C3887-D090-4BDB-B8DD-A746AC935DDB}" type="slidenum">
              <a:rPr lang="en-US" altLang="en-US" sz="1000" smtClean="0">
                <a:solidFill>
                  <a:srgbClr val="FBF5EA"/>
                </a:solidFill>
                <a:cs typeface="Arial" panose="020B0604020202020204" pitchFamily="34" charset="0"/>
              </a:rPr>
              <a:pPr algn="r">
                <a:defRPr/>
              </a:pPr>
              <a:t>‹#›</a:t>
            </a:fld>
            <a:endParaRPr lang="en-US" altLang="en-US" sz="1000">
              <a:solidFill>
                <a:srgbClr val="FBF5EA"/>
              </a:solidFill>
              <a:cs typeface="Arial" panose="020B0604020202020204" pitchFamily="34" charset="0"/>
            </a:endParaRPr>
          </a:p>
        </p:txBody>
      </p:sp>
      <p:sp>
        <p:nvSpPr>
          <p:cNvPr id="44034" name="Rectangle 2"/>
          <p:cNvSpPr>
            <a:spLocks noGrp="1" noChangeArrowheads="1"/>
          </p:cNvSpPr>
          <p:nvPr>
            <p:ph type="ctrTitle"/>
          </p:nvPr>
        </p:nvSpPr>
        <p:spPr>
          <a:xfrm>
            <a:off x="382588" y="263525"/>
            <a:ext cx="8375650" cy="1033463"/>
          </a:xfrm>
        </p:spPr>
        <p:txBody>
          <a:bodyPr/>
          <a:lstStyle>
            <a:lvl1pPr>
              <a:defRPr sz="4700" smtClean="0"/>
            </a:lvl1pPr>
          </a:lstStyle>
          <a:p>
            <a:pPr lvl="0"/>
            <a:r>
              <a:rPr lang="en-US" altLang="en-US" noProof="0" dirty="0"/>
              <a:t>Click to edit Master title style</a:t>
            </a:r>
          </a:p>
        </p:txBody>
      </p:sp>
      <p:sp>
        <p:nvSpPr>
          <p:cNvPr id="44035" name="Rectangle 3"/>
          <p:cNvSpPr>
            <a:spLocks noGrp="1" noChangeArrowheads="1"/>
          </p:cNvSpPr>
          <p:nvPr>
            <p:ph type="subTitle" idx="1"/>
          </p:nvPr>
        </p:nvSpPr>
        <p:spPr>
          <a:xfrm>
            <a:off x="382588" y="1452563"/>
            <a:ext cx="4552950" cy="4702175"/>
          </a:xfrm>
        </p:spPr>
        <p:txBody>
          <a:bodyPr/>
          <a:lstStyle>
            <a:lvl1pPr marL="0" indent="0">
              <a:buFontTx/>
              <a:buNone/>
              <a:defRPr sz="4000" b="1" smtClean="0">
                <a:solidFill>
                  <a:srgbClr val="FFCC00"/>
                </a:solidFill>
                <a:effectLst>
                  <a:outerShdw blurRad="38100" dist="38100" dir="2700000" algn="tl">
                    <a:srgbClr val="C0C0C0"/>
                  </a:outerShdw>
                </a:effectLst>
                <a:latin typeface="Arial" panose="020B0604020202020204" pitchFamily="34" charset="0"/>
              </a:defRPr>
            </a:lvl1pPr>
          </a:lstStyle>
          <a:p>
            <a:pPr lvl="0"/>
            <a:r>
              <a:rPr lang="en-US" altLang="en-US" noProof="0"/>
              <a:t>Click to edit Master subtitle style</a:t>
            </a:r>
          </a:p>
        </p:txBody>
      </p:sp>
    </p:spTree>
    <p:extLst>
      <p:ext uri="{BB962C8B-B14F-4D97-AF65-F5344CB8AC3E}">
        <p14:creationId xmlns:p14="http://schemas.microsoft.com/office/powerpoint/2010/main" val="2173360318"/>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96284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0330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7704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0234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5930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8732669-790C-43AF-B517-1F80919DC790}"/>
              </a:ext>
            </a:extLst>
          </p:cNvPr>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solidFill>
                <a:srgbClr val="000000"/>
              </a:solidFill>
              <a:cs typeface="Arial" panose="020B0604020202020204" pitchFamily="34" charset="0"/>
            </a:endParaRPr>
          </a:p>
        </p:txBody>
      </p:sp>
      <p:pic>
        <p:nvPicPr>
          <p:cNvPr id="5" name="Picture 16" descr="Pearson_Bound_White">
            <a:extLst>
              <a:ext uri="{FF2B5EF4-FFF2-40B4-BE49-F238E27FC236}">
                <a16:creationId xmlns:a16="http://schemas.microsoft.com/office/drawing/2014/main" id="{107FD5A6-815A-44EA-A02D-3D487F11888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7" descr="Pearson_Strap_Bound_White">
            <a:extLst>
              <a:ext uri="{FF2B5EF4-FFF2-40B4-BE49-F238E27FC236}">
                <a16:creationId xmlns:a16="http://schemas.microsoft.com/office/drawing/2014/main" id="{213F5838-2894-496A-8B1F-95EC4255A6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5">
            <a:extLst>
              <a:ext uri="{FF2B5EF4-FFF2-40B4-BE49-F238E27FC236}">
                <a16:creationId xmlns:a16="http://schemas.microsoft.com/office/drawing/2014/main" id="{B9969FAA-4E41-4C90-81B7-8D53186D34D8}"/>
              </a:ext>
            </a:extLst>
          </p:cNvPr>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a:solidFill>
                  <a:srgbClr val="FBF5EA"/>
                </a:solidFill>
                <a:cs typeface="Arial" panose="020B0604020202020204" pitchFamily="34" charset="0"/>
              </a:rPr>
              <a:t>Copyright © 2016, 2012, and 2008 Pearson Education, Inc. </a:t>
            </a:r>
          </a:p>
        </p:txBody>
      </p:sp>
      <p:sp>
        <p:nvSpPr>
          <p:cNvPr id="8" name="Rectangle 10">
            <a:extLst>
              <a:ext uri="{FF2B5EF4-FFF2-40B4-BE49-F238E27FC236}">
                <a16:creationId xmlns:a16="http://schemas.microsoft.com/office/drawing/2014/main" id="{457D3574-8593-4A48-A5D2-1F8F518F0472}"/>
              </a:ext>
            </a:extLst>
          </p:cNvPr>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1D2DB86F-34BC-4B37-8A65-279B6B3EF831}" type="slidenum">
              <a:rPr lang="en-US" altLang="en-US" sz="1000" b="1" smtClean="0">
                <a:solidFill>
                  <a:srgbClr val="FBF5EA"/>
                </a:solidFill>
                <a:cs typeface="Arial" panose="020B0604020202020204" pitchFamily="34" charset="0"/>
              </a:rPr>
              <a:pPr algn="r">
                <a:defRPr/>
              </a:pPr>
              <a:t>‹#›</a:t>
            </a:fld>
            <a:endParaRPr lang="en-US" altLang="en-US" sz="1000" b="1">
              <a:solidFill>
                <a:srgbClr val="FBF5EA"/>
              </a:solidFill>
              <a:cs typeface="Arial" panose="020B0604020202020204" pitchFamily="34" charset="0"/>
            </a:endParaRPr>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9" name="Footer Placeholder 9">
            <a:extLst>
              <a:ext uri="{FF2B5EF4-FFF2-40B4-BE49-F238E27FC236}">
                <a16:creationId xmlns:a16="http://schemas.microsoft.com/office/drawing/2014/main" id="{3776EE89-54BF-4353-A45B-F2860937C158}"/>
              </a:ext>
            </a:extLst>
          </p:cNvPr>
          <p:cNvSpPr>
            <a:spLocks noGrp="1"/>
          </p:cNvSpPr>
          <p:nvPr>
            <p:ph type="ftr" sz="quarter" idx="10"/>
          </p:nvPr>
        </p:nvSpPr>
        <p:spPr>
          <a:xfrm>
            <a:off x="457200" y="6305550"/>
            <a:ext cx="6324600" cy="476250"/>
          </a:xfrm>
          <a:prstGeom prst="rect">
            <a:avLst/>
          </a:prstGeom>
        </p:spPr>
        <p:txBody>
          <a:bodyPr/>
          <a:lstStyle>
            <a:lvl1pPr>
              <a:defRPr>
                <a:solidFill>
                  <a:srgbClr val="000000"/>
                </a:solidFill>
              </a:defRPr>
            </a:lvl1pPr>
          </a:lstStyle>
          <a:p>
            <a:pPr>
              <a:defRPr/>
            </a:pPr>
            <a:r>
              <a:rPr lang="en-US" altLang="en-US"/>
              <a:t> 2012 Pearson Education, Inc.</a:t>
            </a:r>
          </a:p>
        </p:txBody>
      </p:sp>
      <p:sp>
        <p:nvSpPr>
          <p:cNvPr id="10" name="Rectangle 8">
            <a:extLst>
              <a:ext uri="{FF2B5EF4-FFF2-40B4-BE49-F238E27FC236}">
                <a16:creationId xmlns:a16="http://schemas.microsoft.com/office/drawing/2014/main" id="{A9FAC59F-95FD-4640-9683-D7BB90AE354C}"/>
              </a:ext>
            </a:extLst>
          </p:cNvPr>
          <p:cNvSpPr>
            <a:spLocks noGrp="1" noChangeArrowheads="1"/>
          </p:cNvSpPr>
          <p:nvPr>
            <p:ph type="sldNum" sz="quarter" idx="11"/>
          </p:nvPr>
        </p:nvSpPr>
        <p:spPr>
          <a:xfrm>
            <a:off x="6781800" y="6307138"/>
            <a:ext cx="1728788" cy="474662"/>
          </a:xfrm>
          <a:prstGeom prst="rect">
            <a:avLst/>
          </a:prstGeom>
        </p:spPr>
        <p:txBody>
          <a:bodyPr/>
          <a:lstStyle>
            <a:lvl1pPr>
              <a:defRPr>
                <a:solidFill>
                  <a:srgbClr val="000000"/>
                </a:solidFill>
              </a:defRPr>
            </a:lvl1pPr>
          </a:lstStyle>
          <a:p>
            <a:pPr>
              <a:defRPr/>
            </a:pPr>
            <a:r>
              <a:rPr lang="en-US" altLang="en-US"/>
              <a:t>Slide 1-1-</a:t>
            </a:r>
            <a:fld id="{8C8F6400-0228-4153-9B1C-C1021A57D86B}" type="slidenum">
              <a:rPr lang="en-US" altLang="en-US"/>
              <a:pPr>
                <a:defRPr/>
              </a:pPr>
              <a:t>‹#›</a:t>
            </a:fld>
            <a:endParaRPr lang="en-CA" altLang="en-US"/>
          </a:p>
        </p:txBody>
      </p:sp>
    </p:spTree>
    <p:extLst>
      <p:ext uri="{BB962C8B-B14F-4D97-AF65-F5344CB8AC3E}">
        <p14:creationId xmlns:p14="http://schemas.microsoft.com/office/powerpoint/2010/main" val="4168732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type="obj" preserve="1">
  <p:cSld name="Title and Content">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DD87926-F53D-4ED2-AEF6-A20FDC863136}"/>
              </a:ext>
            </a:extLst>
          </p:cNvPr>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solidFill>
                <a:srgbClr val="000000"/>
              </a:solidFill>
              <a:cs typeface="Arial" panose="020B0604020202020204" pitchFamily="34" charset="0"/>
            </a:endParaRPr>
          </a:p>
        </p:txBody>
      </p:sp>
      <p:pic>
        <p:nvPicPr>
          <p:cNvPr id="5" name="Picture 16" descr="Pearson_Bound_White">
            <a:extLst>
              <a:ext uri="{FF2B5EF4-FFF2-40B4-BE49-F238E27FC236}">
                <a16:creationId xmlns:a16="http://schemas.microsoft.com/office/drawing/2014/main" id="{122D270D-C53A-43E4-9CBA-ABB2133FC13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7" descr="Pearson_Strap_Bound_White">
            <a:extLst>
              <a:ext uri="{FF2B5EF4-FFF2-40B4-BE49-F238E27FC236}">
                <a16:creationId xmlns:a16="http://schemas.microsoft.com/office/drawing/2014/main" id="{64ADE6FA-4785-434B-977E-C19A9E73A0D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5">
            <a:extLst>
              <a:ext uri="{FF2B5EF4-FFF2-40B4-BE49-F238E27FC236}">
                <a16:creationId xmlns:a16="http://schemas.microsoft.com/office/drawing/2014/main" id="{97D3EBC9-AEAC-46CE-A42E-C9F0310F747F}"/>
              </a:ext>
            </a:extLst>
          </p:cNvPr>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a:solidFill>
                  <a:srgbClr val="FBF5EA"/>
                </a:solidFill>
                <a:cs typeface="Arial" panose="020B0604020202020204" pitchFamily="34" charset="0"/>
              </a:rPr>
              <a:t>Copyright © 2016, 2012, and 2008 Pearson Education, Inc. </a:t>
            </a:r>
          </a:p>
        </p:txBody>
      </p:sp>
      <p:sp>
        <p:nvSpPr>
          <p:cNvPr id="8" name="Rectangle 10">
            <a:extLst>
              <a:ext uri="{FF2B5EF4-FFF2-40B4-BE49-F238E27FC236}">
                <a16:creationId xmlns:a16="http://schemas.microsoft.com/office/drawing/2014/main" id="{D01001A5-9D72-4C92-8AB9-18F8750F2D38}"/>
              </a:ext>
            </a:extLst>
          </p:cNvPr>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50F0FA13-FD2A-4827-B089-25AF8FADC2BD}" type="slidenum">
              <a:rPr lang="en-US" altLang="en-US" sz="1000" b="1" smtClean="0">
                <a:solidFill>
                  <a:srgbClr val="FBF5EA"/>
                </a:solidFill>
                <a:cs typeface="Arial" panose="020B0604020202020204" pitchFamily="34" charset="0"/>
              </a:rPr>
              <a:pPr algn="r">
                <a:defRPr/>
              </a:pPr>
              <a:t>‹#›</a:t>
            </a:fld>
            <a:endParaRPr lang="en-US" altLang="en-US" sz="1000" b="1">
              <a:solidFill>
                <a:srgbClr val="FBF5EA"/>
              </a:solidFill>
              <a:cs typeface="Arial" panose="020B0604020202020204" pitchFamily="34" charset="0"/>
            </a:endParaRPr>
          </a:p>
        </p:txBody>
      </p:sp>
      <p:sp>
        <p:nvSpPr>
          <p:cNvPr id="2" name="Title 1"/>
          <p:cNvSpPr>
            <a:spLocks noGrp="1"/>
          </p:cNvSpPr>
          <p:nvPr>
            <p:ph type="title"/>
          </p:nvPr>
        </p:nvSpPr>
        <p:spPr/>
        <p:txBody>
          <a:bodyPr/>
          <a:lstStyle>
            <a:lvl1pPr>
              <a:defRPr>
                <a:effectLst/>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7632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C9C29D32-5349-4CC6-8942-CCD81C008528}"/>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7" name="Picture 9" descr="banner">
            <a:extLst>
              <a:ext uri="{FF2B5EF4-FFF2-40B4-BE49-F238E27FC236}">
                <a16:creationId xmlns:a16="http://schemas.microsoft.com/office/drawing/2014/main" id="{94D49DE6-E9F1-49D4-AE3A-955A1B4CD02C}"/>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369888" y="1303338"/>
            <a:ext cx="8774112" cy="88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28" name="Rectangle 2">
            <a:extLst>
              <a:ext uri="{FF2B5EF4-FFF2-40B4-BE49-F238E27FC236}">
                <a16:creationId xmlns:a16="http://schemas.microsoft.com/office/drawing/2014/main" id="{D6084B81-EF44-43F7-A718-CB5992D79515}"/>
              </a:ext>
            </a:extLst>
          </p:cNvPr>
          <p:cNvSpPr>
            <a:spLocks noGrp="1" noChangeArrowheads="1"/>
          </p:cNvSpPr>
          <p:nvPr>
            <p:ph type="title"/>
          </p:nvPr>
        </p:nvSpPr>
        <p:spPr bwMode="auto">
          <a:xfrm>
            <a:off x="457200" y="1651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9" name="Rectangle 2">
            <a:extLst>
              <a:ext uri="{FF2B5EF4-FFF2-40B4-BE49-F238E27FC236}">
                <a16:creationId xmlns:a16="http://schemas.microsoft.com/office/drawing/2014/main" id="{E880F5F2-F8B5-4A4D-A139-944A221F4EEA}"/>
              </a:ext>
            </a:extLst>
          </p:cNvPr>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solidFill>
                <a:srgbClr val="000000"/>
              </a:solidFill>
              <a:cs typeface="Arial" panose="020B0604020202020204" pitchFamily="34" charset="0"/>
            </a:endParaRPr>
          </a:p>
        </p:txBody>
      </p:sp>
      <p:pic>
        <p:nvPicPr>
          <p:cNvPr id="1030" name="Picture 16" descr="Pearson_Bound_White">
            <a:extLst>
              <a:ext uri="{FF2B5EF4-FFF2-40B4-BE49-F238E27FC236}">
                <a16:creationId xmlns:a16="http://schemas.microsoft.com/office/drawing/2014/main" id="{C4D73F6E-6B8D-4736-8438-A4AD4381DC2E}"/>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7" descr="Pearson_Strap_Bound_White">
            <a:extLst>
              <a:ext uri="{FF2B5EF4-FFF2-40B4-BE49-F238E27FC236}">
                <a16:creationId xmlns:a16="http://schemas.microsoft.com/office/drawing/2014/main" id="{9D1C36ED-6EF1-49C4-8B08-AC92CAB0E6CB}"/>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Footer Placeholder 5">
            <a:extLst>
              <a:ext uri="{FF2B5EF4-FFF2-40B4-BE49-F238E27FC236}">
                <a16:creationId xmlns:a16="http://schemas.microsoft.com/office/drawing/2014/main" id="{A32DCFE8-5193-4F87-9FCC-CAE5341EAB1E}"/>
              </a:ext>
            </a:extLst>
          </p:cNvPr>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a:solidFill>
                  <a:srgbClr val="FBF5EA"/>
                </a:solidFill>
                <a:cs typeface="Arial" panose="020B0604020202020204" pitchFamily="34" charset="0"/>
              </a:rPr>
              <a:t>Copyright © 2016, 2012, and 2008 Pearson Education, Inc. </a:t>
            </a:r>
          </a:p>
        </p:txBody>
      </p:sp>
      <p:sp>
        <p:nvSpPr>
          <p:cNvPr id="1033" name="Rectangle 10">
            <a:extLst>
              <a:ext uri="{FF2B5EF4-FFF2-40B4-BE49-F238E27FC236}">
                <a16:creationId xmlns:a16="http://schemas.microsoft.com/office/drawing/2014/main" id="{4C0E407D-8CBE-4A24-8FC5-0509709AEB99}"/>
              </a:ext>
            </a:extLst>
          </p:cNvPr>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CE8135B8-9411-4A1F-9A68-FF93327D3EFA}" type="slidenum">
              <a:rPr lang="en-US" altLang="en-US" sz="1000" b="1" smtClean="0">
                <a:solidFill>
                  <a:srgbClr val="FBF5EA"/>
                </a:solidFill>
                <a:cs typeface="Arial" panose="020B0604020202020204" pitchFamily="34" charset="0"/>
              </a:rPr>
              <a:pPr algn="r">
                <a:defRPr/>
              </a:pPr>
              <a:t>‹#›</a:t>
            </a:fld>
            <a:endParaRPr lang="en-US" altLang="en-US" sz="1000" b="1">
              <a:solidFill>
                <a:srgbClr val="FBF5EA"/>
              </a:solidFill>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80" r:id="rId1"/>
    <p:sldLayoutId id="2147483775" r:id="rId2"/>
    <p:sldLayoutId id="2147483776" r:id="rId3"/>
    <p:sldLayoutId id="2147483777" r:id="rId4"/>
    <p:sldLayoutId id="2147483778" r:id="rId5"/>
    <p:sldLayoutId id="2147483779" r:id="rId6"/>
  </p:sldLayoutIdLst>
  <p:hf hdr="0" dt="0"/>
  <p:txStyles>
    <p:titleStyle>
      <a:lvl1pPr algn="l" rtl="0" eaLnBrk="0" fontAlgn="base" hangingPunct="0">
        <a:spcBef>
          <a:spcPct val="0"/>
        </a:spcBef>
        <a:spcAft>
          <a:spcPct val="0"/>
        </a:spcAft>
        <a:defRPr sz="3400" b="1">
          <a:solidFill>
            <a:schemeClr val="tx2"/>
          </a:solidFill>
          <a:latin typeface="+mj-lt"/>
          <a:ea typeface="+mj-ea"/>
          <a:cs typeface="+mj-cs"/>
        </a:defRPr>
      </a:lvl1pPr>
      <a:lvl2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5pPr>
      <a:lvl6pPr marL="457200" algn="l" rtl="0" fontAlgn="base">
        <a:spcBef>
          <a:spcPct val="0"/>
        </a:spcBef>
        <a:spcAft>
          <a:spcPct val="0"/>
        </a:spcAft>
        <a:defRPr sz="3600" b="1">
          <a:solidFill>
            <a:schemeClr val="tx2"/>
          </a:solidFill>
          <a:latin typeface="Arial" charset="0"/>
        </a:defRPr>
      </a:lvl6pPr>
      <a:lvl7pPr marL="914400" algn="l" rtl="0" fontAlgn="base">
        <a:spcBef>
          <a:spcPct val="0"/>
        </a:spcBef>
        <a:spcAft>
          <a:spcPct val="0"/>
        </a:spcAft>
        <a:defRPr sz="3600" b="1">
          <a:solidFill>
            <a:schemeClr val="tx2"/>
          </a:solidFill>
          <a:latin typeface="Arial" charset="0"/>
        </a:defRPr>
      </a:lvl7pPr>
      <a:lvl8pPr marL="1371600" algn="l" rtl="0" fontAlgn="base">
        <a:spcBef>
          <a:spcPct val="0"/>
        </a:spcBef>
        <a:spcAft>
          <a:spcPct val="0"/>
        </a:spcAft>
        <a:defRPr sz="3600" b="1">
          <a:solidFill>
            <a:schemeClr val="tx2"/>
          </a:solidFill>
          <a:latin typeface="Arial" charset="0"/>
        </a:defRPr>
      </a:lvl8pPr>
      <a:lvl9pPr marL="1828800" algn="l" rtl="0" fontAlgn="base">
        <a:spcBef>
          <a:spcPct val="0"/>
        </a:spcBef>
        <a:spcAft>
          <a:spcPct val="0"/>
        </a:spcAft>
        <a:defRPr sz="3600" b="1">
          <a:solidFill>
            <a:schemeClr val="tx2"/>
          </a:solidFill>
          <a:latin typeface="Arial" charset="0"/>
        </a:defRPr>
      </a:lvl9pPr>
    </p:titleStyle>
    <p:bodyStyle>
      <a:lvl1pPr algn="l" rtl="0" eaLnBrk="0" fontAlgn="base" hangingPunct="0">
        <a:spcBef>
          <a:spcPct val="20000"/>
        </a:spcBef>
        <a:spcAft>
          <a:spcPct val="0"/>
        </a:spcAft>
        <a:defRPr sz="3000">
          <a:solidFill>
            <a:schemeClr val="tx1"/>
          </a:solidFill>
          <a:latin typeface="+mn-lt"/>
          <a:ea typeface="+mn-ea"/>
          <a:cs typeface="+mn-cs"/>
        </a:defRPr>
      </a:lvl1pPr>
      <a:lvl2pPr marL="457200" algn="l" rtl="0" eaLnBrk="0" fontAlgn="base" hangingPunct="0">
        <a:spcBef>
          <a:spcPct val="20000"/>
        </a:spcBef>
        <a:spcAft>
          <a:spcPct val="0"/>
        </a:spcAft>
        <a:defRPr sz="2600">
          <a:solidFill>
            <a:schemeClr val="tx1"/>
          </a:solidFill>
          <a:latin typeface="+mn-lt"/>
        </a:defRPr>
      </a:lvl2pPr>
      <a:lvl3pPr marL="914400" algn="l" rtl="0" eaLnBrk="0" fontAlgn="base" hangingPunct="0">
        <a:spcBef>
          <a:spcPct val="20000"/>
        </a:spcBef>
        <a:spcAft>
          <a:spcPct val="0"/>
        </a:spcAft>
        <a:defRPr sz="2200">
          <a:solidFill>
            <a:schemeClr val="tx1"/>
          </a:solidFill>
          <a:latin typeface="+mn-lt"/>
        </a:defRPr>
      </a:lvl3pPr>
      <a:lvl4pPr marL="1371600" algn="l" rtl="0" eaLnBrk="0" fontAlgn="base" hangingPunct="0">
        <a:spcBef>
          <a:spcPct val="20000"/>
        </a:spcBef>
        <a:spcAft>
          <a:spcPct val="0"/>
        </a:spcAft>
        <a:defRPr>
          <a:solidFill>
            <a:schemeClr val="tx1"/>
          </a:solidFill>
          <a:latin typeface="+mn-lt"/>
        </a:defRPr>
      </a:lvl4pPr>
      <a:lvl5pPr marL="18288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EE8E71E-8BEC-445C-9930-C6D0B174CF3E}"/>
              </a:ext>
            </a:extLst>
          </p:cNvPr>
          <p:cNvSpPr>
            <a:spLocks noGrp="1" noChangeArrowheads="1"/>
          </p:cNvSpPr>
          <p:nvPr>
            <p:ph type="title"/>
          </p:nvPr>
        </p:nvSpPr>
        <p:spPr bwMode="auto">
          <a:xfrm>
            <a:off x="457200" y="274638"/>
            <a:ext cx="8229600" cy="2971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051" name="Rectangle 3">
            <a:extLst>
              <a:ext uri="{FF2B5EF4-FFF2-40B4-BE49-F238E27FC236}">
                <a16:creationId xmlns:a16="http://schemas.microsoft.com/office/drawing/2014/main" id="{5CBBA0B1-24F1-4089-92C7-DB5E3C367463}"/>
              </a:ext>
            </a:extLst>
          </p:cNvPr>
          <p:cNvSpPr>
            <a:spLocks noGrp="1" noChangeArrowheads="1"/>
          </p:cNvSpPr>
          <p:nvPr>
            <p:ph type="body" idx="1"/>
          </p:nvPr>
        </p:nvSpPr>
        <p:spPr bwMode="auto">
          <a:xfrm>
            <a:off x="457200" y="3429000"/>
            <a:ext cx="8229600" cy="269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p:txBody>
      </p:sp>
      <p:sp>
        <p:nvSpPr>
          <p:cNvPr id="8" name="Rectangle 2">
            <a:extLst>
              <a:ext uri="{FF2B5EF4-FFF2-40B4-BE49-F238E27FC236}">
                <a16:creationId xmlns:a16="http://schemas.microsoft.com/office/drawing/2014/main" id="{25747354-F9A4-43B9-8E20-26B63CBF0CE6}"/>
              </a:ext>
            </a:extLst>
          </p:cNvPr>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solidFill>
                <a:srgbClr val="000000"/>
              </a:solidFill>
              <a:cs typeface="Arial" panose="020B0604020202020204" pitchFamily="34" charset="0"/>
            </a:endParaRPr>
          </a:p>
        </p:txBody>
      </p:sp>
      <p:pic>
        <p:nvPicPr>
          <p:cNvPr id="2053" name="Picture 16" descr="Pearson_Bound_White">
            <a:extLst>
              <a:ext uri="{FF2B5EF4-FFF2-40B4-BE49-F238E27FC236}">
                <a16:creationId xmlns:a16="http://schemas.microsoft.com/office/drawing/2014/main" id="{86BBB9F7-6C7C-43D9-87CD-6EA4CF961F7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17" descr="Pearson_Strap_Bound_White">
            <a:extLst>
              <a:ext uri="{FF2B5EF4-FFF2-40B4-BE49-F238E27FC236}">
                <a16:creationId xmlns:a16="http://schemas.microsoft.com/office/drawing/2014/main" id="{7C057F52-0085-4549-AF41-3EE08160E62F}"/>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5">
            <a:extLst>
              <a:ext uri="{FF2B5EF4-FFF2-40B4-BE49-F238E27FC236}">
                <a16:creationId xmlns:a16="http://schemas.microsoft.com/office/drawing/2014/main" id="{DF0EF13D-FF8F-485A-99D2-B57EF6DDD94A}"/>
              </a:ext>
            </a:extLst>
          </p:cNvPr>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a:solidFill>
                  <a:srgbClr val="FBF5EA"/>
                </a:solidFill>
                <a:cs typeface="Arial" panose="020B0604020202020204" pitchFamily="34" charset="0"/>
              </a:rPr>
              <a:t>Copyright © 2016, 2012, and 2008 Pearson Education, Inc. </a:t>
            </a:r>
          </a:p>
        </p:txBody>
      </p:sp>
      <p:sp>
        <p:nvSpPr>
          <p:cNvPr id="13" name="Rectangle 10">
            <a:extLst>
              <a:ext uri="{FF2B5EF4-FFF2-40B4-BE49-F238E27FC236}">
                <a16:creationId xmlns:a16="http://schemas.microsoft.com/office/drawing/2014/main" id="{51C876D6-00DD-43CD-A3B7-708190A5D6B3}"/>
              </a:ext>
            </a:extLst>
          </p:cNvPr>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F371E949-001F-4EE5-80CC-3FA91646C290}" type="slidenum">
              <a:rPr lang="en-US" altLang="en-US" sz="1000" b="1" smtClean="0">
                <a:solidFill>
                  <a:srgbClr val="FBF5EA"/>
                </a:solidFill>
                <a:cs typeface="Arial" panose="020B0604020202020204" pitchFamily="34" charset="0"/>
              </a:rPr>
              <a:pPr algn="r">
                <a:defRPr/>
              </a:pPr>
              <a:t>‹#›</a:t>
            </a:fld>
            <a:endParaRPr lang="en-US" altLang="en-US" sz="1000" b="1">
              <a:solidFill>
                <a:srgbClr val="FBF5EA"/>
              </a:solidFill>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Lst>
  <p:hf hdr="0" dt="0"/>
  <p:txStyles>
    <p:titleStyle>
      <a:lvl1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Arial" charset="0"/>
        </a:defRPr>
      </a:lvl5pPr>
      <a:lvl6pPr marL="457200" algn="ctr" rtl="0" fontAlgn="base">
        <a:spcBef>
          <a:spcPct val="0"/>
        </a:spcBef>
        <a:spcAft>
          <a:spcPct val="0"/>
        </a:spcAft>
        <a:defRPr sz="4800" b="1">
          <a:solidFill>
            <a:schemeClr val="tx2"/>
          </a:solidFill>
          <a:effectLst>
            <a:outerShdw blurRad="38100" dist="38100" dir="2700000" algn="tl">
              <a:srgbClr val="C0C0C0"/>
            </a:outerShdw>
          </a:effectLst>
          <a:latin typeface="Arial" charset="0"/>
        </a:defRPr>
      </a:lvl6pPr>
      <a:lvl7pPr marL="914400" algn="ctr" rtl="0" fontAlgn="base">
        <a:spcBef>
          <a:spcPct val="0"/>
        </a:spcBef>
        <a:spcAft>
          <a:spcPct val="0"/>
        </a:spcAft>
        <a:defRPr sz="4800" b="1">
          <a:solidFill>
            <a:schemeClr val="tx2"/>
          </a:solidFill>
          <a:effectLst>
            <a:outerShdw blurRad="38100" dist="38100" dir="2700000" algn="tl">
              <a:srgbClr val="C0C0C0"/>
            </a:outerShdw>
          </a:effectLst>
          <a:latin typeface="Arial" charset="0"/>
        </a:defRPr>
      </a:lvl7pPr>
      <a:lvl8pPr marL="1371600" algn="ctr" rtl="0" fontAlgn="base">
        <a:spcBef>
          <a:spcPct val="0"/>
        </a:spcBef>
        <a:spcAft>
          <a:spcPct val="0"/>
        </a:spcAft>
        <a:defRPr sz="4800" b="1">
          <a:solidFill>
            <a:schemeClr val="tx2"/>
          </a:solidFill>
          <a:effectLst>
            <a:outerShdw blurRad="38100" dist="38100" dir="2700000" algn="tl">
              <a:srgbClr val="C0C0C0"/>
            </a:outerShdw>
          </a:effectLst>
          <a:latin typeface="Arial" charset="0"/>
        </a:defRPr>
      </a:lvl8pPr>
      <a:lvl9pPr marL="1828800" algn="ctr" rtl="0" fontAlgn="base">
        <a:spcBef>
          <a:spcPct val="0"/>
        </a:spcBef>
        <a:spcAft>
          <a:spcPct val="0"/>
        </a:spcAft>
        <a:defRPr sz="4800" b="1">
          <a:solidFill>
            <a:schemeClr val="tx2"/>
          </a:solidFill>
          <a:effectLst>
            <a:outerShdw blurRad="38100" dist="38100" dir="2700000" algn="tl">
              <a:srgbClr val="C0C0C0"/>
            </a:outerShdw>
          </a:effectLst>
          <a:latin typeface="Arial" charset="0"/>
        </a:defRPr>
      </a:lvl9pPr>
    </p:titleStyle>
    <p:bodyStyle>
      <a:lvl1pPr algn="ctr" rtl="0" eaLnBrk="0" fontAlgn="base" hangingPunct="0">
        <a:spcBef>
          <a:spcPct val="20000"/>
        </a:spcBef>
        <a:spcAft>
          <a:spcPct val="0"/>
        </a:spcAft>
        <a:defRPr sz="3600">
          <a:solidFill>
            <a:schemeClr val="tx1"/>
          </a:solidFill>
          <a:latin typeface="+mn-lt"/>
          <a:ea typeface="+mn-ea"/>
          <a:cs typeface="+mn-cs"/>
        </a:defRPr>
      </a:lvl1pPr>
      <a:lvl2pPr marL="742950" indent="-285750" algn="ctr" rtl="0" eaLnBrk="0" fontAlgn="base" hangingPunct="0">
        <a:spcBef>
          <a:spcPct val="20000"/>
        </a:spcBef>
        <a:spcAft>
          <a:spcPct val="0"/>
        </a:spcAft>
        <a:defRPr sz="2800">
          <a:solidFill>
            <a:schemeClr val="tx1"/>
          </a:solidFill>
          <a:latin typeface="+mn-lt"/>
        </a:defRPr>
      </a:lvl2pPr>
      <a:lvl3pPr marL="1143000" indent="-228600" algn="ctr" rtl="0" eaLnBrk="0" fontAlgn="base" hangingPunct="0">
        <a:spcBef>
          <a:spcPct val="20000"/>
        </a:spcBef>
        <a:spcAft>
          <a:spcPct val="0"/>
        </a:spcAft>
        <a:defRPr sz="2400">
          <a:solidFill>
            <a:schemeClr val="tx1"/>
          </a:solidFill>
          <a:latin typeface="+mn-lt"/>
        </a:defRPr>
      </a:lvl3pPr>
      <a:lvl4pPr marL="1600200" indent="-228600" algn="ctr" rtl="0" eaLnBrk="0" fontAlgn="base" hangingPunct="0">
        <a:spcBef>
          <a:spcPct val="20000"/>
        </a:spcBef>
        <a:spcAft>
          <a:spcPct val="0"/>
        </a:spcAft>
        <a:defRPr sz="2000">
          <a:solidFill>
            <a:schemeClr val="tx1"/>
          </a:solidFill>
          <a:latin typeface="+mn-lt"/>
        </a:defRPr>
      </a:lvl4pPr>
      <a:lvl5pPr marL="2057400" indent="-228600" algn="ctr" rtl="0" eaLnBrk="0" fontAlgn="base" hangingPunct="0">
        <a:spcBef>
          <a:spcPct val="20000"/>
        </a:spcBef>
        <a:spcAft>
          <a:spcPct val="0"/>
        </a:spcAft>
        <a:defRPr sz="2000">
          <a:solidFill>
            <a:schemeClr val="tx1"/>
          </a:solidFill>
          <a:latin typeface="+mn-lt"/>
        </a:defRPr>
      </a:lvl5pPr>
      <a:lvl6pPr marL="2514600" indent="-228600" algn="ctr" rtl="0" fontAlgn="base">
        <a:spcBef>
          <a:spcPct val="20000"/>
        </a:spcBef>
        <a:spcAft>
          <a:spcPct val="0"/>
        </a:spcAft>
        <a:defRPr sz="2000">
          <a:solidFill>
            <a:schemeClr val="tx1"/>
          </a:solidFill>
          <a:latin typeface="+mn-lt"/>
        </a:defRPr>
      </a:lvl6pPr>
      <a:lvl7pPr marL="2971800" indent="-228600" algn="ctr" rtl="0" fontAlgn="base">
        <a:spcBef>
          <a:spcPct val="20000"/>
        </a:spcBef>
        <a:spcAft>
          <a:spcPct val="0"/>
        </a:spcAft>
        <a:defRPr sz="2000">
          <a:solidFill>
            <a:schemeClr val="tx1"/>
          </a:solidFill>
          <a:latin typeface="+mn-lt"/>
        </a:defRPr>
      </a:lvl7pPr>
      <a:lvl8pPr marL="3429000" indent="-228600" algn="ctr" rtl="0" fontAlgn="base">
        <a:spcBef>
          <a:spcPct val="20000"/>
        </a:spcBef>
        <a:spcAft>
          <a:spcPct val="0"/>
        </a:spcAft>
        <a:defRPr sz="2000">
          <a:solidFill>
            <a:schemeClr val="tx1"/>
          </a:solidFill>
          <a:latin typeface="+mn-lt"/>
        </a:defRPr>
      </a:lvl8pPr>
      <a:lvl9pPr marL="3886200" indent="-228600" algn="ctr" rtl="0" fontAlgn="base">
        <a:spcBef>
          <a:spcPct val="20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4.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3" Type="http://schemas.openxmlformats.org/officeDocument/2006/relationships/hyperlink" Target="10-02SelectedTopicsFromNumberTheory.pptx" TargetMode="External"/><Relationship Id="rId2" Type="http://schemas.openxmlformats.org/officeDocument/2006/relationships/hyperlink" Target="10-01PrimeAndCompositeNumbers.pptx" TargetMode="External"/><Relationship Id="rId1" Type="http://schemas.openxmlformats.org/officeDocument/2006/relationships/slideLayout" Target="../slideLayouts/slideLayout6.xml"/><Relationship Id="rId4" Type="http://schemas.openxmlformats.org/officeDocument/2006/relationships/hyperlink" Target="10-05GoldenRatioFibonacci.pp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a:extLst>
              <a:ext uri="{FF2B5EF4-FFF2-40B4-BE49-F238E27FC236}">
                <a16:creationId xmlns:a16="http://schemas.microsoft.com/office/drawing/2014/main" id="{07E2032E-ED5C-4C2A-BBE1-1EA233DC428E}"/>
              </a:ext>
            </a:extLst>
          </p:cNvPr>
          <p:cNvSpPr>
            <a:spLocks noGrp="1" noChangeArrowheads="1"/>
          </p:cNvSpPr>
          <p:nvPr>
            <p:ph type="ctrTitle"/>
          </p:nvPr>
        </p:nvSpPr>
        <p:spPr/>
        <p:txBody>
          <a:bodyPr anchor="t"/>
          <a:lstStyle/>
          <a:p>
            <a:pPr eaLnBrk="1" hangingPunct="1"/>
            <a:r>
              <a:rPr lang="en-US" altLang="en-US" sz="6400" dirty="0"/>
              <a:t>Chapter  10</a:t>
            </a:r>
          </a:p>
        </p:txBody>
      </p:sp>
      <p:sp>
        <p:nvSpPr>
          <p:cNvPr id="8195" name="Rectangle 7">
            <a:extLst>
              <a:ext uri="{FF2B5EF4-FFF2-40B4-BE49-F238E27FC236}">
                <a16:creationId xmlns:a16="http://schemas.microsoft.com/office/drawing/2014/main" id="{A7F45C25-C638-4295-9FBB-526561D13270}"/>
              </a:ext>
            </a:extLst>
          </p:cNvPr>
          <p:cNvSpPr>
            <a:spLocks noGrp="1" noChangeArrowheads="1"/>
          </p:cNvSpPr>
          <p:nvPr>
            <p:ph type="subTitle" idx="1"/>
          </p:nvPr>
        </p:nvSpPr>
        <p:spPr/>
        <p:txBody>
          <a:bodyPr/>
          <a:lstStyle/>
          <a:p>
            <a:endParaRPr lang="en-US" altLang="en-US">
              <a:solidFill>
                <a:schemeClr val="accent2"/>
              </a:solidFill>
              <a:effectLst/>
            </a:endParaRPr>
          </a:p>
          <a:p>
            <a:r>
              <a:rPr lang="en-US" altLang="en-US">
                <a:solidFill>
                  <a:schemeClr val="accent2"/>
                </a:solidFill>
                <a:effectLst/>
              </a:rPr>
              <a:t>Number Theory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Text Box 3">
            <a:extLst>
              <a:ext uri="{FF2B5EF4-FFF2-40B4-BE49-F238E27FC236}">
                <a16:creationId xmlns:a16="http://schemas.microsoft.com/office/drawing/2014/main" id="{73EF84EC-85C2-4080-A706-18C7DADC4DFF}"/>
              </a:ext>
            </a:extLst>
          </p:cNvPr>
          <p:cNvSpPr txBox="1">
            <a:spLocks noChangeArrowheads="1"/>
          </p:cNvSpPr>
          <p:nvPr/>
        </p:nvSpPr>
        <p:spPr bwMode="auto">
          <a:xfrm>
            <a:off x="455613" y="1598613"/>
            <a:ext cx="808355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To find the greatest common factor of two unequal numbers, divide the larger by the smaller. Note the remainder, and divide the previous divisor by this remainder. Continue the process until a remainder of 0 is obtained. The greatest common factor is the last positive remainder obtained.</a:t>
            </a:r>
          </a:p>
        </p:txBody>
      </p:sp>
      <p:sp>
        <p:nvSpPr>
          <p:cNvPr id="17411" name="Rectangle 4">
            <a:extLst>
              <a:ext uri="{FF2B5EF4-FFF2-40B4-BE49-F238E27FC236}">
                <a16:creationId xmlns:a16="http://schemas.microsoft.com/office/drawing/2014/main" id="{E39278FC-6FF1-4E7A-974C-C089CF791FB9}"/>
              </a:ext>
            </a:extLst>
          </p:cNvPr>
          <p:cNvSpPr>
            <a:spLocks noGrp="1" noChangeArrowheads="1"/>
          </p:cNvSpPr>
          <p:nvPr>
            <p:ph type="title"/>
          </p:nvPr>
        </p:nvSpPr>
        <p:spPr/>
        <p:txBody>
          <a:bodyPr/>
          <a:lstStyle/>
          <a:p>
            <a:r>
              <a:rPr lang="en-US" altLang="en-US"/>
              <a:t>Finding the Greatest Common Factor (Euclidean Algorithm)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Text Box 3">
            <a:extLst>
              <a:ext uri="{FF2B5EF4-FFF2-40B4-BE49-F238E27FC236}">
                <a16:creationId xmlns:a16="http://schemas.microsoft.com/office/drawing/2014/main" id="{261DDDEB-8B7A-4C7D-94C0-9D859EFF946B}"/>
              </a:ext>
            </a:extLst>
          </p:cNvPr>
          <p:cNvSpPr txBox="1">
            <a:spLocks noChangeArrowheads="1"/>
          </p:cNvSpPr>
          <p:nvPr/>
        </p:nvSpPr>
        <p:spPr bwMode="auto">
          <a:xfrm>
            <a:off x="455613" y="1598613"/>
            <a:ext cx="7924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a:latin typeface="Times New Roman" panose="02020603050405020304" pitchFamily="18" charset="0"/>
              </a:rPr>
              <a:t>Use the Euclidean algorithm to find the greatest common factor of 60 and 168.</a:t>
            </a:r>
          </a:p>
        </p:txBody>
      </p:sp>
      <p:graphicFrame>
        <p:nvGraphicFramePr>
          <p:cNvPr id="18435" name="Object 4">
            <a:extLst>
              <a:ext uri="{FF2B5EF4-FFF2-40B4-BE49-F238E27FC236}">
                <a16:creationId xmlns:a16="http://schemas.microsoft.com/office/drawing/2014/main" id="{FA6F6858-E644-4383-8697-5B9EA453C5B1}"/>
              </a:ext>
            </a:extLst>
          </p:cNvPr>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spid="_x0000_s18457" name="Equation" r:id="rId3" imgW="435285" imgH="677109" progId="Equation.DSMT4">
                  <p:embed/>
                </p:oleObj>
              </mc:Choice>
              <mc:Fallback>
                <p:oleObj name="Equation" r:id="rId3" imgW="435285" imgH="677109"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69" name="Object 5">
            <a:extLst>
              <a:ext uri="{FF2B5EF4-FFF2-40B4-BE49-F238E27FC236}">
                <a16:creationId xmlns:a16="http://schemas.microsoft.com/office/drawing/2014/main" id="{19ACFFEB-4C7C-4FFC-9241-A9A325C8A3D4}"/>
              </a:ext>
            </a:extLst>
          </p:cNvPr>
          <p:cNvGraphicFramePr>
            <a:graphicFrameLocks noChangeAspect="1"/>
          </p:cNvGraphicFramePr>
          <p:nvPr/>
        </p:nvGraphicFramePr>
        <p:xfrm>
          <a:off x="2667000" y="3695700"/>
          <a:ext cx="1182688" cy="2057400"/>
        </p:xfrm>
        <a:graphic>
          <a:graphicData uri="http://schemas.openxmlformats.org/presentationml/2006/ole">
            <mc:AlternateContent xmlns:mc="http://schemas.openxmlformats.org/markup-compatibility/2006">
              <mc:Choice xmlns:v="urn:schemas-microsoft-com:vml" Requires="v">
                <p:oleObj spid="_x0000_s18458" name="Equation" r:id="rId5" imgW="482391" imgH="837836" progId="Equation.DSMT4">
                  <p:embed/>
                </p:oleObj>
              </mc:Choice>
              <mc:Fallback>
                <p:oleObj name="Equation" r:id="rId5" imgW="482391" imgH="837836"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3695700"/>
                        <a:ext cx="1182688"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0" name="Object 6">
            <a:extLst>
              <a:ext uri="{FF2B5EF4-FFF2-40B4-BE49-F238E27FC236}">
                <a16:creationId xmlns:a16="http://schemas.microsoft.com/office/drawing/2014/main" id="{D34B486E-B26E-4C8C-98B0-3AB65B6C8B05}"/>
              </a:ext>
            </a:extLst>
          </p:cNvPr>
          <p:cNvGraphicFramePr>
            <a:graphicFrameLocks noChangeAspect="1"/>
          </p:cNvGraphicFramePr>
          <p:nvPr/>
        </p:nvGraphicFramePr>
        <p:xfrm>
          <a:off x="4267200" y="3619500"/>
          <a:ext cx="1027113" cy="2057400"/>
        </p:xfrm>
        <a:graphic>
          <a:graphicData uri="http://schemas.openxmlformats.org/presentationml/2006/ole">
            <mc:AlternateContent xmlns:mc="http://schemas.openxmlformats.org/markup-compatibility/2006">
              <mc:Choice xmlns:v="urn:schemas-microsoft-com:vml" Requires="v">
                <p:oleObj spid="_x0000_s18459" name="Equation" r:id="rId7" imgW="419100" imgH="838200" progId="Equation.DSMT4">
                  <p:embed/>
                </p:oleObj>
              </mc:Choice>
              <mc:Fallback>
                <p:oleObj name="Equation" r:id="rId7" imgW="419100" imgH="8382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3619500"/>
                        <a:ext cx="1027113"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1" name="Object 7">
            <a:extLst>
              <a:ext uri="{FF2B5EF4-FFF2-40B4-BE49-F238E27FC236}">
                <a16:creationId xmlns:a16="http://schemas.microsoft.com/office/drawing/2014/main" id="{898D7874-FF98-4181-9E08-AD1FA9574291}"/>
              </a:ext>
            </a:extLst>
          </p:cNvPr>
          <p:cNvGraphicFramePr>
            <a:graphicFrameLocks noChangeAspect="1"/>
          </p:cNvGraphicFramePr>
          <p:nvPr/>
        </p:nvGraphicFramePr>
        <p:xfrm>
          <a:off x="5791200" y="3619500"/>
          <a:ext cx="995363" cy="2057400"/>
        </p:xfrm>
        <a:graphic>
          <a:graphicData uri="http://schemas.openxmlformats.org/presentationml/2006/ole">
            <mc:AlternateContent xmlns:mc="http://schemas.openxmlformats.org/markup-compatibility/2006">
              <mc:Choice xmlns:v="urn:schemas-microsoft-com:vml" Requires="v">
                <p:oleObj spid="_x0000_s18460" name="Equation" r:id="rId9" imgW="406224" imgH="837836" progId="Equation.DSMT4">
                  <p:embed/>
                </p:oleObj>
              </mc:Choice>
              <mc:Fallback>
                <p:oleObj name="Equation" r:id="rId9" imgW="406224" imgH="837836"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1200" y="3619500"/>
                        <a:ext cx="995363"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2" name="Text Box 8">
            <a:extLst>
              <a:ext uri="{FF2B5EF4-FFF2-40B4-BE49-F238E27FC236}">
                <a16:creationId xmlns:a16="http://schemas.microsoft.com/office/drawing/2014/main" id="{556B2B86-BEBF-4EEB-A2DD-F6E736269442}"/>
              </a:ext>
            </a:extLst>
          </p:cNvPr>
          <p:cNvSpPr txBox="1">
            <a:spLocks noChangeArrowheads="1"/>
          </p:cNvSpPr>
          <p:nvPr/>
        </p:nvSpPr>
        <p:spPr bwMode="auto">
          <a:xfrm>
            <a:off x="455613" y="2660650"/>
            <a:ext cx="3048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400">
                <a:solidFill>
                  <a:srgbClr val="BC2C3A"/>
                </a:solidFill>
                <a:latin typeface="Times New Roman" panose="02020603050405020304" pitchFamily="18" charset="0"/>
              </a:rPr>
              <a:t>Solution</a:t>
            </a:r>
          </a:p>
        </p:txBody>
      </p:sp>
      <p:sp>
        <p:nvSpPr>
          <p:cNvPr id="62473" name="Text Box 9">
            <a:extLst>
              <a:ext uri="{FF2B5EF4-FFF2-40B4-BE49-F238E27FC236}">
                <a16:creationId xmlns:a16="http://schemas.microsoft.com/office/drawing/2014/main" id="{D4DE851D-4CB6-40F2-AFFC-869D0030D9CD}"/>
              </a:ext>
            </a:extLst>
          </p:cNvPr>
          <p:cNvSpPr txBox="1">
            <a:spLocks noChangeArrowheads="1"/>
          </p:cNvSpPr>
          <p:nvPr/>
        </p:nvSpPr>
        <p:spPr bwMode="auto">
          <a:xfrm>
            <a:off x="2819400" y="30099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a:latin typeface="Times New Roman" panose="02020603050405020304" pitchFamily="18" charset="0"/>
              </a:rPr>
              <a:t>Step 1      Step 2       Step 3</a:t>
            </a:r>
          </a:p>
        </p:txBody>
      </p:sp>
      <p:sp>
        <p:nvSpPr>
          <p:cNvPr id="62474" name="Line 10">
            <a:extLst>
              <a:ext uri="{FF2B5EF4-FFF2-40B4-BE49-F238E27FC236}">
                <a16:creationId xmlns:a16="http://schemas.microsoft.com/office/drawing/2014/main" id="{BF748286-E6BA-4C21-B77F-309FFBE8971E}"/>
              </a:ext>
            </a:extLst>
          </p:cNvPr>
          <p:cNvSpPr>
            <a:spLocks noChangeShapeType="1"/>
          </p:cNvSpPr>
          <p:nvPr/>
        </p:nvSpPr>
        <p:spPr bwMode="auto">
          <a:xfrm>
            <a:off x="3124200" y="5219700"/>
            <a:ext cx="609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5" name="Line 11">
            <a:extLst>
              <a:ext uri="{FF2B5EF4-FFF2-40B4-BE49-F238E27FC236}">
                <a16:creationId xmlns:a16="http://schemas.microsoft.com/office/drawing/2014/main" id="{4A5F4F7B-AD58-40F5-86A6-17D3C3565ADE}"/>
              </a:ext>
            </a:extLst>
          </p:cNvPr>
          <p:cNvSpPr>
            <a:spLocks noChangeShapeType="1"/>
          </p:cNvSpPr>
          <p:nvPr/>
        </p:nvSpPr>
        <p:spPr bwMode="auto">
          <a:xfrm>
            <a:off x="4648200" y="5143500"/>
            <a:ext cx="609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6" name="Line 12">
            <a:extLst>
              <a:ext uri="{FF2B5EF4-FFF2-40B4-BE49-F238E27FC236}">
                <a16:creationId xmlns:a16="http://schemas.microsoft.com/office/drawing/2014/main" id="{8DDAD34F-7315-4B48-8226-AB01F556DEA3}"/>
              </a:ext>
            </a:extLst>
          </p:cNvPr>
          <p:cNvSpPr>
            <a:spLocks noChangeShapeType="1"/>
          </p:cNvSpPr>
          <p:nvPr/>
        </p:nvSpPr>
        <p:spPr bwMode="auto">
          <a:xfrm>
            <a:off x="6096000" y="5143500"/>
            <a:ext cx="609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7" name="Line 13">
            <a:extLst>
              <a:ext uri="{FF2B5EF4-FFF2-40B4-BE49-F238E27FC236}">
                <a16:creationId xmlns:a16="http://schemas.microsoft.com/office/drawing/2014/main" id="{BFC91C5E-D639-4E0B-8090-15A7569DDFE2}"/>
              </a:ext>
            </a:extLst>
          </p:cNvPr>
          <p:cNvSpPr>
            <a:spLocks noChangeShapeType="1"/>
          </p:cNvSpPr>
          <p:nvPr/>
        </p:nvSpPr>
        <p:spPr bwMode="auto">
          <a:xfrm flipV="1">
            <a:off x="3886200" y="4533900"/>
            <a:ext cx="533400" cy="838200"/>
          </a:xfrm>
          <a:prstGeom prst="line">
            <a:avLst/>
          </a:prstGeom>
          <a:noFill/>
          <a:ln w="19050">
            <a:solidFill>
              <a:srgbClr val="BC2C3A"/>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8" name="Line 14">
            <a:extLst>
              <a:ext uri="{FF2B5EF4-FFF2-40B4-BE49-F238E27FC236}">
                <a16:creationId xmlns:a16="http://schemas.microsoft.com/office/drawing/2014/main" id="{AF4A0D1F-AAE7-4826-A658-90A3D312FF86}"/>
              </a:ext>
            </a:extLst>
          </p:cNvPr>
          <p:cNvSpPr>
            <a:spLocks noChangeShapeType="1"/>
          </p:cNvSpPr>
          <p:nvPr/>
        </p:nvSpPr>
        <p:spPr bwMode="auto">
          <a:xfrm flipV="1">
            <a:off x="5334000" y="4533900"/>
            <a:ext cx="533400" cy="838200"/>
          </a:xfrm>
          <a:prstGeom prst="line">
            <a:avLst/>
          </a:prstGeom>
          <a:noFill/>
          <a:ln w="19050">
            <a:solidFill>
              <a:srgbClr val="BC2C3A"/>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9" name="Oval 15">
            <a:extLst>
              <a:ext uri="{FF2B5EF4-FFF2-40B4-BE49-F238E27FC236}">
                <a16:creationId xmlns:a16="http://schemas.microsoft.com/office/drawing/2014/main" id="{159F228E-E888-4096-A762-D416C11A1BC5}"/>
              </a:ext>
            </a:extLst>
          </p:cNvPr>
          <p:cNvSpPr>
            <a:spLocks noChangeArrowheads="1"/>
          </p:cNvSpPr>
          <p:nvPr/>
        </p:nvSpPr>
        <p:spPr bwMode="auto">
          <a:xfrm>
            <a:off x="4572000" y="5175250"/>
            <a:ext cx="762000" cy="533400"/>
          </a:xfrm>
          <a:prstGeom prst="ellipse">
            <a:avLst/>
          </a:pr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2480" name="Text Box 16">
            <a:extLst>
              <a:ext uri="{FF2B5EF4-FFF2-40B4-BE49-F238E27FC236}">
                <a16:creationId xmlns:a16="http://schemas.microsoft.com/office/drawing/2014/main" id="{5E9428F1-1FA9-4A29-BB9F-CF99B79D4A39}"/>
              </a:ext>
            </a:extLst>
          </p:cNvPr>
          <p:cNvSpPr txBox="1">
            <a:spLocks noChangeArrowheads="1"/>
          </p:cNvSpPr>
          <p:nvPr/>
        </p:nvSpPr>
        <p:spPr bwMode="auto">
          <a:xfrm>
            <a:off x="455613" y="5711825"/>
            <a:ext cx="3124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a:latin typeface="Times New Roman" panose="02020603050405020304" pitchFamily="18" charset="0"/>
              </a:rPr>
              <a:t>The GCF is 12.</a:t>
            </a:r>
          </a:p>
        </p:txBody>
      </p:sp>
      <p:sp>
        <p:nvSpPr>
          <p:cNvPr id="18448" name="Rectangle 17">
            <a:extLst>
              <a:ext uri="{FF2B5EF4-FFF2-40B4-BE49-F238E27FC236}">
                <a16:creationId xmlns:a16="http://schemas.microsoft.com/office/drawing/2014/main" id="{8523AD5B-1329-4DE9-8FB7-DD9F4331E042}"/>
              </a:ext>
            </a:extLst>
          </p:cNvPr>
          <p:cNvSpPr>
            <a:spLocks noGrp="1" noChangeArrowheads="1"/>
          </p:cNvSpPr>
          <p:nvPr>
            <p:ph type="title"/>
          </p:nvPr>
        </p:nvSpPr>
        <p:spPr/>
        <p:txBody>
          <a:bodyPr/>
          <a:lstStyle/>
          <a:p>
            <a:r>
              <a:rPr lang="en-US" altLang="en-US"/>
              <a:t>Example: Euclidean 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4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4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46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247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247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47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247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47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247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24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4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2" grpId="0"/>
      <p:bldP spid="62473" grpId="0"/>
      <p:bldP spid="62479" grpId="0" animBg="1"/>
      <p:bldP spid="62480"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Text Box 3">
            <a:extLst>
              <a:ext uri="{FF2B5EF4-FFF2-40B4-BE49-F238E27FC236}">
                <a16:creationId xmlns:a16="http://schemas.microsoft.com/office/drawing/2014/main" id="{5AB98494-E2F4-4733-9F51-4DBFC41E29E9}"/>
              </a:ext>
            </a:extLst>
          </p:cNvPr>
          <p:cNvSpPr txBox="1">
            <a:spLocks noChangeArrowheads="1"/>
          </p:cNvSpPr>
          <p:nvPr/>
        </p:nvSpPr>
        <p:spPr bwMode="auto">
          <a:xfrm>
            <a:off x="455613" y="1598613"/>
            <a:ext cx="7772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The </a:t>
            </a:r>
            <a:r>
              <a:rPr lang="en-US" altLang="en-US" sz="3000" b="1">
                <a:latin typeface="Times New Roman" panose="02020603050405020304" pitchFamily="18" charset="0"/>
              </a:rPr>
              <a:t>least common multiple (LCM)</a:t>
            </a:r>
            <a:r>
              <a:rPr lang="en-US" altLang="en-US" sz="3000">
                <a:latin typeface="Times New Roman" panose="02020603050405020304" pitchFamily="18" charset="0"/>
              </a:rPr>
              <a:t> of a group of natural numbers is the smallest natural number that is a multiple of all of the numbers in the group.</a:t>
            </a:r>
          </a:p>
        </p:txBody>
      </p:sp>
      <p:sp>
        <p:nvSpPr>
          <p:cNvPr id="19459" name="Rectangle 4">
            <a:extLst>
              <a:ext uri="{FF2B5EF4-FFF2-40B4-BE49-F238E27FC236}">
                <a16:creationId xmlns:a16="http://schemas.microsoft.com/office/drawing/2014/main" id="{D8A5E518-268F-405B-A149-DDCFCA2D15B6}"/>
              </a:ext>
            </a:extLst>
          </p:cNvPr>
          <p:cNvSpPr>
            <a:spLocks noGrp="1" noChangeArrowheads="1"/>
          </p:cNvSpPr>
          <p:nvPr>
            <p:ph type="title"/>
          </p:nvPr>
        </p:nvSpPr>
        <p:spPr/>
        <p:txBody>
          <a:bodyPr/>
          <a:lstStyle/>
          <a:p>
            <a:r>
              <a:rPr lang="en-US" altLang="en-US"/>
              <a:t>Least Common Multiple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Text Box 3">
            <a:extLst>
              <a:ext uri="{FF2B5EF4-FFF2-40B4-BE49-F238E27FC236}">
                <a16:creationId xmlns:a16="http://schemas.microsoft.com/office/drawing/2014/main" id="{2DC9EDDF-0442-4728-90C6-8A07D3F551F0}"/>
              </a:ext>
            </a:extLst>
          </p:cNvPr>
          <p:cNvSpPr txBox="1">
            <a:spLocks noChangeArrowheads="1"/>
          </p:cNvSpPr>
          <p:nvPr/>
        </p:nvSpPr>
        <p:spPr bwMode="auto">
          <a:xfrm>
            <a:off x="455613" y="1598613"/>
            <a:ext cx="7848600" cy="446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371600" indent="-1371600">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800" b="1" i="1"/>
              <a:t>Step 1</a:t>
            </a:r>
            <a:r>
              <a:rPr lang="en-US" altLang="en-US" sz="2800"/>
              <a:t>	Write the prime factorization of each number.</a:t>
            </a:r>
          </a:p>
          <a:p>
            <a:pPr>
              <a:spcBef>
                <a:spcPct val="50000"/>
              </a:spcBef>
            </a:pPr>
            <a:r>
              <a:rPr lang="en-US" altLang="en-US" sz="2800" b="1" i="1"/>
              <a:t>Step 2</a:t>
            </a:r>
            <a:r>
              <a:rPr lang="en-US" altLang="en-US" sz="2800"/>
              <a:t> 	Choose all primes belonging to </a:t>
            </a:r>
            <a:r>
              <a:rPr lang="en-US" altLang="en-US" sz="2800" i="1"/>
              <a:t>any</a:t>
            </a:r>
            <a:r>
              <a:rPr lang="en-US" altLang="en-US" sz="2800"/>
              <a:t> factorization, with each prime raised to the power indicated by the </a:t>
            </a:r>
            <a:r>
              <a:rPr lang="en-US" altLang="en-US" sz="2800" i="1"/>
              <a:t>greatest</a:t>
            </a:r>
            <a:r>
              <a:rPr lang="en-US" altLang="en-US" sz="2800"/>
              <a:t> exponent that it has in any factorization.</a:t>
            </a:r>
          </a:p>
          <a:p>
            <a:pPr>
              <a:spcBef>
                <a:spcPct val="50000"/>
              </a:spcBef>
            </a:pPr>
            <a:r>
              <a:rPr lang="en-US" altLang="en-US" sz="2800" b="1" i="1"/>
              <a:t>Step 3</a:t>
            </a:r>
            <a:r>
              <a:rPr lang="en-US" altLang="en-US" sz="2800"/>
              <a:t> 	Form the product of all the numbers in </a:t>
            </a:r>
            <a:br>
              <a:rPr lang="en-US" altLang="en-US" sz="2800"/>
            </a:br>
            <a:r>
              <a:rPr lang="en-US" altLang="en-US" sz="2800"/>
              <a:t>Step 2; this product is the least common multiple.</a:t>
            </a:r>
            <a:r>
              <a:rPr lang="en-US" altLang="en-US" sz="3200"/>
              <a:t> </a:t>
            </a:r>
          </a:p>
        </p:txBody>
      </p:sp>
      <p:sp>
        <p:nvSpPr>
          <p:cNvPr id="20483" name="Rectangle 4">
            <a:extLst>
              <a:ext uri="{FF2B5EF4-FFF2-40B4-BE49-F238E27FC236}">
                <a16:creationId xmlns:a16="http://schemas.microsoft.com/office/drawing/2014/main" id="{7E43B10D-CB29-4B3F-8695-B48A01DF8805}"/>
              </a:ext>
            </a:extLst>
          </p:cNvPr>
          <p:cNvSpPr>
            <a:spLocks noGrp="1" noChangeArrowheads="1"/>
          </p:cNvSpPr>
          <p:nvPr>
            <p:ph type="title"/>
          </p:nvPr>
        </p:nvSpPr>
        <p:spPr/>
        <p:txBody>
          <a:bodyPr/>
          <a:lstStyle/>
          <a:p>
            <a:r>
              <a:rPr lang="en-US" altLang="en-US"/>
              <a:t>Finding the Least Common Multiple (Prime Factors Method)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Text Box 3">
            <a:extLst>
              <a:ext uri="{FF2B5EF4-FFF2-40B4-BE49-F238E27FC236}">
                <a16:creationId xmlns:a16="http://schemas.microsoft.com/office/drawing/2014/main" id="{EE7F7C25-5630-42E3-ADD4-EDA887CEE996}"/>
              </a:ext>
            </a:extLst>
          </p:cNvPr>
          <p:cNvSpPr txBox="1">
            <a:spLocks noChangeArrowheads="1"/>
          </p:cNvSpPr>
          <p:nvPr/>
        </p:nvSpPr>
        <p:spPr bwMode="auto">
          <a:xfrm>
            <a:off x="455613" y="1598613"/>
            <a:ext cx="78835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Find the least common multiple of 360 and 1350.</a:t>
            </a:r>
          </a:p>
        </p:txBody>
      </p:sp>
      <p:graphicFrame>
        <p:nvGraphicFramePr>
          <p:cNvPr id="65540" name="Object 4">
            <a:extLst>
              <a:ext uri="{FF2B5EF4-FFF2-40B4-BE49-F238E27FC236}">
                <a16:creationId xmlns:a16="http://schemas.microsoft.com/office/drawing/2014/main" id="{C5B0BD65-983D-44FF-A358-98B96509FBBB}"/>
              </a:ext>
            </a:extLst>
          </p:cNvPr>
          <p:cNvGraphicFramePr>
            <a:graphicFrameLocks noChangeAspect="1"/>
          </p:cNvGraphicFramePr>
          <p:nvPr/>
        </p:nvGraphicFramePr>
        <p:xfrm>
          <a:off x="3341688" y="3738563"/>
          <a:ext cx="2413000" cy="1143000"/>
        </p:xfrm>
        <a:graphic>
          <a:graphicData uri="http://schemas.openxmlformats.org/presentationml/2006/ole">
            <mc:AlternateContent xmlns:mc="http://schemas.openxmlformats.org/markup-compatibility/2006">
              <mc:Choice xmlns:v="urn:schemas-microsoft-com:vml" Requires="v">
                <p:oleObj spid="_x0000_s21513" name="Equation" r:id="rId3" imgW="965200" imgH="457200" progId="Equation.DSMT4">
                  <p:embed/>
                </p:oleObj>
              </mc:Choice>
              <mc:Fallback>
                <p:oleObj name="Equation" r:id="rId3" imgW="965200" imgH="457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1688" y="3738563"/>
                        <a:ext cx="2413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2" name="Text Box 6">
            <a:extLst>
              <a:ext uri="{FF2B5EF4-FFF2-40B4-BE49-F238E27FC236}">
                <a16:creationId xmlns:a16="http://schemas.microsoft.com/office/drawing/2014/main" id="{3A72B874-812F-4E4C-A56F-5F0AB15939E1}"/>
              </a:ext>
            </a:extLst>
          </p:cNvPr>
          <p:cNvSpPr txBox="1">
            <a:spLocks noChangeArrowheads="1"/>
          </p:cNvSpPr>
          <p:nvPr/>
        </p:nvSpPr>
        <p:spPr bwMode="auto">
          <a:xfrm>
            <a:off x="455613" y="2513013"/>
            <a:ext cx="61722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3400">
                <a:solidFill>
                  <a:srgbClr val="BC2C3A"/>
                </a:solidFill>
                <a:latin typeface="Times New Roman" panose="02020603050405020304" pitchFamily="18" charset="0"/>
              </a:rPr>
              <a:t>Solution</a:t>
            </a:r>
          </a:p>
          <a:p>
            <a:pPr>
              <a:spcBef>
                <a:spcPct val="20000"/>
              </a:spcBef>
            </a:pPr>
            <a:r>
              <a:rPr lang="en-US" altLang="en-US" sz="3000">
                <a:latin typeface="Times New Roman" panose="02020603050405020304" pitchFamily="18" charset="0"/>
              </a:rPr>
              <a:t>The prime factorizations are below.</a:t>
            </a:r>
          </a:p>
        </p:txBody>
      </p:sp>
      <p:sp>
        <p:nvSpPr>
          <p:cNvPr id="65543" name="Text Box 7">
            <a:extLst>
              <a:ext uri="{FF2B5EF4-FFF2-40B4-BE49-F238E27FC236}">
                <a16:creationId xmlns:a16="http://schemas.microsoft.com/office/drawing/2014/main" id="{D1B7FFD4-7212-4DF8-BDD7-D873FEE74796}"/>
              </a:ext>
            </a:extLst>
          </p:cNvPr>
          <p:cNvSpPr txBox="1">
            <a:spLocks noChangeArrowheads="1"/>
          </p:cNvSpPr>
          <p:nvPr/>
        </p:nvSpPr>
        <p:spPr bwMode="auto">
          <a:xfrm>
            <a:off x="455613" y="5334000"/>
            <a:ext cx="61722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The LCM is 2</a:t>
            </a:r>
            <a:r>
              <a:rPr lang="en-US" altLang="en-US" sz="3000" baseline="30000">
                <a:latin typeface="Times New Roman" panose="02020603050405020304" pitchFamily="18" charset="0"/>
              </a:rPr>
              <a:t>3 </a:t>
            </a:r>
            <a:r>
              <a:rPr lang="en-US" altLang="en-US" sz="3000">
                <a:latin typeface="Times New Roman" panose="02020603050405020304" pitchFamily="18" charset="0"/>
                <a:cs typeface="Times New Roman" panose="02020603050405020304" pitchFamily="18" charset="0"/>
              </a:rPr>
              <a:t>· 3</a:t>
            </a:r>
            <a:r>
              <a:rPr lang="en-US" altLang="en-US" sz="3000" baseline="30000">
                <a:latin typeface="Times New Roman" panose="02020603050405020304" pitchFamily="18" charset="0"/>
                <a:cs typeface="Times New Roman" panose="02020603050405020304" pitchFamily="18" charset="0"/>
              </a:rPr>
              <a:t>3 </a:t>
            </a:r>
            <a:r>
              <a:rPr lang="en-US" altLang="en-US" sz="3000">
                <a:latin typeface="Times New Roman" panose="02020603050405020304" pitchFamily="18" charset="0"/>
              </a:rPr>
              <a:t>· 5</a:t>
            </a:r>
            <a:r>
              <a:rPr lang="en-US" altLang="en-US" sz="3000" baseline="30000">
                <a:latin typeface="Times New Roman" panose="02020603050405020304" pitchFamily="18" charset="0"/>
              </a:rPr>
              <a:t>2</a:t>
            </a:r>
            <a:r>
              <a:rPr lang="en-US" altLang="en-US" sz="3000">
                <a:latin typeface="Times New Roman" panose="02020603050405020304" pitchFamily="18" charset="0"/>
              </a:rPr>
              <a:t> = 5400.</a:t>
            </a:r>
          </a:p>
        </p:txBody>
      </p:sp>
      <p:sp>
        <p:nvSpPr>
          <p:cNvPr id="21510" name="Rectangle 8">
            <a:extLst>
              <a:ext uri="{FF2B5EF4-FFF2-40B4-BE49-F238E27FC236}">
                <a16:creationId xmlns:a16="http://schemas.microsoft.com/office/drawing/2014/main" id="{B5EAF433-16B1-4E57-B7E9-2B1411032937}"/>
              </a:ext>
            </a:extLst>
          </p:cNvPr>
          <p:cNvSpPr>
            <a:spLocks noGrp="1" noChangeArrowheads="1"/>
          </p:cNvSpPr>
          <p:nvPr>
            <p:ph type="title"/>
          </p:nvPr>
        </p:nvSpPr>
        <p:spPr/>
        <p:txBody>
          <a:bodyPr/>
          <a:lstStyle/>
          <a:p>
            <a:r>
              <a:rPr lang="en-US" altLang="en-US"/>
              <a:t>Example: Finding the LCM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5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2" grpId="0"/>
      <p:bldP spid="6554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Text Box 3">
            <a:extLst>
              <a:ext uri="{FF2B5EF4-FFF2-40B4-BE49-F238E27FC236}">
                <a16:creationId xmlns:a16="http://schemas.microsoft.com/office/drawing/2014/main" id="{37E580D2-41B5-4921-85E0-84C4E5C581D9}"/>
              </a:ext>
            </a:extLst>
          </p:cNvPr>
          <p:cNvSpPr txBox="1">
            <a:spLocks noChangeArrowheads="1"/>
          </p:cNvSpPr>
          <p:nvPr/>
        </p:nvSpPr>
        <p:spPr bwMode="auto">
          <a:xfrm>
            <a:off x="455613" y="1600200"/>
            <a:ext cx="8077200" cy="457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371600" indent="-1371600">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800" b="1" i="1"/>
              <a:t>Step 1</a:t>
            </a:r>
            <a:r>
              <a:rPr lang="en-US" altLang="en-US" sz="2800"/>
              <a:t>	Write the numbers in a row.</a:t>
            </a:r>
          </a:p>
          <a:p>
            <a:pPr>
              <a:spcBef>
                <a:spcPct val="50000"/>
              </a:spcBef>
            </a:pPr>
            <a:r>
              <a:rPr lang="en-US" altLang="en-US" sz="2800" b="1" i="1"/>
              <a:t>Step 2</a:t>
            </a:r>
            <a:r>
              <a:rPr lang="en-US" altLang="en-US" sz="2800"/>
              <a:t> 	Divide each of the numbers by a common prime factor. Try 2, then 3, and so on.</a:t>
            </a:r>
          </a:p>
          <a:p>
            <a:pPr>
              <a:spcBef>
                <a:spcPct val="50000"/>
              </a:spcBef>
            </a:pPr>
            <a:r>
              <a:rPr lang="en-US" altLang="en-US" sz="2800" b="1" i="1"/>
              <a:t>Step 3</a:t>
            </a:r>
            <a:r>
              <a:rPr lang="en-US" altLang="en-US" sz="2800"/>
              <a:t> 	Divide the quotients by a common prime factor. When no prime will divide all quotients, but a prime will divide some of them, divide where possible and bring any nondivisible quotients down. </a:t>
            </a:r>
          </a:p>
          <a:p>
            <a:pPr>
              <a:spcBef>
                <a:spcPct val="50000"/>
              </a:spcBef>
            </a:pPr>
            <a:r>
              <a:rPr lang="en-US" altLang="en-US" sz="2800"/>
              <a:t>		</a:t>
            </a:r>
            <a:r>
              <a:rPr lang="en-US" altLang="en-US" sz="2800" i="1"/>
              <a:t>Continued on next slide… </a:t>
            </a:r>
          </a:p>
        </p:txBody>
      </p:sp>
      <p:sp>
        <p:nvSpPr>
          <p:cNvPr id="22531" name="Rectangle 4">
            <a:extLst>
              <a:ext uri="{FF2B5EF4-FFF2-40B4-BE49-F238E27FC236}">
                <a16:creationId xmlns:a16="http://schemas.microsoft.com/office/drawing/2014/main" id="{A8EA3C1B-A810-423E-8116-3BA4BAE68CDB}"/>
              </a:ext>
            </a:extLst>
          </p:cNvPr>
          <p:cNvSpPr>
            <a:spLocks noGrp="1" noChangeArrowheads="1"/>
          </p:cNvSpPr>
          <p:nvPr>
            <p:ph type="title"/>
          </p:nvPr>
        </p:nvSpPr>
        <p:spPr/>
        <p:txBody>
          <a:bodyPr/>
          <a:lstStyle/>
          <a:p>
            <a:r>
              <a:rPr lang="en-US" altLang="en-US"/>
              <a:t>Finding the Least Common Multiple (Dividing by Prime Factors Method)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Text Box 3">
            <a:extLst>
              <a:ext uri="{FF2B5EF4-FFF2-40B4-BE49-F238E27FC236}">
                <a16:creationId xmlns:a16="http://schemas.microsoft.com/office/drawing/2014/main" id="{6A6047C9-870C-441A-8D6E-FBA8BA725597}"/>
              </a:ext>
            </a:extLst>
          </p:cNvPr>
          <p:cNvSpPr txBox="1">
            <a:spLocks noChangeArrowheads="1"/>
          </p:cNvSpPr>
          <p:nvPr/>
        </p:nvSpPr>
        <p:spPr bwMode="auto">
          <a:xfrm>
            <a:off x="455613" y="1598613"/>
            <a:ext cx="7848600"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371600" indent="-1371600">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800" b="1" i="1"/>
              <a:t>Step 3	</a:t>
            </a:r>
            <a:r>
              <a:rPr lang="en-US" altLang="en-US" sz="2800"/>
              <a:t>(step 3 continued) Continue until no prime will divide any two quotients. </a:t>
            </a:r>
          </a:p>
          <a:p>
            <a:pPr>
              <a:spcBef>
                <a:spcPct val="50000"/>
              </a:spcBef>
            </a:pPr>
            <a:r>
              <a:rPr lang="en-US" altLang="en-US" sz="2800" b="1" i="1"/>
              <a:t>Step 4	</a:t>
            </a:r>
            <a:r>
              <a:rPr lang="en-US" altLang="en-US" sz="2800"/>
              <a:t>The product of the prime divisors in steps 2 and 3 as well as all remaining quotients is the least common multiple.</a:t>
            </a:r>
          </a:p>
        </p:txBody>
      </p:sp>
      <p:sp>
        <p:nvSpPr>
          <p:cNvPr id="23555" name="Rectangle 4">
            <a:extLst>
              <a:ext uri="{FF2B5EF4-FFF2-40B4-BE49-F238E27FC236}">
                <a16:creationId xmlns:a16="http://schemas.microsoft.com/office/drawing/2014/main" id="{CC3ECC08-585C-4342-8948-3307C13E13DE}"/>
              </a:ext>
            </a:extLst>
          </p:cNvPr>
          <p:cNvSpPr>
            <a:spLocks noGrp="1" noChangeArrowheads="1"/>
          </p:cNvSpPr>
          <p:nvPr>
            <p:ph type="title"/>
          </p:nvPr>
        </p:nvSpPr>
        <p:spPr/>
        <p:txBody>
          <a:bodyPr/>
          <a:lstStyle/>
          <a:p>
            <a:r>
              <a:rPr lang="en-US" altLang="en-US"/>
              <a:t>Finding the Least Common Multiple (Dividing by Prime Factors Method)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Text Box 3">
            <a:extLst>
              <a:ext uri="{FF2B5EF4-FFF2-40B4-BE49-F238E27FC236}">
                <a16:creationId xmlns:a16="http://schemas.microsoft.com/office/drawing/2014/main" id="{F61E8584-AF2A-418A-B336-D8B8D6ED474A}"/>
              </a:ext>
            </a:extLst>
          </p:cNvPr>
          <p:cNvSpPr txBox="1">
            <a:spLocks noChangeArrowheads="1"/>
          </p:cNvSpPr>
          <p:nvPr/>
        </p:nvSpPr>
        <p:spPr bwMode="auto">
          <a:xfrm>
            <a:off x="455613" y="1598613"/>
            <a:ext cx="7848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a:latin typeface="Times New Roman" panose="02020603050405020304" pitchFamily="18" charset="0"/>
              </a:rPr>
              <a:t>Find the least common multiple of 12, 18, and 30.</a:t>
            </a:r>
          </a:p>
        </p:txBody>
      </p:sp>
      <p:sp>
        <p:nvSpPr>
          <p:cNvPr id="24579" name="Text Box 4">
            <a:extLst>
              <a:ext uri="{FF2B5EF4-FFF2-40B4-BE49-F238E27FC236}">
                <a16:creationId xmlns:a16="http://schemas.microsoft.com/office/drawing/2014/main" id="{D3FA05FD-0B0E-4D04-A787-0579BBE0CBEA}"/>
              </a:ext>
            </a:extLst>
          </p:cNvPr>
          <p:cNvSpPr txBox="1">
            <a:spLocks noChangeArrowheads="1"/>
          </p:cNvSpPr>
          <p:nvPr/>
        </p:nvSpPr>
        <p:spPr bwMode="auto">
          <a:xfrm>
            <a:off x="455613" y="2209800"/>
            <a:ext cx="5562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400">
                <a:solidFill>
                  <a:srgbClr val="BC2C3A"/>
                </a:solidFill>
                <a:latin typeface="Times New Roman" panose="02020603050405020304" pitchFamily="18" charset="0"/>
              </a:rPr>
              <a:t>Solution</a:t>
            </a:r>
          </a:p>
        </p:txBody>
      </p:sp>
      <p:sp>
        <p:nvSpPr>
          <p:cNvPr id="68613" name="Text Box 5">
            <a:extLst>
              <a:ext uri="{FF2B5EF4-FFF2-40B4-BE49-F238E27FC236}">
                <a16:creationId xmlns:a16="http://schemas.microsoft.com/office/drawing/2014/main" id="{47D695C4-8E0E-4C4A-BFF1-5BFAB51A87D2}"/>
              </a:ext>
            </a:extLst>
          </p:cNvPr>
          <p:cNvSpPr txBox="1">
            <a:spLocks noChangeArrowheads="1"/>
          </p:cNvSpPr>
          <p:nvPr/>
        </p:nvSpPr>
        <p:spPr bwMode="auto">
          <a:xfrm>
            <a:off x="1447800" y="2895600"/>
            <a:ext cx="5029200" cy="204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200">
                <a:latin typeface="Times New Roman" panose="02020603050405020304" pitchFamily="18" charset="0"/>
              </a:rPr>
              <a:t>2   12     18    30</a:t>
            </a:r>
          </a:p>
          <a:p>
            <a:pPr>
              <a:spcBef>
                <a:spcPct val="50000"/>
              </a:spcBef>
            </a:pPr>
            <a:r>
              <a:rPr lang="en-US" altLang="en-US" sz="3200">
                <a:latin typeface="Times New Roman" panose="02020603050405020304" pitchFamily="18" charset="0"/>
              </a:rPr>
              <a:t>       6       9    15</a:t>
            </a:r>
          </a:p>
          <a:p>
            <a:pPr>
              <a:spcBef>
                <a:spcPct val="50000"/>
              </a:spcBef>
            </a:pPr>
            <a:r>
              <a:rPr lang="en-US" altLang="en-US" sz="3200">
                <a:latin typeface="Times New Roman" panose="02020603050405020304" pitchFamily="18" charset="0"/>
              </a:rPr>
              <a:t>       2       3      5</a:t>
            </a:r>
          </a:p>
        </p:txBody>
      </p:sp>
      <p:sp>
        <p:nvSpPr>
          <p:cNvPr id="24581" name="Line 6">
            <a:extLst>
              <a:ext uri="{FF2B5EF4-FFF2-40B4-BE49-F238E27FC236}">
                <a16:creationId xmlns:a16="http://schemas.microsoft.com/office/drawing/2014/main" id="{649352EE-9F53-4F95-9DA0-D9892E9C30E0}"/>
              </a:ext>
            </a:extLst>
          </p:cNvPr>
          <p:cNvSpPr>
            <a:spLocks noChangeShapeType="1"/>
          </p:cNvSpPr>
          <p:nvPr/>
        </p:nvSpPr>
        <p:spPr bwMode="auto">
          <a:xfrm>
            <a:off x="1905000" y="2895600"/>
            <a:ext cx="0" cy="533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5" name="Line 7">
            <a:extLst>
              <a:ext uri="{FF2B5EF4-FFF2-40B4-BE49-F238E27FC236}">
                <a16:creationId xmlns:a16="http://schemas.microsoft.com/office/drawing/2014/main" id="{EDBE662F-B8CB-4E53-AE1C-9F761224EB47}"/>
              </a:ext>
            </a:extLst>
          </p:cNvPr>
          <p:cNvSpPr>
            <a:spLocks noChangeShapeType="1"/>
          </p:cNvSpPr>
          <p:nvPr/>
        </p:nvSpPr>
        <p:spPr bwMode="auto">
          <a:xfrm>
            <a:off x="1905000" y="3581400"/>
            <a:ext cx="0" cy="609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3" name="Line 8">
            <a:extLst>
              <a:ext uri="{FF2B5EF4-FFF2-40B4-BE49-F238E27FC236}">
                <a16:creationId xmlns:a16="http://schemas.microsoft.com/office/drawing/2014/main" id="{57BC25BB-7B44-4534-8618-130C831FA0C5}"/>
              </a:ext>
            </a:extLst>
          </p:cNvPr>
          <p:cNvSpPr>
            <a:spLocks noChangeShapeType="1"/>
          </p:cNvSpPr>
          <p:nvPr/>
        </p:nvSpPr>
        <p:spPr bwMode="auto">
          <a:xfrm>
            <a:off x="1905000" y="3429000"/>
            <a:ext cx="2438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7" name="Line 9">
            <a:extLst>
              <a:ext uri="{FF2B5EF4-FFF2-40B4-BE49-F238E27FC236}">
                <a16:creationId xmlns:a16="http://schemas.microsoft.com/office/drawing/2014/main" id="{AC7E7FC1-0878-486F-8AA8-D21B3768978A}"/>
              </a:ext>
            </a:extLst>
          </p:cNvPr>
          <p:cNvSpPr>
            <a:spLocks noChangeShapeType="1"/>
          </p:cNvSpPr>
          <p:nvPr/>
        </p:nvSpPr>
        <p:spPr bwMode="auto">
          <a:xfrm>
            <a:off x="1905000" y="4191000"/>
            <a:ext cx="2438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5" name="Text Box 10">
            <a:extLst>
              <a:ext uri="{FF2B5EF4-FFF2-40B4-BE49-F238E27FC236}">
                <a16:creationId xmlns:a16="http://schemas.microsoft.com/office/drawing/2014/main" id="{D5B5B0AC-A1B4-400E-B2CE-10D0D46157BD}"/>
              </a:ext>
            </a:extLst>
          </p:cNvPr>
          <p:cNvSpPr txBox="1">
            <a:spLocks noChangeArrowheads="1"/>
          </p:cNvSpPr>
          <p:nvPr/>
        </p:nvSpPr>
        <p:spPr bwMode="auto">
          <a:xfrm>
            <a:off x="4724400" y="2895600"/>
            <a:ext cx="2362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600">
                <a:latin typeface="Times New Roman" panose="02020603050405020304" pitchFamily="18" charset="0"/>
              </a:rPr>
              <a:t>Divide by 2</a:t>
            </a:r>
          </a:p>
        </p:txBody>
      </p:sp>
      <p:sp>
        <p:nvSpPr>
          <p:cNvPr id="68619" name="Text Box 11">
            <a:extLst>
              <a:ext uri="{FF2B5EF4-FFF2-40B4-BE49-F238E27FC236}">
                <a16:creationId xmlns:a16="http://schemas.microsoft.com/office/drawing/2014/main" id="{A383087E-59F3-4715-8971-E2A86B14FB2F}"/>
              </a:ext>
            </a:extLst>
          </p:cNvPr>
          <p:cNvSpPr txBox="1">
            <a:spLocks noChangeArrowheads="1"/>
          </p:cNvSpPr>
          <p:nvPr/>
        </p:nvSpPr>
        <p:spPr bwMode="auto">
          <a:xfrm>
            <a:off x="4724400" y="3581400"/>
            <a:ext cx="2362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600">
                <a:latin typeface="Times New Roman" panose="02020603050405020304" pitchFamily="18" charset="0"/>
              </a:rPr>
              <a:t>Divide by 3</a:t>
            </a:r>
          </a:p>
        </p:txBody>
      </p:sp>
      <p:sp>
        <p:nvSpPr>
          <p:cNvPr id="68620" name="Text Box 12">
            <a:extLst>
              <a:ext uri="{FF2B5EF4-FFF2-40B4-BE49-F238E27FC236}">
                <a16:creationId xmlns:a16="http://schemas.microsoft.com/office/drawing/2014/main" id="{F517CB8A-0C99-41B9-8132-7B44247AEA44}"/>
              </a:ext>
            </a:extLst>
          </p:cNvPr>
          <p:cNvSpPr txBox="1">
            <a:spLocks noChangeArrowheads="1"/>
          </p:cNvSpPr>
          <p:nvPr/>
        </p:nvSpPr>
        <p:spPr bwMode="auto">
          <a:xfrm>
            <a:off x="455613" y="5410200"/>
            <a:ext cx="708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a:latin typeface="Times New Roman" panose="02020603050405020304" pitchFamily="18" charset="0"/>
              </a:rPr>
              <a:t>The LCM is 2 </a:t>
            </a:r>
            <a:r>
              <a:rPr lang="en-US" altLang="en-US" sz="2800">
                <a:latin typeface="Times New Roman" panose="02020603050405020304" pitchFamily="18" charset="0"/>
                <a:cs typeface="Times New Roman" panose="02020603050405020304" pitchFamily="18" charset="0"/>
              </a:rPr>
              <a:t>· 3 · 2 </a:t>
            </a:r>
            <a:r>
              <a:rPr lang="en-US" altLang="en-US" sz="2800">
                <a:latin typeface="Times New Roman" panose="02020603050405020304" pitchFamily="18" charset="0"/>
              </a:rPr>
              <a:t>· 3 · 5 </a:t>
            </a:r>
            <a:r>
              <a:rPr lang="en-US" altLang="en-US" sz="2800">
                <a:latin typeface="Times New Roman" panose="02020603050405020304" pitchFamily="18" charset="0"/>
                <a:cs typeface="Times New Roman" panose="02020603050405020304" pitchFamily="18" charset="0"/>
              </a:rPr>
              <a:t>= 180</a:t>
            </a:r>
            <a:r>
              <a:rPr lang="en-US" altLang="en-US" sz="2800">
                <a:latin typeface="Times New Roman" panose="02020603050405020304" pitchFamily="18" charset="0"/>
              </a:rPr>
              <a:t>.</a:t>
            </a:r>
          </a:p>
        </p:txBody>
      </p:sp>
      <p:sp>
        <p:nvSpPr>
          <p:cNvPr id="68621" name="Text Box 13">
            <a:extLst>
              <a:ext uri="{FF2B5EF4-FFF2-40B4-BE49-F238E27FC236}">
                <a16:creationId xmlns:a16="http://schemas.microsoft.com/office/drawing/2014/main" id="{4529D58F-3856-487B-9A27-3F9F2A3EAEC3}"/>
              </a:ext>
            </a:extLst>
          </p:cNvPr>
          <p:cNvSpPr txBox="1">
            <a:spLocks noChangeArrowheads="1"/>
          </p:cNvSpPr>
          <p:nvPr/>
        </p:nvSpPr>
        <p:spPr bwMode="auto">
          <a:xfrm>
            <a:off x="4800600" y="4343400"/>
            <a:ext cx="3124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600">
                <a:latin typeface="Times New Roman" panose="02020603050405020304" pitchFamily="18" charset="0"/>
              </a:rPr>
              <a:t>No common factors</a:t>
            </a:r>
          </a:p>
        </p:txBody>
      </p:sp>
      <p:sp>
        <p:nvSpPr>
          <p:cNvPr id="68622" name="Text Box 14">
            <a:extLst>
              <a:ext uri="{FF2B5EF4-FFF2-40B4-BE49-F238E27FC236}">
                <a16:creationId xmlns:a16="http://schemas.microsoft.com/office/drawing/2014/main" id="{A1A6E481-059D-4A82-AFF0-2F908FA45F6B}"/>
              </a:ext>
            </a:extLst>
          </p:cNvPr>
          <p:cNvSpPr txBox="1">
            <a:spLocks noChangeArrowheads="1"/>
          </p:cNvSpPr>
          <p:nvPr/>
        </p:nvSpPr>
        <p:spPr bwMode="auto">
          <a:xfrm>
            <a:off x="1447800" y="3581400"/>
            <a:ext cx="76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200">
                <a:latin typeface="Times New Roman" panose="02020603050405020304" pitchFamily="18" charset="0"/>
              </a:rPr>
              <a:t>3</a:t>
            </a:r>
          </a:p>
        </p:txBody>
      </p:sp>
      <p:sp>
        <p:nvSpPr>
          <p:cNvPr id="68623" name="Freeform 15">
            <a:extLst>
              <a:ext uri="{FF2B5EF4-FFF2-40B4-BE49-F238E27FC236}">
                <a16:creationId xmlns:a16="http://schemas.microsoft.com/office/drawing/2014/main" id="{41585268-CD00-47A2-BAAF-8FA4B1C0F085}"/>
              </a:ext>
            </a:extLst>
          </p:cNvPr>
          <p:cNvSpPr>
            <a:spLocks/>
          </p:cNvSpPr>
          <p:nvPr/>
        </p:nvSpPr>
        <p:spPr bwMode="auto">
          <a:xfrm>
            <a:off x="1244600" y="2730500"/>
            <a:ext cx="3390900" cy="2413000"/>
          </a:xfrm>
          <a:custGeom>
            <a:avLst/>
            <a:gdLst>
              <a:gd name="T0" fmla="*/ 2147483646 w 2136"/>
              <a:gd name="T1" fmla="*/ 2147483646 h 1520"/>
              <a:gd name="T2" fmla="*/ 2147483646 w 2136"/>
              <a:gd name="T3" fmla="*/ 2147483646 h 1520"/>
              <a:gd name="T4" fmla="*/ 2147483646 w 2136"/>
              <a:gd name="T5" fmla="*/ 2147483646 h 1520"/>
              <a:gd name="T6" fmla="*/ 2147483646 w 2136"/>
              <a:gd name="T7" fmla="*/ 2147483646 h 1520"/>
              <a:gd name="T8" fmla="*/ 2147483646 w 2136"/>
              <a:gd name="T9" fmla="*/ 2147483646 h 1520"/>
              <a:gd name="T10" fmla="*/ 2147483646 w 2136"/>
              <a:gd name="T11" fmla="*/ 2147483646 h 1520"/>
              <a:gd name="T12" fmla="*/ 2147483646 w 2136"/>
              <a:gd name="T13" fmla="*/ 2147483646 h 1520"/>
              <a:gd name="T14" fmla="*/ 2147483646 w 2136"/>
              <a:gd name="T15" fmla="*/ 2147483646 h 1520"/>
              <a:gd name="T16" fmla="*/ 2147483646 w 2136"/>
              <a:gd name="T17" fmla="*/ 2147483646 h 1520"/>
              <a:gd name="T18" fmla="*/ 2147483646 w 2136"/>
              <a:gd name="T19" fmla="*/ 2147483646 h 1520"/>
              <a:gd name="T20" fmla="*/ 2147483646 w 2136"/>
              <a:gd name="T21" fmla="*/ 2147483646 h 15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6" h="1520">
                <a:moveTo>
                  <a:pt x="368" y="248"/>
                </a:moveTo>
                <a:cubicBezTo>
                  <a:pt x="360" y="144"/>
                  <a:pt x="368" y="120"/>
                  <a:pt x="320" y="104"/>
                </a:cubicBezTo>
                <a:cubicBezTo>
                  <a:pt x="272" y="88"/>
                  <a:pt x="120" y="0"/>
                  <a:pt x="80" y="152"/>
                </a:cubicBezTo>
                <a:cubicBezTo>
                  <a:pt x="40" y="304"/>
                  <a:pt x="0" y="800"/>
                  <a:pt x="80" y="1016"/>
                </a:cubicBezTo>
                <a:cubicBezTo>
                  <a:pt x="160" y="1232"/>
                  <a:pt x="256" y="1376"/>
                  <a:pt x="560" y="1448"/>
                </a:cubicBezTo>
                <a:cubicBezTo>
                  <a:pt x="864" y="1520"/>
                  <a:pt x="1672" y="1512"/>
                  <a:pt x="1904" y="1448"/>
                </a:cubicBezTo>
                <a:cubicBezTo>
                  <a:pt x="2136" y="1384"/>
                  <a:pt x="2008" y="1136"/>
                  <a:pt x="1952" y="1064"/>
                </a:cubicBezTo>
                <a:cubicBezTo>
                  <a:pt x="1896" y="992"/>
                  <a:pt x="1824" y="1024"/>
                  <a:pt x="1568" y="1016"/>
                </a:cubicBezTo>
                <a:cubicBezTo>
                  <a:pt x="1312" y="1008"/>
                  <a:pt x="616" y="1064"/>
                  <a:pt x="416" y="1016"/>
                </a:cubicBezTo>
                <a:cubicBezTo>
                  <a:pt x="216" y="968"/>
                  <a:pt x="376" y="856"/>
                  <a:pt x="368" y="728"/>
                </a:cubicBezTo>
                <a:cubicBezTo>
                  <a:pt x="360" y="600"/>
                  <a:pt x="376" y="352"/>
                  <a:pt x="368" y="248"/>
                </a:cubicBezTo>
                <a:close/>
              </a:path>
            </a:pathLst>
          </a:cu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1" name="Rectangle 16">
            <a:extLst>
              <a:ext uri="{FF2B5EF4-FFF2-40B4-BE49-F238E27FC236}">
                <a16:creationId xmlns:a16="http://schemas.microsoft.com/office/drawing/2014/main" id="{32B50FF5-FF62-49D2-B058-AF2B461F7B2D}"/>
              </a:ext>
            </a:extLst>
          </p:cNvPr>
          <p:cNvSpPr>
            <a:spLocks noGrp="1" noChangeArrowheads="1"/>
          </p:cNvSpPr>
          <p:nvPr>
            <p:ph type="title"/>
          </p:nvPr>
        </p:nvSpPr>
        <p:spPr/>
        <p:txBody>
          <a:bodyPr/>
          <a:lstStyle/>
          <a:p>
            <a:r>
              <a:rPr lang="en-US" altLang="en-US"/>
              <a:t>Finding the Least Common Multiple (Dividing by Prime Factors Method)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6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861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861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6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62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6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86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9" grpId="0"/>
      <p:bldP spid="68620" grpId="0"/>
      <p:bldP spid="68621" grpId="0"/>
      <p:bldP spid="68622"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5602" name="Object 3">
            <a:extLst>
              <a:ext uri="{FF2B5EF4-FFF2-40B4-BE49-F238E27FC236}">
                <a16:creationId xmlns:a16="http://schemas.microsoft.com/office/drawing/2014/main" id="{A47C85C5-1E65-4B75-B8E9-00F832C9BA93}"/>
              </a:ext>
            </a:extLst>
          </p:cNvPr>
          <p:cNvGraphicFramePr>
            <a:graphicFrameLocks noChangeAspect="1"/>
          </p:cNvGraphicFramePr>
          <p:nvPr/>
        </p:nvGraphicFramePr>
        <p:xfrm>
          <a:off x="847725" y="2333625"/>
          <a:ext cx="6819900" cy="1052513"/>
        </p:xfrm>
        <a:graphic>
          <a:graphicData uri="http://schemas.openxmlformats.org/presentationml/2006/ole">
            <mc:AlternateContent xmlns:mc="http://schemas.openxmlformats.org/markup-compatibility/2006">
              <mc:Choice xmlns:v="urn:schemas-microsoft-com:vml" Requires="v">
                <p:oleObj spid="_x0000_s25607" name="Equation" r:id="rId3" imgW="2717800" imgH="419100" progId="Equation.DSMT4">
                  <p:embed/>
                </p:oleObj>
              </mc:Choice>
              <mc:Fallback>
                <p:oleObj name="Equation" r:id="rId3" imgW="2717800" imgH="4191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725" y="2333625"/>
                        <a:ext cx="6819900" cy="1052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3" name="Text Box 4">
            <a:extLst>
              <a:ext uri="{FF2B5EF4-FFF2-40B4-BE49-F238E27FC236}">
                <a16:creationId xmlns:a16="http://schemas.microsoft.com/office/drawing/2014/main" id="{DFC34CB4-8578-4565-A037-23630E2DA108}"/>
              </a:ext>
            </a:extLst>
          </p:cNvPr>
          <p:cNvSpPr txBox="1">
            <a:spLocks noChangeArrowheads="1"/>
          </p:cNvSpPr>
          <p:nvPr/>
        </p:nvSpPr>
        <p:spPr bwMode="auto">
          <a:xfrm>
            <a:off x="455613" y="1598613"/>
            <a:ext cx="79438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The least common multiple of </a:t>
            </a:r>
            <a:r>
              <a:rPr lang="en-US" altLang="en-US" sz="3000" i="1">
                <a:latin typeface="Times New Roman" panose="02020603050405020304" pitchFamily="18" charset="0"/>
              </a:rPr>
              <a:t>m</a:t>
            </a:r>
            <a:r>
              <a:rPr lang="en-US" altLang="en-US" sz="3000">
                <a:latin typeface="Times New Roman" panose="02020603050405020304" pitchFamily="18" charset="0"/>
              </a:rPr>
              <a:t> and </a:t>
            </a:r>
            <a:r>
              <a:rPr lang="en-US" altLang="en-US" sz="3000" i="1">
                <a:latin typeface="Times New Roman" panose="02020603050405020304" pitchFamily="18" charset="0"/>
              </a:rPr>
              <a:t>n</a:t>
            </a:r>
            <a:r>
              <a:rPr lang="en-US" altLang="en-US" sz="3000">
                <a:latin typeface="Times New Roman" panose="02020603050405020304" pitchFamily="18" charset="0"/>
              </a:rPr>
              <a:t> is given by</a:t>
            </a:r>
          </a:p>
        </p:txBody>
      </p:sp>
      <p:sp>
        <p:nvSpPr>
          <p:cNvPr id="25604" name="Rectangle 5">
            <a:extLst>
              <a:ext uri="{FF2B5EF4-FFF2-40B4-BE49-F238E27FC236}">
                <a16:creationId xmlns:a16="http://schemas.microsoft.com/office/drawing/2014/main" id="{EFA43DD1-377F-413D-AE2F-9F8916C8A0E6}"/>
              </a:ext>
            </a:extLst>
          </p:cNvPr>
          <p:cNvSpPr>
            <a:spLocks noGrp="1" noChangeArrowheads="1"/>
          </p:cNvSpPr>
          <p:nvPr>
            <p:ph type="title"/>
          </p:nvPr>
        </p:nvSpPr>
        <p:spPr/>
        <p:txBody>
          <a:bodyPr/>
          <a:lstStyle/>
          <a:p>
            <a:r>
              <a:rPr lang="en-US" altLang="en-US"/>
              <a:t>Finding the Least Common Multiple (Formula)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70659" name="Object 3">
            <a:extLst>
              <a:ext uri="{FF2B5EF4-FFF2-40B4-BE49-F238E27FC236}">
                <a16:creationId xmlns:a16="http://schemas.microsoft.com/office/drawing/2014/main" id="{09C906FF-ABCC-46ED-8143-1BD726EBB351}"/>
              </a:ext>
            </a:extLst>
          </p:cNvPr>
          <p:cNvGraphicFramePr>
            <a:graphicFrameLocks noChangeAspect="1"/>
          </p:cNvGraphicFramePr>
          <p:nvPr/>
        </p:nvGraphicFramePr>
        <p:xfrm>
          <a:off x="847725" y="3600450"/>
          <a:ext cx="5603875" cy="987425"/>
        </p:xfrm>
        <a:graphic>
          <a:graphicData uri="http://schemas.openxmlformats.org/presentationml/2006/ole">
            <mc:AlternateContent xmlns:mc="http://schemas.openxmlformats.org/markup-compatibility/2006">
              <mc:Choice xmlns:v="urn:schemas-microsoft-com:vml" Requires="v">
                <p:oleObj spid="_x0000_s26632" name="Equation" r:id="rId3" imgW="2235200" imgH="393700" progId="Equation.DSMT4">
                  <p:embed/>
                </p:oleObj>
              </mc:Choice>
              <mc:Fallback>
                <p:oleObj name="Equation" r:id="rId3" imgW="2235200" imgH="3937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725" y="3600450"/>
                        <a:ext cx="5603875"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27" name="Text Box 4">
            <a:extLst>
              <a:ext uri="{FF2B5EF4-FFF2-40B4-BE49-F238E27FC236}">
                <a16:creationId xmlns:a16="http://schemas.microsoft.com/office/drawing/2014/main" id="{6F37B292-B14D-453C-8A5B-EEA5F8BD03C3}"/>
              </a:ext>
            </a:extLst>
          </p:cNvPr>
          <p:cNvSpPr txBox="1">
            <a:spLocks noChangeArrowheads="1"/>
          </p:cNvSpPr>
          <p:nvPr/>
        </p:nvSpPr>
        <p:spPr bwMode="auto">
          <a:xfrm>
            <a:off x="455613" y="1598613"/>
            <a:ext cx="77724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Find the LCM of 360 and 1350.</a:t>
            </a:r>
          </a:p>
        </p:txBody>
      </p:sp>
      <p:sp>
        <p:nvSpPr>
          <p:cNvPr id="70662" name="Text Box 6">
            <a:extLst>
              <a:ext uri="{FF2B5EF4-FFF2-40B4-BE49-F238E27FC236}">
                <a16:creationId xmlns:a16="http://schemas.microsoft.com/office/drawing/2014/main" id="{31D3B6AC-5104-4C5D-9FCD-98A5725E9079}"/>
              </a:ext>
            </a:extLst>
          </p:cNvPr>
          <p:cNvSpPr txBox="1">
            <a:spLocks noChangeArrowheads="1"/>
          </p:cNvSpPr>
          <p:nvPr/>
        </p:nvSpPr>
        <p:spPr bwMode="auto">
          <a:xfrm>
            <a:off x="455613" y="2284413"/>
            <a:ext cx="29718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3400">
                <a:solidFill>
                  <a:srgbClr val="BC2C3A"/>
                </a:solidFill>
                <a:latin typeface="Times New Roman" panose="02020603050405020304" pitchFamily="18" charset="0"/>
              </a:rPr>
              <a:t>Solution</a:t>
            </a:r>
          </a:p>
          <a:p>
            <a:pPr>
              <a:spcBef>
                <a:spcPct val="20000"/>
              </a:spcBef>
            </a:pPr>
            <a:r>
              <a:rPr lang="en-US" altLang="en-US" sz="3000">
                <a:latin typeface="Times New Roman" panose="02020603050405020304" pitchFamily="18" charset="0"/>
              </a:rPr>
              <a:t>The GCF is 90.</a:t>
            </a:r>
          </a:p>
        </p:txBody>
      </p:sp>
      <p:sp>
        <p:nvSpPr>
          <p:cNvPr id="26629" name="Rectangle 7">
            <a:extLst>
              <a:ext uri="{FF2B5EF4-FFF2-40B4-BE49-F238E27FC236}">
                <a16:creationId xmlns:a16="http://schemas.microsoft.com/office/drawing/2014/main" id="{CB6BCB58-4F54-4536-9F59-13FE4EAFF936}"/>
              </a:ext>
            </a:extLst>
          </p:cNvPr>
          <p:cNvSpPr>
            <a:spLocks noGrp="1" noChangeArrowheads="1"/>
          </p:cNvSpPr>
          <p:nvPr>
            <p:ph type="title"/>
          </p:nvPr>
        </p:nvSpPr>
        <p:spPr/>
        <p:txBody>
          <a:bodyPr/>
          <a:lstStyle/>
          <a:p>
            <a:r>
              <a:rPr lang="en-US" altLang="en-US"/>
              <a:t>Example: LCM Formula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6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457200" y="165240"/>
            <a:ext cx="8228880" cy="1142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400" b="1" strike="noStrike" spc="-1">
                <a:solidFill>
                  <a:srgbClr val="000000"/>
                </a:solidFill>
                <a:latin typeface="Arial"/>
                <a:ea typeface="DejaVu Sans"/>
              </a:rPr>
              <a:t>Chapter 10: </a:t>
            </a:r>
            <a:r>
              <a:rPr lang="en-US" sz="3400" b="1" strike="noStrike" spc="-1">
                <a:solidFill>
                  <a:srgbClr val="333399"/>
                </a:solidFill>
                <a:latin typeface="Arial"/>
                <a:ea typeface="DejaVu Sans"/>
              </a:rPr>
              <a:t>Number Theory</a:t>
            </a:r>
            <a:endParaRPr lang="en-US" sz="3400" b="0" strike="noStrike" spc="-1">
              <a:latin typeface="Arial"/>
            </a:endParaRPr>
          </a:p>
        </p:txBody>
      </p:sp>
      <p:sp>
        <p:nvSpPr>
          <p:cNvPr id="134" name="CustomShape 2"/>
          <p:cNvSpPr/>
          <p:nvPr/>
        </p:nvSpPr>
        <p:spPr>
          <a:xfrm>
            <a:off x="457200" y="1600200"/>
            <a:ext cx="8228880" cy="4525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748"/>
              </a:spcBef>
            </a:pPr>
            <a:r>
              <a:rPr lang="en-US" sz="3000" strike="noStrike" spc="-1" dirty="0">
                <a:solidFill>
                  <a:srgbClr val="000000"/>
                </a:solidFill>
                <a:latin typeface="Times New Roman"/>
                <a:ea typeface="DejaVu Sans"/>
                <a:hlinkClick r:id="rId2" action="ppaction://hlinkpres?slideindex=1&amp;slidetitle="/>
              </a:rPr>
              <a:t>10.1 	Prime and Composite Numbers </a:t>
            </a:r>
            <a:endParaRPr lang="en-US" sz="3000" strike="noStrike" spc="-1" dirty="0">
              <a:latin typeface="Arial"/>
            </a:endParaRPr>
          </a:p>
          <a:p>
            <a:pPr>
              <a:lnSpc>
                <a:spcPct val="100000"/>
              </a:lnSpc>
              <a:spcBef>
                <a:spcPts val="748"/>
              </a:spcBef>
            </a:pPr>
            <a:r>
              <a:rPr lang="en-US" sz="3000" b="0" strike="noStrike" spc="-1" dirty="0">
                <a:solidFill>
                  <a:srgbClr val="000000"/>
                </a:solidFill>
                <a:latin typeface="Times New Roman"/>
                <a:ea typeface="DejaVu Sans"/>
                <a:hlinkClick r:id="rId3" action="ppaction://hlinkpres?slideindex=1&amp;slidetitle="/>
              </a:rPr>
              <a:t>10.2 	Selected Topics From Number Theory</a:t>
            </a:r>
            <a:endParaRPr lang="en-US" sz="3000" b="0" strike="noStrike" spc="-1" dirty="0">
              <a:latin typeface="Arial"/>
            </a:endParaRPr>
          </a:p>
          <a:p>
            <a:pPr>
              <a:lnSpc>
                <a:spcPct val="100000"/>
              </a:lnSpc>
              <a:spcBef>
                <a:spcPts val="748"/>
              </a:spcBef>
            </a:pPr>
            <a:r>
              <a:rPr lang="en-US" sz="3000" b="0" strike="noStrike" spc="-1" dirty="0">
                <a:solidFill>
                  <a:srgbClr val="000000"/>
                </a:solidFill>
                <a:latin typeface="Times New Roman"/>
                <a:ea typeface="DejaVu Sans"/>
              </a:rPr>
              <a:t>10.3 	Greatest Common Factor and Least Common Multiple </a:t>
            </a:r>
            <a:endParaRPr lang="en-US" sz="3000" b="0" strike="noStrike" spc="-1" dirty="0">
              <a:latin typeface="Arial"/>
            </a:endParaRPr>
          </a:p>
          <a:p>
            <a:pPr>
              <a:lnSpc>
                <a:spcPct val="100000"/>
              </a:lnSpc>
              <a:spcBef>
                <a:spcPts val="748"/>
              </a:spcBef>
            </a:pPr>
            <a:r>
              <a:rPr lang="en-US" sz="3000" b="0" strike="noStrike" spc="-1" dirty="0">
                <a:solidFill>
                  <a:srgbClr val="000000"/>
                </a:solidFill>
                <a:latin typeface="Times New Roman"/>
                <a:ea typeface="DejaVu Sans"/>
                <a:hlinkClick r:id="rId4" action="ppaction://hlinkpres?slideindex=1&amp;slidetitle="/>
              </a:rPr>
              <a:t>10.4 	The Fibonacci Sequence and the Golden Ratio</a:t>
            </a:r>
            <a:endParaRPr lang="en-US" sz="3000" b="0" strike="noStrike" spc="-1" dirty="0">
              <a:latin typeface="Arial"/>
            </a:endParaRPr>
          </a:p>
        </p:txBody>
      </p:sp>
    </p:spTree>
    <p:extLst>
      <p:ext uri="{BB962C8B-B14F-4D97-AF65-F5344CB8AC3E}">
        <p14:creationId xmlns:p14="http://schemas.microsoft.com/office/powerpoint/2010/main" val="120243352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Text Box 4">
            <a:extLst>
              <a:ext uri="{FF2B5EF4-FFF2-40B4-BE49-F238E27FC236}">
                <a16:creationId xmlns:a16="http://schemas.microsoft.com/office/drawing/2014/main" id="{51970F35-A30C-45C9-A2A3-374F7BE01079}"/>
              </a:ext>
            </a:extLst>
          </p:cNvPr>
          <p:cNvSpPr txBox="1">
            <a:spLocks noChangeArrowheads="1"/>
          </p:cNvSpPr>
          <p:nvPr/>
        </p:nvSpPr>
        <p:spPr bwMode="auto">
          <a:xfrm>
            <a:off x="457200" y="1508125"/>
            <a:ext cx="8229600" cy="286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Joshua has 450 football cards and 840 baseball cards. He wants to place them in stacks on a table so that each stack has the same number of cards, and no stack has different types of cards within it. What is the greatest number of cards that he can have in each stack?</a:t>
            </a:r>
          </a:p>
        </p:txBody>
      </p:sp>
      <p:sp>
        <p:nvSpPr>
          <p:cNvPr id="70662" name="Text Box 6">
            <a:extLst>
              <a:ext uri="{FF2B5EF4-FFF2-40B4-BE49-F238E27FC236}">
                <a16:creationId xmlns:a16="http://schemas.microsoft.com/office/drawing/2014/main" id="{26B6B227-7E54-412C-BCC6-CC535137BA53}"/>
              </a:ext>
            </a:extLst>
          </p:cNvPr>
          <p:cNvSpPr txBox="1">
            <a:spLocks noChangeArrowheads="1"/>
          </p:cNvSpPr>
          <p:nvPr/>
        </p:nvSpPr>
        <p:spPr bwMode="auto">
          <a:xfrm>
            <a:off x="457200" y="4370388"/>
            <a:ext cx="8431213" cy="209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3400">
                <a:solidFill>
                  <a:srgbClr val="BC2C3A"/>
                </a:solidFill>
                <a:latin typeface="Times New Roman" panose="02020603050405020304" pitchFamily="18" charset="0"/>
              </a:rPr>
              <a:t>Solution</a:t>
            </a:r>
          </a:p>
          <a:p>
            <a:pPr>
              <a:spcBef>
                <a:spcPct val="20000"/>
              </a:spcBef>
            </a:pPr>
            <a:r>
              <a:rPr lang="en-US" altLang="en-US" sz="3000">
                <a:latin typeface="Times New Roman" panose="02020603050405020304" pitchFamily="18" charset="0"/>
              </a:rPr>
              <a:t>Looking for the greatest number that will divide evenly into 450 and 840. Using any method, you will find the GCF is 30. </a:t>
            </a:r>
          </a:p>
        </p:txBody>
      </p:sp>
      <p:sp>
        <p:nvSpPr>
          <p:cNvPr id="27652" name="Rectangle 7">
            <a:extLst>
              <a:ext uri="{FF2B5EF4-FFF2-40B4-BE49-F238E27FC236}">
                <a16:creationId xmlns:a16="http://schemas.microsoft.com/office/drawing/2014/main" id="{198FDCBF-B1BE-4EA2-96DB-BD3D71C54879}"/>
              </a:ext>
            </a:extLst>
          </p:cNvPr>
          <p:cNvSpPr>
            <a:spLocks noGrp="1" noChangeArrowheads="1"/>
          </p:cNvSpPr>
          <p:nvPr>
            <p:ph type="title"/>
          </p:nvPr>
        </p:nvSpPr>
        <p:spPr/>
        <p:txBody>
          <a:bodyPr/>
          <a:lstStyle/>
          <a:p>
            <a:r>
              <a:rPr lang="en-US" altLang="en-US"/>
              <a:t>Example: Finding the Greatest Common Size of Stacks of Cards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4A1C224-2D9C-4E3B-BD96-5B09A7105EF9}"/>
              </a:ext>
            </a:extLst>
          </p:cNvPr>
          <p:cNvSpPr>
            <a:spLocks noGrp="1" noChangeArrowheads="1"/>
          </p:cNvSpPr>
          <p:nvPr>
            <p:ph type="title"/>
          </p:nvPr>
        </p:nvSpPr>
        <p:spPr/>
        <p:txBody>
          <a:bodyPr/>
          <a:lstStyle/>
          <a:p>
            <a:pPr eaLnBrk="1" hangingPunct="1"/>
            <a:r>
              <a:rPr lang="en-US" altLang="en-US" dirty="0"/>
              <a:t>Section 10-3</a:t>
            </a:r>
          </a:p>
        </p:txBody>
      </p:sp>
      <p:sp>
        <p:nvSpPr>
          <p:cNvPr id="10243" name="Rectangle 3">
            <a:extLst>
              <a:ext uri="{FF2B5EF4-FFF2-40B4-BE49-F238E27FC236}">
                <a16:creationId xmlns:a16="http://schemas.microsoft.com/office/drawing/2014/main" id="{B09CF389-48F1-40FF-915A-86705491F7EA}"/>
              </a:ext>
            </a:extLst>
          </p:cNvPr>
          <p:cNvSpPr>
            <a:spLocks noGrp="1" noChangeArrowheads="1"/>
          </p:cNvSpPr>
          <p:nvPr>
            <p:ph idx="1"/>
          </p:nvPr>
        </p:nvSpPr>
        <p:spPr/>
        <p:txBody>
          <a:bodyPr/>
          <a:lstStyle/>
          <a:p>
            <a:pPr eaLnBrk="1" hangingPunct="1"/>
            <a:r>
              <a:rPr lang="en-US" altLang="en-US"/>
              <a:t>Greatest Common Factor and</a:t>
            </a:r>
            <a:br>
              <a:rPr lang="en-US" altLang="en-US"/>
            </a:br>
            <a:r>
              <a:rPr lang="en-US" altLang="en-US"/>
              <a:t>Least Common Multiple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1266" name="Object 3">
            <a:extLst>
              <a:ext uri="{FF2B5EF4-FFF2-40B4-BE49-F238E27FC236}">
                <a16:creationId xmlns:a16="http://schemas.microsoft.com/office/drawing/2014/main" id="{BC8342DC-D218-45C7-8EC0-7AFBDDBCB8D7}"/>
              </a:ext>
            </a:extLst>
          </p:cNvPr>
          <p:cNvGraphicFramePr>
            <a:graphicFrameLocks noChangeAspect="1"/>
          </p:cNvGraphicFramePr>
          <p:nvPr/>
        </p:nvGraphicFramePr>
        <p:xfrm>
          <a:off x="3009900" y="1828800"/>
          <a:ext cx="914400" cy="371475"/>
        </p:xfrm>
        <a:graphic>
          <a:graphicData uri="http://schemas.openxmlformats.org/presentationml/2006/ole">
            <mc:AlternateContent xmlns:mc="http://schemas.openxmlformats.org/markup-compatibility/2006">
              <mc:Choice xmlns:v="urn:schemas-microsoft-com:vml" Requires="v">
                <p:oleObj spid="_x0000_s11271" name="Equation" r:id="rId3" imgW="475104" imgH="810471" progId="Equation.DSMT4">
                  <p:embed/>
                </p:oleObj>
              </mc:Choice>
              <mc:Fallback>
                <p:oleObj name="Equation" r:id="rId3" imgW="475104" imgH="810471"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1828800"/>
                        <a:ext cx="9144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7" name="Rectangle 4">
            <a:extLst>
              <a:ext uri="{FF2B5EF4-FFF2-40B4-BE49-F238E27FC236}">
                <a16:creationId xmlns:a16="http://schemas.microsoft.com/office/drawing/2014/main" id="{1B0F8008-83AA-4FCB-84E8-04FC1926C382}"/>
              </a:ext>
            </a:extLst>
          </p:cNvPr>
          <p:cNvSpPr>
            <a:spLocks noGrp="1" noChangeArrowheads="1"/>
          </p:cNvSpPr>
          <p:nvPr>
            <p:ph type="body" idx="1"/>
          </p:nvPr>
        </p:nvSpPr>
        <p:spPr>
          <a:xfrm>
            <a:off x="455613" y="1598613"/>
            <a:ext cx="7924800" cy="39624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buFontTx/>
              <a:buChar char="•"/>
            </a:pPr>
            <a:r>
              <a:rPr lang="en-US" altLang="en-US"/>
              <a:t>Find the greatest common factor by several methods.</a:t>
            </a:r>
          </a:p>
          <a:p>
            <a:pPr marL="457200" indent="-457200">
              <a:buFontTx/>
              <a:buChar char="•"/>
            </a:pPr>
            <a:r>
              <a:rPr lang="en-US" altLang="en-US"/>
              <a:t>Find the least common multiple by several methods.</a:t>
            </a:r>
          </a:p>
        </p:txBody>
      </p:sp>
      <p:sp>
        <p:nvSpPr>
          <p:cNvPr id="11268" name="Rectangle 5">
            <a:extLst>
              <a:ext uri="{FF2B5EF4-FFF2-40B4-BE49-F238E27FC236}">
                <a16:creationId xmlns:a16="http://schemas.microsoft.com/office/drawing/2014/main" id="{81519099-B823-4E0F-B1AD-D5F500F94821}"/>
              </a:ext>
            </a:extLst>
          </p:cNvPr>
          <p:cNvSpPr>
            <a:spLocks noGrp="1" noChangeArrowheads="1"/>
          </p:cNvSpPr>
          <p:nvPr>
            <p:ph type="title"/>
          </p:nvPr>
        </p:nvSpPr>
        <p:spPr/>
        <p:txBody>
          <a:bodyPr/>
          <a:lstStyle/>
          <a:p>
            <a:r>
              <a:rPr lang="en-US" altLang="en-US"/>
              <a:t>Greatest Common Factor and Least Common Multiple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Text Box 3">
            <a:extLst>
              <a:ext uri="{FF2B5EF4-FFF2-40B4-BE49-F238E27FC236}">
                <a16:creationId xmlns:a16="http://schemas.microsoft.com/office/drawing/2014/main" id="{909297AC-CB21-460A-B698-D2AA201ACF23}"/>
              </a:ext>
            </a:extLst>
          </p:cNvPr>
          <p:cNvSpPr txBox="1">
            <a:spLocks noChangeArrowheads="1"/>
          </p:cNvSpPr>
          <p:nvPr/>
        </p:nvSpPr>
        <p:spPr bwMode="auto">
          <a:xfrm>
            <a:off x="838200" y="2057400"/>
            <a:ext cx="7391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endParaRPr lang="en-US" altLang="en-US" sz="3200">
              <a:latin typeface="Times New Roman" panose="02020603050405020304" pitchFamily="18" charset="0"/>
            </a:endParaRPr>
          </a:p>
        </p:txBody>
      </p:sp>
      <p:sp>
        <p:nvSpPr>
          <p:cNvPr id="12291" name="Text Box 4">
            <a:extLst>
              <a:ext uri="{FF2B5EF4-FFF2-40B4-BE49-F238E27FC236}">
                <a16:creationId xmlns:a16="http://schemas.microsoft.com/office/drawing/2014/main" id="{C46CA0A0-FE2A-490D-9B55-D150E405E563}"/>
              </a:ext>
            </a:extLst>
          </p:cNvPr>
          <p:cNvSpPr txBox="1">
            <a:spLocks noChangeArrowheads="1"/>
          </p:cNvSpPr>
          <p:nvPr/>
        </p:nvSpPr>
        <p:spPr bwMode="auto">
          <a:xfrm>
            <a:off x="455613" y="1598613"/>
            <a:ext cx="77724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The </a:t>
            </a:r>
            <a:r>
              <a:rPr lang="en-US" altLang="en-US" sz="3000" b="1">
                <a:latin typeface="Times New Roman" panose="02020603050405020304" pitchFamily="18" charset="0"/>
              </a:rPr>
              <a:t>greatest common factor (GCF)</a:t>
            </a:r>
            <a:r>
              <a:rPr lang="en-US" altLang="en-US" sz="3000">
                <a:latin typeface="Times New Roman" panose="02020603050405020304" pitchFamily="18" charset="0"/>
              </a:rPr>
              <a:t> of a group of natural numbers is the largest number that is a factor of all of the numbers in the group.</a:t>
            </a:r>
          </a:p>
        </p:txBody>
      </p:sp>
      <p:sp>
        <p:nvSpPr>
          <p:cNvPr id="12292" name="Rectangle 5">
            <a:extLst>
              <a:ext uri="{FF2B5EF4-FFF2-40B4-BE49-F238E27FC236}">
                <a16:creationId xmlns:a16="http://schemas.microsoft.com/office/drawing/2014/main" id="{A24D7E99-836E-47D6-B498-B72E0BB593C1}"/>
              </a:ext>
            </a:extLst>
          </p:cNvPr>
          <p:cNvSpPr>
            <a:spLocks noGrp="1" noChangeArrowheads="1"/>
          </p:cNvSpPr>
          <p:nvPr>
            <p:ph type="title"/>
          </p:nvPr>
        </p:nvSpPr>
        <p:spPr/>
        <p:txBody>
          <a:bodyPr/>
          <a:lstStyle/>
          <a:p>
            <a:r>
              <a:rPr lang="en-US" altLang="en-US"/>
              <a:t>Greatest Common Factor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Text Box 3">
            <a:extLst>
              <a:ext uri="{FF2B5EF4-FFF2-40B4-BE49-F238E27FC236}">
                <a16:creationId xmlns:a16="http://schemas.microsoft.com/office/drawing/2014/main" id="{5B6B52E2-DC9D-4569-8980-C4E981658D26}"/>
              </a:ext>
            </a:extLst>
          </p:cNvPr>
          <p:cNvSpPr txBox="1">
            <a:spLocks noChangeArrowheads="1"/>
          </p:cNvSpPr>
          <p:nvPr/>
        </p:nvSpPr>
        <p:spPr bwMode="auto">
          <a:xfrm>
            <a:off x="455613" y="1598613"/>
            <a:ext cx="78486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371600" indent="-1371600">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800" b="1" i="1"/>
              <a:t>Step 1</a:t>
            </a:r>
            <a:r>
              <a:rPr lang="en-US" altLang="en-US" sz="2800"/>
              <a:t>	Write the prime factorization of each number.</a:t>
            </a:r>
          </a:p>
          <a:p>
            <a:pPr>
              <a:spcBef>
                <a:spcPct val="50000"/>
              </a:spcBef>
            </a:pPr>
            <a:r>
              <a:rPr lang="en-US" altLang="en-US" sz="2800" b="1" i="1"/>
              <a:t>Step 2</a:t>
            </a:r>
            <a:r>
              <a:rPr lang="en-US" altLang="en-US" sz="2800"/>
              <a:t> 	Choose all primes common to </a:t>
            </a:r>
            <a:r>
              <a:rPr lang="en-US" altLang="en-US" sz="2800" i="1"/>
              <a:t>all </a:t>
            </a:r>
            <a:r>
              <a:rPr lang="en-US" altLang="en-US" sz="2800"/>
              <a:t>factorizations, with each prime raised to the </a:t>
            </a:r>
            <a:r>
              <a:rPr lang="en-US" altLang="en-US" sz="2800" i="1"/>
              <a:t>least</a:t>
            </a:r>
            <a:r>
              <a:rPr lang="en-US" altLang="en-US" sz="2800"/>
              <a:t> exponent that appears.</a:t>
            </a:r>
          </a:p>
          <a:p>
            <a:pPr>
              <a:spcBef>
                <a:spcPct val="50000"/>
              </a:spcBef>
            </a:pPr>
            <a:r>
              <a:rPr lang="en-US" altLang="en-US" sz="2800" b="1" i="1"/>
              <a:t>Step 3</a:t>
            </a:r>
            <a:r>
              <a:rPr lang="en-US" altLang="en-US" sz="2800"/>
              <a:t> 	Form the product of </a:t>
            </a:r>
            <a:r>
              <a:rPr lang="en-US" altLang="en-US" sz="2800" i="1"/>
              <a:t>all</a:t>
            </a:r>
            <a:r>
              <a:rPr lang="en-US" altLang="en-US" sz="2800"/>
              <a:t> the numbers in </a:t>
            </a:r>
            <a:br>
              <a:rPr lang="en-US" altLang="en-US" sz="2800"/>
            </a:br>
            <a:r>
              <a:rPr lang="en-US" altLang="en-US" sz="2800"/>
              <a:t>Step 2; this product is the greatest common factor. </a:t>
            </a:r>
          </a:p>
        </p:txBody>
      </p:sp>
      <p:sp>
        <p:nvSpPr>
          <p:cNvPr id="13315" name="Rectangle 4">
            <a:extLst>
              <a:ext uri="{FF2B5EF4-FFF2-40B4-BE49-F238E27FC236}">
                <a16:creationId xmlns:a16="http://schemas.microsoft.com/office/drawing/2014/main" id="{780DC4C4-5992-4A0C-B72B-8AC784A2184A}"/>
              </a:ext>
            </a:extLst>
          </p:cNvPr>
          <p:cNvSpPr>
            <a:spLocks noGrp="1" noChangeArrowheads="1"/>
          </p:cNvSpPr>
          <p:nvPr>
            <p:ph type="title"/>
          </p:nvPr>
        </p:nvSpPr>
        <p:spPr/>
        <p:txBody>
          <a:bodyPr/>
          <a:lstStyle/>
          <a:p>
            <a:r>
              <a:rPr lang="en-US" altLang="en-US"/>
              <a:t>Finding the Greatest Common Factor (Prime Factors Method)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Text Box 3">
            <a:extLst>
              <a:ext uri="{FF2B5EF4-FFF2-40B4-BE49-F238E27FC236}">
                <a16:creationId xmlns:a16="http://schemas.microsoft.com/office/drawing/2014/main" id="{452E37AD-2BAB-4BB1-8985-32EE5054925F}"/>
              </a:ext>
            </a:extLst>
          </p:cNvPr>
          <p:cNvSpPr txBox="1">
            <a:spLocks noChangeArrowheads="1"/>
          </p:cNvSpPr>
          <p:nvPr/>
        </p:nvSpPr>
        <p:spPr bwMode="auto">
          <a:xfrm>
            <a:off x="455613" y="1598613"/>
            <a:ext cx="797083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Find the greatest common factor of 360 and 1350.</a:t>
            </a:r>
          </a:p>
        </p:txBody>
      </p:sp>
      <p:graphicFrame>
        <p:nvGraphicFramePr>
          <p:cNvPr id="58372" name="Object 4">
            <a:extLst>
              <a:ext uri="{FF2B5EF4-FFF2-40B4-BE49-F238E27FC236}">
                <a16:creationId xmlns:a16="http://schemas.microsoft.com/office/drawing/2014/main" id="{DF23F74B-E9E2-4CBA-91D6-E18D174F98CA}"/>
              </a:ext>
            </a:extLst>
          </p:cNvPr>
          <p:cNvGraphicFramePr>
            <a:graphicFrameLocks noChangeAspect="1"/>
          </p:cNvGraphicFramePr>
          <p:nvPr/>
        </p:nvGraphicFramePr>
        <p:xfrm>
          <a:off x="2438400" y="3962400"/>
          <a:ext cx="2438400" cy="1154113"/>
        </p:xfrm>
        <a:graphic>
          <a:graphicData uri="http://schemas.openxmlformats.org/presentationml/2006/ole">
            <mc:AlternateContent xmlns:mc="http://schemas.openxmlformats.org/markup-compatibility/2006">
              <mc:Choice xmlns:v="urn:schemas-microsoft-com:vml" Requires="v">
                <p:oleObj spid="_x0000_s14345" name="Equation" r:id="rId3" imgW="965200" imgH="457200" progId="Equation.DSMT4">
                  <p:embed/>
                </p:oleObj>
              </mc:Choice>
              <mc:Fallback>
                <p:oleObj name="Equation" r:id="rId3" imgW="965200" imgH="457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962400"/>
                        <a:ext cx="2438400" cy="1154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4" name="Text Box 6">
            <a:extLst>
              <a:ext uri="{FF2B5EF4-FFF2-40B4-BE49-F238E27FC236}">
                <a16:creationId xmlns:a16="http://schemas.microsoft.com/office/drawing/2014/main" id="{FF3577C5-23D6-44C2-85D1-E222456E2894}"/>
              </a:ext>
            </a:extLst>
          </p:cNvPr>
          <p:cNvSpPr txBox="1">
            <a:spLocks noChangeArrowheads="1"/>
          </p:cNvSpPr>
          <p:nvPr/>
        </p:nvSpPr>
        <p:spPr bwMode="auto">
          <a:xfrm>
            <a:off x="455613" y="2513013"/>
            <a:ext cx="6172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3600">
                <a:solidFill>
                  <a:srgbClr val="BC2C3A"/>
                </a:solidFill>
                <a:latin typeface="Times New Roman" panose="02020603050405020304" pitchFamily="18" charset="0"/>
              </a:rPr>
              <a:t>Solution</a:t>
            </a:r>
          </a:p>
          <a:p>
            <a:pPr>
              <a:spcBef>
                <a:spcPct val="20000"/>
              </a:spcBef>
            </a:pPr>
            <a:r>
              <a:rPr lang="en-US" altLang="en-US" sz="3000">
                <a:latin typeface="Times New Roman" panose="02020603050405020304" pitchFamily="18" charset="0"/>
              </a:rPr>
              <a:t>The prime factorizations are below.</a:t>
            </a:r>
          </a:p>
        </p:txBody>
      </p:sp>
      <p:sp>
        <p:nvSpPr>
          <p:cNvPr id="58375" name="Text Box 7">
            <a:extLst>
              <a:ext uri="{FF2B5EF4-FFF2-40B4-BE49-F238E27FC236}">
                <a16:creationId xmlns:a16="http://schemas.microsoft.com/office/drawing/2014/main" id="{C2D0F584-CB01-4926-9C56-2B0B178E894D}"/>
              </a:ext>
            </a:extLst>
          </p:cNvPr>
          <p:cNvSpPr txBox="1">
            <a:spLocks noChangeArrowheads="1"/>
          </p:cNvSpPr>
          <p:nvPr/>
        </p:nvSpPr>
        <p:spPr bwMode="auto">
          <a:xfrm>
            <a:off x="455613" y="5334000"/>
            <a:ext cx="61722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The GCF is 2</a:t>
            </a:r>
            <a:r>
              <a:rPr lang="en-US" altLang="en-US" sz="3000" baseline="30000">
                <a:latin typeface="Times New Roman" panose="02020603050405020304" pitchFamily="18" charset="0"/>
              </a:rPr>
              <a:t> </a:t>
            </a:r>
            <a:r>
              <a:rPr lang="en-US" altLang="en-US" sz="3000">
                <a:latin typeface="Times New Roman" panose="02020603050405020304" pitchFamily="18" charset="0"/>
                <a:cs typeface="Times New Roman" panose="02020603050405020304" pitchFamily="18" charset="0"/>
              </a:rPr>
              <a:t>· 3</a:t>
            </a:r>
            <a:r>
              <a:rPr lang="en-US" altLang="en-US" sz="3000" baseline="30000">
                <a:latin typeface="Times New Roman" panose="02020603050405020304" pitchFamily="18" charset="0"/>
                <a:cs typeface="Times New Roman" panose="02020603050405020304" pitchFamily="18" charset="0"/>
              </a:rPr>
              <a:t>2 </a:t>
            </a:r>
            <a:r>
              <a:rPr lang="en-US" altLang="en-US" sz="3000">
                <a:latin typeface="Times New Roman" panose="02020603050405020304" pitchFamily="18" charset="0"/>
              </a:rPr>
              <a:t>· 5 = 90.</a:t>
            </a:r>
          </a:p>
        </p:txBody>
      </p:sp>
      <p:sp>
        <p:nvSpPr>
          <p:cNvPr id="14342" name="Rectangle 8">
            <a:extLst>
              <a:ext uri="{FF2B5EF4-FFF2-40B4-BE49-F238E27FC236}">
                <a16:creationId xmlns:a16="http://schemas.microsoft.com/office/drawing/2014/main" id="{057FBC3C-FCD3-444B-B58A-F59FD182D106}"/>
              </a:ext>
            </a:extLst>
          </p:cNvPr>
          <p:cNvSpPr>
            <a:spLocks noGrp="1" noChangeArrowheads="1"/>
          </p:cNvSpPr>
          <p:nvPr>
            <p:ph type="title"/>
          </p:nvPr>
        </p:nvSpPr>
        <p:spPr/>
        <p:txBody>
          <a:bodyPr/>
          <a:lstStyle/>
          <a:p>
            <a:r>
              <a:rPr lang="en-US" altLang="en-US"/>
              <a:t>Example: Greatest Common Factor by Prime Factors Method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37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4" grpId="0"/>
      <p:bldP spid="58375"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Text Box 3">
            <a:extLst>
              <a:ext uri="{FF2B5EF4-FFF2-40B4-BE49-F238E27FC236}">
                <a16:creationId xmlns:a16="http://schemas.microsoft.com/office/drawing/2014/main" id="{862602AD-2565-4467-B728-E7954DE96A2B}"/>
              </a:ext>
            </a:extLst>
          </p:cNvPr>
          <p:cNvSpPr txBox="1">
            <a:spLocks noChangeArrowheads="1"/>
          </p:cNvSpPr>
          <p:nvPr/>
        </p:nvSpPr>
        <p:spPr bwMode="auto">
          <a:xfrm>
            <a:off x="455613" y="1598613"/>
            <a:ext cx="7848600" cy="415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371600" indent="-1371600">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50000"/>
              </a:spcBef>
            </a:pPr>
            <a:r>
              <a:rPr lang="en-US" altLang="en-US" sz="2800" b="1" i="1"/>
              <a:t>Step 1</a:t>
            </a:r>
            <a:r>
              <a:rPr lang="en-US" altLang="en-US" sz="2800"/>
              <a:t>	Write the numbers in a row.</a:t>
            </a:r>
          </a:p>
          <a:p>
            <a:pPr>
              <a:spcBef>
                <a:spcPct val="50000"/>
              </a:spcBef>
            </a:pPr>
            <a:r>
              <a:rPr lang="en-US" altLang="en-US" sz="2800" b="1" i="1"/>
              <a:t>Step 2</a:t>
            </a:r>
            <a:r>
              <a:rPr lang="en-US" altLang="en-US" sz="2800"/>
              <a:t> 	Divide each of the numbers by a common prime factor. Try 2, then 3, and so on.</a:t>
            </a:r>
          </a:p>
          <a:p>
            <a:pPr>
              <a:spcBef>
                <a:spcPct val="50000"/>
              </a:spcBef>
            </a:pPr>
            <a:r>
              <a:rPr lang="en-US" altLang="en-US" sz="2800" b="1" i="1"/>
              <a:t>Step 3</a:t>
            </a:r>
            <a:r>
              <a:rPr lang="en-US" altLang="en-US" sz="2800"/>
              <a:t> 	Divide the quotients by a common prime factor. Continue until no prime will divide into all the quotients. </a:t>
            </a:r>
          </a:p>
          <a:p>
            <a:pPr>
              <a:spcBef>
                <a:spcPct val="50000"/>
              </a:spcBef>
            </a:pPr>
            <a:r>
              <a:rPr lang="en-US" altLang="en-US" sz="2800" b="1" i="1"/>
              <a:t>Step 4	</a:t>
            </a:r>
            <a:r>
              <a:rPr lang="en-US" altLang="en-US" sz="2800"/>
              <a:t>The product of the primes in steps 2 and 3 is the greatest common factor.</a:t>
            </a:r>
          </a:p>
        </p:txBody>
      </p:sp>
      <p:sp>
        <p:nvSpPr>
          <p:cNvPr id="15363" name="Rectangle 4">
            <a:extLst>
              <a:ext uri="{FF2B5EF4-FFF2-40B4-BE49-F238E27FC236}">
                <a16:creationId xmlns:a16="http://schemas.microsoft.com/office/drawing/2014/main" id="{17AA8375-E360-49C1-9D9C-B1084131E1A8}"/>
              </a:ext>
            </a:extLst>
          </p:cNvPr>
          <p:cNvSpPr>
            <a:spLocks noGrp="1" noChangeArrowheads="1"/>
          </p:cNvSpPr>
          <p:nvPr>
            <p:ph type="title"/>
          </p:nvPr>
        </p:nvSpPr>
        <p:spPr/>
        <p:txBody>
          <a:bodyPr/>
          <a:lstStyle/>
          <a:p>
            <a:r>
              <a:rPr lang="en-US" altLang="en-US"/>
              <a:t>Finding the Greatest Common Factor (Dividing by Prime Factors Method)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Text Box 3">
            <a:extLst>
              <a:ext uri="{FF2B5EF4-FFF2-40B4-BE49-F238E27FC236}">
                <a16:creationId xmlns:a16="http://schemas.microsoft.com/office/drawing/2014/main" id="{D16E36B5-AC67-4921-A201-A1317FBB2D6B}"/>
              </a:ext>
            </a:extLst>
          </p:cNvPr>
          <p:cNvSpPr txBox="1">
            <a:spLocks noChangeArrowheads="1"/>
          </p:cNvSpPr>
          <p:nvPr/>
        </p:nvSpPr>
        <p:spPr bwMode="auto">
          <a:xfrm>
            <a:off x="455613" y="1598613"/>
            <a:ext cx="7848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a:latin typeface="Times New Roman" panose="02020603050405020304" pitchFamily="18" charset="0"/>
              </a:rPr>
              <a:t>Find the greatest common factor of 12, 18, and 30.</a:t>
            </a:r>
          </a:p>
        </p:txBody>
      </p:sp>
      <p:sp>
        <p:nvSpPr>
          <p:cNvPr id="16387" name="Text Box 4">
            <a:extLst>
              <a:ext uri="{FF2B5EF4-FFF2-40B4-BE49-F238E27FC236}">
                <a16:creationId xmlns:a16="http://schemas.microsoft.com/office/drawing/2014/main" id="{50AAB8DD-B488-4C7E-B19A-FE45DE6183CE}"/>
              </a:ext>
            </a:extLst>
          </p:cNvPr>
          <p:cNvSpPr txBox="1">
            <a:spLocks noChangeArrowheads="1"/>
          </p:cNvSpPr>
          <p:nvPr/>
        </p:nvSpPr>
        <p:spPr bwMode="auto">
          <a:xfrm>
            <a:off x="455613" y="2209800"/>
            <a:ext cx="5562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400">
                <a:solidFill>
                  <a:srgbClr val="BC2C3A"/>
                </a:solidFill>
                <a:latin typeface="Times New Roman" panose="02020603050405020304" pitchFamily="18" charset="0"/>
              </a:rPr>
              <a:t>Solution</a:t>
            </a:r>
          </a:p>
        </p:txBody>
      </p:sp>
      <p:sp>
        <p:nvSpPr>
          <p:cNvPr id="60421" name="Text Box 5">
            <a:extLst>
              <a:ext uri="{FF2B5EF4-FFF2-40B4-BE49-F238E27FC236}">
                <a16:creationId xmlns:a16="http://schemas.microsoft.com/office/drawing/2014/main" id="{F9FD119D-901B-4B9E-AF5B-3F1D300A6978}"/>
              </a:ext>
            </a:extLst>
          </p:cNvPr>
          <p:cNvSpPr txBox="1">
            <a:spLocks noChangeArrowheads="1"/>
          </p:cNvSpPr>
          <p:nvPr/>
        </p:nvSpPr>
        <p:spPr bwMode="auto">
          <a:xfrm>
            <a:off x="1447800" y="2895600"/>
            <a:ext cx="5029200" cy="204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200">
                <a:latin typeface="Times New Roman" panose="02020603050405020304" pitchFamily="18" charset="0"/>
              </a:rPr>
              <a:t>2   12     18    30</a:t>
            </a:r>
          </a:p>
          <a:p>
            <a:pPr>
              <a:spcBef>
                <a:spcPct val="50000"/>
              </a:spcBef>
            </a:pPr>
            <a:r>
              <a:rPr lang="en-US" altLang="en-US" sz="3200">
                <a:latin typeface="Times New Roman" panose="02020603050405020304" pitchFamily="18" charset="0"/>
              </a:rPr>
              <a:t>       6       9    15</a:t>
            </a:r>
          </a:p>
          <a:p>
            <a:pPr>
              <a:spcBef>
                <a:spcPct val="50000"/>
              </a:spcBef>
            </a:pPr>
            <a:r>
              <a:rPr lang="en-US" altLang="en-US" sz="3200">
                <a:latin typeface="Times New Roman" panose="02020603050405020304" pitchFamily="18" charset="0"/>
              </a:rPr>
              <a:t>       2       3      5</a:t>
            </a:r>
          </a:p>
        </p:txBody>
      </p:sp>
      <p:sp>
        <p:nvSpPr>
          <p:cNvPr id="16389" name="Line 6">
            <a:extLst>
              <a:ext uri="{FF2B5EF4-FFF2-40B4-BE49-F238E27FC236}">
                <a16:creationId xmlns:a16="http://schemas.microsoft.com/office/drawing/2014/main" id="{04E372A3-2CEE-4B5B-8FA3-7ECA768DF5A9}"/>
              </a:ext>
            </a:extLst>
          </p:cNvPr>
          <p:cNvSpPr>
            <a:spLocks noChangeShapeType="1"/>
          </p:cNvSpPr>
          <p:nvPr/>
        </p:nvSpPr>
        <p:spPr bwMode="auto">
          <a:xfrm>
            <a:off x="1905000" y="2895600"/>
            <a:ext cx="0" cy="533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3" name="Line 7">
            <a:extLst>
              <a:ext uri="{FF2B5EF4-FFF2-40B4-BE49-F238E27FC236}">
                <a16:creationId xmlns:a16="http://schemas.microsoft.com/office/drawing/2014/main" id="{C2902CEC-18E1-4FA0-A3B6-0CBB3F617C76}"/>
              </a:ext>
            </a:extLst>
          </p:cNvPr>
          <p:cNvSpPr>
            <a:spLocks noChangeShapeType="1"/>
          </p:cNvSpPr>
          <p:nvPr/>
        </p:nvSpPr>
        <p:spPr bwMode="auto">
          <a:xfrm>
            <a:off x="1905000" y="3581400"/>
            <a:ext cx="0" cy="609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1" name="Line 8">
            <a:extLst>
              <a:ext uri="{FF2B5EF4-FFF2-40B4-BE49-F238E27FC236}">
                <a16:creationId xmlns:a16="http://schemas.microsoft.com/office/drawing/2014/main" id="{AD590C75-EEDE-4D84-829D-28BC20AE53A6}"/>
              </a:ext>
            </a:extLst>
          </p:cNvPr>
          <p:cNvSpPr>
            <a:spLocks noChangeShapeType="1"/>
          </p:cNvSpPr>
          <p:nvPr/>
        </p:nvSpPr>
        <p:spPr bwMode="auto">
          <a:xfrm>
            <a:off x="1905000" y="3429000"/>
            <a:ext cx="2438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5" name="Line 9">
            <a:extLst>
              <a:ext uri="{FF2B5EF4-FFF2-40B4-BE49-F238E27FC236}">
                <a16:creationId xmlns:a16="http://schemas.microsoft.com/office/drawing/2014/main" id="{466EF5E6-7857-4BF7-B394-26A1739AC47E}"/>
              </a:ext>
            </a:extLst>
          </p:cNvPr>
          <p:cNvSpPr>
            <a:spLocks noChangeShapeType="1"/>
          </p:cNvSpPr>
          <p:nvPr/>
        </p:nvSpPr>
        <p:spPr bwMode="auto">
          <a:xfrm>
            <a:off x="1905000" y="4191000"/>
            <a:ext cx="2438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3" name="Text Box 10">
            <a:extLst>
              <a:ext uri="{FF2B5EF4-FFF2-40B4-BE49-F238E27FC236}">
                <a16:creationId xmlns:a16="http://schemas.microsoft.com/office/drawing/2014/main" id="{2F31A8C4-A21E-434A-A76E-6DADE9DBF3BE}"/>
              </a:ext>
            </a:extLst>
          </p:cNvPr>
          <p:cNvSpPr txBox="1">
            <a:spLocks noChangeArrowheads="1"/>
          </p:cNvSpPr>
          <p:nvPr/>
        </p:nvSpPr>
        <p:spPr bwMode="auto">
          <a:xfrm>
            <a:off x="4724400" y="2895600"/>
            <a:ext cx="2362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600">
                <a:latin typeface="Times New Roman" panose="02020603050405020304" pitchFamily="18" charset="0"/>
              </a:rPr>
              <a:t>Divide by 2</a:t>
            </a:r>
          </a:p>
        </p:txBody>
      </p:sp>
      <p:sp>
        <p:nvSpPr>
          <p:cNvPr id="60427" name="Text Box 11">
            <a:extLst>
              <a:ext uri="{FF2B5EF4-FFF2-40B4-BE49-F238E27FC236}">
                <a16:creationId xmlns:a16="http://schemas.microsoft.com/office/drawing/2014/main" id="{8674A11A-4A48-4E17-A99F-2C76215D1FE0}"/>
              </a:ext>
            </a:extLst>
          </p:cNvPr>
          <p:cNvSpPr txBox="1">
            <a:spLocks noChangeArrowheads="1"/>
          </p:cNvSpPr>
          <p:nvPr/>
        </p:nvSpPr>
        <p:spPr bwMode="auto">
          <a:xfrm>
            <a:off x="4724400" y="3581400"/>
            <a:ext cx="2362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600">
                <a:latin typeface="Times New Roman" panose="02020603050405020304" pitchFamily="18" charset="0"/>
              </a:rPr>
              <a:t>Divide by 3</a:t>
            </a:r>
          </a:p>
        </p:txBody>
      </p:sp>
      <p:sp>
        <p:nvSpPr>
          <p:cNvPr id="60428" name="Text Box 12">
            <a:extLst>
              <a:ext uri="{FF2B5EF4-FFF2-40B4-BE49-F238E27FC236}">
                <a16:creationId xmlns:a16="http://schemas.microsoft.com/office/drawing/2014/main" id="{9F6A0E5F-58F0-424D-B2BA-ED96790C7B6E}"/>
              </a:ext>
            </a:extLst>
          </p:cNvPr>
          <p:cNvSpPr txBox="1">
            <a:spLocks noChangeArrowheads="1"/>
          </p:cNvSpPr>
          <p:nvPr/>
        </p:nvSpPr>
        <p:spPr bwMode="auto">
          <a:xfrm>
            <a:off x="455613" y="4953000"/>
            <a:ext cx="7086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a:latin typeface="Times New Roman" panose="02020603050405020304" pitchFamily="18" charset="0"/>
              </a:rPr>
              <a:t>Since there are no common factors in the last row, the GCF is 2 </a:t>
            </a:r>
            <a:r>
              <a:rPr lang="en-US" altLang="en-US" sz="2800">
                <a:latin typeface="Times New Roman" panose="02020603050405020304" pitchFamily="18" charset="0"/>
                <a:cs typeface="Times New Roman" panose="02020603050405020304" pitchFamily="18" charset="0"/>
              </a:rPr>
              <a:t>· 3 = 6.</a:t>
            </a:r>
          </a:p>
        </p:txBody>
      </p:sp>
      <p:sp>
        <p:nvSpPr>
          <p:cNvPr id="60429" name="Text Box 13">
            <a:extLst>
              <a:ext uri="{FF2B5EF4-FFF2-40B4-BE49-F238E27FC236}">
                <a16:creationId xmlns:a16="http://schemas.microsoft.com/office/drawing/2014/main" id="{DA7F9376-DDD8-49D6-BBED-962D65C435B9}"/>
              </a:ext>
            </a:extLst>
          </p:cNvPr>
          <p:cNvSpPr txBox="1">
            <a:spLocks noChangeArrowheads="1"/>
          </p:cNvSpPr>
          <p:nvPr/>
        </p:nvSpPr>
        <p:spPr bwMode="auto">
          <a:xfrm>
            <a:off x="4800600" y="4343400"/>
            <a:ext cx="3124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600">
                <a:latin typeface="Times New Roman" panose="02020603050405020304" pitchFamily="18" charset="0"/>
              </a:rPr>
              <a:t>No common factors</a:t>
            </a:r>
          </a:p>
        </p:txBody>
      </p:sp>
      <p:sp>
        <p:nvSpPr>
          <p:cNvPr id="60430" name="Text Box 14">
            <a:extLst>
              <a:ext uri="{FF2B5EF4-FFF2-40B4-BE49-F238E27FC236}">
                <a16:creationId xmlns:a16="http://schemas.microsoft.com/office/drawing/2014/main" id="{29833CB3-5445-4F68-A8A1-D10AB79AD0F3}"/>
              </a:ext>
            </a:extLst>
          </p:cNvPr>
          <p:cNvSpPr txBox="1">
            <a:spLocks noChangeArrowheads="1"/>
          </p:cNvSpPr>
          <p:nvPr/>
        </p:nvSpPr>
        <p:spPr bwMode="auto">
          <a:xfrm>
            <a:off x="1447800" y="3581400"/>
            <a:ext cx="76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200">
                <a:latin typeface="Times New Roman" panose="02020603050405020304" pitchFamily="18" charset="0"/>
              </a:rPr>
              <a:t>3</a:t>
            </a:r>
          </a:p>
        </p:txBody>
      </p:sp>
      <p:sp>
        <p:nvSpPr>
          <p:cNvPr id="60431" name="Oval 15">
            <a:extLst>
              <a:ext uri="{FF2B5EF4-FFF2-40B4-BE49-F238E27FC236}">
                <a16:creationId xmlns:a16="http://schemas.microsoft.com/office/drawing/2014/main" id="{90119FA5-EE5D-4725-A30E-856B1088F0A8}"/>
              </a:ext>
            </a:extLst>
          </p:cNvPr>
          <p:cNvSpPr>
            <a:spLocks noChangeArrowheads="1"/>
          </p:cNvSpPr>
          <p:nvPr/>
        </p:nvSpPr>
        <p:spPr bwMode="auto">
          <a:xfrm>
            <a:off x="1295400" y="2819400"/>
            <a:ext cx="533400" cy="1676400"/>
          </a:xfrm>
          <a:prstGeom prst="ellipse">
            <a:avLst/>
          </a:pr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6399" name="Rectangle 16">
            <a:extLst>
              <a:ext uri="{FF2B5EF4-FFF2-40B4-BE49-F238E27FC236}">
                <a16:creationId xmlns:a16="http://schemas.microsoft.com/office/drawing/2014/main" id="{61C5775A-316A-4475-B3A9-0BBE34D7DE57}"/>
              </a:ext>
            </a:extLst>
          </p:cNvPr>
          <p:cNvSpPr>
            <a:spLocks noGrp="1" noChangeArrowheads="1"/>
          </p:cNvSpPr>
          <p:nvPr>
            <p:ph type="title"/>
          </p:nvPr>
        </p:nvSpPr>
        <p:spPr/>
        <p:txBody>
          <a:bodyPr/>
          <a:lstStyle/>
          <a:p>
            <a:r>
              <a:rPr lang="en-US" altLang="en-US"/>
              <a:t>Finding the Greatest Common Factor (Dividing by Prime Factors Method)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2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4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42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0421">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4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42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4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4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7" grpId="0"/>
      <p:bldP spid="60428" grpId="0"/>
      <p:bldP spid="60429" grpId="0"/>
      <p:bldP spid="60430" grpId="0"/>
      <p:bldP spid="60431"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445</TotalTime>
  <Words>600</Words>
  <Application>Microsoft Office PowerPoint</Application>
  <PresentationFormat>On-screen Show (4:3)</PresentationFormat>
  <Paragraphs>87</Paragraphs>
  <Slides>20</Slides>
  <Notes>0</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20</vt:i4>
      </vt:variant>
    </vt:vector>
  </HeadingPairs>
  <TitlesOfParts>
    <vt:vector size="26" baseType="lpstr">
      <vt:lpstr>Arial</vt:lpstr>
      <vt:lpstr>DejaVu Sans</vt:lpstr>
      <vt:lpstr>Times New Roman</vt:lpstr>
      <vt:lpstr>Default Design</vt:lpstr>
      <vt:lpstr>Custom Design</vt:lpstr>
      <vt:lpstr>Equation</vt:lpstr>
      <vt:lpstr>Chapter  10</vt:lpstr>
      <vt:lpstr>PowerPoint Presentation</vt:lpstr>
      <vt:lpstr>Section 10-3</vt:lpstr>
      <vt:lpstr>Greatest Common Factor and Least Common Multiple</vt:lpstr>
      <vt:lpstr>Greatest Common Factor</vt:lpstr>
      <vt:lpstr>Finding the Greatest Common Factor (Prime Factors Method)</vt:lpstr>
      <vt:lpstr>Example: Greatest Common Factor by Prime Factors Method</vt:lpstr>
      <vt:lpstr>Finding the Greatest Common Factor (Dividing by Prime Factors Method)</vt:lpstr>
      <vt:lpstr>Finding the Greatest Common Factor (Dividing by Prime Factors Method)</vt:lpstr>
      <vt:lpstr>Finding the Greatest Common Factor (Euclidean Algorithm)</vt:lpstr>
      <vt:lpstr>Example: Euclidean Algorithm</vt:lpstr>
      <vt:lpstr>Least Common Multiple</vt:lpstr>
      <vt:lpstr>Finding the Least Common Multiple (Prime Factors Method)</vt:lpstr>
      <vt:lpstr>Example: Finding the LCM</vt:lpstr>
      <vt:lpstr>Finding the Least Common Multiple (Dividing by Prime Factors Method)</vt:lpstr>
      <vt:lpstr>Finding the Least Common Multiple (Dividing by Prime Factors Method)</vt:lpstr>
      <vt:lpstr>Finding the Least Common Multiple (Dividing by Prime Factors Method)</vt:lpstr>
      <vt:lpstr>Finding the Least Common Multiple (Formula)</vt:lpstr>
      <vt:lpstr>Example: LCM Formula</vt:lpstr>
      <vt:lpstr>Example: Finding the Greatest Common Size of Stacks of Cards</vt:lpstr>
    </vt:vector>
  </TitlesOfParts>
  <Company>Pearson Education,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Thinking Mathematically 13e</dc:title>
  <dc:creator>Miller</dc:creator>
  <cp:lastModifiedBy>Christopher Foley</cp:lastModifiedBy>
  <cp:revision>99</cp:revision>
  <dcterms:created xsi:type="dcterms:W3CDTF">2011-05-10T13:51:27Z</dcterms:created>
  <dcterms:modified xsi:type="dcterms:W3CDTF">2018-03-21T17:25:52Z</dcterms:modified>
</cp:coreProperties>
</file>