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-7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dt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24" name="PlaceHolder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440"/>
            <a:ext cx="4572000" cy="3429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226" name="PlaceHolder 6"/>
          <p:cNvSpPr>
            <a:spLocks noGrp="1"/>
          </p:cNvSpPr>
          <p:nvPr>
            <p:ph type="ftr"/>
          </p:nvPr>
        </p:nvSpPr>
        <p:spPr>
          <a:xfrm>
            <a:off x="-360" y="8685360"/>
            <a:ext cx="2971800" cy="4572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sldNum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F8E5434A-23BF-42BC-887F-C528416A64FA}" type="slidenum">
              <a:rPr lang="en-US" sz="1200" b="0" strike="noStrike" spc="-1">
                <a:latin typeface="Times New Roman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89^8 = ((89^2)^2)^2  use rules of modular arithmetic to accomplish this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89^2=7921 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4 = 7921 mod 91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4^2 = 16 mod 91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16^2 = 256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74 = 256 mod 91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45^59=45^1*45*^2*45^8*45^16*45^32</a:t>
            </a:r>
          </a:p>
          <a:p>
            <a:r>
              <a:rPr lang="en-US" dirty="0"/>
              <a:t>45^2 = 2025 (mod 91) = 23</a:t>
            </a:r>
          </a:p>
          <a:p>
            <a:r>
              <a:rPr lang="en-US" dirty="0"/>
              <a:t>45^8 = (45^2)^4 = 23^4 = 279841 mod 91 = 16</a:t>
            </a:r>
          </a:p>
          <a:p>
            <a:r>
              <a:rPr lang="en-US" dirty="0"/>
              <a:t>45^16 = (45^8)^2 = 16^2 = 256 mod 91 = 74</a:t>
            </a:r>
          </a:p>
          <a:p>
            <a:r>
              <a:rPr lang="en-US" dirty="0"/>
              <a:t>45^32 = (45^16)^2 = 74^2 = 5476 mod 91 = 16  </a:t>
            </a:r>
          </a:p>
          <a:p>
            <a:endParaRPr lang="en-US" dirty="0"/>
          </a:p>
          <a:p>
            <a:r>
              <a:rPr lang="en-US" dirty="0"/>
              <a:t>Note 45^8  == 45^32 (mod 91) which ,means 45^24 = 1 mod 91</a:t>
            </a:r>
          </a:p>
          <a:p>
            <a:endParaRPr lang="en-US" dirty="0"/>
          </a:p>
          <a:p>
            <a:r>
              <a:rPr lang="en-US" dirty="0"/>
              <a:t>Then M=45*23*16*74*16  = </a:t>
            </a:r>
            <a:r>
              <a:rPr lang="en-US"/>
              <a:t>19607040 mod 91 = 89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F8E5434A-23BF-42BC-887F-C528416A64FA}" type="slidenum">
              <a:rPr lang="en-US" sz="1200" b="0" strike="noStrike" spc="-1" smtClean="0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477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spcBef>
                <a:spcPts val="748"/>
              </a:spcBef>
            </a:pPr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164880"/>
            <a:ext cx="8229600" cy="529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spcBef>
                <a:spcPts val="748"/>
              </a:spcBef>
            </a:pPr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spcBef>
                <a:spcPts val="748"/>
              </a:spcBef>
            </a:pPr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spcBef>
                <a:spcPts val="748"/>
              </a:spcBef>
            </a:pPr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164880"/>
            <a:ext cx="8229600" cy="529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spcBef>
                <a:spcPts val="748"/>
              </a:spcBef>
            </a:pPr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spcBef>
                <a:spcPts val="748"/>
              </a:spcBef>
            </a:pPr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164880"/>
            <a:ext cx="8229600" cy="529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spcBef>
                <a:spcPts val="748"/>
              </a:spcBef>
            </a:pPr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spcBef>
                <a:spcPts val="748"/>
              </a:spcBef>
            </a:pPr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457200" y="164880"/>
            <a:ext cx="8229600" cy="529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spcBef>
                <a:spcPts val="748"/>
              </a:spcBef>
            </a:pPr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164880"/>
            <a:ext cx="8229600" cy="529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spcBef>
                <a:spcPts val="748"/>
              </a:spcBef>
            </a:pPr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spcBef>
                <a:spcPts val="748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457200" lvl="1">
              <a:spcBef>
                <a:spcPts val="748"/>
              </a:spcBef>
              <a:buClr>
                <a:srgbClr val="000000"/>
              </a:buClr>
              <a:buFont typeface="Times New Roman"/>
              <a:buChar char="–"/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914400" lvl="2">
              <a:spcBef>
                <a:spcPts val="748"/>
              </a:spcBef>
              <a:buClr>
                <a:srgbClr val="000000"/>
              </a:buClr>
              <a:buFont typeface="Times New Roman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371600" lvl="3">
              <a:spcBef>
                <a:spcPts val="748"/>
              </a:spcBef>
              <a:buClr>
                <a:srgbClr val="000000"/>
              </a:buClr>
              <a:buFont typeface="Times New Roman"/>
              <a:buChar char="–"/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1828800" lvl="4">
              <a:spcBef>
                <a:spcPts val="748"/>
              </a:spcBef>
              <a:buClr>
                <a:srgbClr val="000000"/>
              </a:buClr>
              <a:buFont typeface="Times New Roman"/>
              <a:buChar char="»"/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1828800" lvl="5">
              <a:spcBef>
                <a:spcPts val="748"/>
              </a:spcBef>
              <a:buClr>
                <a:srgbClr val="000000"/>
              </a:buClr>
              <a:buFont typeface="Times New Roman"/>
              <a:buChar char="»"/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1828800" lvl="6">
              <a:spcBef>
                <a:spcPts val="748"/>
              </a:spcBef>
              <a:buClr>
                <a:srgbClr val="000000"/>
              </a:buClr>
              <a:buFont typeface="Times New Roman"/>
              <a:buChar char="»"/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  <p:pic>
        <p:nvPicPr>
          <p:cNvPr id="9" name="Picture 9" descr="banner"/>
          <p:cNvPicPr/>
          <p:nvPr/>
        </p:nvPicPr>
        <p:blipFill>
          <a:blip r:embed="rId14"/>
          <a:stretch/>
        </p:blipFill>
        <p:spPr>
          <a:xfrm>
            <a:off x="369720" y="1303200"/>
            <a:ext cx="8774280" cy="889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CustomShape 3"/>
          <p:cNvSpPr/>
          <p:nvPr/>
        </p:nvSpPr>
        <p:spPr>
          <a:xfrm>
            <a:off x="0" y="6407280"/>
            <a:ext cx="9145440" cy="457200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16" descr="Pearson_Bound_White"/>
          <p:cNvPicPr/>
          <p:nvPr/>
        </p:nvPicPr>
        <p:blipFill>
          <a:blip r:embed="rId15"/>
          <a:stretch/>
        </p:blipFill>
        <p:spPr>
          <a:xfrm>
            <a:off x="6853320" y="6356520"/>
            <a:ext cx="1528560" cy="493560"/>
          </a:xfrm>
          <a:prstGeom prst="rect">
            <a:avLst/>
          </a:prstGeom>
          <a:ln>
            <a:noFill/>
          </a:ln>
        </p:spPr>
      </p:pic>
      <p:pic>
        <p:nvPicPr>
          <p:cNvPr id="5" name="Picture 17" descr="Pearson_Strap_Bound_White"/>
          <p:cNvPicPr/>
          <p:nvPr/>
        </p:nvPicPr>
        <p:blipFill>
          <a:blip r:embed="rId16"/>
          <a:stretch/>
        </p:blipFill>
        <p:spPr>
          <a:xfrm>
            <a:off x="0" y="6356520"/>
            <a:ext cx="1762200" cy="493560"/>
          </a:xfrm>
          <a:prstGeom prst="rect">
            <a:avLst/>
          </a:prstGeom>
          <a:ln>
            <a:noFill/>
          </a:ln>
        </p:spPr>
      </p:pic>
      <p:sp>
        <p:nvSpPr>
          <p:cNvPr id="6" name="CustomShape 4"/>
          <p:cNvSpPr/>
          <p:nvPr/>
        </p:nvSpPr>
        <p:spPr>
          <a:xfrm>
            <a:off x="2611440" y="6526080"/>
            <a:ext cx="449568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900" b="0" strike="noStrike" spc="-1">
                <a:solidFill>
                  <a:srgbClr val="FBF5EA"/>
                </a:solidFill>
                <a:latin typeface="Arial"/>
                <a:ea typeface="Arial"/>
              </a:rPr>
              <a:t>Copyright © 2016, 2012, and 2008 Pearson Education, Inc. 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8136000" y="6303960"/>
            <a:ext cx="8427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86F416A2-8A92-471A-AA0B-3A8FA3FC1533}" type="slidenum">
              <a:rPr lang="en-US" sz="1000" b="1" strike="noStrike" spc="-1">
                <a:solidFill>
                  <a:srgbClr val="FBF5EA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29718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4800" b="1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3429000"/>
            <a:ext cx="8229600" cy="26971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algn="ctr">
              <a:spcBef>
                <a:spcPts val="899"/>
              </a:spcBef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42680" lvl="1" indent="-285480" algn="ctr">
              <a:spcBef>
                <a:spcPts val="8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 algn="ctr">
              <a:spcBef>
                <a:spcPts val="8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 algn="ctr">
              <a:spcBef>
                <a:spcPts val="8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 algn="ctr">
              <a:spcBef>
                <a:spcPts val="899"/>
              </a:spcBef>
              <a:buClr>
                <a:srgbClr val="000000"/>
              </a:buClr>
              <a:buFont typeface="Arial"/>
              <a:buChar char="»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 algn="ctr">
              <a:spcBef>
                <a:spcPts val="899"/>
              </a:spcBef>
              <a:buClr>
                <a:srgbClr val="000000"/>
              </a:buClr>
              <a:buFont typeface="Arial"/>
              <a:buChar char="»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 algn="ctr">
              <a:spcBef>
                <a:spcPts val="899"/>
              </a:spcBef>
              <a:buClr>
                <a:srgbClr val="000000"/>
              </a:buClr>
              <a:buFont typeface="Arial"/>
              <a:buChar char="»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CustomShape 3"/>
          <p:cNvSpPr/>
          <p:nvPr/>
        </p:nvSpPr>
        <p:spPr>
          <a:xfrm>
            <a:off x="0" y="6407280"/>
            <a:ext cx="9145440" cy="457200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Picture 16" descr="Pearson_Bound_White"/>
          <p:cNvPicPr/>
          <p:nvPr/>
        </p:nvPicPr>
        <p:blipFill>
          <a:blip r:embed="rId14"/>
          <a:stretch/>
        </p:blipFill>
        <p:spPr>
          <a:xfrm>
            <a:off x="6853320" y="6356520"/>
            <a:ext cx="1528560" cy="493560"/>
          </a:xfrm>
          <a:prstGeom prst="rect">
            <a:avLst/>
          </a:prstGeom>
          <a:ln>
            <a:noFill/>
          </a:ln>
        </p:spPr>
      </p:pic>
      <p:pic>
        <p:nvPicPr>
          <p:cNvPr id="48" name="Picture 17" descr="Pearson_Strap_Bound_White"/>
          <p:cNvPicPr/>
          <p:nvPr/>
        </p:nvPicPr>
        <p:blipFill>
          <a:blip r:embed="rId15"/>
          <a:stretch/>
        </p:blipFill>
        <p:spPr>
          <a:xfrm>
            <a:off x="0" y="6356520"/>
            <a:ext cx="1762200" cy="493560"/>
          </a:xfrm>
          <a:prstGeom prst="rect">
            <a:avLst/>
          </a:prstGeom>
          <a:ln>
            <a:noFill/>
          </a:ln>
        </p:spPr>
      </p:pic>
      <p:sp>
        <p:nvSpPr>
          <p:cNvPr id="49" name="CustomShape 4"/>
          <p:cNvSpPr/>
          <p:nvPr/>
        </p:nvSpPr>
        <p:spPr>
          <a:xfrm>
            <a:off x="2611440" y="6526080"/>
            <a:ext cx="449568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900" b="0" strike="noStrike" spc="-1">
                <a:solidFill>
                  <a:srgbClr val="FBF5EA"/>
                </a:solidFill>
                <a:latin typeface="Arial"/>
                <a:ea typeface="Arial"/>
              </a:rPr>
              <a:t>Copyright © 2016, 2012, and 2008 Pearson Education, Inc. 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8136000" y="6303960"/>
            <a:ext cx="8427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520366B5-E952-401D-8E16-749535D4F291}" type="slidenum">
              <a:rPr lang="en-US" sz="1000" b="1" strike="noStrike" spc="-1">
                <a:solidFill>
                  <a:srgbClr val="FBF5EA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9" descr="0321977076_"/>
          <p:cNvPicPr/>
          <p:nvPr/>
        </p:nvPicPr>
        <p:blipFill>
          <a:blip r:embed="rId14"/>
          <a:stretch/>
        </p:blipFill>
        <p:spPr>
          <a:xfrm>
            <a:off x="5073480" y="895320"/>
            <a:ext cx="3646800" cy="47880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0" y="6407280"/>
            <a:ext cx="9145440" cy="457200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Picture 16" descr="Pearson_Bound_White"/>
          <p:cNvPicPr/>
          <p:nvPr/>
        </p:nvPicPr>
        <p:blipFill>
          <a:blip r:embed="rId15"/>
          <a:stretch/>
        </p:blipFill>
        <p:spPr>
          <a:xfrm>
            <a:off x="6853320" y="6356520"/>
            <a:ext cx="1528560" cy="493560"/>
          </a:xfrm>
          <a:prstGeom prst="rect">
            <a:avLst/>
          </a:prstGeom>
          <a:ln>
            <a:noFill/>
          </a:ln>
        </p:spPr>
      </p:pic>
      <p:pic>
        <p:nvPicPr>
          <p:cNvPr id="90" name="Picture 17" descr="Pearson_Strap_Bound_White"/>
          <p:cNvPicPr/>
          <p:nvPr/>
        </p:nvPicPr>
        <p:blipFill>
          <a:blip r:embed="rId16"/>
          <a:stretch/>
        </p:blipFill>
        <p:spPr>
          <a:xfrm>
            <a:off x="0" y="6356520"/>
            <a:ext cx="1762200" cy="4935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2611440" y="6526080"/>
            <a:ext cx="449568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900" b="0" strike="noStrike" spc="-1">
                <a:solidFill>
                  <a:srgbClr val="FBF5EA"/>
                </a:solidFill>
                <a:latin typeface="Arial"/>
                <a:ea typeface="Arial"/>
              </a:rPr>
              <a:t>Copyright © 2016, 2012, and 2008 Pearson Education, Inc. 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8136000" y="6303960"/>
            <a:ext cx="8427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D9FCD851-F304-41D5-A5E5-A117DA8861AB}" type="slidenum">
              <a:rPr lang="en-US" sz="1000" b="0" strike="noStrike" spc="-1">
                <a:solidFill>
                  <a:srgbClr val="FBF5EA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spcBef>
                <a:spcPts val="748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457200" lvl="1">
              <a:spcBef>
                <a:spcPts val="748"/>
              </a:spcBef>
              <a:buClr>
                <a:srgbClr val="000000"/>
              </a:buClr>
              <a:buFont typeface="Times New Roman"/>
              <a:buChar char="–"/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914400" lvl="2">
              <a:spcBef>
                <a:spcPts val="748"/>
              </a:spcBef>
              <a:buClr>
                <a:srgbClr val="000000"/>
              </a:buClr>
              <a:buFont typeface="Times New Roman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371600" lvl="3">
              <a:spcBef>
                <a:spcPts val="748"/>
              </a:spcBef>
              <a:buClr>
                <a:srgbClr val="000000"/>
              </a:buClr>
              <a:buFont typeface="Times New Roman"/>
              <a:buChar char="–"/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1828800" lvl="4">
              <a:spcBef>
                <a:spcPts val="748"/>
              </a:spcBef>
              <a:buClr>
                <a:srgbClr val="000000"/>
              </a:buClr>
              <a:buFont typeface="Times New Roman"/>
              <a:buChar char="»"/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1828800" lvl="5">
              <a:spcBef>
                <a:spcPts val="748"/>
              </a:spcBef>
              <a:buClr>
                <a:srgbClr val="000000"/>
              </a:buClr>
              <a:buFont typeface="Times New Roman"/>
              <a:buChar char="»"/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1828800" lvl="6">
              <a:spcBef>
                <a:spcPts val="748"/>
              </a:spcBef>
              <a:buClr>
                <a:srgbClr val="000000"/>
              </a:buClr>
              <a:buFont typeface="Times New Roman"/>
              <a:buChar char="»"/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title"/>
          </p:nvPr>
        </p:nvSpPr>
        <p:spPr>
          <a:xfrm>
            <a:off x="457200" y="164880"/>
            <a:ext cx="8229600" cy="11430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6407280"/>
            <a:ext cx="9145440" cy="457200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Picture 16" descr="Pearson_Bound_White"/>
          <p:cNvPicPr/>
          <p:nvPr/>
        </p:nvPicPr>
        <p:blipFill>
          <a:blip r:embed="rId14"/>
          <a:stretch/>
        </p:blipFill>
        <p:spPr>
          <a:xfrm>
            <a:off x="6853320" y="6356520"/>
            <a:ext cx="1528560" cy="493560"/>
          </a:xfrm>
          <a:prstGeom prst="rect">
            <a:avLst/>
          </a:prstGeom>
          <a:ln>
            <a:noFill/>
          </a:ln>
        </p:spPr>
      </p:pic>
      <p:pic>
        <p:nvPicPr>
          <p:cNvPr id="133" name="Picture 17" descr="Pearson_Strap_Bound_White"/>
          <p:cNvPicPr/>
          <p:nvPr/>
        </p:nvPicPr>
        <p:blipFill>
          <a:blip r:embed="rId15"/>
          <a:stretch/>
        </p:blipFill>
        <p:spPr>
          <a:xfrm>
            <a:off x="0" y="6356520"/>
            <a:ext cx="1762200" cy="49356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2611440" y="6526080"/>
            <a:ext cx="449568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900" b="0" strike="noStrike" spc="-1">
                <a:solidFill>
                  <a:srgbClr val="FBF5EA"/>
                </a:solidFill>
                <a:latin typeface="Arial"/>
                <a:ea typeface="Arial"/>
              </a:rPr>
              <a:t>Copyright © 2016, 2012, and 2008 Pearson Education, Inc. 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136000" y="6303960"/>
            <a:ext cx="8427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5E03E98F-7F8E-4A30-BB9A-1949317D9DA3}" type="slidenum">
              <a:rPr lang="en-US" sz="1000" b="1" strike="noStrike" spc="-1">
                <a:solidFill>
                  <a:srgbClr val="FBF5EA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29718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4800" b="1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57200" y="3429000"/>
            <a:ext cx="8229600" cy="26971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algn="ctr">
              <a:spcBef>
                <a:spcPts val="899"/>
              </a:spcBef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42680" lvl="1" indent="-285480" algn="ctr">
              <a:spcBef>
                <a:spcPts val="8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 algn="ctr">
              <a:spcBef>
                <a:spcPts val="8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 algn="ctr">
              <a:spcBef>
                <a:spcPts val="8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 algn="ctr">
              <a:spcBef>
                <a:spcPts val="899"/>
              </a:spcBef>
              <a:buClr>
                <a:srgbClr val="000000"/>
              </a:buClr>
              <a:buFont typeface="Arial"/>
              <a:buChar char="»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 algn="ctr">
              <a:spcBef>
                <a:spcPts val="899"/>
              </a:spcBef>
              <a:buClr>
                <a:srgbClr val="000000"/>
              </a:buClr>
              <a:buFont typeface="Arial"/>
              <a:buChar char="»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 algn="ctr">
              <a:spcBef>
                <a:spcPts val="899"/>
              </a:spcBef>
              <a:buClr>
                <a:srgbClr val="000000"/>
              </a:buClr>
              <a:buFont typeface="Arial"/>
              <a:buChar char="»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38" name="PlaceHolder 6"/>
          <p:cNvSpPr>
            <a:spLocks noGrp="1"/>
          </p:cNvSpPr>
          <p:nvPr>
            <p:ph type="ftr"/>
          </p:nvPr>
        </p:nvSpPr>
        <p:spPr>
          <a:xfrm>
            <a:off x="457200" y="6305040"/>
            <a:ext cx="6324480" cy="4762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2012 Pearson Education, Inc.</a:t>
            </a:r>
          </a:p>
        </p:txBody>
      </p:sp>
      <p:sp>
        <p:nvSpPr>
          <p:cNvPr id="139" name="PlaceHolder 7"/>
          <p:cNvSpPr>
            <a:spLocks noGrp="1"/>
          </p:cNvSpPr>
          <p:nvPr>
            <p:ph type="sldNum"/>
          </p:nvPr>
        </p:nvSpPr>
        <p:spPr>
          <a:xfrm>
            <a:off x="6781320" y="6307200"/>
            <a:ext cx="1729080" cy="4744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Slide 1-1-</a:t>
            </a:r>
            <a:fld id="{5020CBFA-08B0-4175-8410-E06EC64B25D5}" type="slidenum">
              <a:rPr lang="en-US" sz="18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6407280"/>
            <a:ext cx="9145440" cy="457200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7" name="Picture 16" descr="Pearson_Bound_White"/>
          <p:cNvPicPr/>
          <p:nvPr/>
        </p:nvPicPr>
        <p:blipFill>
          <a:blip r:embed="rId14"/>
          <a:stretch/>
        </p:blipFill>
        <p:spPr>
          <a:xfrm>
            <a:off x="6853320" y="6356520"/>
            <a:ext cx="1528560" cy="493560"/>
          </a:xfrm>
          <a:prstGeom prst="rect">
            <a:avLst/>
          </a:prstGeom>
          <a:ln>
            <a:noFill/>
          </a:ln>
        </p:spPr>
      </p:pic>
      <p:pic>
        <p:nvPicPr>
          <p:cNvPr id="178" name="Picture 17" descr="Pearson_Strap_Bound_White"/>
          <p:cNvPicPr/>
          <p:nvPr/>
        </p:nvPicPr>
        <p:blipFill>
          <a:blip r:embed="rId15"/>
          <a:stretch/>
        </p:blipFill>
        <p:spPr>
          <a:xfrm>
            <a:off x="0" y="6356520"/>
            <a:ext cx="1762200" cy="49356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2611440" y="6526080"/>
            <a:ext cx="449568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900" b="0" strike="noStrike" spc="-1">
                <a:solidFill>
                  <a:srgbClr val="FBF5EA"/>
                </a:solidFill>
                <a:latin typeface="Arial"/>
                <a:ea typeface="Arial"/>
              </a:rPr>
              <a:t>Copyright © 2016, 2012, and 2008 Pearson Education, Inc. 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8136000" y="6303960"/>
            <a:ext cx="8427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8D13E44A-B986-4D8F-9CC3-29FFAF766D16}" type="slidenum">
              <a:rPr lang="en-US" sz="1000" b="1" strike="noStrike" spc="-1">
                <a:solidFill>
                  <a:srgbClr val="FBF5EA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29718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4800" b="1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57200" y="3429000"/>
            <a:ext cx="8229600" cy="26971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algn="ctr">
              <a:spcBef>
                <a:spcPts val="899"/>
              </a:spcBef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42680" lvl="1" indent="-285480" algn="ctr">
              <a:spcBef>
                <a:spcPts val="8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 algn="ctr">
              <a:spcBef>
                <a:spcPts val="8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 algn="ctr">
              <a:spcBef>
                <a:spcPts val="8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 algn="ctr">
              <a:spcBef>
                <a:spcPts val="899"/>
              </a:spcBef>
              <a:buClr>
                <a:srgbClr val="000000"/>
              </a:buClr>
              <a:buFont typeface="Arial"/>
              <a:buChar char="»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 algn="ctr">
              <a:spcBef>
                <a:spcPts val="899"/>
              </a:spcBef>
              <a:buClr>
                <a:srgbClr val="000000"/>
              </a:buClr>
              <a:buFont typeface="Arial"/>
              <a:buChar char="»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 algn="ctr">
              <a:spcBef>
                <a:spcPts val="899"/>
              </a:spcBef>
              <a:buClr>
                <a:srgbClr val="000000"/>
              </a:buClr>
              <a:buFont typeface="Arial"/>
              <a:buChar char="»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83" name="PlaceHolder 6"/>
          <p:cNvSpPr>
            <a:spLocks noGrp="1"/>
          </p:cNvSpPr>
          <p:nvPr>
            <p:ph type="ftr"/>
          </p:nvPr>
        </p:nvSpPr>
        <p:spPr>
          <a:xfrm>
            <a:off x="457200" y="6305040"/>
            <a:ext cx="6324480" cy="4762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2012 Pearson Education, Inc.</a:t>
            </a:r>
          </a:p>
        </p:txBody>
      </p:sp>
      <p:sp>
        <p:nvSpPr>
          <p:cNvPr id="184" name="PlaceHolder 7"/>
          <p:cNvSpPr>
            <a:spLocks noGrp="1"/>
          </p:cNvSpPr>
          <p:nvPr>
            <p:ph type="sldNum"/>
          </p:nvPr>
        </p:nvSpPr>
        <p:spPr>
          <a:xfrm>
            <a:off x="6781320" y="6307200"/>
            <a:ext cx="1729080" cy="4744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Slide 1-1-</a:t>
            </a:r>
            <a:fld id="{949B3F36-73AF-4196-B3F3-DA2C56D1D908}" type="slidenum">
              <a:rPr lang="en-US" sz="18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82320" y="263160"/>
            <a:ext cx="8375400" cy="1033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6400" b="1" strike="noStrike" spc="-1">
                <a:solidFill>
                  <a:srgbClr val="000000"/>
                </a:solidFill>
                <a:latin typeface="Arial"/>
              </a:rPr>
              <a:t>Chapter  10</a:t>
            </a:r>
          </a:p>
        </p:txBody>
      </p:sp>
      <p:sp>
        <p:nvSpPr>
          <p:cNvPr id="229" name="TextShape 2"/>
          <p:cNvSpPr txBox="1"/>
          <p:nvPr/>
        </p:nvSpPr>
        <p:spPr>
          <a:xfrm>
            <a:off x="382320" y="1452240"/>
            <a:ext cx="4552920" cy="4701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998"/>
              </a:spcBef>
            </a:pPr>
            <a:endParaRPr lang="en-US" sz="30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r>
              <a:rPr lang="en-US" sz="4000" b="1" strike="noStrike" spc="-1">
                <a:solidFill>
                  <a:srgbClr val="333399"/>
                </a:solidFill>
                <a:latin typeface="Arial"/>
              </a:rPr>
              <a:t>Number Theory</a:t>
            </a:r>
            <a:endParaRPr lang="en-US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1648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Congruence Modulo </a:t>
            </a:r>
            <a:r>
              <a:rPr lang="en-US" sz="3400" b="1" i="1" strike="noStrike" spc="-1">
                <a:solidFill>
                  <a:srgbClr val="000000"/>
                </a:solidFill>
                <a:latin typeface="Arial"/>
              </a:rPr>
              <a:t>n</a:t>
            </a:r>
            <a:endParaRPr lang="en-US" sz="3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548640" y="1737360"/>
            <a:ext cx="7863840" cy="109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1" i="1" strike="noStrike" spc="-1">
                <a:solidFill>
                  <a:srgbClr val="000000"/>
                </a:solidFill>
                <a:latin typeface="Arial"/>
              </a:rPr>
              <a:t>a≡b(mod n)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if and only if the same remainder is obtained when </a:t>
            </a:r>
            <a:r>
              <a:rPr lang="en-US" sz="2800" b="0" i="1" strike="noStrike" spc="-1">
                <a:solidFill>
                  <a:srgbClr val="000000"/>
                </a:solidFill>
                <a:latin typeface="Arial"/>
              </a:rPr>
              <a:t>a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800" b="0" i="1" strike="noStrike" spc="-1">
                <a:solidFill>
                  <a:srgbClr val="000000"/>
                </a:solidFill>
                <a:latin typeface="Arial"/>
              </a:rPr>
              <a:t>b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are divided by </a:t>
            </a:r>
            <a:r>
              <a:rPr lang="en-US" sz="2800" b="0" i="1" strike="noStrike" spc="-1">
                <a:solidFill>
                  <a:srgbClr val="000000"/>
                </a:solidFill>
                <a:latin typeface="Arial"/>
              </a:rPr>
              <a:t>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55760" y="1598760"/>
            <a:ext cx="5867280" cy="61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455760" y="2438280"/>
            <a:ext cx="3581280" cy="116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848"/>
              </a:spcBef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48"/>
              </a:spcBef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457200" y="1648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Residues of Large Numbers</a:t>
            </a:r>
          </a:p>
        </p:txBody>
      </p:sp>
      <p:sp>
        <p:nvSpPr>
          <p:cNvPr id="257" name="TextShape 4"/>
          <p:cNvSpPr txBox="1"/>
          <p:nvPr/>
        </p:nvSpPr>
        <p:spPr>
          <a:xfrm>
            <a:off x="548640" y="1645920"/>
            <a:ext cx="8046720" cy="502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The basic concern of a modular system is, given a number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, no matter how large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b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find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such that a is in the set {0, 1, 2, … ,n-1}.  This number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is called the remainder or </a:t>
            </a:r>
            <a:r>
              <a:rPr lang="en-US" sz="1800" b="1" i="1" strike="noStrike" spc="-1">
                <a:solidFill>
                  <a:srgbClr val="000000"/>
                </a:solidFill>
                <a:latin typeface="Arial"/>
              </a:rPr>
              <a:t>residue.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i="1" strike="noStrike" spc="-1">
                <a:solidFill>
                  <a:srgbClr val="000000"/>
                </a:solidFill>
                <a:latin typeface="Arial"/>
              </a:rPr>
              <a:t>Examples: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i="1" strike="noStrike" spc="-1">
                <a:solidFill>
                  <a:srgbClr val="000000"/>
                </a:solidFill>
                <a:latin typeface="Arial"/>
              </a:rPr>
              <a:t>	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x=846238527 mod 23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	x=(23*36792979)+10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	x=10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Rule: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The residue of a product is the product of residues		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Example: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458687*931056 mod 18</a:t>
            </a: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	(458687 mod 18)*(931056 mod 18)</a:t>
            </a: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	11*6=66 mod 18 = 12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5760" y="1598760"/>
            <a:ext cx="7772400" cy="449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1874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Cryptography involves secret codes, a way of disguising information such that only the sender and receiver know the information.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74"/>
              </a:spcBef>
            </a:pPr>
            <a:r>
              <a:rPr lang="en-US" sz="3000" b="1" strike="noStrike" spc="-1">
                <a:solidFill>
                  <a:srgbClr val="000000"/>
                </a:solidFill>
                <a:latin typeface="Times New Roman"/>
              </a:rPr>
              <a:t>Basic Requirements of a Cryptography System: 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18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2600" b="0" i="1" strike="noStrike" spc="-1">
                <a:solidFill>
                  <a:srgbClr val="000000"/>
                </a:solidFill>
                <a:latin typeface="Times New Roman"/>
              </a:rPr>
              <a:t>secret </a:t>
            </a: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algorithm for encrypting and decrpting data.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18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2600" b="0" i="1" strike="noStrike" spc="-1">
                <a:solidFill>
                  <a:srgbClr val="000000"/>
                </a:solidFill>
                <a:latin typeface="Times New Roman"/>
              </a:rPr>
              <a:t>secret </a:t>
            </a: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key that provides additional information for a receiver to decrypt.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457200" y="1648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Basics of Cryptography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55760" y="1598760"/>
            <a:ext cx="7772400" cy="437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1874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Difficulty is that until the 1970’s all encryption functions were two-way functions. An adversary could decrypt with the algorithm.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74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In the 1970’s researchers discovered how to construct a one way function that overcame this problem.  It is an </a:t>
            </a:r>
            <a:r>
              <a:rPr lang="en-US" sz="2600" b="0" i="1" strike="noStrike" spc="-1" dirty="0">
                <a:solidFill>
                  <a:srgbClr val="000000"/>
                </a:solidFill>
                <a:latin typeface="Times New Roman"/>
              </a:rPr>
              <a:t>exponential function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  given by: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74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74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Where M and n are known to the parties and k computed.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457200" y="1648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Basics of Cryptography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Formula 3"/>
              <p:cNvSpPr txBox="1"/>
              <p:nvPr/>
            </p:nvSpPr>
            <p:spPr>
              <a:xfrm>
                <a:off x="2994480" y="4480560"/>
                <a:ext cx="2400480" cy="50112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ar-A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62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480" y="4480560"/>
                <a:ext cx="2400480" cy="501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5760" y="1598760"/>
            <a:ext cx="8081640" cy="1070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2"/>
          <p:cNvSpPr/>
          <p:nvPr/>
        </p:nvSpPr>
        <p:spPr>
          <a:xfrm>
            <a:off x="455760" y="2895480"/>
            <a:ext cx="3581280" cy="61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3"/>
          <p:cNvSpPr/>
          <p:nvPr/>
        </p:nvSpPr>
        <p:spPr>
          <a:xfrm>
            <a:off x="455760" y="3505320"/>
            <a:ext cx="2286000" cy="61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TextShape 4"/>
          <p:cNvSpPr txBox="1"/>
          <p:nvPr/>
        </p:nvSpPr>
        <p:spPr>
          <a:xfrm>
            <a:off x="457200" y="1648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Key Exchange</a:t>
            </a:r>
          </a:p>
        </p:txBody>
      </p:sp>
      <p:sp>
        <p:nvSpPr>
          <p:cNvPr id="267" name="TextShape 5"/>
          <p:cNvSpPr txBox="1"/>
          <p:nvPr/>
        </p:nvSpPr>
        <p:spPr>
          <a:xfrm>
            <a:off x="457200" y="1554480"/>
            <a:ext cx="841248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Alice and Bob will determine a key to encrypt and decrypt using the following procedure:</a:t>
            </a:r>
          </a:p>
        </p:txBody>
      </p:sp>
      <p:graphicFrame>
        <p:nvGraphicFramePr>
          <p:cNvPr id="268" name="Table 6"/>
          <p:cNvGraphicFramePr/>
          <p:nvPr>
            <p:extLst>
              <p:ext uri="{D42A27DB-BD31-4B8C-83A1-F6EECF244321}">
                <p14:modId xmlns:p14="http://schemas.microsoft.com/office/powerpoint/2010/main" val="2520169072"/>
              </p:ext>
            </p:extLst>
          </p:nvPr>
        </p:nvGraphicFramePr>
        <p:xfrm>
          <a:off x="454680" y="1593359"/>
          <a:ext cx="8412120" cy="3083415"/>
        </p:xfrm>
        <a:graphic>
          <a:graphicData uri="http://schemas.openxmlformats.org/drawingml/2006/table">
            <a:tbl>
              <a:tblPr/>
              <a:tblGrid>
                <a:gridCol w="420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Alice’s actions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Bob’s Actions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02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1) Choose secret value of </a:t>
                      </a:r>
                      <a:r>
                        <a:rPr lang="en-US" sz="1800" b="0" i="1" strike="noStrike" spc="-1" dirty="0">
                          <a:latin typeface="Arial"/>
                        </a:rPr>
                        <a:t>a.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1) Choose secret value of </a:t>
                      </a:r>
                      <a:r>
                        <a:rPr lang="en-US" sz="1800" b="0" i="1" strike="noStrike" spc="-1">
                          <a:latin typeface="Arial"/>
                        </a:rPr>
                        <a:t>b.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02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2) Compute 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α=M</a:t>
                      </a:r>
                      <a:r>
                        <a:rPr lang="en-US" sz="1800" b="0" strike="noStrike" spc="-1" baseline="50000" dirty="0">
                          <a:latin typeface="Arial"/>
                          <a:ea typeface="Arial"/>
                        </a:rPr>
                        <a:t>a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(mod n)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2) Compute 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β=M</a:t>
                      </a:r>
                      <a:r>
                        <a:rPr lang="en-US" sz="1800" b="0" strike="noStrike" spc="-1" baseline="50000" dirty="0">
                          <a:latin typeface="Arial"/>
                          <a:ea typeface="Arial"/>
                        </a:rPr>
                        <a:t>b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 (mod n)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802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3) Send the value of </a:t>
                      </a:r>
                      <a:r>
                        <a:rPr lang="en-US" sz="1800" b="0" strike="noStrike" spc="-1">
                          <a:latin typeface="Arial"/>
                          <a:ea typeface="Arial"/>
                        </a:rPr>
                        <a:t>α to Bob.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3) Send the value of </a:t>
                      </a:r>
                      <a:r>
                        <a:rPr lang="en-US" sz="1800" b="0" strike="noStrike" spc="-1">
                          <a:latin typeface="Arial"/>
                          <a:ea typeface="Arial"/>
                        </a:rPr>
                        <a:t>β to Alice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802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4) Receive 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β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4) Receive </a:t>
                      </a:r>
                      <a:r>
                        <a:rPr lang="en-US" sz="1800" b="0" strike="noStrike" spc="-1">
                          <a:latin typeface="Arial"/>
                          <a:ea typeface="Arial"/>
                        </a:rPr>
                        <a:t>α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9405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5) Compute the key: </a:t>
                      </a:r>
                    </a:p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K=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β</a:t>
                      </a:r>
                      <a:r>
                        <a:rPr lang="en-US" sz="1800" b="0" strike="noStrike" spc="-1" baseline="50000" dirty="0">
                          <a:latin typeface="Arial"/>
                          <a:ea typeface="Arial"/>
                        </a:rPr>
                        <a:t>a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 (mod n)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5) Compute the key:</a:t>
                      </a:r>
                    </a:p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K=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α</a:t>
                      </a:r>
                      <a:r>
                        <a:rPr lang="en-US" sz="1800" b="0" strike="noStrike" spc="-1" baseline="50000" dirty="0">
                          <a:latin typeface="Arial"/>
                          <a:ea typeface="Arial"/>
                        </a:rPr>
                        <a:t>b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 (mod n)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55760" y="1598760"/>
            <a:ext cx="8081640" cy="1070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2"/>
          <p:cNvSpPr/>
          <p:nvPr/>
        </p:nvSpPr>
        <p:spPr>
          <a:xfrm>
            <a:off x="455760" y="2895480"/>
            <a:ext cx="3581280" cy="61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3"/>
          <p:cNvSpPr/>
          <p:nvPr/>
        </p:nvSpPr>
        <p:spPr>
          <a:xfrm>
            <a:off x="455760" y="3505320"/>
            <a:ext cx="2286000" cy="61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TextShape 4"/>
          <p:cNvSpPr txBox="1"/>
          <p:nvPr/>
        </p:nvSpPr>
        <p:spPr>
          <a:xfrm>
            <a:off x="457200" y="1648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Key Exchange </a:t>
            </a:r>
          </a:p>
        </p:txBody>
      </p:sp>
      <p:sp>
        <p:nvSpPr>
          <p:cNvPr id="273" name="TextShape 5"/>
          <p:cNvSpPr txBox="1"/>
          <p:nvPr/>
        </p:nvSpPr>
        <p:spPr>
          <a:xfrm>
            <a:off x="457200" y="1554480"/>
            <a:ext cx="841248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Alice and Bob will determine a key to encrypt and decrypt using the following procedure: (they agree M=7, n=13 note use of primes)</a:t>
            </a:r>
          </a:p>
        </p:txBody>
      </p:sp>
      <p:graphicFrame>
        <p:nvGraphicFramePr>
          <p:cNvPr id="274" name="Table 6"/>
          <p:cNvGraphicFramePr/>
          <p:nvPr>
            <p:extLst>
              <p:ext uri="{D42A27DB-BD31-4B8C-83A1-F6EECF244321}">
                <p14:modId xmlns:p14="http://schemas.microsoft.com/office/powerpoint/2010/main" val="2774014267"/>
              </p:ext>
            </p:extLst>
          </p:nvPr>
        </p:nvGraphicFramePr>
        <p:xfrm>
          <a:off x="465300" y="2237760"/>
          <a:ext cx="8438760" cy="4389120"/>
        </p:xfrm>
        <a:graphic>
          <a:graphicData uri="http://schemas.openxmlformats.org/drawingml/2006/table">
            <a:tbl>
              <a:tblPr/>
              <a:tblGrid>
                <a:gridCol w="426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Alice’s actions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Bob’s Actions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1) Choose secret value of </a:t>
                      </a:r>
                      <a:r>
                        <a:rPr lang="en-US" sz="1800" b="0" i="1" strike="noStrike" spc="-1">
                          <a:latin typeface="Arial"/>
                        </a:rPr>
                        <a:t>a.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r>
                        <a:rPr lang="en-US" sz="1800" b="0" i="1" strike="noStrike" spc="-1">
                          <a:latin typeface="Arial"/>
                        </a:rPr>
                        <a:t>(Alice selects 5)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1) Choose secret value of </a:t>
                      </a:r>
                      <a:r>
                        <a:rPr lang="en-US" sz="1800" b="0" i="1" strike="noStrike" spc="-1">
                          <a:latin typeface="Arial"/>
                        </a:rPr>
                        <a:t>b.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r>
                        <a:rPr lang="en-US" sz="1800" b="0" i="1" strike="noStrike" spc="-1">
                          <a:latin typeface="Arial"/>
                        </a:rPr>
                        <a:t>(Bob chooses 8)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508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2) Compute 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α=M</a:t>
                      </a:r>
                      <a:r>
                        <a:rPr lang="en-US" sz="1800" b="0" strike="noStrike" spc="-1" baseline="50000" dirty="0">
                          <a:latin typeface="Arial"/>
                          <a:ea typeface="Arial"/>
                        </a:rPr>
                        <a:t>a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 (mod n)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algn="ctr"/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1800" b="0" strike="noStrike" spc="-1" baseline="50000" dirty="0">
                          <a:latin typeface="Arial"/>
                          <a:ea typeface="Arial"/>
                        </a:rPr>
                        <a:t>5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(mod 13)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algn="ctr"/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16807 mod 13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algn="ctr"/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α=11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2) Compute 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β=M</a:t>
                      </a:r>
                      <a:r>
                        <a:rPr lang="en-US" sz="1800" b="0" strike="noStrike" spc="-1" baseline="50000" dirty="0">
                          <a:latin typeface="Arial"/>
                          <a:ea typeface="Arial"/>
                        </a:rPr>
                        <a:t>b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 (mod n)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algn="ctr"/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7</a:t>
                      </a:r>
                      <a:r>
                        <a:rPr lang="en-US" sz="1800" b="0" strike="noStrike" spc="-1" baseline="50000" dirty="0">
                          <a:latin typeface="Arial"/>
                          <a:ea typeface="Arial"/>
                        </a:rPr>
                        <a:t>8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 (mod 13)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algn="ctr"/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5764801 (mod 13)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algn="ctr"/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β=3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3) Send the value of </a:t>
                      </a:r>
                      <a:r>
                        <a:rPr lang="en-US" sz="1800" b="0" strike="noStrike" spc="-1">
                          <a:latin typeface="Arial"/>
                          <a:ea typeface="Arial"/>
                        </a:rPr>
                        <a:t>α to Bob.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3) Send the value of </a:t>
                      </a:r>
                      <a:r>
                        <a:rPr lang="en-US" sz="1800" b="0" strike="noStrike" spc="-1">
                          <a:latin typeface="Arial"/>
                          <a:ea typeface="Arial"/>
                        </a:rPr>
                        <a:t>β to Alice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4) Receive </a:t>
                      </a:r>
                      <a:r>
                        <a:rPr lang="en-US" sz="1800" b="0" strike="noStrike" spc="-1">
                          <a:latin typeface="Arial"/>
                          <a:ea typeface="Arial"/>
                        </a:rPr>
                        <a:t>β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4) Receive </a:t>
                      </a:r>
                      <a:r>
                        <a:rPr lang="en-US" sz="1800" b="0" strike="noStrike" spc="-1">
                          <a:latin typeface="Arial"/>
                          <a:ea typeface="Arial"/>
                        </a:rPr>
                        <a:t>α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104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5) Compute the key: </a:t>
                      </a:r>
                    </a:p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K=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β</a:t>
                      </a:r>
                      <a:r>
                        <a:rPr lang="en-US" sz="1800" b="0" strike="noStrike" spc="-1" baseline="50000" dirty="0">
                          <a:latin typeface="Arial"/>
                          <a:ea typeface="Arial"/>
                        </a:rPr>
                        <a:t>a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 (mod n)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algn="ctr"/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K=3</a:t>
                      </a:r>
                      <a:r>
                        <a:rPr lang="en-US" sz="1800" b="0" strike="noStrike" spc="-1" baseline="50000" dirty="0">
                          <a:latin typeface="Arial"/>
                          <a:ea typeface="Arial"/>
                        </a:rPr>
                        <a:t>5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 mod 13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algn="ctr"/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243 mod 13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algn="ctr"/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5) Compute the key:</a:t>
                      </a:r>
                    </a:p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K=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α</a:t>
                      </a:r>
                      <a:r>
                        <a:rPr lang="en-US" sz="1800" b="0" strike="noStrike" spc="-1" baseline="50000" dirty="0">
                          <a:latin typeface="Arial"/>
                          <a:ea typeface="Arial"/>
                        </a:rPr>
                        <a:t>b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 (mod n)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algn="ctr"/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K=11</a:t>
                      </a:r>
                      <a:r>
                        <a:rPr lang="en-US" sz="1800" b="0" strike="noStrike" spc="-1" baseline="50000" dirty="0">
                          <a:latin typeface="Arial"/>
                          <a:ea typeface="Arial"/>
                        </a:rPr>
                        <a:t>8</a:t>
                      </a:r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 mod 13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algn="ctr"/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214358881 mod 13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algn="ctr"/>
                      <a:r>
                        <a:rPr lang="en-US" sz="1800" b="0" strike="noStrike" spc="-1" dirty="0">
                          <a:latin typeface="Arial"/>
                          <a:ea typeface="Arial"/>
                        </a:rPr>
                        <a:t>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55760" y="1598760"/>
            <a:ext cx="5257800" cy="55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TextShape 2"/>
          <p:cNvSpPr txBox="1"/>
          <p:nvPr/>
        </p:nvSpPr>
        <p:spPr>
          <a:xfrm>
            <a:off x="457200" y="1648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Public Key Exchange (RSA Basics)</a:t>
            </a:r>
          </a:p>
        </p:txBody>
      </p:sp>
      <p:sp>
        <p:nvSpPr>
          <p:cNvPr id="277" name="TextShape 3"/>
          <p:cNvSpPr txBox="1"/>
          <p:nvPr/>
        </p:nvSpPr>
        <p:spPr>
          <a:xfrm>
            <a:off x="548640" y="1645920"/>
            <a:ext cx="8416440" cy="3287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Alice (the receiver) completes the following steps:</a:t>
            </a:r>
          </a:p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1) Choose two prime numbers,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p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q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which are kept secret</a:t>
            </a:r>
          </a:p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2) Compute the modulus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n = p * q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3) Compute </a:t>
            </a:r>
            <a:r>
              <a:rPr lang="en-US" sz="2400" b="0" strike="noStrike" spc="-1">
                <a:solidFill>
                  <a:srgbClr val="000000"/>
                </a:solidFill>
                <a:latin typeface="Noto Sans"/>
                <a:ea typeface="Noto Sans"/>
              </a:rPr>
              <a:t>ℓ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=(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Noto Sans"/>
              </a:rPr>
              <a:t>p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-1)(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Noto Sans"/>
              </a:rPr>
              <a:t>q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-1)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4) Chose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Noto Sans"/>
              </a:rPr>
              <a:t>e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 to be relatively prime between 1 and ℓ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5) Find the decryption exponent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Noto Sans"/>
              </a:rPr>
              <a:t>d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such that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Noto Sans"/>
              </a:rPr>
              <a:t>e*d=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1 mod (mod ℓ)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6) Provide Bob with a public Key (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Noto Sans"/>
              </a:rPr>
              <a:t>n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 and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Noto Sans"/>
              </a:rPr>
              <a:t>e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55760" y="1598760"/>
            <a:ext cx="5257800" cy="55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TextShape 2"/>
          <p:cNvSpPr txBox="1"/>
          <p:nvPr/>
        </p:nvSpPr>
        <p:spPr>
          <a:xfrm>
            <a:off x="457200" y="1648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Public Key Exchange (RSA Basics)</a:t>
            </a:r>
          </a:p>
        </p:txBody>
      </p:sp>
      <p:sp>
        <p:nvSpPr>
          <p:cNvPr id="280" name="TextShape 3"/>
          <p:cNvSpPr txBox="1"/>
          <p:nvPr/>
        </p:nvSpPr>
        <p:spPr>
          <a:xfrm>
            <a:off x="365760" y="1554480"/>
            <a:ext cx="8595360" cy="447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Bob (the sender) completes the following to send Alice a secure message: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7) Convert the message to Alice into a number M (called a plaintext message)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8) Encrypt M using Alice’s public key</a:t>
            </a:r>
          </a:p>
          <a:p>
            <a:pPr algn="ctr"/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C=M</a:t>
            </a:r>
            <a:r>
              <a:rPr lang="en-US" sz="2400" b="0" i="1" strike="noStrike" spc="-1" baseline="50000" dirty="0">
                <a:solidFill>
                  <a:srgbClr val="000000"/>
                </a:solidFill>
                <a:latin typeface="Arial"/>
              </a:rPr>
              <a:t>e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 (mod n)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9) Transmit C to Alice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When Alice receives C, she completes the final step: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10) Decrypt C using the private key</a:t>
            </a:r>
          </a:p>
          <a:p>
            <a:pPr algn="ctr"/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M=C</a:t>
            </a:r>
            <a:r>
              <a:rPr lang="en-US" sz="2400" b="0" i="1" strike="noStrike" spc="-1" baseline="50000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 (mod n)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55760" y="1598760"/>
            <a:ext cx="5257800" cy="55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TextShape 2"/>
          <p:cNvSpPr txBox="1"/>
          <p:nvPr/>
        </p:nvSpPr>
        <p:spPr>
          <a:xfrm>
            <a:off x="457200" y="1648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Public Key Exchange (Example)</a:t>
            </a:r>
          </a:p>
        </p:txBody>
      </p:sp>
      <p:sp>
        <p:nvSpPr>
          <p:cNvPr id="283" name="TextShape 3"/>
          <p:cNvSpPr txBox="1"/>
          <p:nvPr/>
        </p:nvSpPr>
        <p:spPr>
          <a:xfrm>
            <a:off x="548640" y="1645920"/>
            <a:ext cx="8619120" cy="4018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Alice (the receiver) completes the following steps:</a:t>
            </a:r>
          </a:p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1) Choose two prime numbers,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p=7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q=13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which are secret</a:t>
            </a:r>
          </a:p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2) Compute the modulus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n = p * q = 7 * 13 = 91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3) Compute </a:t>
            </a:r>
            <a:r>
              <a:rPr lang="en-US" sz="2400" b="0" strike="noStrike" spc="-1">
                <a:solidFill>
                  <a:srgbClr val="000000"/>
                </a:solidFill>
                <a:latin typeface="Noto Sans"/>
                <a:ea typeface="Noto Sans"/>
              </a:rPr>
              <a:t>ℓ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=(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Noto Sans"/>
              </a:rPr>
              <a:t>p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-1)(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Noto Sans"/>
              </a:rPr>
              <a:t>q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-1)=(7 – 1)(13 – 1) = 72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4) Chose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Noto Sans"/>
              </a:rPr>
              <a:t>e=11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 to be relatively prime between 1 and ℓ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5) Find the decryption exponent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Noto Sans"/>
              </a:rPr>
              <a:t>d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such that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Noto Sans"/>
              </a:rPr>
              <a:t>11*d=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1 mod (mod 7)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d=59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6) Provide Bob with a public Key (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Noto Sans"/>
              </a:rPr>
              <a:t>n=91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 and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Noto Sans"/>
              </a:rPr>
              <a:t>e=11, p &amp; q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Noto Sans"/>
              </a:rPr>
              <a:t>    are secret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Noto Sans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5760" y="1598760"/>
            <a:ext cx="5257800" cy="55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TextShape 2"/>
          <p:cNvSpPr txBox="1"/>
          <p:nvPr/>
        </p:nvSpPr>
        <p:spPr>
          <a:xfrm>
            <a:off x="457200" y="1648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Public Key Exchange (Example)</a:t>
            </a:r>
          </a:p>
        </p:txBody>
      </p:sp>
      <p:sp>
        <p:nvSpPr>
          <p:cNvPr id="286" name="TextShape 3"/>
          <p:cNvSpPr txBox="1"/>
          <p:nvPr/>
        </p:nvSpPr>
        <p:spPr>
          <a:xfrm>
            <a:off x="365760" y="1554480"/>
            <a:ext cx="8595360" cy="484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Bob (the sender) completes the following to send Alice a secure message (“HI”, H is letter 8 and I is letter 9) :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7) Convert the message to Alice into a number M (“HI” = 89 )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8) Encrypt M using Alice’s public key</a:t>
            </a:r>
          </a:p>
          <a:p>
            <a:pPr algn="ctr"/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C=M</a:t>
            </a:r>
            <a:r>
              <a:rPr lang="en-US" sz="2400" b="0" i="1" strike="noStrike" spc="-1" baseline="101000" dirty="0">
                <a:solidFill>
                  <a:srgbClr val="000000"/>
                </a:solidFill>
                <a:latin typeface="Arial"/>
              </a:rPr>
              <a:t>e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 (mod n)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C=89</a:t>
            </a:r>
            <a:r>
              <a:rPr lang="en-US" sz="2400" b="0" i="1" strike="noStrike" spc="-1" baseline="50000" dirty="0">
                <a:solidFill>
                  <a:srgbClr val="000000"/>
                </a:solidFill>
                <a:latin typeface="Arial"/>
              </a:rPr>
              <a:t>11</a:t>
            </a:r>
            <a:endParaRPr lang="en-US" sz="2400" b="0" strike="noStrike" spc="-1" baseline="50000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C=89</a:t>
            </a:r>
            <a:r>
              <a:rPr lang="en-US" sz="2400" b="0" i="1" strike="noStrike" spc="-1" baseline="50000" dirty="0">
                <a:solidFill>
                  <a:srgbClr val="000000"/>
                </a:solidFill>
                <a:latin typeface="Arial"/>
              </a:rPr>
              <a:t>1+2+8</a:t>
            </a:r>
            <a:endParaRPr lang="en-US" sz="2400" b="0" strike="noStrike" spc="-1" baseline="50000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C=(89</a:t>
            </a:r>
            <a:r>
              <a:rPr lang="en-US" sz="2400" b="0" i="1" strike="noStrike" spc="-1" baseline="50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 mod 91)(89</a:t>
            </a:r>
            <a:r>
              <a:rPr lang="en-US" sz="2400" b="0" i="1" strike="noStrike" spc="-1" baseline="50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 mod 91)(89</a:t>
            </a:r>
            <a:r>
              <a:rPr lang="en-US" sz="2400" b="0" i="1" strike="noStrike" spc="-1" baseline="50000" dirty="0">
                <a:solidFill>
                  <a:srgbClr val="000000"/>
                </a:solidFill>
                <a:latin typeface="Arial"/>
              </a:rPr>
              <a:t>4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 mod 91)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C=(89 mod 91)(7921 mod 91)(3.936588806E15 mod 91)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C=89*4*74 mod 91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C=26344 mod 91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C=45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9) Transmit C to Alice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165240"/>
            <a:ext cx="8228520" cy="1141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Chapter 10: </a:t>
            </a:r>
            <a:r>
              <a:rPr lang="en-US" sz="3400" b="1" strike="noStrike" spc="-1">
                <a:solidFill>
                  <a:srgbClr val="333399"/>
                </a:solidFill>
                <a:latin typeface="Arial"/>
                <a:ea typeface="DejaVu Sans"/>
              </a:rPr>
              <a:t>Number Theory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1600200"/>
            <a:ext cx="8228520" cy="452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48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10.1 	Prime and Composite Numbers 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48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10.2 	Selected Topics From Number Theory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48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10.3 	Greatest Common Factor and Least Common Multiple 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48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10.4 	The Fibonacci Sequence and the Golden Ratio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48"/>
              </a:spcBef>
            </a:pPr>
            <a:r>
              <a:rPr lang="en-US" sz="3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10.X Modular Arithmetic and Cryptography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5760" y="1598760"/>
            <a:ext cx="5257800" cy="55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TextShape 2"/>
          <p:cNvSpPr txBox="1"/>
          <p:nvPr/>
        </p:nvSpPr>
        <p:spPr>
          <a:xfrm>
            <a:off x="457200" y="1648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Public Key Exchange (Example)</a:t>
            </a:r>
          </a:p>
        </p:txBody>
      </p:sp>
      <p:sp>
        <p:nvSpPr>
          <p:cNvPr id="289" name="TextShape 3"/>
          <p:cNvSpPr txBox="1"/>
          <p:nvPr/>
        </p:nvSpPr>
        <p:spPr>
          <a:xfrm>
            <a:off x="365760" y="1554480"/>
            <a:ext cx="8595360" cy="3744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When Alice receives C, she completes the final step: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10) Decrypt C using the private key</a:t>
            </a:r>
          </a:p>
          <a:p>
            <a:pPr algn="ctr"/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M=C</a:t>
            </a:r>
            <a:r>
              <a:rPr lang="en-US" sz="2400" b="0" i="1" strike="noStrike" spc="-1" baseline="50000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 (mod n)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M=45</a:t>
            </a:r>
            <a:r>
              <a:rPr lang="en-US" sz="2400" b="0" i="1" strike="noStrike" spc="-1" baseline="50000" dirty="0">
                <a:solidFill>
                  <a:srgbClr val="000000"/>
                </a:solidFill>
                <a:latin typeface="Arial"/>
              </a:rPr>
              <a:t>59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 mod 91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M=45</a:t>
            </a:r>
            <a:r>
              <a:rPr lang="en-US" sz="2400" b="0" i="1" strike="noStrike" spc="-1" baseline="50000" dirty="0">
                <a:solidFill>
                  <a:srgbClr val="000000"/>
                </a:solidFill>
                <a:latin typeface="Arial"/>
              </a:rPr>
              <a:t>1+2+8+16+32 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mod 91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M=(45</a:t>
            </a:r>
            <a:r>
              <a:rPr lang="en-US" sz="2400" b="0" i="1" strike="noStrike" spc="-1" baseline="50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*45</a:t>
            </a:r>
            <a:r>
              <a:rPr lang="en-US" sz="2400" b="0" i="1" strike="noStrike" spc="-1" baseline="50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*45</a:t>
            </a:r>
            <a:r>
              <a:rPr lang="en-US" sz="2400" b="0" i="1" strike="noStrike" spc="-1" baseline="50000" dirty="0">
                <a:solidFill>
                  <a:srgbClr val="000000"/>
                </a:solidFill>
                <a:latin typeface="Arial"/>
              </a:rPr>
              <a:t>8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*45</a:t>
            </a:r>
            <a:r>
              <a:rPr lang="en-US" sz="2400" b="0" i="1" strike="noStrike" spc="-1" baseline="50000" dirty="0">
                <a:solidFill>
                  <a:srgbClr val="000000"/>
                </a:solidFill>
                <a:latin typeface="Arial"/>
              </a:rPr>
              <a:t>16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*45</a:t>
            </a:r>
            <a:r>
              <a:rPr lang="en-US" sz="2400" b="0" i="1" strike="noStrike" spc="-1" baseline="50000" dirty="0">
                <a:solidFill>
                  <a:srgbClr val="000000"/>
                </a:solidFill>
                <a:latin typeface="Arial"/>
              </a:rPr>
              <a:t>32</a:t>
            </a:r>
            <a:r>
              <a:rPr lang="en-US" sz="2400" b="0" i="1" strike="noStrike" spc="-1" baseline="101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)mod 91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M=45*23*16*74*16 mod 91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M= 19607040 mod 91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M=89=”HI” (our original message)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320"/>
            <a:ext cx="8229600" cy="1463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4800" b="1" strike="noStrike" spc="-1">
                <a:solidFill>
                  <a:srgbClr val="000000"/>
                </a:solidFill>
                <a:latin typeface="Arial"/>
              </a:rPr>
              <a:t>Section 10-Extension</a:t>
            </a:r>
          </a:p>
        </p:txBody>
      </p:sp>
      <p:sp>
        <p:nvSpPr>
          <p:cNvPr id="233" name="TextShape 2"/>
          <p:cNvSpPr txBox="1"/>
          <p:nvPr/>
        </p:nvSpPr>
        <p:spPr>
          <a:xfrm>
            <a:off x="457200" y="2194560"/>
            <a:ext cx="8229600" cy="269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spcBef>
                <a:spcPts val="899"/>
              </a:spcBef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Modular Arithmetic </a:t>
            </a:r>
          </a:p>
          <a:p>
            <a:pPr algn="ctr">
              <a:spcBef>
                <a:spcPts val="899"/>
              </a:spcBef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&amp;</a:t>
            </a:r>
          </a:p>
          <a:p>
            <a:pPr algn="ctr">
              <a:spcBef>
                <a:spcPts val="899"/>
              </a:spcBef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Cryptography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1648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Objectives</a:t>
            </a:r>
          </a:p>
        </p:txBody>
      </p:sp>
      <p:sp>
        <p:nvSpPr>
          <p:cNvPr id="235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200" indent="-457200">
              <a:spcBef>
                <a:spcPts val="748"/>
              </a:spcBef>
              <a:buClr>
                <a:srgbClr val="000000"/>
              </a:buClr>
              <a:buFont typeface="Times New Roman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Clock Arithmetic</a:t>
            </a:r>
          </a:p>
          <a:p>
            <a:pPr marL="457200" indent="-457200">
              <a:spcBef>
                <a:spcPts val="748"/>
              </a:spcBef>
              <a:buClr>
                <a:srgbClr val="000000"/>
              </a:buClr>
              <a:buFont typeface="Times New Roman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Modular Systems</a:t>
            </a:r>
          </a:p>
          <a:p>
            <a:pPr marL="457200" indent="-457200">
              <a:spcBef>
                <a:spcPts val="748"/>
              </a:spcBef>
              <a:buClr>
                <a:srgbClr val="000000"/>
              </a:buClr>
              <a:buFont typeface="Times New Roman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Residues of Large Numbers</a:t>
            </a:r>
          </a:p>
          <a:p>
            <a:pPr marL="457200" indent="-457200">
              <a:spcBef>
                <a:spcPts val="748"/>
              </a:spcBef>
              <a:buClr>
                <a:srgbClr val="000000"/>
              </a:buClr>
              <a:buFont typeface="Times New Roman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Basics of Cryptography</a:t>
            </a:r>
          </a:p>
          <a:p>
            <a:pPr marL="457200" indent="-457200">
              <a:spcBef>
                <a:spcPts val="748"/>
              </a:spcBef>
              <a:buClr>
                <a:srgbClr val="000000"/>
              </a:buClr>
              <a:buFont typeface="Times New Roman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Key Exchange</a:t>
            </a:r>
          </a:p>
          <a:p>
            <a:pPr marL="457200" indent="-457200">
              <a:spcBef>
                <a:spcPts val="748"/>
              </a:spcBef>
              <a:buClr>
                <a:srgbClr val="000000"/>
              </a:buClr>
              <a:buFont typeface="Times New Roman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Public Key Cryptography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5760" y="1598760"/>
            <a:ext cx="7619760" cy="10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1874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It’s 8 PM, what time will it be 33 hours from now?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457200" y="1648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Clock Arithmetic</a:t>
            </a:r>
          </a:p>
        </p:txBody>
      </p:sp>
      <p:sp>
        <p:nvSpPr>
          <p:cNvPr id="238" name="TextShape 3"/>
          <p:cNvSpPr txBox="1"/>
          <p:nvPr/>
        </p:nvSpPr>
        <p:spPr>
          <a:xfrm>
            <a:off x="548640" y="2743200"/>
            <a:ext cx="3931920" cy="2374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One way to solve is to count using a clock. Set the hour hand to 8:00 and rotate the hour hand through 33 hours.</a:t>
            </a:r>
          </a:p>
        </p:txBody>
      </p:sp>
      <p:pic>
        <p:nvPicPr>
          <p:cNvPr id="239" name="Picture 238"/>
          <p:cNvPicPr/>
          <p:nvPr/>
        </p:nvPicPr>
        <p:blipFill>
          <a:blip r:embed="rId2"/>
          <a:stretch/>
        </p:blipFill>
        <p:spPr>
          <a:xfrm>
            <a:off x="5227560" y="2850120"/>
            <a:ext cx="2910600" cy="291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762120" y="1598760"/>
            <a:ext cx="7619760" cy="6546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1874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As we go through the hours we notice that we count through the set {1, 2, 3, 4, 5, 6, 7, 8, 9, 10, 11, 12}. 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74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NOTE: It is easier if we replace 12 with 0 and our set becomes {0, 1, 2, 3, 4, 5, 6, 7, 8, 9, 10, 11, 12}. 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74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We can use a calculator to compute: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74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8+33=41 and 41/12 = 3.416666667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74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74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74"/>
              </a:spcBef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457200" y="1648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Clock Arithmetic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762120" y="1598760"/>
            <a:ext cx="7619760" cy="4938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1874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Since we don’t care about the number of revolutions (3) we then use 12*0.416666667 =5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74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Therefore 8+33=(3*12)+5 , but since 12=0 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74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8+33=(3*0)+5=5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74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Thus we deal with the remainder when 8+33 or 41 is divided by 12.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74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74"/>
              </a:spcBef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57200" y="1648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Clock Arithmetic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CustomShape 1"/>
              <p:cNvSpPr/>
              <p:nvPr/>
            </p:nvSpPr>
            <p:spPr>
              <a:xfrm>
                <a:off x="247649" y="1598759"/>
                <a:ext cx="8715375" cy="467821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6800" rIns="90000" bIns="46800"/>
              <a:lstStyle/>
              <a:p>
                <a:pPr>
                  <a:lnSpc>
                    <a:spcPct val="100000"/>
                  </a:lnSpc>
                  <a:spcBef>
                    <a:spcPts val="1874"/>
                  </a:spcBef>
                </a:pPr>
                <a:r>
                  <a:rPr lang="en-US" sz="3000" b="0" strike="noStrike" spc="-1" dirty="0">
                    <a:solidFill>
                      <a:srgbClr val="000000"/>
                    </a:solidFill>
                    <a:latin typeface="Times New Roman"/>
                  </a:rPr>
                  <a:t>Example:</a:t>
                </a:r>
                <a:r>
                  <a:rPr lang="en-US" sz="3000" spc="-1" dirty="0">
                    <a:solidFill>
                      <a:srgbClr val="000000"/>
                    </a:solidFill>
                    <a:latin typeface="Arial"/>
                  </a:rPr>
                  <a:t>  </a:t>
                </a:r>
                <a:r>
                  <a:rPr lang="en-US" sz="3000" b="0" strike="noStrike" spc="-1" dirty="0">
                    <a:solidFill>
                      <a:srgbClr val="000000"/>
                    </a:solidFill>
                    <a:latin typeface="Times New Roman"/>
                  </a:rPr>
                  <a:t>Using clock arithmetic, compute:</a:t>
                </a:r>
              </a:p>
              <a:p>
                <a:pPr algn="ctr">
                  <a:lnSpc>
                    <a:spcPct val="100000"/>
                  </a:lnSpc>
                  <a:spcBef>
                    <a:spcPts val="1874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547</m:t>
                      </m:r>
                      <m:r>
                        <a:rPr lang="en-US" sz="3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11873</m:t>
                      </m:r>
                      <m:r>
                        <a:rPr lang="en-US" sz="3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649453</m:t>
                      </m:r>
                    </m:oMath>
                  </m:oMathPara>
                </a14:m>
                <a:endParaRPr lang="en-US" sz="30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algn="ctr">
                  <a:lnSpc>
                    <a:spcPct val="100000"/>
                  </a:lnSpc>
                  <a:spcBef>
                    <a:spcPts val="1874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6494531</m:t>
                          </m:r>
                        </m:num>
                        <m:den>
                          <m:r>
                            <a:rPr lang="en-US" sz="3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3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12541210</m:t>
                      </m:r>
                      <m:r>
                        <a:rPr lang="en-US" sz="3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9167</m:t>
                      </m:r>
                    </m:oMath>
                  </m:oMathPara>
                </a14:m>
                <a:endParaRPr lang="en-US" sz="30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algn="ctr">
                  <a:lnSpc>
                    <a:spcPct val="100000"/>
                  </a:lnSpc>
                  <a:spcBef>
                    <a:spcPts val="1874"/>
                  </a:spcBef>
                </a:pPr>
                <a:r>
                  <a:rPr lang="en-US" sz="3000" b="0" strike="noStrike" spc="-1" dirty="0">
                    <a:solidFill>
                      <a:srgbClr val="000000"/>
                    </a:solidFill>
                    <a:latin typeface="Times New Roman"/>
                  </a:rPr>
                  <a:t>12*0.9167=11</a:t>
                </a:r>
              </a:p>
              <a:p>
                <a:pPr algn="ctr">
                  <a:lnSpc>
                    <a:spcPct val="100000"/>
                  </a:lnSpc>
                  <a:spcBef>
                    <a:spcPts val="1874"/>
                  </a:spcBef>
                </a:pPr>
                <a:r>
                  <a:rPr lang="en-US" sz="3000" spc="-1" dirty="0">
                    <a:solidFill>
                      <a:srgbClr val="000000"/>
                    </a:solidFill>
                    <a:latin typeface="Times New Roman"/>
                  </a:rPr>
                  <a:t>Or</a:t>
                </a:r>
              </a:p>
              <a:p>
                <a:pPr algn="ctr">
                  <a:spcBef>
                    <a:spcPts val="1874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547</m:t>
                      </m:r>
                      <m:r>
                        <a:rPr lang="en-US" sz="3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11873</m:t>
                      </m:r>
                      <m:r>
                        <a:rPr lang="en-US" sz="3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000" b="0" i="1" strike="noStrike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trike="noStrike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sz="3000" b="0" i="1" strike="noStrike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3000" b="0" i="1" strike="noStrike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d>
                          <m:r>
                            <a:rPr lang="en-US" sz="3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3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d>
                        <m:dPr>
                          <m:ctrlPr>
                            <a:rPr lang="en-US" sz="3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3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989</m:t>
                          </m:r>
                        </m:e>
                      </m:d>
                      <m:r>
                        <a:rPr lang="en-US" sz="3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b="0" strike="noStrike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algn="ctr">
                  <a:spcBef>
                    <a:spcPts val="1874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0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30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30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0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30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30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0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30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35</m:t>
                    </m:r>
                    <m:r>
                      <a:rPr lang="en-US" sz="30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0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0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30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3000" b="0" strike="noStrike" spc="-1" dirty="0">
                    <a:solidFill>
                      <a:srgbClr val="000000"/>
                    </a:solidFill>
                    <a:latin typeface="Times New Roman"/>
                  </a:rPr>
                  <a:t>=11</a:t>
                </a:r>
              </a:p>
            </p:txBody>
          </p:sp>
        </mc:Choice>
        <mc:Fallback>
          <p:sp>
            <p:nvSpPr>
              <p:cNvPr id="244" name="Custom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49" y="1598759"/>
                <a:ext cx="8715375" cy="467821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l="-1679" t="-16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TextShape 2"/>
          <p:cNvSpPr txBox="1"/>
          <p:nvPr/>
        </p:nvSpPr>
        <p:spPr>
          <a:xfrm>
            <a:off x="457200" y="1648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Clock Arithmetic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1648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3400" b="1" strike="noStrike" spc="-1">
                <a:solidFill>
                  <a:srgbClr val="000000"/>
                </a:solidFill>
                <a:latin typeface="Arial"/>
              </a:rPr>
              <a:t>Modular Systems</a:t>
            </a:r>
          </a:p>
        </p:txBody>
      </p:sp>
      <p:sp>
        <p:nvSpPr>
          <p:cNvPr id="250" name="TextShape 2"/>
          <p:cNvSpPr txBox="1"/>
          <p:nvPr/>
        </p:nvSpPr>
        <p:spPr>
          <a:xfrm>
            <a:off x="548640" y="1645920"/>
            <a:ext cx="8321040" cy="82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True or False:</a:t>
            </a:r>
          </a:p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a) 16≡10 mod 2       b) 49≡32 mod 5       c) 30≡345 mod 7</a:t>
            </a:r>
          </a:p>
        </p:txBody>
      </p:sp>
      <p:sp>
        <p:nvSpPr>
          <p:cNvPr id="251" name="TextShape 3"/>
          <p:cNvSpPr txBox="1"/>
          <p:nvPr/>
        </p:nvSpPr>
        <p:spPr>
          <a:xfrm>
            <a:off x="640080" y="3017520"/>
            <a:ext cx="8138160" cy="191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a) 16-10=6 is divisible by 2 so strictly this is a </a:t>
            </a:r>
            <a:r>
              <a:rPr lang="en-US" sz="2400" b="1" i="1" strike="noStrike" spc="-1">
                <a:solidFill>
                  <a:srgbClr val="000000"/>
                </a:solidFill>
                <a:latin typeface="Arial"/>
              </a:rPr>
              <a:t>true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statement.</a:t>
            </a:r>
          </a:p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b) 49-32=17 which is not divisible by 5 so this is a </a:t>
            </a:r>
            <a:r>
              <a:rPr lang="en-US" sz="2400" b="1" i="1" strike="noStrike" spc="-1">
                <a:solidFill>
                  <a:srgbClr val="000000"/>
                </a:solidFill>
                <a:latin typeface="Arial"/>
              </a:rPr>
              <a:t>false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statement.</a:t>
            </a:r>
          </a:p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c) 30-345=-315 which is divisible by 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</TotalTime>
  <Words>1436</Words>
  <Application>Microsoft Office PowerPoint</Application>
  <PresentationFormat>On-screen Show (4:3)</PresentationFormat>
  <Paragraphs>199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Cambria Math</vt:lpstr>
      <vt:lpstr>DejaVu Sans</vt:lpstr>
      <vt:lpstr>Noto Sans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subject>Chapter 4</dc:subject>
  <dc:creator>Miller</dc:creator>
  <dc:description/>
  <cp:lastModifiedBy>Christopher Foley</cp:lastModifiedBy>
  <cp:revision>94</cp:revision>
  <dcterms:created xsi:type="dcterms:W3CDTF">2011-05-10T09:51:27Z</dcterms:created>
  <dcterms:modified xsi:type="dcterms:W3CDTF">2018-03-25T01:56:47Z</dcterms:modified>
  <dc:language>en-US</dc:language>
</cp:coreProperties>
</file>