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B7DAE-BBE3-4ED3-A95F-A414AB4BCAA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B4D0A-A0E4-4620-9682-B9357C47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2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14"/>
          <a:stretch/>
        </p:blipFill>
        <p:spPr>
          <a:xfrm>
            <a:off x="5073480" y="895320"/>
            <a:ext cx="3646080" cy="4787280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/>
        </p:nvSpPr>
        <p:spPr>
          <a:xfrm>
            <a:off x="0" y="6407280"/>
            <a:ext cx="9144720" cy="456480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/>
          <p:nvPr/>
        </p:nvPicPr>
        <p:blipFill>
          <a:blip r:embed="rId15"/>
          <a:stretch/>
        </p:blipFill>
        <p:spPr>
          <a:xfrm>
            <a:off x="6853320" y="6356520"/>
            <a:ext cx="1527840" cy="492840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16"/>
          <a:stretch/>
        </p:blipFill>
        <p:spPr>
          <a:xfrm>
            <a:off x="0" y="6356520"/>
            <a:ext cx="1761480" cy="492840"/>
          </a:xfrm>
          <a:prstGeom prst="rect">
            <a:avLst/>
          </a:prstGeom>
          <a:ln>
            <a:noFill/>
          </a:ln>
        </p:spPr>
      </p:pic>
      <p:sp>
        <p:nvSpPr>
          <p:cNvPr id="4" name="CustomShape 2"/>
          <p:cNvSpPr/>
          <p:nvPr/>
        </p:nvSpPr>
        <p:spPr>
          <a:xfrm>
            <a:off x="2611440" y="6526080"/>
            <a:ext cx="449496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FBF5EA"/>
                </a:solidFill>
                <a:latin typeface="Arial"/>
                <a:ea typeface="Arial"/>
              </a:rPr>
              <a:t>Copyright © 2015, 2011, and 2007 Pearson Education, Inc. 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8136000" y="6303960"/>
            <a:ext cx="8420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E7FB5A90-D05A-4E3E-9125-944F10F99367}" type="slidenum">
              <a:rPr lang="en-US" sz="1000" b="0" strike="noStrike" spc="-1">
                <a:solidFill>
                  <a:srgbClr val="FBF5EA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/>
          <p:nvPr/>
        </p:nvPicPr>
        <p:blipFill>
          <a:blip r:embed="rId14"/>
          <a:stretch/>
        </p:blipFill>
        <p:spPr>
          <a:xfrm>
            <a:off x="369720" y="1303200"/>
            <a:ext cx="8773560" cy="8820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0" y="6407280"/>
            <a:ext cx="9144720" cy="456480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Picture 45"/>
          <p:cNvPicPr/>
          <p:nvPr/>
        </p:nvPicPr>
        <p:blipFill>
          <a:blip r:embed="rId15"/>
          <a:stretch/>
        </p:blipFill>
        <p:spPr>
          <a:xfrm>
            <a:off x="6853320" y="6356520"/>
            <a:ext cx="1527840" cy="492840"/>
          </a:xfrm>
          <a:prstGeom prst="rect">
            <a:avLst/>
          </a:prstGeom>
          <a:ln>
            <a:noFill/>
          </a:ln>
        </p:spPr>
      </p:pic>
      <p:pic>
        <p:nvPicPr>
          <p:cNvPr id="47" name="Picture 46"/>
          <p:cNvPicPr/>
          <p:nvPr/>
        </p:nvPicPr>
        <p:blipFill>
          <a:blip r:embed="rId16"/>
          <a:stretch/>
        </p:blipFill>
        <p:spPr>
          <a:xfrm>
            <a:off x="0" y="6356520"/>
            <a:ext cx="1761480" cy="49284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2611440" y="6526080"/>
            <a:ext cx="449496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FBF5EA"/>
                </a:solidFill>
                <a:latin typeface="Arial"/>
                <a:ea typeface="Arial"/>
              </a:rPr>
              <a:t>Copyright © 2016, 2012, and 2008 Pearson Education, Inc. 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8136000" y="6303960"/>
            <a:ext cx="8420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C9701C77-E035-44B2-89FF-A6D0D21E4164}" type="slidenum">
              <a:rPr lang="en-US" sz="1000" b="1" strike="noStrike" spc="-1">
                <a:solidFill>
                  <a:srgbClr val="FBF5EA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10-02SelectedTopicsFromNumberTheory.pptx" TargetMode="External"/><Relationship Id="rId2" Type="http://schemas.openxmlformats.org/officeDocument/2006/relationships/hyperlink" Target="10-01PrimeAndCompositeNumbers.pptx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10-04GoldenRatioFibonacci.pptx" TargetMode="External"/><Relationship Id="rId4" Type="http://schemas.openxmlformats.org/officeDocument/2006/relationships/hyperlink" Target="10-03GCFandLCM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82680" y="263520"/>
            <a:ext cx="8374680" cy="103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400" b="1" strike="noStrike" spc="-1">
                <a:solidFill>
                  <a:srgbClr val="000000"/>
                </a:solidFill>
                <a:latin typeface="Arial"/>
                <a:ea typeface="DejaVu Sans"/>
              </a:rPr>
              <a:t>Chapter  10</a:t>
            </a:r>
            <a:endParaRPr lang="en-US" sz="6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82680" y="1452600"/>
            <a:ext cx="4552200" cy="470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98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r>
              <a:rPr lang="en-US" sz="4000" b="1" strike="noStrike" spc="-1">
                <a:solidFill>
                  <a:srgbClr val="333399"/>
                </a:solidFill>
                <a:latin typeface="Arial"/>
                <a:ea typeface="DejaVu Sans"/>
              </a:rPr>
              <a:t>Number Theory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65240"/>
            <a:ext cx="8228880" cy="1142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Chapter 10: </a:t>
            </a:r>
            <a:r>
              <a:rPr lang="en-US" sz="3400" b="1" strike="noStrike" spc="-1">
                <a:solidFill>
                  <a:srgbClr val="333399"/>
                </a:solidFill>
                <a:latin typeface="Arial"/>
                <a:ea typeface="DejaVu Sans"/>
              </a:rPr>
              <a:t>Number Theory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880" cy="4525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48"/>
              </a:spcBef>
            </a:pPr>
            <a:r>
              <a:rPr lang="en-US" sz="3000" strike="noStrike" spc="-1" dirty="0">
                <a:solidFill>
                  <a:srgbClr val="000000"/>
                </a:solidFill>
                <a:latin typeface="Times New Roman"/>
                <a:ea typeface="DejaVu Sans"/>
                <a:hlinkClick r:id="rId2" action="ppaction://hlinkpres?slideindex=1&amp;slidetitle="/>
              </a:rPr>
              <a:t>10.1 	Prime and Composite Numbers </a:t>
            </a:r>
            <a:endParaRPr lang="en-US" sz="30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48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imes New Roman"/>
                <a:ea typeface="DejaVu Sans"/>
                <a:hlinkClick r:id="rId3" action="ppaction://hlinkpres?slideindex=1&amp;slidetitle="/>
              </a:rPr>
              <a:t>10.2 	Selected Topics From Number Theory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48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imes New Roman"/>
                <a:ea typeface="DejaVu Sans"/>
                <a:hlinkClick r:id="rId4" action="ppaction://hlinkpres?slideindex=1&amp;slidetitle="/>
              </a:rPr>
              <a:t>10.3 	Greatest Common Factor and Least Common Multiple 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48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imes New Roman"/>
                <a:ea typeface="DejaVu Sans"/>
                <a:hlinkClick r:id="rId5" action="ppaction://hlinkpres?slideindex=1&amp;slidetitle="/>
              </a:rPr>
              <a:t>10.4 	The Fibonacci Sequence and the Golden Ratio</a:t>
            </a:r>
            <a:endParaRPr lang="en-US" sz="3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Words>10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subject/>
  <dc:creator>Miller</dc:creator>
  <dc:description/>
  <cp:lastModifiedBy>Christopher Foley</cp:lastModifiedBy>
  <cp:revision>94</cp:revision>
  <cp:lastPrinted>2015-02-13T11:06:13Z</cp:lastPrinted>
  <dcterms:created xsi:type="dcterms:W3CDTF">2011-05-10T08:51:27Z</dcterms:created>
  <dcterms:modified xsi:type="dcterms:W3CDTF">2018-03-19T02:40:15Z</dcterms:modified>
  <dc:language>en-US</dc:language>
</cp:coreProperties>
</file>