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03" r:id="rId2"/>
  </p:sldMasterIdLst>
  <p:notesMasterIdLst>
    <p:notesMasterId r:id="rId32"/>
  </p:notesMasterIdLst>
  <p:sldIdLst>
    <p:sldId id="256" r:id="rId3"/>
    <p:sldId id="257" r:id="rId4"/>
    <p:sldId id="269" r:id="rId5"/>
    <p:sldId id="260"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13" r:id="rId21"/>
    <p:sldId id="307" r:id="rId22"/>
    <p:sldId id="308" r:id="rId23"/>
    <p:sldId id="309" r:id="rId24"/>
    <p:sldId id="310" r:id="rId25"/>
    <p:sldId id="311" r:id="rId26"/>
    <p:sldId id="312" r:id="rId27"/>
    <p:sldId id="314" r:id="rId28"/>
    <p:sldId id="315" r:id="rId29"/>
    <p:sldId id="316" r:id="rId30"/>
    <p:sldId id="317"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0">
          <p15:clr>
            <a:srgbClr val="A4A3A4"/>
          </p15:clr>
        </p15:guide>
        <p15:guide id="3" pos="3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4676" autoAdjust="0"/>
  </p:normalViewPr>
  <p:slideViewPr>
    <p:cSldViewPr snapToGrid="0">
      <p:cViewPr varScale="1">
        <p:scale>
          <a:sx n="101" d="100"/>
          <a:sy n="101" d="100"/>
        </p:scale>
        <p:origin x="294" y="72"/>
      </p:cViewPr>
      <p:guideLst>
        <p:guide orient="horz" pos="2160"/>
        <p:guide pos="2860"/>
        <p:guide pos="3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D13A037-43C3-435B-A941-7EE73EB1A42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195" name="Rectangle 3">
            <a:extLst>
              <a:ext uri="{FF2B5EF4-FFF2-40B4-BE49-F238E27FC236}">
                <a16:creationId xmlns:a16="http://schemas.microsoft.com/office/drawing/2014/main" id="{58941F67-AA6F-4CA5-8614-2AA8C831F23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6148" name="Rectangle 4">
            <a:extLst>
              <a:ext uri="{FF2B5EF4-FFF2-40B4-BE49-F238E27FC236}">
                <a16:creationId xmlns:a16="http://schemas.microsoft.com/office/drawing/2014/main" id="{7A7DB0C7-20AF-4775-BF2A-0F692C3FF3B3}"/>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73A59AA4-D99C-4EF5-9ED1-FEE5CA744AE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093DB230-D178-43EF-87D4-8D5A7D111FE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199" name="Rectangle 7">
            <a:extLst>
              <a:ext uri="{FF2B5EF4-FFF2-40B4-BE49-F238E27FC236}">
                <a16:creationId xmlns:a16="http://schemas.microsoft.com/office/drawing/2014/main" id="{C276B3A3-F407-4194-908F-50A9F5A8ABD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B6A1F6D-6AAA-49F3-AA38-C72DE05801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E15CFDA-35E8-43AD-9477-DF5B0A57F6AC}"/>
              </a:ext>
            </a:extLst>
          </p:cNvPr>
          <p:cNvSpPr>
            <a:spLocks noRot="1" noChangeArrowheads="1" noTextEdit="1"/>
          </p:cNvSpPr>
          <p:nvPr>
            <p:ph type="sldImg"/>
          </p:nvPr>
        </p:nvSpPr>
        <p:spPr>
          <a:ln/>
        </p:spPr>
      </p:sp>
      <p:sp>
        <p:nvSpPr>
          <p:cNvPr id="11267" name="Rectangle 3">
            <a:extLst>
              <a:ext uri="{FF2B5EF4-FFF2-40B4-BE49-F238E27FC236}">
                <a16:creationId xmlns:a16="http://schemas.microsoft.com/office/drawing/2014/main" id="{F117E720-AC2A-4848-AB86-609F97776220}"/>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74E2E51-88A1-4C20-A623-7425F6C1EACD}"/>
              </a:ext>
            </a:extLst>
          </p:cNvPr>
          <p:cNvSpPr>
            <a:spLocks noRot="1" noChangeArrowheads="1" noTextEdit="1"/>
          </p:cNvSpPr>
          <p:nvPr>
            <p:ph type="sldImg"/>
          </p:nvPr>
        </p:nvSpPr>
        <p:spPr>
          <a:ln/>
        </p:spPr>
      </p:sp>
      <p:sp>
        <p:nvSpPr>
          <p:cNvPr id="13315" name="Rectangle 3">
            <a:extLst>
              <a:ext uri="{FF2B5EF4-FFF2-40B4-BE49-F238E27FC236}">
                <a16:creationId xmlns:a16="http://schemas.microsoft.com/office/drawing/2014/main" id="{EEBF6612-D825-49F6-827E-567DA2B0499D}"/>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0321977076_">
            <a:extLst>
              <a:ext uri="{FF2B5EF4-FFF2-40B4-BE49-F238E27FC236}">
                <a16:creationId xmlns:a16="http://schemas.microsoft.com/office/drawing/2014/main" id="{A4841322-16E8-4860-8DA5-B4A31025342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73650" y="895350"/>
            <a:ext cx="3646488"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F24FFCB9-B4E9-4985-B2E2-B09ED2CCB966}"/>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6" name="Picture 16" descr="Pearson_Bound_White">
            <a:extLst>
              <a:ext uri="{FF2B5EF4-FFF2-40B4-BE49-F238E27FC236}">
                <a16:creationId xmlns:a16="http://schemas.microsoft.com/office/drawing/2014/main" id="{4A196A54-F48A-4A2E-B6FB-14E76964454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7" descr="Pearson_Strap_Bound_White">
            <a:extLst>
              <a:ext uri="{FF2B5EF4-FFF2-40B4-BE49-F238E27FC236}">
                <a16:creationId xmlns:a16="http://schemas.microsoft.com/office/drawing/2014/main" id="{541AF2F1-F556-4F21-AD9E-FAA7BF6BA49A}"/>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5">
            <a:extLst>
              <a:ext uri="{FF2B5EF4-FFF2-40B4-BE49-F238E27FC236}">
                <a16:creationId xmlns:a16="http://schemas.microsoft.com/office/drawing/2014/main" id="{5C7694C9-0EB9-4B42-A10E-EBA8F07839CE}"/>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dirty="0">
                <a:solidFill>
                  <a:srgbClr val="FBF5EA"/>
                </a:solidFill>
                <a:cs typeface="Arial" panose="020B0604020202020204" pitchFamily="34" charset="0"/>
              </a:rPr>
              <a:t>Copyright © 2016, 2012, and 2008 Pearson Education, Inc. </a:t>
            </a:r>
          </a:p>
        </p:txBody>
      </p:sp>
      <p:sp>
        <p:nvSpPr>
          <p:cNvPr id="9" name="Rectangle 10">
            <a:extLst>
              <a:ext uri="{FF2B5EF4-FFF2-40B4-BE49-F238E27FC236}">
                <a16:creationId xmlns:a16="http://schemas.microsoft.com/office/drawing/2014/main" id="{8D0344E6-C2E7-41FE-9C71-764D0568795B}"/>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31553EF3-87BF-4E76-856A-29D2AA0BDFD8}" type="slidenum">
              <a:rPr lang="en-US" altLang="en-US" sz="1000" smtClean="0">
                <a:solidFill>
                  <a:srgbClr val="FBF5EA"/>
                </a:solidFill>
                <a:cs typeface="Arial" panose="020B0604020202020204" pitchFamily="34" charset="0"/>
              </a:rPr>
              <a:pPr algn="r">
                <a:defRPr/>
              </a:pPr>
              <a:t>‹#›</a:t>
            </a:fld>
            <a:endParaRPr lang="en-US" altLang="en-US" sz="1000">
              <a:solidFill>
                <a:srgbClr val="FBF5EA"/>
              </a:solidFill>
              <a:cs typeface="Arial" panose="020B0604020202020204" pitchFamily="34" charset="0"/>
            </a:endParaRPr>
          </a:p>
        </p:txBody>
      </p:sp>
      <p:sp>
        <p:nvSpPr>
          <p:cNvPr id="44034" name="Rectangle 2"/>
          <p:cNvSpPr>
            <a:spLocks noGrp="1" noChangeArrowheads="1"/>
          </p:cNvSpPr>
          <p:nvPr>
            <p:ph type="ctrTitle"/>
          </p:nvPr>
        </p:nvSpPr>
        <p:spPr>
          <a:xfrm>
            <a:off x="382588" y="263525"/>
            <a:ext cx="8375650" cy="1033463"/>
          </a:xfrm>
        </p:spPr>
        <p:txBody>
          <a:bodyPr/>
          <a:lstStyle>
            <a:lvl1pPr>
              <a:defRPr sz="4700" smtClean="0"/>
            </a:lvl1pPr>
          </a:lstStyle>
          <a:p>
            <a:pPr lvl="0"/>
            <a:r>
              <a:rPr lang="en-US" altLang="en-US" noProof="0" dirty="0"/>
              <a:t>Click to edit Master title style</a:t>
            </a:r>
          </a:p>
        </p:txBody>
      </p:sp>
      <p:sp>
        <p:nvSpPr>
          <p:cNvPr id="44035" name="Rectangle 3"/>
          <p:cNvSpPr>
            <a:spLocks noGrp="1" noChangeArrowheads="1"/>
          </p:cNvSpPr>
          <p:nvPr>
            <p:ph type="subTitle" idx="1"/>
          </p:nvPr>
        </p:nvSpPr>
        <p:spPr>
          <a:xfrm>
            <a:off x="382588" y="1452563"/>
            <a:ext cx="4552950" cy="4702175"/>
          </a:xfrm>
        </p:spPr>
        <p:txBody>
          <a:bodyPr/>
          <a:lstStyle>
            <a:lvl1pPr marL="0" indent="0">
              <a:buFontTx/>
              <a:buNone/>
              <a:defRPr sz="4000" b="1" smtClean="0">
                <a:solidFill>
                  <a:srgbClr val="FFCC00"/>
                </a:solidFill>
                <a:effectLst>
                  <a:outerShdw blurRad="38100" dist="38100" dir="2700000" algn="tl">
                    <a:srgbClr val="C0C0C0"/>
                  </a:outerShdw>
                </a:effectLst>
                <a:latin typeface="Arial" panose="020B0604020202020204" pitchFamily="34" charset="0"/>
              </a:defRPr>
            </a:lvl1pPr>
          </a:lstStyle>
          <a:p>
            <a:pPr lvl="0"/>
            <a:r>
              <a:rPr lang="en-US" altLang="en-US" noProof="0"/>
              <a:t>Click to edit Master subtitle style</a:t>
            </a:r>
          </a:p>
        </p:txBody>
      </p:sp>
    </p:spTree>
    <p:extLst>
      <p:ext uri="{BB962C8B-B14F-4D97-AF65-F5344CB8AC3E}">
        <p14:creationId xmlns:p14="http://schemas.microsoft.com/office/powerpoint/2010/main" val="291541795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9205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726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228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152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058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1792A2C-6F24-4BD1-B7E5-D56BD45B74E9}"/>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5" name="Picture 16" descr="Pearson_Bound_White">
            <a:extLst>
              <a:ext uri="{FF2B5EF4-FFF2-40B4-BE49-F238E27FC236}">
                <a16:creationId xmlns:a16="http://schemas.microsoft.com/office/drawing/2014/main" id="{887BE1F2-2B1B-4DB4-A10C-B2FC03A356D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a:extLst>
              <a:ext uri="{FF2B5EF4-FFF2-40B4-BE49-F238E27FC236}">
                <a16:creationId xmlns:a16="http://schemas.microsoft.com/office/drawing/2014/main" id="{C0A6F6B3-2D83-4BA3-B611-44607F0BF8D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a:extLst>
              <a:ext uri="{FF2B5EF4-FFF2-40B4-BE49-F238E27FC236}">
                <a16:creationId xmlns:a16="http://schemas.microsoft.com/office/drawing/2014/main" id="{2DCBB3C3-F16A-44F2-B454-EE668C5DFE1D}"/>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8" name="Rectangle 10">
            <a:extLst>
              <a:ext uri="{FF2B5EF4-FFF2-40B4-BE49-F238E27FC236}">
                <a16:creationId xmlns:a16="http://schemas.microsoft.com/office/drawing/2014/main" id="{E8566E75-667D-4CBD-98CC-EC52DEBE2477}"/>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D77BB11C-61DD-4100-AE34-ED3FE922DCF4}"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9" name="Footer Placeholder 9">
            <a:extLst>
              <a:ext uri="{FF2B5EF4-FFF2-40B4-BE49-F238E27FC236}">
                <a16:creationId xmlns:a16="http://schemas.microsoft.com/office/drawing/2014/main" id="{06499CD1-E7CE-4F8B-8B4F-099B0605F851}"/>
              </a:ext>
            </a:extLst>
          </p:cNvPr>
          <p:cNvSpPr>
            <a:spLocks noGrp="1"/>
          </p:cNvSpPr>
          <p:nvPr>
            <p:ph type="ftr" sz="quarter" idx="10"/>
          </p:nvPr>
        </p:nvSpPr>
        <p:spPr>
          <a:xfrm>
            <a:off x="457200" y="6305550"/>
            <a:ext cx="6324600" cy="476250"/>
          </a:xfrm>
          <a:prstGeom prst="rect">
            <a:avLst/>
          </a:prstGeom>
        </p:spPr>
        <p:txBody>
          <a:bodyPr/>
          <a:lstStyle>
            <a:lvl1pPr>
              <a:defRPr>
                <a:solidFill>
                  <a:srgbClr val="000000"/>
                </a:solidFill>
                <a:latin typeface="Arial" panose="020B0604020202020204" pitchFamily="34" charset="0"/>
              </a:defRPr>
            </a:lvl1pPr>
          </a:lstStyle>
          <a:p>
            <a:pPr>
              <a:defRPr/>
            </a:pPr>
            <a:r>
              <a:rPr lang="en-US" altLang="en-US"/>
              <a:t> 2012 Pearson Education, Inc.</a:t>
            </a:r>
          </a:p>
        </p:txBody>
      </p:sp>
      <p:sp>
        <p:nvSpPr>
          <p:cNvPr id="10" name="Rectangle 8">
            <a:extLst>
              <a:ext uri="{FF2B5EF4-FFF2-40B4-BE49-F238E27FC236}">
                <a16:creationId xmlns:a16="http://schemas.microsoft.com/office/drawing/2014/main" id="{DAFB332E-58C0-450E-9231-60368F7D6B88}"/>
              </a:ext>
            </a:extLst>
          </p:cNvPr>
          <p:cNvSpPr>
            <a:spLocks noGrp="1" noChangeArrowheads="1"/>
          </p:cNvSpPr>
          <p:nvPr>
            <p:ph type="sldNum" sz="quarter" idx="11"/>
          </p:nvPr>
        </p:nvSpPr>
        <p:spPr>
          <a:xfrm>
            <a:off x="6781800" y="6307138"/>
            <a:ext cx="1728788" cy="474662"/>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r>
              <a:rPr lang="en-US" altLang="en-US"/>
              <a:t>Slide 1-1-</a:t>
            </a:r>
            <a:fld id="{65812D19-FFA4-4825-85FF-2F9E8C8D44D3}" type="slidenum">
              <a:rPr lang="en-US" altLang="en-US"/>
              <a:pPr>
                <a:defRPr/>
              </a:pPr>
              <a:t>‹#›</a:t>
            </a:fld>
            <a:endParaRPr lang="en-CA" altLang="en-US"/>
          </a:p>
        </p:txBody>
      </p:sp>
    </p:spTree>
    <p:extLst>
      <p:ext uri="{BB962C8B-B14F-4D97-AF65-F5344CB8AC3E}">
        <p14:creationId xmlns:p14="http://schemas.microsoft.com/office/powerpoint/2010/main" val="290655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0CC2046-D1DD-40C9-9CBE-A64A686440A3}"/>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5" name="Picture 16" descr="Pearson_Bound_White">
            <a:extLst>
              <a:ext uri="{FF2B5EF4-FFF2-40B4-BE49-F238E27FC236}">
                <a16:creationId xmlns:a16="http://schemas.microsoft.com/office/drawing/2014/main" id="{4B15ABD7-CB68-448F-BD1C-57ADB248E6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a:extLst>
              <a:ext uri="{FF2B5EF4-FFF2-40B4-BE49-F238E27FC236}">
                <a16:creationId xmlns:a16="http://schemas.microsoft.com/office/drawing/2014/main" id="{BE5B91CB-8597-48FB-BAAB-0B1239A632B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a:extLst>
              <a:ext uri="{FF2B5EF4-FFF2-40B4-BE49-F238E27FC236}">
                <a16:creationId xmlns:a16="http://schemas.microsoft.com/office/drawing/2014/main" id="{68F42515-6C3E-4513-AC43-0829F0910E29}"/>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8" name="Rectangle 10">
            <a:extLst>
              <a:ext uri="{FF2B5EF4-FFF2-40B4-BE49-F238E27FC236}">
                <a16:creationId xmlns:a16="http://schemas.microsoft.com/office/drawing/2014/main" id="{237B20E3-C700-4F77-94F0-549DA0513882}"/>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DEFE0B48-0E18-4519-8B47-4B0A194DFC98}"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9">
            <a:extLst>
              <a:ext uri="{FF2B5EF4-FFF2-40B4-BE49-F238E27FC236}">
                <a16:creationId xmlns:a16="http://schemas.microsoft.com/office/drawing/2014/main" id="{98698AA8-A158-4DA5-B6D2-E7D2BDA38AFC}"/>
              </a:ext>
            </a:extLst>
          </p:cNvPr>
          <p:cNvSpPr>
            <a:spLocks noGrp="1"/>
          </p:cNvSpPr>
          <p:nvPr>
            <p:ph type="ftr" sz="quarter" idx="10"/>
          </p:nvPr>
        </p:nvSpPr>
        <p:spPr>
          <a:xfrm>
            <a:off x="457200" y="6305550"/>
            <a:ext cx="6324600" cy="476250"/>
          </a:xfrm>
          <a:prstGeom prst="rect">
            <a:avLst/>
          </a:prstGeom>
        </p:spPr>
        <p:txBody>
          <a:bodyPr/>
          <a:lstStyle>
            <a:lvl1pPr>
              <a:defRPr>
                <a:solidFill>
                  <a:srgbClr val="000000"/>
                </a:solidFill>
                <a:latin typeface="Arial" panose="020B0604020202020204" pitchFamily="34" charset="0"/>
              </a:defRPr>
            </a:lvl1pPr>
          </a:lstStyle>
          <a:p>
            <a:pPr>
              <a:defRPr/>
            </a:pPr>
            <a:r>
              <a:rPr lang="en-US" altLang="en-US"/>
              <a:t> 2012 Pearson Education, Inc.</a:t>
            </a:r>
          </a:p>
        </p:txBody>
      </p:sp>
      <p:sp>
        <p:nvSpPr>
          <p:cNvPr id="10" name="Rectangle 8">
            <a:extLst>
              <a:ext uri="{FF2B5EF4-FFF2-40B4-BE49-F238E27FC236}">
                <a16:creationId xmlns:a16="http://schemas.microsoft.com/office/drawing/2014/main" id="{2638036E-86C4-455B-BC9A-72FD7C2BF7C4}"/>
              </a:ext>
            </a:extLst>
          </p:cNvPr>
          <p:cNvSpPr>
            <a:spLocks noGrp="1" noChangeArrowheads="1"/>
          </p:cNvSpPr>
          <p:nvPr>
            <p:ph type="sldNum" sz="quarter" idx="11"/>
          </p:nvPr>
        </p:nvSpPr>
        <p:spPr>
          <a:xfrm>
            <a:off x="6781800" y="6307138"/>
            <a:ext cx="1728788" cy="474662"/>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r>
              <a:rPr lang="en-US" altLang="en-US"/>
              <a:t>Slide 1-1-</a:t>
            </a:r>
            <a:fld id="{5F54B3F3-2D02-4640-9EE4-D1FB86A81C6B}" type="slidenum">
              <a:rPr lang="en-US" altLang="en-US"/>
              <a:pPr>
                <a:defRPr/>
              </a:pPr>
              <a:t>‹#›</a:t>
            </a:fld>
            <a:endParaRPr lang="en-CA" altLang="en-US"/>
          </a:p>
        </p:txBody>
      </p:sp>
    </p:spTree>
    <p:extLst>
      <p:ext uri="{BB962C8B-B14F-4D97-AF65-F5344CB8AC3E}">
        <p14:creationId xmlns:p14="http://schemas.microsoft.com/office/powerpoint/2010/main" val="420369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D5B72333-B71D-4798-B69C-63D933654592}"/>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7" name="Picture 9" descr="banner">
            <a:extLst>
              <a:ext uri="{FF2B5EF4-FFF2-40B4-BE49-F238E27FC236}">
                <a16:creationId xmlns:a16="http://schemas.microsoft.com/office/drawing/2014/main" id="{416FBFD7-C30F-4A63-BD94-16C7274B5B58}"/>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369888" y="1303338"/>
            <a:ext cx="8774112" cy="88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85C00D4F-8D5C-4E74-99BE-A75B328BD404}"/>
              </a:ext>
            </a:extLst>
          </p:cNvPr>
          <p:cNvSpPr>
            <a:spLocks noGrp="1" noChangeArrowheads="1"/>
          </p:cNvSpPr>
          <p:nvPr>
            <p:ph type="title"/>
          </p:nvPr>
        </p:nvSpPr>
        <p:spPr bwMode="auto">
          <a:xfrm>
            <a:off x="457200" y="1651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Rectangle 2">
            <a:extLst>
              <a:ext uri="{FF2B5EF4-FFF2-40B4-BE49-F238E27FC236}">
                <a16:creationId xmlns:a16="http://schemas.microsoft.com/office/drawing/2014/main" id="{14FC72A5-4623-4D62-9F5D-1B561E85F1B0}"/>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1030" name="Picture 16" descr="Pearson_Bound_White">
            <a:extLst>
              <a:ext uri="{FF2B5EF4-FFF2-40B4-BE49-F238E27FC236}">
                <a16:creationId xmlns:a16="http://schemas.microsoft.com/office/drawing/2014/main" id="{CB6D5490-6231-4E02-A084-400DC8CFB035}"/>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7" descr="Pearson_Strap_Bound_White">
            <a:extLst>
              <a:ext uri="{FF2B5EF4-FFF2-40B4-BE49-F238E27FC236}">
                <a16:creationId xmlns:a16="http://schemas.microsoft.com/office/drawing/2014/main" id="{93BFDC55-7B3B-4C45-9EBA-63B79486F5B8}"/>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Footer Placeholder 5">
            <a:extLst>
              <a:ext uri="{FF2B5EF4-FFF2-40B4-BE49-F238E27FC236}">
                <a16:creationId xmlns:a16="http://schemas.microsoft.com/office/drawing/2014/main" id="{BC0C34BD-C875-4EA1-8D9C-A96E67F5D4AC}"/>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1033" name="Rectangle 10">
            <a:extLst>
              <a:ext uri="{FF2B5EF4-FFF2-40B4-BE49-F238E27FC236}">
                <a16:creationId xmlns:a16="http://schemas.microsoft.com/office/drawing/2014/main" id="{922B168F-5E2C-44A7-8DC0-2B6376018203}"/>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2748BA51-236D-4EDE-A4CE-24BBD0D8B9FE}"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2" r:id="rId6"/>
  </p:sldLayoutIdLst>
  <p:hf hdr="0" dt="0"/>
  <p:txStyles>
    <p:title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algn="l" rtl="0" eaLnBrk="0" fontAlgn="base" hangingPunct="0">
        <a:spcBef>
          <a:spcPct val="20000"/>
        </a:spcBef>
        <a:spcAft>
          <a:spcPct val="0"/>
        </a:spcAft>
        <a:defRPr sz="3000">
          <a:solidFill>
            <a:schemeClr val="tx1"/>
          </a:solidFill>
          <a:latin typeface="+mn-lt"/>
          <a:ea typeface="+mn-ea"/>
          <a:cs typeface="+mn-cs"/>
        </a:defRPr>
      </a:lvl1pPr>
      <a:lvl2pPr marL="457200" algn="l" rtl="0" eaLnBrk="0" fontAlgn="base" hangingPunct="0">
        <a:spcBef>
          <a:spcPct val="20000"/>
        </a:spcBef>
        <a:spcAft>
          <a:spcPct val="0"/>
        </a:spcAft>
        <a:defRPr sz="2600">
          <a:solidFill>
            <a:schemeClr val="tx1"/>
          </a:solidFill>
          <a:latin typeface="+mn-lt"/>
        </a:defRPr>
      </a:lvl2pPr>
      <a:lvl3pPr marL="914400" algn="l" rtl="0" eaLnBrk="0" fontAlgn="base" hangingPunct="0">
        <a:spcBef>
          <a:spcPct val="20000"/>
        </a:spcBef>
        <a:spcAft>
          <a:spcPct val="0"/>
        </a:spcAft>
        <a:defRPr sz="2200">
          <a:solidFill>
            <a:schemeClr val="tx1"/>
          </a:solidFill>
          <a:latin typeface="+mn-lt"/>
        </a:defRPr>
      </a:lvl3pPr>
      <a:lvl4pPr marL="1371600" algn="l" rtl="0" eaLnBrk="0" fontAlgn="base" hangingPunct="0">
        <a:spcBef>
          <a:spcPct val="20000"/>
        </a:spcBef>
        <a:spcAft>
          <a:spcPct val="0"/>
        </a:spcAft>
        <a:defRPr>
          <a:solidFill>
            <a:schemeClr val="tx1"/>
          </a:solidFill>
          <a:latin typeface="+mn-lt"/>
        </a:defRPr>
      </a:lvl4pPr>
      <a:lvl5pPr marL="18288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DF5166C-F69F-4F0D-925D-4F7ED19B2A1F}"/>
              </a:ext>
            </a:extLst>
          </p:cNvPr>
          <p:cNvSpPr>
            <a:spLocks noGrp="1" noChangeArrowheads="1"/>
          </p:cNvSpPr>
          <p:nvPr>
            <p:ph type="title"/>
          </p:nvPr>
        </p:nvSpPr>
        <p:spPr bwMode="auto">
          <a:xfrm>
            <a:off x="457200" y="274638"/>
            <a:ext cx="8229600" cy="2971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2BF268F0-8233-4995-B9A2-322AB657A3FD}"/>
              </a:ext>
            </a:extLst>
          </p:cNvPr>
          <p:cNvSpPr>
            <a:spLocks noGrp="1" noChangeArrowheads="1"/>
          </p:cNvSpPr>
          <p:nvPr>
            <p:ph type="body" idx="1"/>
          </p:nvPr>
        </p:nvSpPr>
        <p:spPr bwMode="auto">
          <a:xfrm>
            <a:off x="457200" y="3429000"/>
            <a:ext cx="8229600"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p:txBody>
      </p:sp>
      <p:sp>
        <p:nvSpPr>
          <p:cNvPr id="8" name="Rectangle 2">
            <a:extLst>
              <a:ext uri="{FF2B5EF4-FFF2-40B4-BE49-F238E27FC236}">
                <a16:creationId xmlns:a16="http://schemas.microsoft.com/office/drawing/2014/main" id="{ECA9DD40-8803-4DED-BEBD-884559A64AF2}"/>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2053" name="Picture 16" descr="Pearson_Bound_White">
            <a:extLst>
              <a:ext uri="{FF2B5EF4-FFF2-40B4-BE49-F238E27FC236}">
                <a16:creationId xmlns:a16="http://schemas.microsoft.com/office/drawing/2014/main" id="{F59F95BB-67FC-4B63-A178-BD8A23194CF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7" descr="Pearson_Strap_Bound_White">
            <a:extLst>
              <a:ext uri="{FF2B5EF4-FFF2-40B4-BE49-F238E27FC236}">
                <a16:creationId xmlns:a16="http://schemas.microsoft.com/office/drawing/2014/main" id="{180DCB1F-AD8C-46E5-894B-FB60EC9D0AF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5">
            <a:extLst>
              <a:ext uri="{FF2B5EF4-FFF2-40B4-BE49-F238E27FC236}">
                <a16:creationId xmlns:a16="http://schemas.microsoft.com/office/drawing/2014/main" id="{669999AE-1322-4CD7-92B1-89E5194CD58E}"/>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13" name="Rectangle 10">
            <a:extLst>
              <a:ext uri="{FF2B5EF4-FFF2-40B4-BE49-F238E27FC236}">
                <a16:creationId xmlns:a16="http://schemas.microsoft.com/office/drawing/2014/main" id="{F9C871A5-D428-4ED4-800D-86ABCF9B215B}"/>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EAB8D515-DD48-4ED3-9EA3-CC2F6C9CC0F7}"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Lst>
  <p:hf hdr="0" dt="0"/>
  <p:txStyles>
    <p:titleStyle>
      <a:lvl1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9pPr>
    </p:titleStyle>
    <p:bodyStyle>
      <a:lvl1pPr algn="ctr" rtl="0" eaLnBrk="0" fontAlgn="base" hangingPunct="0">
        <a:spcBef>
          <a:spcPct val="20000"/>
        </a:spcBef>
        <a:spcAft>
          <a:spcPct val="0"/>
        </a:spcAft>
        <a:defRPr sz="3600">
          <a:solidFill>
            <a:schemeClr val="tx1"/>
          </a:solidFill>
          <a:latin typeface="+mn-lt"/>
          <a:ea typeface="+mn-ea"/>
          <a:cs typeface="+mn-cs"/>
        </a:defRPr>
      </a:lvl1pPr>
      <a:lvl2pPr marL="742950" indent="-285750" algn="ctr" rtl="0" eaLnBrk="0" fontAlgn="base" hangingPunct="0">
        <a:spcBef>
          <a:spcPct val="20000"/>
        </a:spcBef>
        <a:spcAft>
          <a:spcPct val="0"/>
        </a:spcAft>
        <a:defRPr sz="2800">
          <a:solidFill>
            <a:schemeClr val="tx1"/>
          </a:solidFill>
          <a:latin typeface="+mn-lt"/>
        </a:defRPr>
      </a:lvl2pPr>
      <a:lvl3pPr marL="1143000" indent="-228600" algn="ctr" rtl="0" eaLnBrk="0" fontAlgn="base" hangingPunct="0">
        <a:spcBef>
          <a:spcPct val="20000"/>
        </a:spcBef>
        <a:spcAft>
          <a:spcPct val="0"/>
        </a:spcAft>
        <a:defRPr sz="2400">
          <a:solidFill>
            <a:schemeClr val="tx1"/>
          </a:solidFill>
          <a:latin typeface="+mn-lt"/>
        </a:defRPr>
      </a:lvl3pPr>
      <a:lvl4pPr marL="1600200" indent="-228600" algn="ctr" rtl="0" eaLnBrk="0" fontAlgn="base" hangingPunct="0">
        <a:spcBef>
          <a:spcPct val="20000"/>
        </a:spcBef>
        <a:spcAft>
          <a:spcPct val="0"/>
        </a:spcAft>
        <a:defRPr sz="2000">
          <a:solidFill>
            <a:schemeClr val="tx1"/>
          </a:solidFill>
          <a:latin typeface="+mn-lt"/>
        </a:defRPr>
      </a:lvl4pPr>
      <a:lvl5pPr marL="2057400" indent="-228600" algn="ctr" rtl="0" eaLnBrk="0" fontAlgn="base" hangingPunct="0">
        <a:spcBef>
          <a:spcPct val="20000"/>
        </a:spcBef>
        <a:spcAft>
          <a:spcPct val="0"/>
        </a:spcAft>
        <a:defRPr sz="2000">
          <a:solidFill>
            <a:schemeClr val="tx1"/>
          </a:solidFill>
          <a:latin typeface="+mn-lt"/>
        </a:defRPr>
      </a:lvl5pPr>
      <a:lvl6pPr marL="2514600" indent="-228600" algn="ctr" rtl="0" fontAlgn="base">
        <a:spcBef>
          <a:spcPct val="20000"/>
        </a:spcBef>
        <a:spcAft>
          <a:spcPct val="0"/>
        </a:spcAft>
        <a:defRPr sz="2000">
          <a:solidFill>
            <a:schemeClr val="tx1"/>
          </a:solidFill>
          <a:latin typeface="+mn-lt"/>
        </a:defRPr>
      </a:lvl6pPr>
      <a:lvl7pPr marL="2971800" indent="-228600" algn="ctr" rtl="0" fontAlgn="base">
        <a:spcBef>
          <a:spcPct val="20000"/>
        </a:spcBef>
        <a:spcAft>
          <a:spcPct val="0"/>
        </a:spcAft>
        <a:defRPr sz="2000">
          <a:solidFill>
            <a:schemeClr val="tx1"/>
          </a:solidFill>
          <a:latin typeface="+mn-lt"/>
        </a:defRPr>
      </a:lvl7pPr>
      <a:lvl8pPr marL="3429000" indent="-228600" algn="ctr" rtl="0" fontAlgn="base">
        <a:spcBef>
          <a:spcPct val="20000"/>
        </a:spcBef>
        <a:spcAft>
          <a:spcPct val="0"/>
        </a:spcAft>
        <a:defRPr sz="2000">
          <a:solidFill>
            <a:schemeClr val="tx1"/>
          </a:solidFill>
          <a:latin typeface="+mn-lt"/>
        </a:defRPr>
      </a:lvl8pPr>
      <a:lvl9pPr marL="3886200" indent="-228600" algn="ctr" rtl="0" fontAlgn="base">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A3461DB0-D8F7-4E14-ADC9-A234E5B9504A}"/>
              </a:ext>
            </a:extLst>
          </p:cNvPr>
          <p:cNvSpPr>
            <a:spLocks noGrp="1" noChangeArrowheads="1"/>
          </p:cNvSpPr>
          <p:nvPr>
            <p:ph type="ctrTitle"/>
          </p:nvPr>
        </p:nvSpPr>
        <p:spPr/>
        <p:txBody>
          <a:bodyPr anchor="t"/>
          <a:lstStyle/>
          <a:p>
            <a:pPr eaLnBrk="1" hangingPunct="1"/>
            <a:r>
              <a:rPr lang="en-US" altLang="en-US" sz="6400" dirty="0"/>
              <a:t>Chapter 11</a:t>
            </a:r>
          </a:p>
        </p:txBody>
      </p:sp>
      <p:sp>
        <p:nvSpPr>
          <p:cNvPr id="5127" name="Rectangle 7">
            <a:extLst>
              <a:ext uri="{FF2B5EF4-FFF2-40B4-BE49-F238E27FC236}">
                <a16:creationId xmlns:a16="http://schemas.microsoft.com/office/drawing/2014/main" id="{5623A679-61A5-4237-A1F7-F47CDF007348}"/>
              </a:ext>
            </a:extLst>
          </p:cNvPr>
          <p:cNvSpPr>
            <a:spLocks noGrp="1" noChangeArrowheads="1"/>
          </p:cNvSpPr>
          <p:nvPr>
            <p:ph type="subTitle" idx="1"/>
          </p:nvPr>
        </p:nvSpPr>
        <p:spPr/>
        <p:txBody>
          <a:bodyPr/>
          <a:lstStyle/>
          <a:p>
            <a:pPr>
              <a:defRPr/>
            </a:pPr>
            <a:endParaRPr lang="en-US" altLang="en-US" dirty="0">
              <a:solidFill>
                <a:schemeClr val="accent2"/>
              </a:solidFill>
            </a:endParaRPr>
          </a:p>
          <a:p>
            <a:pPr>
              <a:defRPr/>
            </a:pPr>
            <a:r>
              <a:rPr lang="en-US" altLang="en-US" dirty="0">
                <a:solidFill>
                  <a:schemeClr val="accent2"/>
                </a:solidFill>
              </a:rPr>
              <a:t>Graph Theory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3">
            <a:extLst>
              <a:ext uri="{FF2B5EF4-FFF2-40B4-BE49-F238E27FC236}">
                <a16:creationId xmlns:a16="http://schemas.microsoft.com/office/drawing/2014/main" id="{B69A3C39-1168-47F0-A863-05BE36B12C9C}"/>
              </a:ext>
            </a:extLst>
          </p:cNvPr>
          <p:cNvSpPr txBox="1">
            <a:spLocks noChangeArrowheads="1"/>
          </p:cNvSpPr>
          <p:nvPr/>
        </p:nvSpPr>
        <p:spPr bwMode="auto">
          <a:xfrm>
            <a:off x="455613" y="1598613"/>
            <a:ext cx="7315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Are the two graphs isomorphic?</a:t>
            </a:r>
          </a:p>
        </p:txBody>
      </p:sp>
      <p:sp>
        <p:nvSpPr>
          <p:cNvPr id="18435" name="Oval 4">
            <a:extLst>
              <a:ext uri="{FF2B5EF4-FFF2-40B4-BE49-F238E27FC236}">
                <a16:creationId xmlns:a16="http://schemas.microsoft.com/office/drawing/2014/main" id="{124F221E-110E-4B46-990C-AC38B969B18A}"/>
              </a:ext>
            </a:extLst>
          </p:cNvPr>
          <p:cNvSpPr>
            <a:spLocks noChangeArrowheads="1"/>
          </p:cNvSpPr>
          <p:nvPr/>
        </p:nvSpPr>
        <p:spPr bwMode="auto">
          <a:xfrm>
            <a:off x="2133600" y="2514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8436" name="Oval 5">
            <a:extLst>
              <a:ext uri="{FF2B5EF4-FFF2-40B4-BE49-F238E27FC236}">
                <a16:creationId xmlns:a16="http://schemas.microsoft.com/office/drawing/2014/main" id="{925AFE43-4F8B-4ADB-B808-B77453CCBE08}"/>
              </a:ext>
            </a:extLst>
          </p:cNvPr>
          <p:cNvSpPr>
            <a:spLocks noChangeArrowheads="1"/>
          </p:cNvSpPr>
          <p:nvPr/>
        </p:nvSpPr>
        <p:spPr bwMode="auto">
          <a:xfrm>
            <a:off x="5638800" y="3200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8437" name="Oval 6">
            <a:extLst>
              <a:ext uri="{FF2B5EF4-FFF2-40B4-BE49-F238E27FC236}">
                <a16:creationId xmlns:a16="http://schemas.microsoft.com/office/drawing/2014/main" id="{EA089302-A048-430B-AB26-FB117896A607}"/>
              </a:ext>
            </a:extLst>
          </p:cNvPr>
          <p:cNvSpPr>
            <a:spLocks noChangeArrowheads="1"/>
          </p:cNvSpPr>
          <p:nvPr/>
        </p:nvSpPr>
        <p:spPr bwMode="auto">
          <a:xfrm>
            <a:off x="4953000" y="2590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8438" name="Oval 7">
            <a:extLst>
              <a:ext uri="{FF2B5EF4-FFF2-40B4-BE49-F238E27FC236}">
                <a16:creationId xmlns:a16="http://schemas.microsoft.com/office/drawing/2014/main" id="{F81CFA20-5E05-461B-B439-0667F94D72F4}"/>
              </a:ext>
            </a:extLst>
          </p:cNvPr>
          <p:cNvSpPr>
            <a:spLocks noChangeArrowheads="1"/>
          </p:cNvSpPr>
          <p:nvPr/>
        </p:nvSpPr>
        <p:spPr bwMode="auto">
          <a:xfrm>
            <a:off x="5638800" y="2590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8439" name="Line 8">
            <a:extLst>
              <a:ext uri="{FF2B5EF4-FFF2-40B4-BE49-F238E27FC236}">
                <a16:creationId xmlns:a16="http://schemas.microsoft.com/office/drawing/2014/main" id="{B884DAA4-AD90-42AC-8F31-BE2B18726DC6}"/>
              </a:ext>
            </a:extLst>
          </p:cNvPr>
          <p:cNvSpPr>
            <a:spLocks noChangeShapeType="1"/>
          </p:cNvSpPr>
          <p:nvPr/>
        </p:nvSpPr>
        <p:spPr bwMode="auto">
          <a:xfrm flipV="1">
            <a:off x="5029200" y="2667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0" name="Line 9">
            <a:extLst>
              <a:ext uri="{FF2B5EF4-FFF2-40B4-BE49-F238E27FC236}">
                <a16:creationId xmlns:a16="http://schemas.microsoft.com/office/drawing/2014/main" id="{85D25D4D-3389-4A23-844C-7D7549DBCBCB}"/>
              </a:ext>
            </a:extLst>
          </p:cNvPr>
          <p:cNvSpPr>
            <a:spLocks noChangeShapeType="1"/>
          </p:cNvSpPr>
          <p:nvPr/>
        </p:nvSpPr>
        <p:spPr bwMode="auto">
          <a:xfrm>
            <a:off x="5715000" y="2667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Line 10">
            <a:extLst>
              <a:ext uri="{FF2B5EF4-FFF2-40B4-BE49-F238E27FC236}">
                <a16:creationId xmlns:a16="http://schemas.microsoft.com/office/drawing/2014/main" id="{AF4B7653-720D-4683-B0E1-0958099FC89D}"/>
              </a:ext>
            </a:extLst>
          </p:cNvPr>
          <p:cNvSpPr>
            <a:spLocks noChangeShapeType="1"/>
          </p:cNvSpPr>
          <p:nvPr/>
        </p:nvSpPr>
        <p:spPr bwMode="auto">
          <a:xfrm flipH="1" flipV="1">
            <a:off x="5029200" y="26670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Line 11">
            <a:extLst>
              <a:ext uri="{FF2B5EF4-FFF2-40B4-BE49-F238E27FC236}">
                <a16:creationId xmlns:a16="http://schemas.microsoft.com/office/drawing/2014/main" id="{CFB233D5-E19A-4B7C-B409-C0DCE2DF5D3D}"/>
              </a:ext>
            </a:extLst>
          </p:cNvPr>
          <p:cNvSpPr>
            <a:spLocks noChangeShapeType="1"/>
          </p:cNvSpPr>
          <p:nvPr/>
        </p:nvSpPr>
        <p:spPr bwMode="auto">
          <a:xfrm flipH="1">
            <a:off x="4343400" y="26670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Oval 12">
            <a:extLst>
              <a:ext uri="{FF2B5EF4-FFF2-40B4-BE49-F238E27FC236}">
                <a16:creationId xmlns:a16="http://schemas.microsoft.com/office/drawing/2014/main" id="{EE945E85-CE93-4A32-AA57-467C52176DDD}"/>
              </a:ext>
            </a:extLst>
          </p:cNvPr>
          <p:cNvSpPr>
            <a:spLocks noChangeArrowheads="1"/>
          </p:cNvSpPr>
          <p:nvPr/>
        </p:nvSpPr>
        <p:spPr bwMode="auto">
          <a:xfrm>
            <a:off x="4267200" y="3200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8444" name="Line 13">
            <a:extLst>
              <a:ext uri="{FF2B5EF4-FFF2-40B4-BE49-F238E27FC236}">
                <a16:creationId xmlns:a16="http://schemas.microsoft.com/office/drawing/2014/main" id="{665AE8FA-FB02-43A5-B61A-1577653DC705}"/>
              </a:ext>
            </a:extLst>
          </p:cNvPr>
          <p:cNvSpPr>
            <a:spLocks noChangeShapeType="1"/>
          </p:cNvSpPr>
          <p:nvPr/>
        </p:nvSpPr>
        <p:spPr bwMode="auto">
          <a:xfrm flipV="1">
            <a:off x="4267200" y="32766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5" name="Oval 14">
            <a:extLst>
              <a:ext uri="{FF2B5EF4-FFF2-40B4-BE49-F238E27FC236}">
                <a16:creationId xmlns:a16="http://schemas.microsoft.com/office/drawing/2014/main" id="{B361D0CD-847B-4FF9-875E-4555FF6714B3}"/>
              </a:ext>
            </a:extLst>
          </p:cNvPr>
          <p:cNvSpPr>
            <a:spLocks noChangeArrowheads="1"/>
          </p:cNvSpPr>
          <p:nvPr/>
        </p:nvSpPr>
        <p:spPr bwMode="auto">
          <a:xfrm>
            <a:off x="2133600" y="3200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8446" name="Oval 15">
            <a:extLst>
              <a:ext uri="{FF2B5EF4-FFF2-40B4-BE49-F238E27FC236}">
                <a16:creationId xmlns:a16="http://schemas.microsoft.com/office/drawing/2014/main" id="{EDAFC8F9-C640-4342-8833-AA9BB8B5D792}"/>
              </a:ext>
            </a:extLst>
          </p:cNvPr>
          <p:cNvSpPr>
            <a:spLocks noChangeArrowheads="1"/>
          </p:cNvSpPr>
          <p:nvPr/>
        </p:nvSpPr>
        <p:spPr bwMode="auto">
          <a:xfrm>
            <a:off x="3124200" y="2514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8447" name="Oval 16">
            <a:extLst>
              <a:ext uri="{FF2B5EF4-FFF2-40B4-BE49-F238E27FC236}">
                <a16:creationId xmlns:a16="http://schemas.microsoft.com/office/drawing/2014/main" id="{7ECBEED0-1120-40AF-A352-3AB30C721696}"/>
              </a:ext>
            </a:extLst>
          </p:cNvPr>
          <p:cNvSpPr>
            <a:spLocks noChangeArrowheads="1"/>
          </p:cNvSpPr>
          <p:nvPr/>
        </p:nvSpPr>
        <p:spPr bwMode="auto">
          <a:xfrm>
            <a:off x="3124200" y="3200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8448" name="Line 17">
            <a:extLst>
              <a:ext uri="{FF2B5EF4-FFF2-40B4-BE49-F238E27FC236}">
                <a16:creationId xmlns:a16="http://schemas.microsoft.com/office/drawing/2014/main" id="{8D392B4B-4C65-44CB-8F64-5C5163E37F9C}"/>
              </a:ext>
            </a:extLst>
          </p:cNvPr>
          <p:cNvSpPr>
            <a:spLocks noChangeShapeType="1"/>
          </p:cNvSpPr>
          <p:nvPr/>
        </p:nvSpPr>
        <p:spPr bwMode="auto">
          <a:xfrm>
            <a:off x="2209800" y="2590800"/>
            <a:ext cx="990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Line 18">
            <a:extLst>
              <a:ext uri="{FF2B5EF4-FFF2-40B4-BE49-F238E27FC236}">
                <a16:creationId xmlns:a16="http://schemas.microsoft.com/office/drawing/2014/main" id="{985381A6-C20D-441A-9DC2-8CA8D4B51740}"/>
              </a:ext>
            </a:extLst>
          </p:cNvPr>
          <p:cNvSpPr>
            <a:spLocks noChangeShapeType="1"/>
          </p:cNvSpPr>
          <p:nvPr/>
        </p:nvSpPr>
        <p:spPr bwMode="auto">
          <a:xfrm flipV="1">
            <a:off x="2209800" y="2590800"/>
            <a:ext cx="990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Line 19">
            <a:extLst>
              <a:ext uri="{FF2B5EF4-FFF2-40B4-BE49-F238E27FC236}">
                <a16:creationId xmlns:a16="http://schemas.microsoft.com/office/drawing/2014/main" id="{56701F8C-5E7B-4407-80B5-6C950FFB3360}"/>
              </a:ext>
            </a:extLst>
          </p:cNvPr>
          <p:cNvSpPr>
            <a:spLocks noChangeShapeType="1"/>
          </p:cNvSpPr>
          <p:nvPr/>
        </p:nvSpPr>
        <p:spPr bwMode="auto">
          <a:xfrm>
            <a:off x="2209800" y="25908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1" name="Line 20">
            <a:extLst>
              <a:ext uri="{FF2B5EF4-FFF2-40B4-BE49-F238E27FC236}">
                <a16:creationId xmlns:a16="http://schemas.microsoft.com/office/drawing/2014/main" id="{04741F08-1359-48D7-B77D-34DB81FC9623}"/>
              </a:ext>
            </a:extLst>
          </p:cNvPr>
          <p:cNvSpPr>
            <a:spLocks noChangeShapeType="1"/>
          </p:cNvSpPr>
          <p:nvPr/>
        </p:nvSpPr>
        <p:spPr bwMode="auto">
          <a:xfrm>
            <a:off x="2209800" y="32766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Line 21">
            <a:extLst>
              <a:ext uri="{FF2B5EF4-FFF2-40B4-BE49-F238E27FC236}">
                <a16:creationId xmlns:a16="http://schemas.microsoft.com/office/drawing/2014/main" id="{2220B400-8726-475F-878D-F9DDE44ED9FC}"/>
              </a:ext>
            </a:extLst>
          </p:cNvPr>
          <p:cNvSpPr>
            <a:spLocks noChangeShapeType="1"/>
          </p:cNvSpPr>
          <p:nvPr/>
        </p:nvSpPr>
        <p:spPr bwMode="auto">
          <a:xfrm flipV="1">
            <a:off x="3200400" y="2590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38" name="Text Box 22">
            <a:extLst>
              <a:ext uri="{FF2B5EF4-FFF2-40B4-BE49-F238E27FC236}">
                <a16:creationId xmlns:a16="http://schemas.microsoft.com/office/drawing/2014/main" id="{7068342F-150A-4E3C-A296-4C3C61299375}"/>
              </a:ext>
            </a:extLst>
          </p:cNvPr>
          <p:cNvSpPr txBox="1">
            <a:spLocks noChangeArrowheads="1"/>
          </p:cNvSpPr>
          <p:nvPr/>
        </p:nvSpPr>
        <p:spPr bwMode="auto">
          <a:xfrm>
            <a:off x="455613" y="3429000"/>
            <a:ext cx="4343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p>
        </p:txBody>
      </p:sp>
      <p:sp>
        <p:nvSpPr>
          <p:cNvPr id="60439" name="Text Box 23">
            <a:extLst>
              <a:ext uri="{FF2B5EF4-FFF2-40B4-BE49-F238E27FC236}">
                <a16:creationId xmlns:a16="http://schemas.microsoft.com/office/drawing/2014/main" id="{FC945639-2E5E-4F55-B338-37E4FA502167}"/>
              </a:ext>
            </a:extLst>
          </p:cNvPr>
          <p:cNvSpPr txBox="1">
            <a:spLocks noChangeArrowheads="1"/>
          </p:cNvSpPr>
          <p:nvPr/>
        </p:nvSpPr>
        <p:spPr bwMode="auto">
          <a:xfrm>
            <a:off x="455613" y="4084638"/>
            <a:ext cx="7086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Yes, and corresponding vertices are labeled below.</a:t>
            </a:r>
          </a:p>
        </p:txBody>
      </p:sp>
      <p:sp>
        <p:nvSpPr>
          <p:cNvPr id="60440" name="Oval 24">
            <a:extLst>
              <a:ext uri="{FF2B5EF4-FFF2-40B4-BE49-F238E27FC236}">
                <a16:creationId xmlns:a16="http://schemas.microsoft.com/office/drawing/2014/main" id="{8E46D80B-8A09-4F48-90B3-42AA27FDAFB2}"/>
              </a:ext>
            </a:extLst>
          </p:cNvPr>
          <p:cNvSpPr>
            <a:spLocks noChangeArrowheads="1"/>
          </p:cNvSpPr>
          <p:nvPr/>
        </p:nvSpPr>
        <p:spPr bwMode="auto">
          <a:xfrm>
            <a:off x="2438400" y="50292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0441" name="Oval 25">
            <a:extLst>
              <a:ext uri="{FF2B5EF4-FFF2-40B4-BE49-F238E27FC236}">
                <a16:creationId xmlns:a16="http://schemas.microsoft.com/office/drawing/2014/main" id="{3A474825-821A-4A4B-86CD-5FB8F9D33FFD}"/>
              </a:ext>
            </a:extLst>
          </p:cNvPr>
          <p:cNvSpPr>
            <a:spLocks noChangeArrowheads="1"/>
          </p:cNvSpPr>
          <p:nvPr/>
        </p:nvSpPr>
        <p:spPr bwMode="auto">
          <a:xfrm>
            <a:off x="5943600" y="5715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0442" name="Oval 26">
            <a:extLst>
              <a:ext uri="{FF2B5EF4-FFF2-40B4-BE49-F238E27FC236}">
                <a16:creationId xmlns:a16="http://schemas.microsoft.com/office/drawing/2014/main" id="{8E41F8D2-E014-4EB2-920B-93A42FED170B}"/>
              </a:ext>
            </a:extLst>
          </p:cNvPr>
          <p:cNvSpPr>
            <a:spLocks noChangeArrowheads="1"/>
          </p:cNvSpPr>
          <p:nvPr/>
        </p:nvSpPr>
        <p:spPr bwMode="auto">
          <a:xfrm>
            <a:off x="5257800" y="5105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0443" name="Oval 27">
            <a:extLst>
              <a:ext uri="{FF2B5EF4-FFF2-40B4-BE49-F238E27FC236}">
                <a16:creationId xmlns:a16="http://schemas.microsoft.com/office/drawing/2014/main" id="{D58B1C67-A269-4EAC-A6D1-670B05E2AF66}"/>
              </a:ext>
            </a:extLst>
          </p:cNvPr>
          <p:cNvSpPr>
            <a:spLocks noChangeArrowheads="1"/>
          </p:cNvSpPr>
          <p:nvPr/>
        </p:nvSpPr>
        <p:spPr bwMode="auto">
          <a:xfrm>
            <a:off x="5943600" y="5105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0444" name="Line 28">
            <a:extLst>
              <a:ext uri="{FF2B5EF4-FFF2-40B4-BE49-F238E27FC236}">
                <a16:creationId xmlns:a16="http://schemas.microsoft.com/office/drawing/2014/main" id="{1CB12561-FAF6-42C6-BE46-364B795B90CD}"/>
              </a:ext>
            </a:extLst>
          </p:cNvPr>
          <p:cNvSpPr>
            <a:spLocks noChangeShapeType="1"/>
          </p:cNvSpPr>
          <p:nvPr/>
        </p:nvSpPr>
        <p:spPr bwMode="auto">
          <a:xfrm flipV="1">
            <a:off x="5334000" y="5181600"/>
            <a:ext cx="685800"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45" name="Line 29">
            <a:extLst>
              <a:ext uri="{FF2B5EF4-FFF2-40B4-BE49-F238E27FC236}">
                <a16:creationId xmlns:a16="http://schemas.microsoft.com/office/drawing/2014/main" id="{6B75CD18-F1D3-4988-AFC7-FEB1DA55C390}"/>
              </a:ext>
            </a:extLst>
          </p:cNvPr>
          <p:cNvSpPr>
            <a:spLocks noChangeShapeType="1"/>
          </p:cNvSpPr>
          <p:nvPr/>
        </p:nvSpPr>
        <p:spPr bwMode="auto">
          <a:xfrm>
            <a:off x="6019800" y="5181600"/>
            <a:ext cx="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46" name="Line 30">
            <a:extLst>
              <a:ext uri="{FF2B5EF4-FFF2-40B4-BE49-F238E27FC236}">
                <a16:creationId xmlns:a16="http://schemas.microsoft.com/office/drawing/2014/main" id="{6CD13F5F-A0BA-4219-9900-1F8AE3BCF541}"/>
              </a:ext>
            </a:extLst>
          </p:cNvPr>
          <p:cNvSpPr>
            <a:spLocks noChangeShapeType="1"/>
          </p:cNvSpPr>
          <p:nvPr/>
        </p:nvSpPr>
        <p:spPr bwMode="auto">
          <a:xfrm flipH="1" flipV="1">
            <a:off x="5334000" y="5181600"/>
            <a:ext cx="685800" cy="609600"/>
          </a:xfrm>
          <a:prstGeom prst="line">
            <a:avLst/>
          </a:prstGeom>
          <a:noFill/>
          <a:ln w="254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47" name="Line 31">
            <a:extLst>
              <a:ext uri="{FF2B5EF4-FFF2-40B4-BE49-F238E27FC236}">
                <a16:creationId xmlns:a16="http://schemas.microsoft.com/office/drawing/2014/main" id="{B5B7F4C5-F413-4DCF-A009-054C174E4EE7}"/>
              </a:ext>
            </a:extLst>
          </p:cNvPr>
          <p:cNvSpPr>
            <a:spLocks noChangeShapeType="1"/>
          </p:cNvSpPr>
          <p:nvPr/>
        </p:nvSpPr>
        <p:spPr bwMode="auto">
          <a:xfrm flipH="1">
            <a:off x="4648200" y="5181600"/>
            <a:ext cx="685800" cy="6096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48" name="Oval 32">
            <a:extLst>
              <a:ext uri="{FF2B5EF4-FFF2-40B4-BE49-F238E27FC236}">
                <a16:creationId xmlns:a16="http://schemas.microsoft.com/office/drawing/2014/main" id="{79771560-64FA-4C17-A3E3-CA4EF31E50D1}"/>
              </a:ext>
            </a:extLst>
          </p:cNvPr>
          <p:cNvSpPr>
            <a:spLocks noChangeArrowheads="1"/>
          </p:cNvSpPr>
          <p:nvPr/>
        </p:nvSpPr>
        <p:spPr bwMode="auto">
          <a:xfrm>
            <a:off x="4572000" y="5715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0449" name="Line 33">
            <a:extLst>
              <a:ext uri="{FF2B5EF4-FFF2-40B4-BE49-F238E27FC236}">
                <a16:creationId xmlns:a16="http://schemas.microsoft.com/office/drawing/2014/main" id="{4577FD2B-4052-450A-9CBD-D28DB190FF8E}"/>
              </a:ext>
            </a:extLst>
          </p:cNvPr>
          <p:cNvSpPr>
            <a:spLocks noChangeShapeType="1"/>
          </p:cNvSpPr>
          <p:nvPr/>
        </p:nvSpPr>
        <p:spPr bwMode="auto">
          <a:xfrm flipV="1">
            <a:off x="4572000" y="5791200"/>
            <a:ext cx="1371600" cy="0"/>
          </a:xfrm>
          <a:prstGeom prst="line">
            <a:avLst/>
          </a:prstGeom>
          <a:noFill/>
          <a:ln w="25400">
            <a:solidFill>
              <a:srgbClr val="BC2C3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50" name="Oval 34">
            <a:extLst>
              <a:ext uri="{FF2B5EF4-FFF2-40B4-BE49-F238E27FC236}">
                <a16:creationId xmlns:a16="http://schemas.microsoft.com/office/drawing/2014/main" id="{048208C6-B089-4F80-9AF1-898DF023466C}"/>
              </a:ext>
            </a:extLst>
          </p:cNvPr>
          <p:cNvSpPr>
            <a:spLocks noChangeArrowheads="1"/>
          </p:cNvSpPr>
          <p:nvPr/>
        </p:nvSpPr>
        <p:spPr bwMode="auto">
          <a:xfrm>
            <a:off x="2438400" y="5715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0451" name="Oval 35">
            <a:extLst>
              <a:ext uri="{FF2B5EF4-FFF2-40B4-BE49-F238E27FC236}">
                <a16:creationId xmlns:a16="http://schemas.microsoft.com/office/drawing/2014/main" id="{9C723C13-E8B5-449A-B34A-43D1CAF0AE1E}"/>
              </a:ext>
            </a:extLst>
          </p:cNvPr>
          <p:cNvSpPr>
            <a:spLocks noChangeArrowheads="1"/>
          </p:cNvSpPr>
          <p:nvPr/>
        </p:nvSpPr>
        <p:spPr bwMode="auto">
          <a:xfrm>
            <a:off x="3429000" y="50292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0452" name="Oval 36">
            <a:extLst>
              <a:ext uri="{FF2B5EF4-FFF2-40B4-BE49-F238E27FC236}">
                <a16:creationId xmlns:a16="http://schemas.microsoft.com/office/drawing/2014/main" id="{C21D0C92-19D9-4E97-810E-D70E941D0A60}"/>
              </a:ext>
            </a:extLst>
          </p:cNvPr>
          <p:cNvSpPr>
            <a:spLocks noChangeArrowheads="1"/>
          </p:cNvSpPr>
          <p:nvPr/>
        </p:nvSpPr>
        <p:spPr bwMode="auto">
          <a:xfrm>
            <a:off x="3429000" y="5715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0453" name="Line 37">
            <a:extLst>
              <a:ext uri="{FF2B5EF4-FFF2-40B4-BE49-F238E27FC236}">
                <a16:creationId xmlns:a16="http://schemas.microsoft.com/office/drawing/2014/main" id="{B07107C3-A00C-4F98-99C4-3D84A265BCD3}"/>
              </a:ext>
            </a:extLst>
          </p:cNvPr>
          <p:cNvSpPr>
            <a:spLocks noChangeShapeType="1"/>
          </p:cNvSpPr>
          <p:nvPr/>
        </p:nvSpPr>
        <p:spPr bwMode="auto">
          <a:xfrm>
            <a:off x="2514600" y="5105400"/>
            <a:ext cx="990600" cy="685800"/>
          </a:xfrm>
          <a:prstGeom prst="line">
            <a:avLst/>
          </a:prstGeom>
          <a:noFill/>
          <a:ln w="25400">
            <a:solidFill>
              <a:srgbClr val="BC2C3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54" name="Line 38">
            <a:extLst>
              <a:ext uri="{FF2B5EF4-FFF2-40B4-BE49-F238E27FC236}">
                <a16:creationId xmlns:a16="http://schemas.microsoft.com/office/drawing/2014/main" id="{31819522-8BC3-4774-A2ED-8EF771AD13EB}"/>
              </a:ext>
            </a:extLst>
          </p:cNvPr>
          <p:cNvSpPr>
            <a:spLocks noChangeShapeType="1"/>
          </p:cNvSpPr>
          <p:nvPr/>
        </p:nvSpPr>
        <p:spPr bwMode="auto">
          <a:xfrm flipV="1">
            <a:off x="2514600" y="5105400"/>
            <a:ext cx="990600" cy="685800"/>
          </a:xfrm>
          <a:prstGeom prst="line">
            <a:avLst/>
          </a:prstGeom>
          <a:noFill/>
          <a:ln w="25400">
            <a:solidFill>
              <a:srgbClr val="8F8E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55" name="Line 39">
            <a:extLst>
              <a:ext uri="{FF2B5EF4-FFF2-40B4-BE49-F238E27FC236}">
                <a16:creationId xmlns:a16="http://schemas.microsoft.com/office/drawing/2014/main" id="{57101AE1-3653-426C-B019-9D385592EBCD}"/>
              </a:ext>
            </a:extLst>
          </p:cNvPr>
          <p:cNvSpPr>
            <a:spLocks noChangeShapeType="1"/>
          </p:cNvSpPr>
          <p:nvPr/>
        </p:nvSpPr>
        <p:spPr bwMode="auto">
          <a:xfrm>
            <a:off x="2514600" y="5105400"/>
            <a:ext cx="0" cy="7620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56" name="Line 40">
            <a:extLst>
              <a:ext uri="{FF2B5EF4-FFF2-40B4-BE49-F238E27FC236}">
                <a16:creationId xmlns:a16="http://schemas.microsoft.com/office/drawing/2014/main" id="{BBB4FB11-0388-46FF-8CDE-A129E83CA280}"/>
              </a:ext>
            </a:extLst>
          </p:cNvPr>
          <p:cNvSpPr>
            <a:spLocks noChangeShapeType="1"/>
          </p:cNvSpPr>
          <p:nvPr/>
        </p:nvSpPr>
        <p:spPr bwMode="auto">
          <a:xfrm>
            <a:off x="2514600" y="5791200"/>
            <a:ext cx="990600" cy="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57" name="Line 41">
            <a:extLst>
              <a:ext uri="{FF2B5EF4-FFF2-40B4-BE49-F238E27FC236}">
                <a16:creationId xmlns:a16="http://schemas.microsoft.com/office/drawing/2014/main" id="{F6C8F533-DFC7-4511-9663-DFFD81023AE6}"/>
              </a:ext>
            </a:extLst>
          </p:cNvPr>
          <p:cNvSpPr>
            <a:spLocks noChangeShapeType="1"/>
          </p:cNvSpPr>
          <p:nvPr/>
        </p:nvSpPr>
        <p:spPr bwMode="auto">
          <a:xfrm flipV="1">
            <a:off x="3505200" y="5105400"/>
            <a:ext cx="0" cy="685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58" name="Text Box 42">
            <a:extLst>
              <a:ext uri="{FF2B5EF4-FFF2-40B4-BE49-F238E27FC236}">
                <a16:creationId xmlns:a16="http://schemas.microsoft.com/office/drawing/2014/main" id="{6DA433AA-46EF-47CB-A26B-95A0ADEB83E4}"/>
              </a:ext>
            </a:extLst>
          </p:cNvPr>
          <p:cNvSpPr txBox="1">
            <a:spLocks noChangeArrowheads="1"/>
          </p:cNvSpPr>
          <p:nvPr/>
        </p:nvSpPr>
        <p:spPr bwMode="auto">
          <a:xfrm>
            <a:off x="2057400" y="4876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a:t>
            </a:r>
          </a:p>
        </p:txBody>
      </p:sp>
      <p:sp>
        <p:nvSpPr>
          <p:cNvPr id="60459" name="Text Box 43">
            <a:extLst>
              <a:ext uri="{FF2B5EF4-FFF2-40B4-BE49-F238E27FC236}">
                <a16:creationId xmlns:a16="http://schemas.microsoft.com/office/drawing/2014/main" id="{7284BD24-C1E3-4CCB-94EC-FDCC94FA825D}"/>
              </a:ext>
            </a:extLst>
          </p:cNvPr>
          <p:cNvSpPr txBox="1">
            <a:spLocks noChangeArrowheads="1"/>
          </p:cNvSpPr>
          <p:nvPr/>
        </p:nvSpPr>
        <p:spPr bwMode="auto">
          <a:xfrm>
            <a:off x="4191000" y="5562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a:t>
            </a:r>
          </a:p>
        </p:txBody>
      </p:sp>
      <p:sp>
        <p:nvSpPr>
          <p:cNvPr id="60460" name="Text Box 44">
            <a:extLst>
              <a:ext uri="{FF2B5EF4-FFF2-40B4-BE49-F238E27FC236}">
                <a16:creationId xmlns:a16="http://schemas.microsoft.com/office/drawing/2014/main" id="{F56BA152-E91A-41DB-8151-9B34B240AC70}"/>
              </a:ext>
            </a:extLst>
          </p:cNvPr>
          <p:cNvSpPr txBox="1">
            <a:spLocks noChangeArrowheads="1"/>
          </p:cNvSpPr>
          <p:nvPr/>
        </p:nvSpPr>
        <p:spPr bwMode="auto">
          <a:xfrm>
            <a:off x="2057400" y="5562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B</a:t>
            </a:r>
          </a:p>
        </p:txBody>
      </p:sp>
      <p:sp>
        <p:nvSpPr>
          <p:cNvPr id="60461" name="Text Box 45">
            <a:extLst>
              <a:ext uri="{FF2B5EF4-FFF2-40B4-BE49-F238E27FC236}">
                <a16:creationId xmlns:a16="http://schemas.microsoft.com/office/drawing/2014/main" id="{7A5A7263-BB90-4118-A7AE-855D067FB66C}"/>
              </a:ext>
            </a:extLst>
          </p:cNvPr>
          <p:cNvSpPr txBox="1">
            <a:spLocks noChangeArrowheads="1"/>
          </p:cNvSpPr>
          <p:nvPr/>
        </p:nvSpPr>
        <p:spPr bwMode="auto">
          <a:xfrm>
            <a:off x="4876800" y="4876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B</a:t>
            </a:r>
          </a:p>
        </p:txBody>
      </p:sp>
      <p:sp>
        <p:nvSpPr>
          <p:cNvPr id="60462" name="Text Box 46">
            <a:extLst>
              <a:ext uri="{FF2B5EF4-FFF2-40B4-BE49-F238E27FC236}">
                <a16:creationId xmlns:a16="http://schemas.microsoft.com/office/drawing/2014/main" id="{5CE0D869-4910-4B7A-8470-DC76ACF0D67C}"/>
              </a:ext>
            </a:extLst>
          </p:cNvPr>
          <p:cNvSpPr txBox="1">
            <a:spLocks noChangeArrowheads="1"/>
          </p:cNvSpPr>
          <p:nvPr/>
        </p:nvSpPr>
        <p:spPr bwMode="auto">
          <a:xfrm>
            <a:off x="3581400" y="5562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C</a:t>
            </a:r>
          </a:p>
        </p:txBody>
      </p:sp>
      <p:sp>
        <p:nvSpPr>
          <p:cNvPr id="60463" name="Text Box 47">
            <a:extLst>
              <a:ext uri="{FF2B5EF4-FFF2-40B4-BE49-F238E27FC236}">
                <a16:creationId xmlns:a16="http://schemas.microsoft.com/office/drawing/2014/main" id="{326F029C-E57E-4023-9421-27E9D8767551}"/>
              </a:ext>
            </a:extLst>
          </p:cNvPr>
          <p:cNvSpPr txBox="1">
            <a:spLocks noChangeArrowheads="1"/>
          </p:cNvSpPr>
          <p:nvPr/>
        </p:nvSpPr>
        <p:spPr bwMode="auto">
          <a:xfrm>
            <a:off x="6096000" y="5638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C</a:t>
            </a:r>
          </a:p>
        </p:txBody>
      </p:sp>
      <p:sp>
        <p:nvSpPr>
          <p:cNvPr id="60464" name="Text Box 48">
            <a:extLst>
              <a:ext uri="{FF2B5EF4-FFF2-40B4-BE49-F238E27FC236}">
                <a16:creationId xmlns:a16="http://schemas.microsoft.com/office/drawing/2014/main" id="{8ADE14D5-19D9-48F6-B628-38E8222E0E08}"/>
              </a:ext>
            </a:extLst>
          </p:cNvPr>
          <p:cNvSpPr txBox="1">
            <a:spLocks noChangeArrowheads="1"/>
          </p:cNvSpPr>
          <p:nvPr/>
        </p:nvSpPr>
        <p:spPr bwMode="auto">
          <a:xfrm>
            <a:off x="3581400" y="4800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D</a:t>
            </a:r>
          </a:p>
        </p:txBody>
      </p:sp>
      <p:sp>
        <p:nvSpPr>
          <p:cNvPr id="60465" name="Text Box 49">
            <a:extLst>
              <a:ext uri="{FF2B5EF4-FFF2-40B4-BE49-F238E27FC236}">
                <a16:creationId xmlns:a16="http://schemas.microsoft.com/office/drawing/2014/main" id="{329BBAC3-C004-4F81-ACC9-A610963F2C8D}"/>
              </a:ext>
            </a:extLst>
          </p:cNvPr>
          <p:cNvSpPr txBox="1">
            <a:spLocks noChangeArrowheads="1"/>
          </p:cNvSpPr>
          <p:nvPr/>
        </p:nvSpPr>
        <p:spPr bwMode="auto">
          <a:xfrm>
            <a:off x="6096000" y="4876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D</a:t>
            </a:r>
          </a:p>
        </p:txBody>
      </p:sp>
      <p:sp>
        <p:nvSpPr>
          <p:cNvPr id="18481" name="Rectangle 50">
            <a:extLst>
              <a:ext uri="{FF2B5EF4-FFF2-40B4-BE49-F238E27FC236}">
                <a16:creationId xmlns:a16="http://schemas.microsoft.com/office/drawing/2014/main" id="{BE2856BD-B819-4192-BA72-273FB8499778}"/>
              </a:ext>
            </a:extLst>
          </p:cNvPr>
          <p:cNvSpPr>
            <a:spLocks noGrp="1" noChangeArrowheads="1"/>
          </p:cNvSpPr>
          <p:nvPr>
            <p:ph type="title"/>
          </p:nvPr>
        </p:nvSpPr>
        <p:spPr/>
        <p:txBody>
          <a:bodyPr/>
          <a:lstStyle/>
          <a:p>
            <a:r>
              <a:rPr lang="en-US" altLang="en-US"/>
              <a:t>Example: Deciding Whether Graphs Are Isomorphic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4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4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4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4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4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4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4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4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4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4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4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4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4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4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45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045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45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04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4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4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046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4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4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046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046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8" grpId="0"/>
      <p:bldP spid="60439" grpId="0"/>
      <p:bldP spid="60440" grpId="0" animBg="1"/>
      <p:bldP spid="60441" grpId="0" animBg="1"/>
      <p:bldP spid="60442" grpId="0" animBg="1"/>
      <p:bldP spid="60443" grpId="0" animBg="1"/>
      <p:bldP spid="60448" grpId="0" animBg="1"/>
      <p:bldP spid="60450" grpId="0" animBg="1"/>
      <p:bldP spid="60451" grpId="0" animBg="1"/>
      <p:bldP spid="60452" grpId="0" animBg="1"/>
      <p:bldP spid="60458" grpId="0"/>
      <p:bldP spid="60459" grpId="0"/>
      <p:bldP spid="60460" grpId="0"/>
      <p:bldP spid="60461" grpId="0"/>
      <p:bldP spid="60462" grpId="0"/>
      <p:bldP spid="60463" grpId="0"/>
      <p:bldP spid="60464" grpId="0"/>
      <p:bldP spid="6046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Text Box 3">
            <a:extLst>
              <a:ext uri="{FF2B5EF4-FFF2-40B4-BE49-F238E27FC236}">
                <a16:creationId xmlns:a16="http://schemas.microsoft.com/office/drawing/2014/main" id="{18C4DC90-9300-4E7F-95BC-E7377D3071DE}"/>
              </a:ext>
            </a:extLst>
          </p:cNvPr>
          <p:cNvSpPr txBox="1">
            <a:spLocks noChangeArrowheads="1"/>
          </p:cNvSpPr>
          <p:nvPr/>
        </p:nvSpPr>
        <p:spPr bwMode="auto">
          <a:xfrm>
            <a:off x="455613" y="1598613"/>
            <a:ext cx="7772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In any graph, the sum of the degrees of the vertices equals twice the number of edges.</a:t>
            </a:r>
          </a:p>
        </p:txBody>
      </p:sp>
      <p:sp>
        <p:nvSpPr>
          <p:cNvPr id="19459" name="Rectangle 4">
            <a:extLst>
              <a:ext uri="{FF2B5EF4-FFF2-40B4-BE49-F238E27FC236}">
                <a16:creationId xmlns:a16="http://schemas.microsoft.com/office/drawing/2014/main" id="{F7252D50-724B-41B1-A35F-7A5CB4A1EF70}"/>
              </a:ext>
            </a:extLst>
          </p:cNvPr>
          <p:cNvSpPr>
            <a:spLocks noGrp="1" noChangeArrowheads="1"/>
          </p:cNvSpPr>
          <p:nvPr>
            <p:ph type="title"/>
          </p:nvPr>
        </p:nvSpPr>
        <p:spPr/>
        <p:txBody>
          <a:bodyPr/>
          <a:lstStyle/>
          <a:p>
            <a:r>
              <a:rPr lang="en-US" altLang="en-US"/>
              <a:t>Sum of Degrees Theorem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ext Box 3">
            <a:extLst>
              <a:ext uri="{FF2B5EF4-FFF2-40B4-BE49-F238E27FC236}">
                <a16:creationId xmlns:a16="http://schemas.microsoft.com/office/drawing/2014/main" id="{BF3823A8-D8AC-4A42-9350-3723EFA7C7F2}"/>
              </a:ext>
            </a:extLst>
          </p:cNvPr>
          <p:cNvSpPr txBox="1">
            <a:spLocks noChangeArrowheads="1"/>
          </p:cNvSpPr>
          <p:nvPr/>
        </p:nvSpPr>
        <p:spPr bwMode="auto">
          <a:xfrm>
            <a:off x="455613" y="1598613"/>
            <a:ext cx="81946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A graph has exactly four vertices, each of degree 3.  How many edges does this graph have?</a:t>
            </a:r>
          </a:p>
        </p:txBody>
      </p:sp>
      <p:sp>
        <p:nvSpPr>
          <p:cNvPr id="62468" name="Text Box 4">
            <a:extLst>
              <a:ext uri="{FF2B5EF4-FFF2-40B4-BE49-F238E27FC236}">
                <a16:creationId xmlns:a16="http://schemas.microsoft.com/office/drawing/2014/main" id="{27008453-74F6-4D42-88CB-400DECD7CE60}"/>
              </a:ext>
            </a:extLst>
          </p:cNvPr>
          <p:cNvSpPr txBox="1">
            <a:spLocks noChangeArrowheads="1"/>
          </p:cNvSpPr>
          <p:nvPr/>
        </p:nvSpPr>
        <p:spPr bwMode="auto">
          <a:xfrm>
            <a:off x="455613" y="2773363"/>
            <a:ext cx="4343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p>
        </p:txBody>
      </p:sp>
      <p:sp>
        <p:nvSpPr>
          <p:cNvPr id="62469" name="Text Box 5">
            <a:extLst>
              <a:ext uri="{FF2B5EF4-FFF2-40B4-BE49-F238E27FC236}">
                <a16:creationId xmlns:a16="http://schemas.microsoft.com/office/drawing/2014/main" id="{7AA37588-DF78-4C7F-A19F-6B582DDE7614}"/>
              </a:ext>
            </a:extLst>
          </p:cNvPr>
          <p:cNvSpPr txBox="1">
            <a:spLocks noChangeArrowheads="1"/>
          </p:cNvSpPr>
          <p:nvPr/>
        </p:nvSpPr>
        <p:spPr bwMode="auto">
          <a:xfrm>
            <a:off x="455613" y="3381375"/>
            <a:ext cx="7848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The sum of degrees of the vertices is 12. By the theorem, this number is twice the number of edges, so the number of edges is 12/2 = 6.</a:t>
            </a:r>
          </a:p>
        </p:txBody>
      </p:sp>
      <p:sp>
        <p:nvSpPr>
          <p:cNvPr id="20485" name="Rectangle 6">
            <a:extLst>
              <a:ext uri="{FF2B5EF4-FFF2-40B4-BE49-F238E27FC236}">
                <a16:creationId xmlns:a16="http://schemas.microsoft.com/office/drawing/2014/main" id="{15B7144F-A2E5-4102-8B74-420E36232192}"/>
              </a:ext>
            </a:extLst>
          </p:cNvPr>
          <p:cNvSpPr>
            <a:spLocks noGrp="1" noChangeArrowheads="1"/>
          </p:cNvSpPr>
          <p:nvPr>
            <p:ph type="title"/>
          </p:nvPr>
        </p:nvSpPr>
        <p:spPr/>
        <p:txBody>
          <a:bodyPr/>
          <a:lstStyle/>
          <a:p>
            <a:r>
              <a:rPr lang="en-US" altLang="en-US"/>
              <a:t>Example: Using the Sum-of-the-Degrees Theorem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P spid="62469"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ext Box 3">
            <a:extLst>
              <a:ext uri="{FF2B5EF4-FFF2-40B4-BE49-F238E27FC236}">
                <a16:creationId xmlns:a16="http://schemas.microsoft.com/office/drawing/2014/main" id="{FFCBD78B-4A85-45BA-835C-007912349F9D}"/>
              </a:ext>
            </a:extLst>
          </p:cNvPr>
          <p:cNvSpPr txBox="1">
            <a:spLocks noChangeArrowheads="1"/>
          </p:cNvSpPr>
          <p:nvPr/>
        </p:nvSpPr>
        <p:spPr bwMode="auto">
          <a:xfrm>
            <a:off x="455613" y="1600200"/>
            <a:ext cx="7772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A </a:t>
            </a:r>
            <a:r>
              <a:rPr lang="en-US" altLang="en-US" sz="3000" b="1">
                <a:latin typeface="Times New Roman" panose="02020603050405020304" pitchFamily="18" charset="0"/>
              </a:rPr>
              <a:t>walk</a:t>
            </a:r>
            <a:r>
              <a:rPr lang="en-US" altLang="en-US" sz="3000">
                <a:latin typeface="Times New Roman" panose="02020603050405020304" pitchFamily="18" charset="0"/>
              </a:rPr>
              <a:t> in a graph is a sequence of vertices, each linked to the next vertex by a specified edge of the graph.</a:t>
            </a:r>
          </a:p>
        </p:txBody>
      </p:sp>
      <p:sp>
        <p:nvSpPr>
          <p:cNvPr id="21507" name="Rectangle 4">
            <a:extLst>
              <a:ext uri="{FF2B5EF4-FFF2-40B4-BE49-F238E27FC236}">
                <a16:creationId xmlns:a16="http://schemas.microsoft.com/office/drawing/2014/main" id="{E8767837-C6FA-4653-9CB7-DBF56D2DE762}"/>
              </a:ext>
            </a:extLst>
          </p:cNvPr>
          <p:cNvSpPr>
            <a:spLocks noGrp="1" noChangeArrowheads="1"/>
          </p:cNvSpPr>
          <p:nvPr>
            <p:ph type="title"/>
          </p:nvPr>
        </p:nvSpPr>
        <p:spPr/>
        <p:txBody>
          <a:bodyPr/>
          <a:lstStyle/>
          <a:p>
            <a:r>
              <a:rPr lang="en-US" altLang="en-US"/>
              <a:t>Walk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3">
            <a:extLst>
              <a:ext uri="{FF2B5EF4-FFF2-40B4-BE49-F238E27FC236}">
                <a16:creationId xmlns:a16="http://schemas.microsoft.com/office/drawing/2014/main" id="{AEDACEB7-C026-49C3-A2FA-49EC3394DB8C}"/>
              </a:ext>
            </a:extLst>
          </p:cNvPr>
          <p:cNvSpPr txBox="1">
            <a:spLocks noChangeArrowheads="1"/>
          </p:cNvSpPr>
          <p:nvPr/>
        </p:nvSpPr>
        <p:spPr bwMode="auto">
          <a:xfrm>
            <a:off x="455613" y="1598613"/>
            <a:ext cx="7467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A </a:t>
            </a:r>
            <a:r>
              <a:rPr lang="en-US" altLang="en-US" sz="3000" b="1">
                <a:latin typeface="Times New Roman" panose="02020603050405020304" pitchFamily="18" charset="0"/>
              </a:rPr>
              <a:t>path</a:t>
            </a:r>
            <a:r>
              <a:rPr lang="en-US" altLang="en-US" sz="3000">
                <a:latin typeface="Times New Roman" panose="02020603050405020304" pitchFamily="18" charset="0"/>
              </a:rPr>
              <a:t> in a graph is a walk that uses no edge more than once.</a:t>
            </a:r>
          </a:p>
        </p:txBody>
      </p:sp>
      <p:sp>
        <p:nvSpPr>
          <p:cNvPr id="22531" name="Rectangle 4">
            <a:extLst>
              <a:ext uri="{FF2B5EF4-FFF2-40B4-BE49-F238E27FC236}">
                <a16:creationId xmlns:a16="http://schemas.microsoft.com/office/drawing/2014/main" id="{B6F7B7AA-AD66-4422-89B4-E65F2F286FF5}"/>
              </a:ext>
            </a:extLst>
          </p:cNvPr>
          <p:cNvSpPr>
            <a:spLocks noGrp="1" noChangeArrowheads="1"/>
          </p:cNvSpPr>
          <p:nvPr>
            <p:ph type="title"/>
          </p:nvPr>
        </p:nvSpPr>
        <p:spPr/>
        <p:txBody>
          <a:bodyPr/>
          <a:lstStyle/>
          <a:p>
            <a:r>
              <a:rPr lang="en-US" altLang="en-US"/>
              <a:t>Path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ext Box 3">
            <a:extLst>
              <a:ext uri="{FF2B5EF4-FFF2-40B4-BE49-F238E27FC236}">
                <a16:creationId xmlns:a16="http://schemas.microsoft.com/office/drawing/2014/main" id="{1EBEC9C1-4A14-4D51-8BA9-76301DCCC91C}"/>
              </a:ext>
            </a:extLst>
          </p:cNvPr>
          <p:cNvSpPr txBox="1">
            <a:spLocks noChangeArrowheads="1"/>
          </p:cNvSpPr>
          <p:nvPr/>
        </p:nvSpPr>
        <p:spPr bwMode="auto">
          <a:xfrm>
            <a:off x="455613" y="1598613"/>
            <a:ext cx="7772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A </a:t>
            </a:r>
            <a:r>
              <a:rPr lang="en-US" altLang="en-US" sz="3000" b="1">
                <a:latin typeface="Times New Roman" panose="02020603050405020304" pitchFamily="18" charset="0"/>
              </a:rPr>
              <a:t>circuit</a:t>
            </a:r>
            <a:r>
              <a:rPr lang="en-US" altLang="en-US" sz="3000">
                <a:latin typeface="Times New Roman" panose="02020603050405020304" pitchFamily="18" charset="0"/>
              </a:rPr>
              <a:t> in a graph is a path that begins and ends at the same vertex.</a:t>
            </a:r>
          </a:p>
        </p:txBody>
      </p:sp>
      <p:sp>
        <p:nvSpPr>
          <p:cNvPr id="23555" name="Rectangle 4">
            <a:extLst>
              <a:ext uri="{FF2B5EF4-FFF2-40B4-BE49-F238E27FC236}">
                <a16:creationId xmlns:a16="http://schemas.microsoft.com/office/drawing/2014/main" id="{E83DD3E9-B6D9-473F-9993-D5821C7612E0}"/>
              </a:ext>
            </a:extLst>
          </p:cNvPr>
          <p:cNvSpPr>
            <a:spLocks noGrp="1" noChangeArrowheads="1"/>
          </p:cNvSpPr>
          <p:nvPr>
            <p:ph type="title"/>
          </p:nvPr>
        </p:nvSpPr>
        <p:spPr/>
        <p:txBody>
          <a:bodyPr/>
          <a:lstStyle/>
          <a:p>
            <a:r>
              <a:rPr lang="en-US" altLang="en-US"/>
              <a:t>Circuit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Oval 3">
            <a:extLst>
              <a:ext uri="{FF2B5EF4-FFF2-40B4-BE49-F238E27FC236}">
                <a16:creationId xmlns:a16="http://schemas.microsoft.com/office/drawing/2014/main" id="{63084ED5-B12D-4A1C-9DB9-CD644ACE4D34}"/>
              </a:ext>
            </a:extLst>
          </p:cNvPr>
          <p:cNvSpPr>
            <a:spLocks noChangeArrowheads="1"/>
          </p:cNvSpPr>
          <p:nvPr/>
        </p:nvSpPr>
        <p:spPr bwMode="auto">
          <a:xfrm>
            <a:off x="2438400" y="1905000"/>
            <a:ext cx="4038600" cy="4038600"/>
          </a:xfrm>
          <a:prstGeom prst="ellipse">
            <a:avLst/>
          </a:prstGeom>
          <a:solidFill>
            <a:srgbClr val="CCFFCC"/>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4579" name="Oval 4">
            <a:extLst>
              <a:ext uri="{FF2B5EF4-FFF2-40B4-BE49-F238E27FC236}">
                <a16:creationId xmlns:a16="http://schemas.microsoft.com/office/drawing/2014/main" id="{2F992B48-F5B3-4CB4-97A5-952386DD3460}"/>
              </a:ext>
            </a:extLst>
          </p:cNvPr>
          <p:cNvSpPr>
            <a:spLocks noChangeArrowheads="1"/>
          </p:cNvSpPr>
          <p:nvPr/>
        </p:nvSpPr>
        <p:spPr bwMode="auto">
          <a:xfrm>
            <a:off x="2971800" y="2743200"/>
            <a:ext cx="2895600" cy="2895600"/>
          </a:xfrm>
          <a:prstGeom prst="ellipse">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4580" name="Oval 5">
            <a:extLst>
              <a:ext uri="{FF2B5EF4-FFF2-40B4-BE49-F238E27FC236}">
                <a16:creationId xmlns:a16="http://schemas.microsoft.com/office/drawing/2014/main" id="{B5D1902E-AE7A-4D9C-9278-AF883603B76A}"/>
              </a:ext>
            </a:extLst>
          </p:cNvPr>
          <p:cNvSpPr>
            <a:spLocks noChangeArrowheads="1"/>
          </p:cNvSpPr>
          <p:nvPr/>
        </p:nvSpPr>
        <p:spPr bwMode="auto">
          <a:xfrm>
            <a:off x="3581400" y="3657600"/>
            <a:ext cx="1600200" cy="1600200"/>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4581" name="WordArt 6">
            <a:extLst>
              <a:ext uri="{FF2B5EF4-FFF2-40B4-BE49-F238E27FC236}">
                <a16:creationId xmlns:a16="http://schemas.microsoft.com/office/drawing/2014/main" id="{088F3B4A-DBB4-4329-99B8-62A0D88A48DB}"/>
              </a:ext>
            </a:extLst>
          </p:cNvPr>
          <p:cNvSpPr>
            <a:spLocks noChangeArrowheads="1" noChangeShapeType="1" noTextEdit="1"/>
          </p:cNvSpPr>
          <p:nvPr/>
        </p:nvSpPr>
        <p:spPr bwMode="auto">
          <a:xfrm>
            <a:off x="3810000" y="3276600"/>
            <a:ext cx="1219200" cy="609600"/>
          </a:xfrm>
          <a:prstGeom prst="rect">
            <a:avLst/>
          </a:prstGeom>
        </p:spPr>
        <p:txBody>
          <a:bodyPr spcFirstLastPara="1" wrap="none" fromWordArt="1">
            <a:prstTxWarp prst="textArchUp">
              <a:avLst>
                <a:gd name="adj" fmla="val 10800000"/>
              </a:avLst>
            </a:prstTxWarp>
          </a:bodyPr>
          <a:lstStyle/>
          <a:p>
            <a:pPr algn="ctr"/>
            <a:r>
              <a:rPr lang="en-US" sz="2400" kern="1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rPr>
              <a:t>Paths</a:t>
            </a:r>
          </a:p>
        </p:txBody>
      </p:sp>
      <p:sp>
        <p:nvSpPr>
          <p:cNvPr id="24582" name="WordArt 7">
            <a:extLst>
              <a:ext uri="{FF2B5EF4-FFF2-40B4-BE49-F238E27FC236}">
                <a16:creationId xmlns:a16="http://schemas.microsoft.com/office/drawing/2014/main" id="{FDCF06FB-63E8-429F-9107-A0F12FCCD174}"/>
              </a:ext>
            </a:extLst>
          </p:cNvPr>
          <p:cNvSpPr>
            <a:spLocks noChangeArrowheads="1" noChangeShapeType="1" noTextEdit="1"/>
          </p:cNvSpPr>
          <p:nvPr/>
        </p:nvSpPr>
        <p:spPr bwMode="auto">
          <a:xfrm>
            <a:off x="3657600" y="2362200"/>
            <a:ext cx="1447800" cy="400050"/>
          </a:xfrm>
          <a:prstGeom prst="rect">
            <a:avLst/>
          </a:prstGeom>
        </p:spPr>
        <p:txBody>
          <a:bodyPr spcFirstLastPara="1" wrap="none" fromWordArt="1">
            <a:prstTxWarp prst="textArchUp">
              <a:avLst>
                <a:gd name="adj" fmla="val 10800000"/>
              </a:avLst>
            </a:prstTxWarp>
          </a:bodyPr>
          <a:lstStyle/>
          <a:p>
            <a:pPr algn="ctr"/>
            <a:r>
              <a:rPr lang="en-US" sz="2800" kern="1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rPr>
              <a:t>Walks</a:t>
            </a:r>
          </a:p>
        </p:txBody>
      </p:sp>
      <p:sp>
        <p:nvSpPr>
          <p:cNvPr id="24583" name="WordArt 8">
            <a:extLst>
              <a:ext uri="{FF2B5EF4-FFF2-40B4-BE49-F238E27FC236}">
                <a16:creationId xmlns:a16="http://schemas.microsoft.com/office/drawing/2014/main" id="{3AA2ADB1-160F-464A-A5BA-F937933F2589}"/>
              </a:ext>
            </a:extLst>
          </p:cNvPr>
          <p:cNvSpPr>
            <a:spLocks noChangeArrowheads="1" noChangeShapeType="1" noTextEdit="1"/>
          </p:cNvSpPr>
          <p:nvPr/>
        </p:nvSpPr>
        <p:spPr bwMode="auto">
          <a:xfrm>
            <a:off x="3886200" y="4038600"/>
            <a:ext cx="1143000" cy="495300"/>
          </a:xfrm>
          <a:prstGeom prst="rect">
            <a:avLst/>
          </a:prstGeom>
        </p:spPr>
        <p:txBody>
          <a:bodyPr spcFirstLastPara="1" wrap="none" fromWordArt="1">
            <a:prstTxWarp prst="textArchUp">
              <a:avLst>
                <a:gd name="adj" fmla="val 10800000"/>
              </a:avLst>
            </a:prstTxWarp>
          </a:bodyPr>
          <a:lstStyle/>
          <a:p>
            <a:pPr algn="ctr"/>
            <a:r>
              <a:rPr lang="en-US" sz="2400" kern="10">
                <a:ln w="9525">
                  <a:solidFill>
                    <a:srgbClr val="000000"/>
                  </a:solidFill>
                  <a:round/>
                  <a:headEnd/>
                  <a:tailEnd/>
                </a:ln>
                <a:solidFill>
                  <a:srgbClr val="000000"/>
                </a:solidFill>
                <a:latin typeface="Times New Roman" panose="02020603050405020304" pitchFamily="18" charset="0"/>
                <a:cs typeface="Times New Roman" panose="02020603050405020304" pitchFamily="18" charset="0"/>
              </a:rPr>
              <a:t>Circuits</a:t>
            </a:r>
          </a:p>
        </p:txBody>
      </p:sp>
      <p:sp>
        <p:nvSpPr>
          <p:cNvPr id="24584" name="Rectangle 9">
            <a:extLst>
              <a:ext uri="{FF2B5EF4-FFF2-40B4-BE49-F238E27FC236}">
                <a16:creationId xmlns:a16="http://schemas.microsoft.com/office/drawing/2014/main" id="{66426C47-19F8-4079-990B-96E0263DC8B1}"/>
              </a:ext>
            </a:extLst>
          </p:cNvPr>
          <p:cNvSpPr>
            <a:spLocks noGrp="1" noChangeArrowheads="1"/>
          </p:cNvSpPr>
          <p:nvPr>
            <p:ph type="title"/>
          </p:nvPr>
        </p:nvSpPr>
        <p:spPr/>
        <p:txBody>
          <a:bodyPr/>
          <a:lstStyle/>
          <a:p>
            <a:r>
              <a:rPr lang="en-US" altLang="en-US"/>
              <a:t>Venn Diagram of Walks, Paths, and Circuits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Oval 3">
            <a:extLst>
              <a:ext uri="{FF2B5EF4-FFF2-40B4-BE49-F238E27FC236}">
                <a16:creationId xmlns:a16="http://schemas.microsoft.com/office/drawing/2014/main" id="{F70A1D0E-73A8-45B7-825B-7A48CB5D4B3A}"/>
              </a:ext>
            </a:extLst>
          </p:cNvPr>
          <p:cNvSpPr>
            <a:spLocks noChangeArrowheads="1"/>
          </p:cNvSpPr>
          <p:nvPr/>
        </p:nvSpPr>
        <p:spPr bwMode="auto">
          <a:xfrm>
            <a:off x="3200400" y="3200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03" name="Oval 4">
            <a:extLst>
              <a:ext uri="{FF2B5EF4-FFF2-40B4-BE49-F238E27FC236}">
                <a16:creationId xmlns:a16="http://schemas.microsoft.com/office/drawing/2014/main" id="{8C962A3E-C0FB-4A9F-998F-21A3C037EDF9}"/>
              </a:ext>
            </a:extLst>
          </p:cNvPr>
          <p:cNvSpPr>
            <a:spLocks noChangeArrowheads="1"/>
          </p:cNvSpPr>
          <p:nvPr/>
        </p:nvSpPr>
        <p:spPr bwMode="auto">
          <a:xfrm>
            <a:off x="3886200" y="3733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04" name="Oval 5">
            <a:extLst>
              <a:ext uri="{FF2B5EF4-FFF2-40B4-BE49-F238E27FC236}">
                <a16:creationId xmlns:a16="http://schemas.microsoft.com/office/drawing/2014/main" id="{DA56FAED-B2A5-4EEA-9EDD-72E596C70D83}"/>
              </a:ext>
            </a:extLst>
          </p:cNvPr>
          <p:cNvSpPr>
            <a:spLocks noChangeArrowheads="1"/>
          </p:cNvSpPr>
          <p:nvPr/>
        </p:nvSpPr>
        <p:spPr bwMode="auto">
          <a:xfrm>
            <a:off x="3886200" y="2590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05" name="Oval 6">
            <a:extLst>
              <a:ext uri="{FF2B5EF4-FFF2-40B4-BE49-F238E27FC236}">
                <a16:creationId xmlns:a16="http://schemas.microsoft.com/office/drawing/2014/main" id="{E9CB548D-B37F-4EFC-BE69-7C9F4E7F7370}"/>
              </a:ext>
            </a:extLst>
          </p:cNvPr>
          <p:cNvSpPr>
            <a:spLocks noChangeArrowheads="1"/>
          </p:cNvSpPr>
          <p:nvPr/>
        </p:nvSpPr>
        <p:spPr bwMode="auto">
          <a:xfrm>
            <a:off x="5105400" y="2514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06" name="Line 7">
            <a:extLst>
              <a:ext uri="{FF2B5EF4-FFF2-40B4-BE49-F238E27FC236}">
                <a16:creationId xmlns:a16="http://schemas.microsoft.com/office/drawing/2014/main" id="{55B89E5C-2AF9-4834-B935-44E0F0A6CF0F}"/>
              </a:ext>
            </a:extLst>
          </p:cNvPr>
          <p:cNvSpPr>
            <a:spLocks noChangeShapeType="1"/>
          </p:cNvSpPr>
          <p:nvPr/>
        </p:nvSpPr>
        <p:spPr bwMode="auto">
          <a:xfrm>
            <a:off x="3276600" y="3276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7" name="Line 8">
            <a:extLst>
              <a:ext uri="{FF2B5EF4-FFF2-40B4-BE49-F238E27FC236}">
                <a16:creationId xmlns:a16="http://schemas.microsoft.com/office/drawing/2014/main" id="{1A361636-C21B-4340-9E79-3EE272125709}"/>
              </a:ext>
            </a:extLst>
          </p:cNvPr>
          <p:cNvSpPr>
            <a:spLocks noChangeShapeType="1"/>
          </p:cNvSpPr>
          <p:nvPr/>
        </p:nvSpPr>
        <p:spPr bwMode="auto">
          <a:xfrm flipV="1">
            <a:off x="3276600" y="26670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8" name="Line 9">
            <a:extLst>
              <a:ext uri="{FF2B5EF4-FFF2-40B4-BE49-F238E27FC236}">
                <a16:creationId xmlns:a16="http://schemas.microsoft.com/office/drawing/2014/main" id="{DE7753F3-92C6-4C38-9FB1-2A4A166ABF1D}"/>
              </a:ext>
            </a:extLst>
          </p:cNvPr>
          <p:cNvSpPr>
            <a:spLocks noChangeShapeType="1"/>
          </p:cNvSpPr>
          <p:nvPr/>
        </p:nvSpPr>
        <p:spPr bwMode="auto">
          <a:xfrm>
            <a:off x="5181600" y="25908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 name="Line 10">
            <a:extLst>
              <a:ext uri="{FF2B5EF4-FFF2-40B4-BE49-F238E27FC236}">
                <a16:creationId xmlns:a16="http://schemas.microsoft.com/office/drawing/2014/main" id="{F0197E0B-5FBD-4D53-A306-7B9A913A541E}"/>
              </a:ext>
            </a:extLst>
          </p:cNvPr>
          <p:cNvSpPr>
            <a:spLocks noChangeShapeType="1"/>
          </p:cNvSpPr>
          <p:nvPr/>
        </p:nvSpPr>
        <p:spPr bwMode="auto">
          <a:xfrm flipV="1">
            <a:off x="3276600" y="2590800"/>
            <a:ext cx="1905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Line 11">
            <a:extLst>
              <a:ext uri="{FF2B5EF4-FFF2-40B4-BE49-F238E27FC236}">
                <a16:creationId xmlns:a16="http://schemas.microsoft.com/office/drawing/2014/main" id="{74BD8B11-D39A-4DAD-8B8E-ABBE1173F5A9}"/>
              </a:ext>
            </a:extLst>
          </p:cNvPr>
          <p:cNvSpPr>
            <a:spLocks noChangeShapeType="1"/>
          </p:cNvSpPr>
          <p:nvPr/>
        </p:nvSpPr>
        <p:spPr bwMode="auto">
          <a:xfrm flipV="1">
            <a:off x="3962400" y="26670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 name="Oval 12">
            <a:extLst>
              <a:ext uri="{FF2B5EF4-FFF2-40B4-BE49-F238E27FC236}">
                <a16:creationId xmlns:a16="http://schemas.microsoft.com/office/drawing/2014/main" id="{B8D80A2F-1887-4489-AAAB-F2F0CD28F74E}"/>
              </a:ext>
            </a:extLst>
          </p:cNvPr>
          <p:cNvSpPr>
            <a:spLocks noChangeArrowheads="1"/>
          </p:cNvSpPr>
          <p:nvPr/>
        </p:nvSpPr>
        <p:spPr bwMode="auto">
          <a:xfrm>
            <a:off x="5486400" y="3200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12" name="Line 13">
            <a:extLst>
              <a:ext uri="{FF2B5EF4-FFF2-40B4-BE49-F238E27FC236}">
                <a16:creationId xmlns:a16="http://schemas.microsoft.com/office/drawing/2014/main" id="{0BC7A9D3-8A8D-4C19-B4AF-53990ED82B6D}"/>
              </a:ext>
            </a:extLst>
          </p:cNvPr>
          <p:cNvSpPr>
            <a:spLocks noChangeShapeType="1"/>
          </p:cNvSpPr>
          <p:nvPr/>
        </p:nvSpPr>
        <p:spPr bwMode="auto">
          <a:xfrm>
            <a:off x="3276600" y="32766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3" name="Line 14">
            <a:extLst>
              <a:ext uri="{FF2B5EF4-FFF2-40B4-BE49-F238E27FC236}">
                <a16:creationId xmlns:a16="http://schemas.microsoft.com/office/drawing/2014/main" id="{E9431396-FDD5-4850-ACA1-5C09E83ABBF8}"/>
              </a:ext>
            </a:extLst>
          </p:cNvPr>
          <p:cNvSpPr>
            <a:spLocks noChangeShapeType="1"/>
          </p:cNvSpPr>
          <p:nvPr/>
        </p:nvSpPr>
        <p:spPr bwMode="auto">
          <a:xfrm flipV="1">
            <a:off x="3962400" y="3276600"/>
            <a:ext cx="1600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4" name="Text Box 15">
            <a:extLst>
              <a:ext uri="{FF2B5EF4-FFF2-40B4-BE49-F238E27FC236}">
                <a16:creationId xmlns:a16="http://schemas.microsoft.com/office/drawing/2014/main" id="{31B611BB-D66C-4A54-99A9-A79389BA498D}"/>
              </a:ext>
            </a:extLst>
          </p:cNvPr>
          <p:cNvSpPr txBox="1">
            <a:spLocks noChangeArrowheads="1"/>
          </p:cNvSpPr>
          <p:nvPr/>
        </p:nvSpPr>
        <p:spPr bwMode="auto">
          <a:xfrm>
            <a:off x="3505200" y="2286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a:t>
            </a:r>
          </a:p>
        </p:txBody>
      </p:sp>
      <p:sp>
        <p:nvSpPr>
          <p:cNvPr id="25615" name="Text Box 16">
            <a:extLst>
              <a:ext uri="{FF2B5EF4-FFF2-40B4-BE49-F238E27FC236}">
                <a16:creationId xmlns:a16="http://schemas.microsoft.com/office/drawing/2014/main" id="{48DE8F32-87AD-4ABC-BEAF-70FE5F4FFB0B}"/>
              </a:ext>
            </a:extLst>
          </p:cNvPr>
          <p:cNvSpPr txBox="1">
            <a:spLocks noChangeArrowheads="1"/>
          </p:cNvSpPr>
          <p:nvPr/>
        </p:nvSpPr>
        <p:spPr bwMode="auto">
          <a:xfrm>
            <a:off x="2819400" y="3048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B</a:t>
            </a:r>
          </a:p>
        </p:txBody>
      </p:sp>
      <p:sp>
        <p:nvSpPr>
          <p:cNvPr id="25616" name="Text Box 17">
            <a:extLst>
              <a:ext uri="{FF2B5EF4-FFF2-40B4-BE49-F238E27FC236}">
                <a16:creationId xmlns:a16="http://schemas.microsoft.com/office/drawing/2014/main" id="{EC2A6C9A-3925-45BE-8F49-4F22532F5B2A}"/>
              </a:ext>
            </a:extLst>
          </p:cNvPr>
          <p:cNvSpPr txBox="1">
            <a:spLocks noChangeArrowheads="1"/>
          </p:cNvSpPr>
          <p:nvPr/>
        </p:nvSpPr>
        <p:spPr bwMode="auto">
          <a:xfrm>
            <a:off x="3733800" y="3810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C</a:t>
            </a:r>
          </a:p>
        </p:txBody>
      </p:sp>
      <p:sp>
        <p:nvSpPr>
          <p:cNvPr id="25617" name="Text Box 18">
            <a:extLst>
              <a:ext uri="{FF2B5EF4-FFF2-40B4-BE49-F238E27FC236}">
                <a16:creationId xmlns:a16="http://schemas.microsoft.com/office/drawing/2014/main" id="{A4B50BE1-5DEC-4560-9247-D88B5E99A688}"/>
              </a:ext>
            </a:extLst>
          </p:cNvPr>
          <p:cNvSpPr txBox="1">
            <a:spLocks noChangeArrowheads="1"/>
          </p:cNvSpPr>
          <p:nvPr/>
        </p:nvSpPr>
        <p:spPr bwMode="auto">
          <a:xfrm>
            <a:off x="5638800" y="3048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D</a:t>
            </a:r>
          </a:p>
        </p:txBody>
      </p:sp>
      <p:sp>
        <p:nvSpPr>
          <p:cNvPr id="25618" name="Text Box 19">
            <a:extLst>
              <a:ext uri="{FF2B5EF4-FFF2-40B4-BE49-F238E27FC236}">
                <a16:creationId xmlns:a16="http://schemas.microsoft.com/office/drawing/2014/main" id="{861276A2-BF16-4506-83FE-AA07157E0CD2}"/>
              </a:ext>
            </a:extLst>
          </p:cNvPr>
          <p:cNvSpPr txBox="1">
            <a:spLocks noChangeArrowheads="1"/>
          </p:cNvSpPr>
          <p:nvPr/>
        </p:nvSpPr>
        <p:spPr bwMode="auto">
          <a:xfrm>
            <a:off x="5257800" y="2286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E</a:t>
            </a:r>
          </a:p>
        </p:txBody>
      </p:sp>
      <p:sp>
        <p:nvSpPr>
          <p:cNvPr id="25619" name="Text Box 20">
            <a:extLst>
              <a:ext uri="{FF2B5EF4-FFF2-40B4-BE49-F238E27FC236}">
                <a16:creationId xmlns:a16="http://schemas.microsoft.com/office/drawing/2014/main" id="{5F1DC347-B2BE-47CE-8563-535328406B20}"/>
              </a:ext>
            </a:extLst>
          </p:cNvPr>
          <p:cNvSpPr txBox="1">
            <a:spLocks noChangeArrowheads="1"/>
          </p:cNvSpPr>
          <p:nvPr/>
        </p:nvSpPr>
        <p:spPr bwMode="auto">
          <a:xfrm>
            <a:off x="455613" y="1598613"/>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Using the graph, classify each sequence as a walk, a path or a circuit.</a:t>
            </a:r>
          </a:p>
        </p:txBody>
      </p:sp>
      <p:graphicFrame>
        <p:nvGraphicFramePr>
          <p:cNvPr id="25620" name="Object 21">
            <a:extLst>
              <a:ext uri="{FF2B5EF4-FFF2-40B4-BE49-F238E27FC236}">
                <a16:creationId xmlns:a16="http://schemas.microsoft.com/office/drawing/2014/main" id="{F9B9AD7C-E28B-4EDF-A6AB-540C38AE4325}"/>
              </a:ext>
            </a:extLst>
          </p:cNvPr>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25626" name="Equation" r:id="rId3" imgW="435285" imgH="677109" progId="Equation.DSMT4">
                  <p:embed/>
                </p:oleObj>
              </mc:Choice>
              <mc:Fallback>
                <p:oleObj name="Equation" r:id="rId3" imgW="435285" imgH="677109"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1" name="Object 22">
            <a:extLst>
              <a:ext uri="{FF2B5EF4-FFF2-40B4-BE49-F238E27FC236}">
                <a16:creationId xmlns:a16="http://schemas.microsoft.com/office/drawing/2014/main" id="{B2DB4E3C-859D-4FBA-AAD9-2CDB668B08F6}"/>
              </a:ext>
            </a:extLst>
          </p:cNvPr>
          <p:cNvGraphicFramePr>
            <a:graphicFrameLocks noChangeAspect="1"/>
          </p:cNvGraphicFramePr>
          <p:nvPr/>
        </p:nvGraphicFramePr>
        <p:xfrm>
          <a:off x="866775" y="4191000"/>
          <a:ext cx="2913063" cy="461963"/>
        </p:xfrm>
        <a:graphic>
          <a:graphicData uri="http://schemas.openxmlformats.org/presentationml/2006/ole">
            <mc:AlternateContent xmlns:mc="http://schemas.openxmlformats.org/markup-compatibility/2006">
              <mc:Choice xmlns:v="urn:schemas-microsoft-com:vml" Requires="v">
                <p:oleObj spid="_x0000_s25627" name="Equation" r:id="rId5" imgW="1282700" imgH="203200" progId="Equation.DSMT4">
                  <p:embed/>
                </p:oleObj>
              </mc:Choice>
              <mc:Fallback>
                <p:oleObj name="Equation" r:id="rId5" imgW="1282700" imgH="203200" progId="Equation.DSMT4">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775" y="4191000"/>
                        <a:ext cx="2913063"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2" name="Object 23">
            <a:extLst>
              <a:ext uri="{FF2B5EF4-FFF2-40B4-BE49-F238E27FC236}">
                <a16:creationId xmlns:a16="http://schemas.microsoft.com/office/drawing/2014/main" id="{8C2C6ABB-D609-4835-92F5-EFD879F0DC8C}"/>
              </a:ext>
            </a:extLst>
          </p:cNvPr>
          <p:cNvGraphicFramePr>
            <a:graphicFrameLocks noChangeAspect="1"/>
          </p:cNvGraphicFramePr>
          <p:nvPr/>
        </p:nvGraphicFramePr>
        <p:xfrm>
          <a:off x="866775" y="4724400"/>
          <a:ext cx="4443413" cy="461963"/>
        </p:xfrm>
        <a:graphic>
          <a:graphicData uri="http://schemas.openxmlformats.org/presentationml/2006/ole">
            <mc:AlternateContent xmlns:mc="http://schemas.openxmlformats.org/markup-compatibility/2006">
              <mc:Choice xmlns:v="urn:schemas-microsoft-com:vml" Requires="v">
                <p:oleObj spid="_x0000_s25628" name="Equation" r:id="rId7" imgW="1955800" imgH="203200" progId="Equation.DSMT4">
                  <p:embed/>
                </p:oleObj>
              </mc:Choice>
              <mc:Fallback>
                <p:oleObj name="Equation" r:id="rId7" imgW="1955800" imgH="203200"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6775" y="4724400"/>
                        <a:ext cx="4443413"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3" name="Object 24">
            <a:extLst>
              <a:ext uri="{FF2B5EF4-FFF2-40B4-BE49-F238E27FC236}">
                <a16:creationId xmlns:a16="http://schemas.microsoft.com/office/drawing/2014/main" id="{168FE994-AA0C-44B2-83C7-13FF986E1348}"/>
              </a:ext>
            </a:extLst>
          </p:cNvPr>
          <p:cNvGraphicFramePr>
            <a:graphicFrameLocks noChangeAspect="1"/>
          </p:cNvGraphicFramePr>
          <p:nvPr/>
        </p:nvGraphicFramePr>
        <p:xfrm>
          <a:off x="866775" y="5257800"/>
          <a:ext cx="3633788" cy="461963"/>
        </p:xfrm>
        <a:graphic>
          <a:graphicData uri="http://schemas.openxmlformats.org/presentationml/2006/ole">
            <mc:AlternateContent xmlns:mc="http://schemas.openxmlformats.org/markup-compatibility/2006">
              <mc:Choice xmlns:v="urn:schemas-microsoft-com:vml" Requires="v">
                <p:oleObj spid="_x0000_s25629" name="Equation" r:id="rId9" imgW="1600200" imgH="203200" progId="Equation.DSMT4">
                  <p:embed/>
                </p:oleObj>
              </mc:Choice>
              <mc:Fallback>
                <p:oleObj name="Equation" r:id="rId9" imgW="1600200" imgH="203200" progId="Equation.DSMT4">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6775" y="5257800"/>
                        <a:ext cx="36337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4" name="Object 25">
            <a:extLst>
              <a:ext uri="{FF2B5EF4-FFF2-40B4-BE49-F238E27FC236}">
                <a16:creationId xmlns:a16="http://schemas.microsoft.com/office/drawing/2014/main" id="{22F9AFA8-97AE-4895-9F69-75725D12C166}"/>
              </a:ext>
            </a:extLst>
          </p:cNvPr>
          <p:cNvGraphicFramePr>
            <a:graphicFrameLocks noChangeAspect="1"/>
          </p:cNvGraphicFramePr>
          <p:nvPr/>
        </p:nvGraphicFramePr>
        <p:xfrm>
          <a:off x="866775" y="5791200"/>
          <a:ext cx="4443413" cy="461963"/>
        </p:xfrm>
        <a:graphic>
          <a:graphicData uri="http://schemas.openxmlformats.org/presentationml/2006/ole">
            <mc:AlternateContent xmlns:mc="http://schemas.openxmlformats.org/markup-compatibility/2006">
              <mc:Choice xmlns:v="urn:schemas-microsoft-com:vml" Requires="v">
                <p:oleObj spid="_x0000_s25630" name="Equation" r:id="rId11" imgW="1955800" imgH="203200" progId="Equation.DSMT4">
                  <p:embed/>
                </p:oleObj>
              </mc:Choice>
              <mc:Fallback>
                <p:oleObj name="Equation" r:id="rId11" imgW="1955800" imgH="20320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6775" y="5791200"/>
                        <a:ext cx="4443413"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5" name="Rectangle 26">
            <a:extLst>
              <a:ext uri="{FF2B5EF4-FFF2-40B4-BE49-F238E27FC236}">
                <a16:creationId xmlns:a16="http://schemas.microsoft.com/office/drawing/2014/main" id="{431FA314-BFC4-4F1C-B01A-B4FBD8C21433}"/>
              </a:ext>
            </a:extLst>
          </p:cNvPr>
          <p:cNvSpPr>
            <a:spLocks noGrp="1" noChangeArrowheads="1"/>
          </p:cNvSpPr>
          <p:nvPr>
            <p:ph type="title"/>
          </p:nvPr>
        </p:nvSpPr>
        <p:spPr/>
        <p:txBody>
          <a:bodyPr/>
          <a:lstStyle/>
          <a:p>
            <a:r>
              <a:rPr lang="en-US" altLang="en-US"/>
              <a:t>Example: Classifying Walks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Oval 3">
            <a:extLst>
              <a:ext uri="{FF2B5EF4-FFF2-40B4-BE49-F238E27FC236}">
                <a16:creationId xmlns:a16="http://schemas.microsoft.com/office/drawing/2014/main" id="{642C4E4D-33E1-41F3-85F4-8703061F7E0C}"/>
              </a:ext>
            </a:extLst>
          </p:cNvPr>
          <p:cNvSpPr>
            <a:spLocks noChangeArrowheads="1"/>
          </p:cNvSpPr>
          <p:nvPr/>
        </p:nvSpPr>
        <p:spPr bwMode="auto">
          <a:xfrm>
            <a:off x="3962400" y="2466975"/>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27" name="Oval 4">
            <a:extLst>
              <a:ext uri="{FF2B5EF4-FFF2-40B4-BE49-F238E27FC236}">
                <a16:creationId xmlns:a16="http://schemas.microsoft.com/office/drawing/2014/main" id="{4D569D35-EDB2-4393-B25C-79EE8115DE3D}"/>
              </a:ext>
            </a:extLst>
          </p:cNvPr>
          <p:cNvSpPr>
            <a:spLocks noChangeArrowheads="1"/>
          </p:cNvSpPr>
          <p:nvPr/>
        </p:nvSpPr>
        <p:spPr bwMode="auto">
          <a:xfrm>
            <a:off x="4648200" y="3000375"/>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28" name="Oval 5">
            <a:extLst>
              <a:ext uri="{FF2B5EF4-FFF2-40B4-BE49-F238E27FC236}">
                <a16:creationId xmlns:a16="http://schemas.microsoft.com/office/drawing/2014/main" id="{802DE7A4-93DA-4768-89FE-B3DBC553EB2A}"/>
              </a:ext>
            </a:extLst>
          </p:cNvPr>
          <p:cNvSpPr>
            <a:spLocks noChangeArrowheads="1"/>
          </p:cNvSpPr>
          <p:nvPr/>
        </p:nvSpPr>
        <p:spPr bwMode="auto">
          <a:xfrm>
            <a:off x="4648200" y="1857375"/>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29" name="Oval 6">
            <a:extLst>
              <a:ext uri="{FF2B5EF4-FFF2-40B4-BE49-F238E27FC236}">
                <a16:creationId xmlns:a16="http://schemas.microsoft.com/office/drawing/2014/main" id="{A6112EF4-3C07-4E5C-BC98-E0B1E74320E7}"/>
              </a:ext>
            </a:extLst>
          </p:cNvPr>
          <p:cNvSpPr>
            <a:spLocks noChangeArrowheads="1"/>
          </p:cNvSpPr>
          <p:nvPr/>
        </p:nvSpPr>
        <p:spPr bwMode="auto">
          <a:xfrm>
            <a:off x="5867400" y="1781175"/>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30" name="Line 7">
            <a:extLst>
              <a:ext uri="{FF2B5EF4-FFF2-40B4-BE49-F238E27FC236}">
                <a16:creationId xmlns:a16="http://schemas.microsoft.com/office/drawing/2014/main" id="{C0445A91-29DF-4B12-885C-2CE2050A5C07}"/>
              </a:ext>
            </a:extLst>
          </p:cNvPr>
          <p:cNvSpPr>
            <a:spLocks noChangeShapeType="1"/>
          </p:cNvSpPr>
          <p:nvPr/>
        </p:nvSpPr>
        <p:spPr bwMode="auto">
          <a:xfrm>
            <a:off x="4038600" y="2543175"/>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8">
            <a:extLst>
              <a:ext uri="{FF2B5EF4-FFF2-40B4-BE49-F238E27FC236}">
                <a16:creationId xmlns:a16="http://schemas.microsoft.com/office/drawing/2014/main" id="{E31166AC-7DF4-4468-B238-3E4721EC6947}"/>
              </a:ext>
            </a:extLst>
          </p:cNvPr>
          <p:cNvSpPr>
            <a:spLocks noChangeShapeType="1"/>
          </p:cNvSpPr>
          <p:nvPr/>
        </p:nvSpPr>
        <p:spPr bwMode="auto">
          <a:xfrm flipV="1">
            <a:off x="4038600" y="1933575"/>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Line 9">
            <a:extLst>
              <a:ext uri="{FF2B5EF4-FFF2-40B4-BE49-F238E27FC236}">
                <a16:creationId xmlns:a16="http://schemas.microsoft.com/office/drawing/2014/main" id="{29F76926-A1C2-4C9F-8B99-6183A8F9E3F2}"/>
              </a:ext>
            </a:extLst>
          </p:cNvPr>
          <p:cNvSpPr>
            <a:spLocks noChangeShapeType="1"/>
          </p:cNvSpPr>
          <p:nvPr/>
        </p:nvSpPr>
        <p:spPr bwMode="auto">
          <a:xfrm>
            <a:off x="5943600" y="1857375"/>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3" name="Line 10">
            <a:extLst>
              <a:ext uri="{FF2B5EF4-FFF2-40B4-BE49-F238E27FC236}">
                <a16:creationId xmlns:a16="http://schemas.microsoft.com/office/drawing/2014/main" id="{006A490B-1873-4DC4-B21B-01C2E832B96F}"/>
              </a:ext>
            </a:extLst>
          </p:cNvPr>
          <p:cNvSpPr>
            <a:spLocks noChangeShapeType="1"/>
          </p:cNvSpPr>
          <p:nvPr/>
        </p:nvSpPr>
        <p:spPr bwMode="auto">
          <a:xfrm flipV="1">
            <a:off x="4038600" y="1857375"/>
            <a:ext cx="1905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4" name="Line 11">
            <a:extLst>
              <a:ext uri="{FF2B5EF4-FFF2-40B4-BE49-F238E27FC236}">
                <a16:creationId xmlns:a16="http://schemas.microsoft.com/office/drawing/2014/main" id="{6D1BAEAC-17DA-473B-9234-68398426AF72}"/>
              </a:ext>
            </a:extLst>
          </p:cNvPr>
          <p:cNvSpPr>
            <a:spLocks noChangeShapeType="1"/>
          </p:cNvSpPr>
          <p:nvPr/>
        </p:nvSpPr>
        <p:spPr bwMode="auto">
          <a:xfrm flipV="1">
            <a:off x="4724400" y="1933575"/>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Oval 12">
            <a:extLst>
              <a:ext uri="{FF2B5EF4-FFF2-40B4-BE49-F238E27FC236}">
                <a16:creationId xmlns:a16="http://schemas.microsoft.com/office/drawing/2014/main" id="{B4B174AF-81F7-4689-B68A-AEACCED5812E}"/>
              </a:ext>
            </a:extLst>
          </p:cNvPr>
          <p:cNvSpPr>
            <a:spLocks noChangeArrowheads="1"/>
          </p:cNvSpPr>
          <p:nvPr/>
        </p:nvSpPr>
        <p:spPr bwMode="auto">
          <a:xfrm>
            <a:off x="6248400" y="2466975"/>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36" name="Line 13">
            <a:extLst>
              <a:ext uri="{FF2B5EF4-FFF2-40B4-BE49-F238E27FC236}">
                <a16:creationId xmlns:a16="http://schemas.microsoft.com/office/drawing/2014/main" id="{E39971FB-E908-42FD-B8CB-51B4BA56325A}"/>
              </a:ext>
            </a:extLst>
          </p:cNvPr>
          <p:cNvSpPr>
            <a:spLocks noChangeShapeType="1"/>
          </p:cNvSpPr>
          <p:nvPr/>
        </p:nvSpPr>
        <p:spPr bwMode="auto">
          <a:xfrm>
            <a:off x="4038600" y="2543175"/>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7" name="Line 14">
            <a:extLst>
              <a:ext uri="{FF2B5EF4-FFF2-40B4-BE49-F238E27FC236}">
                <a16:creationId xmlns:a16="http://schemas.microsoft.com/office/drawing/2014/main" id="{875A8321-1CCA-437F-BAD7-0D58CA7CC327}"/>
              </a:ext>
            </a:extLst>
          </p:cNvPr>
          <p:cNvSpPr>
            <a:spLocks noChangeShapeType="1"/>
          </p:cNvSpPr>
          <p:nvPr/>
        </p:nvSpPr>
        <p:spPr bwMode="auto">
          <a:xfrm flipV="1">
            <a:off x="4724400" y="2543175"/>
            <a:ext cx="1600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8" name="Text Box 15">
            <a:extLst>
              <a:ext uri="{FF2B5EF4-FFF2-40B4-BE49-F238E27FC236}">
                <a16:creationId xmlns:a16="http://schemas.microsoft.com/office/drawing/2014/main" id="{D7A7BD99-BC15-474D-B933-AE02DD4A95B2}"/>
              </a:ext>
            </a:extLst>
          </p:cNvPr>
          <p:cNvSpPr txBox="1">
            <a:spLocks noChangeArrowheads="1"/>
          </p:cNvSpPr>
          <p:nvPr/>
        </p:nvSpPr>
        <p:spPr bwMode="auto">
          <a:xfrm>
            <a:off x="4191000" y="1628775"/>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a:t>
            </a:r>
          </a:p>
        </p:txBody>
      </p:sp>
      <p:sp>
        <p:nvSpPr>
          <p:cNvPr id="26639" name="Text Box 16">
            <a:extLst>
              <a:ext uri="{FF2B5EF4-FFF2-40B4-BE49-F238E27FC236}">
                <a16:creationId xmlns:a16="http://schemas.microsoft.com/office/drawing/2014/main" id="{C824696E-FFF9-41FA-BA5F-35331AA85771}"/>
              </a:ext>
            </a:extLst>
          </p:cNvPr>
          <p:cNvSpPr txBox="1">
            <a:spLocks noChangeArrowheads="1"/>
          </p:cNvSpPr>
          <p:nvPr/>
        </p:nvSpPr>
        <p:spPr bwMode="auto">
          <a:xfrm>
            <a:off x="3581400" y="2314575"/>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B</a:t>
            </a:r>
          </a:p>
        </p:txBody>
      </p:sp>
      <p:sp>
        <p:nvSpPr>
          <p:cNvPr id="26640" name="Text Box 17">
            <a:extLst>
              <a:ext uri="{FF2B5EF4-FFF2-40B4-BE49-F238E27FC236}">
                <a16:creationId xmlns:a16="http://schemas.microsoft.com/office/drawing/2014/main" id="{185DBD85-8F97-4703-BAF5-4AEDA03EBDBD}"/>
              </a:ext>
            </a:extLst>
          </p:cNvPr>
          <p:cNvSpPr txBox="1">
            <a:spLocks noChangeArrowheads="1"/>
          </p:cNvSpPr>
          <p:nvPr/>
        </p:nvSpPr>
        <p:spPr bwMode="auto">
          <a:xfrm>
            <a:off x="4267200" y="3000375"/>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C</a:t>
            </a:r>
          </a:p>
        </p:txBody>
      </p:sp>
      <p:sp>
        <p:nvSpPr>
          <p:cNvPr id="26641" name="Text Box 18">
            <a:extLst>
              <a:ext uri="{FF2B5EF4-FFF2-40B4-BE49-F238E27FC236}">
                <a16:creationId xmlns:a16="http://schemas.microsoft.com/office/drawing/2014/main" id="{11215ACE-9032-4EB1-A47F-21A7C3AFCCFB}"/>
              </a:ext>
            </a:extLst>
          </p:cNvPr>
          <p:cNvSpPr txBox="1">
            <a:spLocks noChangeArrowheads="1"/>
          </p:cNvSpPr>
          <p:nvPr/>
        </p:nvSpPr>
        <p:spPr bwMode="auto">
          <a:xfrm>
            <a:off x="6400800" y="2314575"/>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D</a:t>
            </a:r>
          </a:p>
        </p:txBody>
      </p:sp>
      <p:sp>
        <p:nvSpPr>
          <p:cNvPr id="26642" name="Text Box 19">
            <a:extLst>
              <a:ext uri="{FF2B5EF4-FFF2-40B4-BE49-F238E27FC236}">
                <a16:creationId xmlns:a16="http://schemas.microsoft.com/office/drawing/2014/main" id="{F5604DD7-3767-4694-B8C4-C9ADCCDA8D5F}"/>
              </a:ext>
            </a:extLst>
          </p:cNvPr>
          <p:cNvSpPr txBox="1">
            <a:spLocks noChangeArrowheads="1"/>
          </p:cNvSpPr>
          <p:nvPr/>
        </p:nvSpPr>
        <p:spPr bwMode="auto">
          <a:xfrm>
            <a:off x="5029200" y="1552575"/>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E</a:t>
            </a:r>
          </a:p>
        </p:txBody>
      </p:sp>
      <p:graphicFrame>
        <p:nvGraphicFramePr>
          <p:cNvPr id="26643" name="Object 20">
            <a:extLst>
              <a:ext uri="{FF2B5EF4-FFF2-40B4-BE49-F238E27FC236}">
                <a16:creationId xmlns:a16="http://schemas.microsoft.com/office/drawing/2014/main" id="{1592C31B-2666-4781-BDEA-C600D2166CBC}"/>
              </a:ext>
            </a:extLst>
          </p:cNvPr>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26672" name="Equation" r:id="rId3" imgW="435285" imgH="677109" progId="Equation.DSMT4">
                  <p:embed/>
                </p:oleObj>
              </mc:Choice>
              <mc:Fallback>
                <p:oleObj name="Equation" r:id="rId3" imgW="435285" imgH="677109"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9" name="Group 21">
            <a:extLst>
              <a:ext uri="{FF2B5EF4-FFF2-40B4-BE49-F238E27FC236}">
                <a16:creationId xmlns:a16="http://schemas.microsoft.com/office/drawing/2014/main" id="{CC937291-E9B7-4C9A-8E3F-5AE28DC6103A}"/>
              </a:ext>
            </a:extLst>
          </p:cNvPr>
          <p:cNvGraphicFramePr>
            <a:graphicFrameLocks noGrp="1"/>
          </p:cNvGraphicFramePr>
          <p:nvPr/>
        </p:nvGraphicFramePr>
        <p:xfrm>
          <a:off x="685800" y="3514725"/>
          <a:ext cx="6096000" cy="2717801"/>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42925">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1" i="0" u="none" strike="noStrike" cap="none" normalizeH="0" baseline="0" dirty="0">
                          <a:ln>
                            <a:noFill/>
                          </a:ln>
                          <a:solidFill>
                            <a:schemeClr val="tx1"/>
                          </a:solidFill>
                          <a:effectLst/>
                          <a:latin typeface="Times New Roman" pitchFamily="18" charset="0"/>
                        </a:rPr>
                        <a:t>Walk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1" i="0" u="none" strike="noStrike" cap="none" normalizeH="0" baseline="0">
                          <a:ln>
                            <a:noFill/>
                          </a:ln>
                          <a:solidFill>
                            <a:schemeClr val="tx1"/>
                          </a:solidFill>
                          <a:effectLst/>
                          <a:latin typeface="Times New Roman" pitchFamily="18" charset="0"/>
                        </a:rPr>
                        <a:t>Path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1" i="0" u="none" strike="noStrike" cap="none" normalizeH="0" baseline="0">
                          <a:ln>
                            <a:noFill/>
                          </a:ln>
                          <a:solidFill>
                            <a:schemeClr val="tx1"/>
                          </a:solidFill>
                          <a:effectLst/>
                          <a:latin typeface="Times New Roman" pitchFamily="18" charset="0"/>
                        </a:rPr>
                        <a:t>Circuit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4513">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a:ln>
                            <a:noFill/>
                          </a:ln>
                          <a:solidFill>
                            <a:schemeClr val="tx1"/>
                          </a:solidFill>
                          <a:effectLst/>
                          <a:latin typeface="Times New Roman" pitchFamily="18" charset="0"/>
                        </a:rPr>
                        <a:t>a)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a:ln>
                            <a:noFill/>
                          </a:ln>
                          <a:solidFill>
                            <a:schemeClr val="tx1"/>
                          </a:solidFill>
                          <a:effectLst/>
                          <a:latin typeface="Times New Roman" pitchFamily="18" charset="0"/>
                        </a:rPr>
                        <a:t>b)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4513">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itchFamily="18" charset="0"/>
                        </a:rPr>
                        <a:t>c)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a:ln>
                            <a:noFill/>
                          </a:ln>
                          <a:solidFill>
                            <a:schemeClr val="tx1"/>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itchFamily="18" charset="0"/>
                        </a:rPr>
                        <a:t>d)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a:ln>
                            <a:noFill/>
                          </a:ln>
                          <a:solidFill>
                            <a:schemeClr val="tx1"/>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6670" name="Text Box 47">
            <a:extLst>
              <a:ext uri="{FF2B5EF4-FFF2-40B4-BE49-F238E27FC236}">
                <a16:creationId xmlns:a16="http://schemas.microsoft.com/office/drawing/2014/main" id="{DB60DA04-795A-46C1-99DF-EE07297C8D0C}"/>
              </a:ext>
            </a:extLst>
          </p:cNvPr>
          <p:cNvSpPr txBox="1">
            <a:spLocks noChangeArrowheads="1"/>
          </p:cNvSpPr>
          <p:nvPr/>
        </p:nvSpPr>
        <p:spPr bwMode="auto">
          <a:xfrm>
            <a:off x="455613" y="1598613"/>
            <a:ext cx="2209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p>
        </p:txBody>
      </p:sp>
      <p:sp>
        <p:nvSpPr>
          <p:cNvPr id="26671" name="Rectangle 48">
            <a:extLst>
              <a:ext uri="{FF2B5EF4-FFF2-40B4-BE49-F238E27FC236}">
                <a16:creationId xmlns:a16="http://schemas.microsoft.com/office/drawing/2014/main" id="{5CCCF633-50F0-4803-ADD5-60306AF19C6F}"/>
              </a:ext>
            </a:extLst>
          </p:cNvPr>
          <p:cNvSpPr>
            <a:spLocks noGrp="1" noChangeArrowheads="1"/>
          </p:cNvSpPr>
          <p:nvPr>
            <p:ph type="title"/>
          </p:nvPr>
        </p:nvSpPr>
        <p:spPr/>
        <p:txBody>
          <a:bodyPr/>
          <a:lstStyle/>
          <a:p>
            <a:r>
              <a:rPr lang="en-US" altLang="en-US"/>
              <a:t>Example: Classifying Walks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ext Box 3">
            <a:extLst>
              <a:ext uri="{FF2B5EF4-FFF2-40B4-BE49-F238E27FC236}">
                <a16:creationId xmlns:a16="http://schemas.microsoft.com/office/drawing/2014/main" id="{C73F8A59-1EA1-4F9E-85F6-94EE109CDCA8}"/>
              </a:ext>
            </a:extLst>
          </p:cNvPr>
          <p:cNvSpPr txBox="1">
            <a:spLocks noChangeArrowheads="1"/>
          </p:cNvSpPr>
          <p:nvPr/>
        </p:nvSpPr>
        <p:spPr bwMode="auto">
          <a:xfrm>
            <a:off x="455613" y="1598613"/>
            <a:ext cx="77724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A graph with numbers on the edges is a weighted graph. The numbers on the edges are the weights.</a:t>
            </a:r>
          </a:p>
        </p:txBody>
      </p:sp>
      <p:sp>
        <p:nvSpPr>
          <p:cNvPr id="27651" name="Rectangle 4">
            <a:extLst>
              <a:ext uri="{FF2B5EF4-FFF2-40B4-BE49-F238E27FC236}">
                <a16:creationId xmlns:a16="http://schemas.microsoft.com/office/drawing/2014/main" id="{43A68B13-3745-45D9-A518-EDFAD903A280}"/>
              </a:ext>
            </a:extLst>
          </p:cNvPr>
          <p:cNvSpPr>
            <a:spLocks noGrp="1" noChangeArrowheads="1"/>
          </p:cNvSpPr>
          <p:nvPr>
            <p:ph type="title"/>
          </p:nvPr>
        </p:nvSpPr>
        <p:spPr/>
        <p:txBody>
          <a:bodyPr/>
          <a:lstStyle/>
          <a:p>
            <a:r>
              <a:rPr lang="en-US" altLang="en-US"/>
              <a:t>Weighted Graph</a:t>
            </a:r>
          </a:p>
        </p:txBody>
      </p:sp>
      <p:pic>
        <p:nvPicPr>
          <p:cNvPr id="27652" name="Picture 2">
            <a:extLst>
              <a:ext uri="{FF2B5EF4-FFF2-40B4-BE49-F238E27FC236}">
                <a16:creationId xmlns:a16="http://schemas.microsoft.com/office/drawing/2014/main" id="{F65C80ED-708B-422C-908D-949707389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3051175"/>
            <a:ext cx="4994275" cy="250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7EB11F5-91DD-466C-A243-505666E56B54}"/>
              </a:ext>
            </a:extLst>
          </p:cNvPr>
          <p:cNvSpPr>
            <a:spLocks noGrp="1" noChangeArrowheads="1"/>
          </p:cNvSpPr>
          <p:nvPr>
            <p:ph type="title"/>
          </p:nvPr>
        </p:nvSpPr>
        <p:spPr/>
        <p:txBody>
          <a:bodyPr/>
          <a:lstStyle/>
          <a:p>
            <a:pPr eaLnBrk="1" hangingPunct="1"/>
            <a:r>
              <a:rPr lang="en-US" altLang="en-US"/>
              <a:t>Chapter 14: </a:t>
            </a:r>
            <a:r>
              <a:rPr lang="en-US" altLang="en-US">
                <a:solidFill>
                  <a:schemeClr val="accent2"/>
                </a:solidFill>
              </a:rPr>
              <a:t>Graph Theory</a:t>
            </a:r>
          </a:p>
        </p:txBody>
      </p:sp>
      <p:sp>
        <p:nvSpPr>
          <p:cNvPr id="8195" name="Rectangle 3">
            <a:extLst>
              <a:ext uri="{FF2B5EF4-FFF2-40B4-BE49-F238E27FC236}">
                <a16:creationId xmlns:a16="http://schemas.microsoft.com/office/drawing/2014/main" id="{58389C57-BD61-46D3-81B4-A4231CFA7ADD}"/>
              </a:ext>
            </a:extLst>
          </p:cNvPr>
          <p:cNvSpPr>
            <a:spLocks noGrp="1" noChangeArrowheads="1"/>
          </p:cNvSpPr>
          <p:nvPr>
            <p:ph idx="1"/>
          </p:nvPr>
        </p:nvSpPr>
        <p:spPr/>
        <p:txBody>
          <a:bodyPr/>
          <a:lstStyle/>
          <a:p>
            <a:pPr marL="566738" indent="-566738" eaLnBrk="1" hangingPunct="1"/>
            <a:r>
              <a:rPr lang="en-US" altLang="en-US" dirty="0"/>
              <a:t>11.1	Basic Concepts</a:t>
            </a:r>
          </a:p>
          <a:p>
            <a:pPr marL="566738" indent="-566738" eaLnBrk="1" hangingPunct="1"/>
            <a:r>
              <a:rPr lang="en-US" altLang="en-US" dirty="0"/>
              <a:t>11.2	Euler Circuits and Route Planning</a:t>
            </a:r>
          </a:p>
          <a:p>
            <a:pPr marL="566738" indent="-566738" eaLnBrk="1" hangingPunct="1"/>
            <a:r>
              <a:rPr lang="en-US" altLang="en-US" dirty="0"/>
              <a:t>11.3	Hamilton Circuits and Algorithms</a:t>
            </a:r>
          </a:p>
          <a:p>
            <a:pPr marL="566738" indent="-566738" eaLnBrk="1" hangingPunct="1"/>
            <a:r>
              <a:rPr lang="en-US" altLang="en-US" dirty="0"/>
              <a:t>11.4	Trees and Minimum Spanning Trees</a:t>
            </a:r>
          </a:p>
          <a:p>
            <a:pPr marL="566738" indent="-566738" eaLnBrk="1" hangingPunct="1"/>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Text Box 3">
            <a:extLst>
              <a:ext uri="{FF2B5EF4-FFF2-40B4-BE49-F238E27FC236}">
                <a16:creationId xmlns:a16="http://schemas.microsoft.com/office/drawing/2014/main" id="{F9CAE471-FBFE-416D-8666-69D3677952F8}"/>
              </a:ext>
            </a:extLst>
          </p:cNvPr>
          <p:cNvSpPr txBox="1">
            <a:spLocks noChangeArrowheads="1"/>
          </p:cNvSpPr>
          <p:nvPr/>
        </p:nvSpPr>
        <p:spPr bwMode="auto">
          <a:xfrm>
            <a:off x="455613" y="1598613"/>
            <a:ext cx="76962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A </a:t>
            </a:r>
            <a:r>
              <a:rPr lang="en-US" altLang="en-US" sz="3000" b="1">
                <a:latin typeface="Times New Roman" panose="02020603050405020304" pitchFamily="18" charset="0"/>
              </a:rPr>
              <a:t>complete graph</a:t>
            </a:r>
            <a:r>
              <a:rPr lang="en-US" altLang="en-US" sz="3000">
                <a:latin typeface="Times New Roman" panose="02020603050405020304" pitchFamily="18" charset="0"/>
              </a:rPr>
              <a:t> is a graph in which there is exactly one edge going from each vertex to each other vertex in the graph.</a:t>
            </a:r>
          </a:p>
        </p:txBody>
      </p:sp>
      <p:sp>
        <p:nvSpPr>
          <p:cNvPr id="28675" name="Rectangle 4">
            <a:extLst>
              <a:ext uri="{FF2B5EF4-FFF2-40B4-BE49-F238E27FC236}">
                <a16:creationId xmlns:a16="http://schemas.microsoft.com/office/drawing/2014/main" id="{0238D7EE-69DC-4248-8F24-5C2D82CAAB41}"/>
              </a:ext>
            </a:extLst>
          </p:cNvPr>
          <p:cNvSpPr>
            <a:spLocks noGrp="1" noChangeArrowheads="1"/>
          </p:cNvSpPr>
          <p:nvPr>
            <p:ph type="title"/>
          </p:nvPr>
        </p:nvSpPr>
        <p:spPr/>
        <p:txBody>
          <a:bodyPr/>
          <a:lstStyle/>
          <a:p>
            <a:r>
              <a:rPr lang="en-US" altLang="en-US"/>
              <a:t>Complete Graph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ext Box 3">
            <a:extLst>
              <a:ext uri="{FF2B5EF4-FFF2-40B4-BE49-F238E27FC236}">
                <a16:creationId xmlns:a16="http://schemas.microsoft.com/office/drawing/2014/main" id="{135A7D61-8787-4CD3-A7FD-CF84ACB54850}"/>
              </a:ext>
            </a:extLst>
          </p:cNvPr>
          <p:cNvSpPr txBox="1">
            <a:spLocks noChangeArrowheads="1"/>
          </p:cNvSpPr>
          <p:nvPr/>
        </p:nvSpPr>
        <p:spPr bwMode="auto">
          <a:xfrm>
            <a:off x="455613" y="1598613"/>
            <a:ext cx="7391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Draw a complete graph with four vertices.</a:t>
            </a:r>
          </a:p>
        </p:txBody>
      </p:sp>
      <p:sp>
        <p:nvSpPr>
          <p:cNvPr id="70660" name="Text Box 4">
            <a:extLst>
              <a:ext uri="{FF2B5EF4-FFF2-40B4-BE49-F238E27FC236}">
                <a16:creationId xmlns:a16="http://schemas.microsoft.com/office/drawing/2014/main" id="{C760BBAE-5138-43AF-B931-7AAC958380AA}"/>
              </a:ext>
            </a:extLst>
          </p:cNvPr>
          <p:cNvSpPr txBox="1">
            <a:spLocks noChangeArrowheads="1"/>
          </p:cNvSpPr>
          <p:nvPr/>
        </p:nvSpPr>
        <p:spPr bwMode="auto">
          <a:xfrm>
            <a:off x="455613" y="2513013"/>
            <a:ext cx="6172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p>
        </p:txBody>
      </p:sp>
      <p:sp>
        <p:nvSpPr>
          <p:cNvPr id="70661" name="Text Box 5">
            <a:extLst>
              <a:ext uri="{FF2B5EF4-FFF2-40B4-BE49-F238E27FC236}">
                <a16:creationId xmlns:a16="http://schemas.microsoft.com/office/drawing/2014/main" id="{40138772-59F2-4EFF-A749-238AD4331609}"/>
              </a:ext>
            </a:extLst>
          </p:cNvPr>
          <p:cNvSpPr txBox="1">
            <a:spLocks noChangeArrowheads="1"/>
          </p:cNvSpPr>
          <p:nvPr/>
        </p:nvSpPr>
        <p:spPr bwMode="auto">
          <a:xfrm>
            <a:off x="428625" y="3079750"/>
            <a:ext cx="7467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Answers may vary, but one solution is shown below.</a:t>
            </a:r>
          </a:p>
        </p:txBody>
      </p:sp>
      <p:sp>
        <p:nvSpPr>
          <p:cNvPr id="70662" name="Oval 6">
            <a:extLst>
              <a:ext uri="{FF2B5EF4-FFF2-40B4-BE49-F238E27FC236}">
                <a16:creationId xmlns:a16="http://schemas.microsoft.com/office/drawing/2014/main" id="{4FA9D176-EB0F-4A33-92C0-D2FAA4AE2451}"/>
              </a:ext>
            </a:extLst>
          </p:cNvPr>
          <p:cNvSpPr>
            <a:spLocks noChangeArrowheads="1"/>
          </p:cNvSpPr>
          <p:nvPr/>
        </p:nvSpPr>
        <p:spPr bwMode="auto">
          <a:xfrm>
            <a:off x="3810000" y="46482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0663" name="Oval 7">
            <a:extLst>
              <a:ext uri="{FF2B5EF4-FFF2-40B4-BE49-F238E27FC236}">
                <a16:creationId xmlns:a16="http://schemas.microsoft.com/office/drawing/2014/main" id="{B0E6A98E-7AB7-413F-B0FB-CAFDB82701EB}"/>
              </a:ext>
            </a:extLst>
          </p:cNvPr>
          <p:cNvSpPr>
            <a:spLocks noChangeArrowheads="1"/>
          </p:cNvSpPr>
          <p:nvPr/>
        </p:nvSpPr>
        <p:spPr bwMode="auto">
          <a:xfrm>
            <a:off x="3124200" y="4038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0664" name="Oval 8">
            <a:extLst>
              <a:ext uri="{FF2B5EF4-FFF2-40B4-BE49-F238E27FC236}">
                <a16:creationId xmlns:a16="http://schemas.microsoft.com/office/drawing/2014/main" id="{13102EFB-22A3-4D12-AA56-B8284AD08E53}"/>
              </a:ext>
            </a:extLst>
          </p:cNvPr>
          <p:cNvSpPr>
            <a:spLocks noChangeArrowheads="1"/>
          </p:cNvSpPr>
          <p:nvPr/>
        </p:nvSpPr>
        <p:spPr bwMode="auto">
          <a:xfrm>
            <a:off x="4343400" y="4419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0665" name="Line 9">
            <a:extLst>
              <a:ext uri="{FF2B5EF4-FFF2-40B4-BE49-F238E27FC236}">
                <a16:creationId xmlns:a16="http://schemas.microsoft.com/office/drawing/2014/main" id="{5BEBFE12-CA3F-48EC-8457-158F742F3796}"/>
              </a:ext>
            </a:extLst>
          </p:cNvPr>
          <p:cNvSpPr>
            <a:spLocks noChangeShapeType="1"/>
          </p:cNvSpPr>
          <p:nvPr/>
        </p:nvSpPr>
        <p:spPr bwMode="auto">
          <a:xfrm>
            <a:off x="3189288" y="4086225"/>
            <a:ext cx="12192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6" name="Line 10">
            <a:extLst>
              <a:ext uri="{FF2B5EF4-FFF2-40B4-BE49-F238E27FC236}">
                <a16:creationId xmlns:a16="http://schemas.microsoft.com/office/drawing/2014/main" id="{FC7B4CC2-C564-4C71-95F5-23A81C85D594}"/>
              </a:ext>
            </a:extLst>
          </p:cNvPr>
          <p:cNvSpPr>
            <a:spLocks noChangeShapeType="1"/>
          </p:cNvSpPr>
          <p:nvPr/>
        </p:nvSpPr>
        <p:spPr bwMode="auto">
          <a:xfrm flipH="1">
            <a:off x="3846513" y="4495800"/>
            <a:ext cx="6096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7" name="Line 11">
            <a:extLst>
              <a:ext uri="{FF2B5EF4-FFF2-40B4-BE49-F238E27FC236}">
                <a16:creationId xmlns:a16="http://schemas.microsoft.com/office/drawing/2014/main" id="{DB8CEDD5-51C7-489F-9297-2650ACC4BCC2}"/>
              </a:ext>
            </a:extLst>
          </p:cNvPr>
          <p:cNvSpPr>
            <a:spLocks noChangeShapeType="1"/>
          </p:cNvSpPr>
          <p:nvPr/>
        </p:nvSpPr>
        <p:spPr bwMode="auto">
          <a:xfrm flipH="1" flipV="1">
            <a:off x="3211513" y="4098925"/>
            <a:ext cx="68580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8" name="Line 12">
            <a:extLst>
              <a:ext uri="{FF2B5EF4-FFF2-40B4-BE49-F238E27FC236}">
                <a16:creationId xmlns:a16="http://schemas.microsoft.com/office/drawing/2014/main" id="{D611ED2E-0269-4189-B0D5-E67EDF7353B7}"/>
              </a:ext>
            </a:extLst>
          </p:cNvPr>
          <p:cNvSpPr>
            <a:spLocks noChangeShapeType="1"/>
          </p:cNvSpPr>
          <p:nvPr/>
        </p:nvSpPr>
        <p:spPr bwMode="auto">
          <a:xfrm flipH="1">
            <a:off x="2906713" y="4114800"/>
            <a:ext cx="304800" cy="1066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9" name="Oval 13">
            <a:extLst>
              <a:ext uri="{FF2B5EF4-FFF2-40B4-BE49-F238E27FC236}">
                <a16:creationId xmlns:a16="http://schemas.microsoft.com/office/drawing/2014/main" id="{5848328F-43CF-4AC4-9F20-1AA29CA2202F}"/>
              </a:ext>
            </a:extLst>
          </p:cNvPr>
          <p:cNvSpPr>
            <a:spLocks noChangeArrowheads="1"/>
          </p:cNvSpPr>
          <p:nvPr/>
        </p:nvSpPr>
        <p:spPr bwMode="auto">
          <a:xfrm>
            <a:off x="2822575" y="5105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0670" name="Line 14">
            <a:extLst>
              <a:ext uri="{FF2B5EF4-FFF2-40B4-BE49-F238E27FC236}">
                <a16:creationId xmlns:a16="http://schemas.microsoft.com/office/drawing/2014/main" id="{AC1C4604-0C57-4240-8F5B-51F8712681C5}"/>
              </a:ext>
            </a:extLst>
          </p:cNvPr>
          <p:cNvSpPr>
            <a:spLocks noChangeShapeType="1"/>
          </p:cNvSpPr>
          <p:nvPr/>
        </p:nvSpPr>
        <p:spPr bwMode="auto">
          <a:xfrm flipV="1">
            <a:off x="2906713" y="4719638"/>
            <a:ext cx="99060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1" name="Arc 15">
            <a:extLst>
              <a:ext uri="{FF2B5EF4-FFF2-40B4-BE49-F238E27FC236}">
                <a16:creationId xmlns:a16="http://schemas.microsoft.com/office/drawing/2014/main" id="{44E9C042-44E4-48CD-AB68-9412A4C16EB3}"/>
              </a:ext>
            </a:extLst>
          </p:cNvPr>
          <p:cNvSpPr>
            <a:spLocks/>
          </p:cNvSpPr>
          <p:nvPr/>
        </p:nvSpPr>
        <p:spPr bwMode="auto">
          <a:xfrm rot="6761442">
            <a:off x="3080543" y="4234657"/>
            <a:ext cx="1230313" cy="1295400"/>
          </a:xfrm>
          <a:custGeom>
            <a:avLst/>
            <a:gdLst>
              <a:gd name="T0" fmla="*/ 0 w 29055"/>
              <a:gd name="T1" fmla="*/ 2147483646 h 21600"/>
              <a:gd name="T2" fmla="*/ 2147483646 w 29055"/>
              <a:gd name="T3" fmla="*/ 2147483646 h 21600"/>
              <a:gd name="T4" fmla="*/ 2147483646 w 29055"/>
              <a:gd name="T5" fmla="*/ 2147483646 h 21600"/>
              <a:gd name="T6" fmla="*/ 0 60000 65536"/>
              <a:gd name="T7" fmla="*/ 0 60000 65536"/>
              <a:gd name="T8" fmla="*/ 0 60000 65536"/>
            </a:gdLst>
            <a:ahLst/>
            <a:cxnLst>
              <a:cxn ang="T6">
                <a:pos x="T0" y="T1"/>
              </a:cxn>
              <a:cxn ang="T7">
                <a:pos x="T2" y="T3"/>
              </a:cxn>
              <a:cxn ang="T8">
                <a:pos x="T4" y="T5"/>
              </a:cxn>
            </a:cxnLst>
            <a:rect l="0" t="0" r="r" b="b"/>
            <a:pathLst>
              <a:path w="29055" h="21600" fill="none" extrusionOk="0">
                <a:moveTo>
                  <a:pt x="-1" y="1328"/>
                </a:moveTo>
                <a:cubicBezTo>
                  <a:pt x="2388" y="449"/>
                  <a:pt x="4913" y="-1"/>
                  <a:pt x="7459" y="0"/>
                </a:cubicBezTo>
                <a:cubicBezTo>
                  <a:pt x="19222" y="0"/>
                  <a:pt x="28823" y="9413"/>
                  <a:pt x="29054" y="21175"/>
                </a:cubicBezTo>
              </a:path>
              <a:path w="29055" h="21600" stroke="0" extrusionOk="0">
                <a:moveTo>
                  <a:pt x="-1" y="1328"/>
                </a:moveTo>
                <a:cubicBezTo>
                  <a:pt x="2388" y="449"/>
                  <a:pt x="4913" y="-1"/>
                  <a:pt x="7459" y="0"/>
                </a:cubicBezTo>
                <a:cubicBezTo>
                  <a:pt x="19222" y="0"/>
                  <a:pt x="28823" y="9413"/>
                  <a:pt x="29054" y="21175"/>
                </a:cubicBezTo>
                <a:lnTo>
                  <a:pt x="7459" y="21600"/>
                </a:lnTo>
                <a:lnTo>
                  <a:pt x="-1" y="1328"/>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Rectangle 16">
            <a:extLst>
              <a:ext uri="{FF2B5EF4-FFF2-40B4-BE49-F238E27FC236}">
                <a16:creationId xmlns:a16="http://schemas.microsoft.com/office/drawing/2014/main" id="{4A11843B-1E83-4D43-BDD9-696D9A17DD37}"/>
              </a:ext>
            </a:extLst>
          </p:cNvPr>
          <p:cNvSpPr>
            <a:spLocks noGrp="1" noChangeArrowheads="1"/>
          </p:cNvSpPr>
          <p:nvPr>
            <p:ph type="title"/>
          </p:nvPr>
        </p:nvSpPr>
        <p:spPr/>
        <p:txBody>
          <a:bodyPr/>
          <a:lstStyle/>
          <a:p>
            <a:r>
              <a:rPr lang="en-US" altLang="en-US"/>
              <a:t>Example: Complete Graph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6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6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6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70661" grpId="0"/>
      <p:bldP spid="70662" grpId="0" animBg="1"/>
      <p:bldP spid="70663" grpId="0" animBg="1"/>
      <p:bldP spid="70664" grpId="0" animBg="1"/>
      <p:bldP spid="7066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Text Box 3">
            <a:extLst>
              <a:ext uri="{FF2B5EF4-FFF2-40B4-BE49-F238E27FC236}">
                <a16:creationId xmlns:a16="http://schemas.microsoft.com/office/drawing/2014/main" id="{E4B47288-D2A4-4DB4-BC0B-15FB9CF6FD7B}"/>
              </a:ext>
            </a:extLst>
          </p:cNvPr>
          <p:cNvSpPr txBox="1">
            <a:spLocks noChangeArrowheads="1"/>
          </p:cNvSpPr>
          <p:nvPr/>
        </p:nvSpPr>
        <p:spPr bwMode="auto">
          <a:xfrm>
            <a:off x="455613" y="1598613"/>
            <a:ext cx="7772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A graph consisting of some of the vertices of the original graph and some of the original edges between those vertices is called a </a:t>
            </a:r>
            <a:r>
              <a:rPr lang="en-US" altLang="en-US" sz="3000" b="1">
                <a:latin typeface="Times New Roman" panose="02020603050405020304" pitchFamily="18" charset="0"/>
              </a:rPr>
              <a:t>subgraph</a:t>
            </a:r>
            <a:r>
              <a:rPr lang="en-US" altLang="en-US" sz="3000">
                <a:latin typeface="Times New Roman" panose="02020603050405020304" pitchFamily="18" charset="0"/>
              </a:rPr>
              <a:t>.</a:t>
            </a:r>
          </a:p>
        </p:txBody>
      </p:sp>
      <p:sp>
        <p:nvSpPr>
          <p:cNvPr id="30723" name="Rectangle 4">
            <a:extLst>
              <a:ext uri="{FF2B5EF4-FFF2-40B4-BE49-F238E27FC236}">
                <a16:creationId xmlns:a16="http://schemas.microsoft.com/office/drawing/2014/main" id="{70C249A7-D802-427C-A7F5-374DCF55EC9C}"/>
              </a:ext>
            </a:extLst>
          </p:cNvPr>
          <p:cNvSpPr>
            <a:spLocks noGrp="1" noChangeArrowheads="1"/>
          </p:cNvSpPr>
          <p:nvPr>
            <p:ph type="title"/>
          </p:nvPr>
        </p:nvSpPr>
        <p:spPr/>
        <p:txBody>
          <a:bodyPr/>
          <a:lstStyle/>
          <a:p>
            <a:r>
              <a:rPr lang="en-US" altLang="en-US"/>
              <a:t>Subgraph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ext Box 3">
            <a:extLst>
              <a:ext uri="{FF2B5EF4-FFF2-40B4-BE49-F238E27FC236}">
                <a16:creationId xmlns:a16="http://schemas.microsoft.com/office/drawing/2014/main" id="{3D82D74A-8AAB-4C1F-B6AC-ACE3096DF487}"/>
              </a:ext>
            </a:extLst>
          </p:cNvPr>
          <p:cNvSpPr txBox="1">
            <a:spLocks noChangeArrowheads="1"/>
          </p:cNvSpPr>
          <p:nvPr/>
        </p:nvSpPr>
        <p:spPr bwMode="auto">
          <a:xfrm>
            <a:off x="455613" y="1598613"/>
            <a:ext cx="77724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A </a:t>
            </a:r>
            <a:r>
              <a:rPr lang="en-US" altLang="en-US" sz="3000" b="1">
                <a:latin typeface="Times New Roman" panose="02020603050405020304" pitchFamily="18" charset="0"/>
              </a:rPr>
              <a:t>coloring</a:t>
            </a:r>
            <a:r>
              <a:rPr lang="en-US" altLang="en-US" sz="3000">
                <a:latin typeface="Times New Roman" panose="02020603050405020304" pitchFamily="18" charset="0"/>
              </a:rPr>
              <a:t> for a graph is a coloring of the vertices in such a way that the vertices joined by an edge have different colors. The </a:t>
            </a:r>
            <a:r>
              <a:rPr lang="en-US" altLang="en-US" sz="3000" b="1">
                <a:latin typeface="Times New Roman" panose="02020603050405020304" pitchFamily="18" charset="0"/>
              </a:rPr>
              <a:t>chromatic number</a:t>
            </a:r>
            <a:r>
              <a:rPr lang="en-US" altLang="en-US" sz="3000">
                <a:latin typeface="Times New Roman" panose="02020603050405020304" pitchFamily="18" charset="0"/>
              </a:rPr>
              <a:t> of a graph is the least number of colors needed to make a coloring.</a:t>
            </a:r>
          </a:p>
        </p:txBody>
      </p:sp>
      <p:sp>
        <p:nvSpPr>
          <p:cNvPr id="31747" name="Rectangle 4">
            <a:extLst>
              <a:ext uri="{FF2B5EF4-FFF2-40B4-BE49-F238E27FC236}">
                <a16:creationId xmlns:a16="http://schemas.microsoft.com/office/drawing/2014/main" id="{17CABD93-17A3-47B9-8665-2968F13BBD31}"/>
              </a:ext>
            </a:extLst>
          </p:cNvPr>
          <p:cNvSpPr>
            <a:spLocks noGrp="1" noChangeArrowheads="1"/>
          </p:cNvSpPr>
          <p:nvPr>
            <p:ph type="title"/>
          </p:nvPr>
        </p:nvSpPr>
        <p:spPr/>
        <p:txBody>
          <a:bodyPr/>
          <a:lstStyle/>
          <a:p>
            <a:r>
              <a:rPr lang="en-US" altLang="en-US"/>
              <a:t>Coloring and Chromatic Number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ext Box 3">
            <a:extLst>
              <a:ext uri="{FF2B5EF4-FFF2-40B4-BE49-F238E27FC236}">
                <a16:creationId xmlns:a16="http://schemas.microsoft.com/office/drawing/2014/main" id="{80DC5323-BE31-4015-85FD-89CFE98663CC}"/>
              </a:ext>
            </a:extLst>
          </p:cNvPr>
          <p:cNvSpPr txBox="1">
            <a:spLocks noChangeArrowheads="1"/>
          </p:cNvSpPr>
          <p:nvPr/>
        </p:nvSpPr>
        <p:spPr bwMode="auto">
          <a:xfrm>
            <a:off x="455613" y="1598613"/>
            <a:ext cx="7924800" cy="436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538288" indent="-1538288">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800" b="1" i="1"/>
              <a:t>Step 1:	</a:t>
            </a:r>
            <a:r>
              <a:rPr lang="en-US" altLang="en-US" sz="2800"/>
              <a:t>Choose a vertex with highest degree, and color it. Use the same color to color as many vertices as you can without coloring two vertices the same color if they are joined by an edge.</a:t>
            </a:r>
          </a:p>
          <a:p>
            <a:pPr>
              <a:spcBef>
                <a:spcPct val="50000"/>
              </a:spcBef>
            </a:pPr>
            <a:r>
              <a:rPr lang="en-US" altLang="en-US" sz="2800" b="1" i="1"/>
              <a:t>Step 2:</a:t>
            </a:r>
            <a:r>
              <a:rPr lang="en-US" altLang="en-US" sz="2800"/>
              <a:t> 	Choose a new color, and repeat what you did in Step 1 for vertices not already colored.</a:t>
            </a:r>
          </a:p>
          <a:p>
            <a:pPr>
              <a:spcBef>
                <a:spcPct val="50000"/>
              </a:spcBef>
            </a:pPr>
            <a:r>
              <a:rPr lang="en-US" altLang="en-US" sz="2800" b="1" i="1"/>
              <a:t>Step 3:</a:t>
            </a:r>
            <a:r>
              <a:rPr lang="en-US" altLang="en-US" sz="2800"/>
              <a:t>	Repeat Step 1 until all vertices are colored.</a:t>
            </a:r>
          </a:p>
        </p:txBody>
      </p:sp>
      <p:sp>
        <p:nvSpPr>
          <p:cNvPr id="32771" name="Rectangle 4">
            <a:extLst>
              <a:ext uri="{FF2B5EF4-FFF2-40B4-BE49-F238E27FC236}">
                <a16:creationId xmlns:a16="http://schemas.microsoft.com/office/drawing/2014/main" id="{9AE6D87E-73B9-406E-9FB4-84F73B89DE7F}"/>
              </a:ext>
            </a:extLst>
          </p:cNvPr>
          <p:cNvSpPr>
            <a:spLocks noGrp="1" noChangeArrowheads="1"/>
          </p:cNvSpPr>
          <p:nvPr>
            <p:ph type="title"/>
          </p:nvPr>
        </p:nvSpPr>
        <p:spPr/>
        <p:txBody>
          <a:bodyPr/>
          <a:lstStyle/>
          <a:p>
            <a:r>
              <a:rPr lang="en-US" altLang="en-US"/>
              <a:t>Coloring a Graph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Text Box 3">
            <a:extLst>
              <a:ext uri="{FF2B5EF4-FFF2-40B4-BE49-F238E27FC236}">
                <a16:creationId xmlns:a16="http://schemas.microsoft.com/office/drawing/2014/main" id="{B3922BEB-4EE7-4FB4-BD85-7A48DB7126D1}"/>
              </a:ext>
            </a:extLst>
          </p:cNvPr>
          <p:cNvSpPr txBox="1">
            <a:spLocks noChangeArrowheads="1"/>
          </p:cNvSpPr>
          <p:nvPr/>
        </p:nvSpPr>
        <p:spPr bwMode="auto">
          <a:xfrm>
            <a:off x="455613" y="1598613"/>
            <a:ext cx="7712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Color the graph below and give its chromatic number.</a:t>
            </a:r>
          </a:p>
        </p:txBody>
      </p:sp>
      <p:sp>
        <p:nvSpPr>
          <p:cNvPr id="74756" name="Text Box 4">
            <a:extLst>
              <a:ext uri="{FF2B5EF4-FFF2-40B4-BE49-F238E27FC236}">
                <a16:creationId xmlns:a16="http://schemas.microsoft.com/office/drawing/2014/main" id="{52BE6141-F756-42A9-AFB2-360244937850}"/>
              </a:ext>
            </a:extLst>
          </p:cNvPr>
          <p:cNvSpPr txBox="1">
            <a:spLocks noChangeArrowheads="1"/>
          </p:cNvSpPr>
          <p:nvPr/>
        </p:nvSpPr>
        <p:spPr bwMode="auto">
          <a:xfrm>
            <a:off x="495300" y="3563938"/>
            <a:ext cx="6172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p>
        </p:txBody>
      </p:sp>
      <p:sp>
        <p:nvSpPr>
          <p:cNvPr id="33796" name="Oval 5">
            <a:extLst>
              <a:ext uri="{FF2B5EF4-FFF2-40B4-BE49-F238E27FC236}">
                <a16:creationId xmlns:a16="http://schemas.microsoft.com/office/drawing/2014/main" id="{7B452A6D-3355-413D-B1C3-B922E5489C0D}"/>
              </a:ext>
            </a:extLst>
          </p:cNvPr>
          <p:cNvSpPr>
            <a:spLocks noChangeArrowheads="1"/>
          </p:cNvSpPr>
          <p:nvPr/>
        </p:nvSpPr>
        <p:spPr bwMode="auto">
          <a:xfrm>
            <a:off x="5257800" y="3429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3797" name="Oval 6">
            <a:extLst>
              <a:ext uri="{FF2B5EF4-FFF2-40B4-BE49-F238E27FC236}">
                <a16:creationId xmlns:a16="http://schemas.microsoft.com/office/drawing/2014/main" id="{C44F989E-5485-449D-AE18-0AF980E47D96}"/>
              </a:ext>
            </a:extLst>
          </p:cNvPr>
          <p:cNvSpPr>
            <a:spLocks noChangeArrowheads="1"/>
          </p:cNvSpPr>
          <p:nvPr/>
        </p:nvSpPr>
        <p:spPr bwMode="auto">
          <a:xfrm>
            <a:off x="4572000" y="2819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3798" name="Oval 7">
            <a:extLst>
              <a:ext uri="{FF2B5EF4-FFF2-40B4-BE49-F238E27FC236}">
                <a16:creationId xmlns:a16="http://schemas.microsoft.com/office/drawing/2014/main" id="{871AAC49-2FBB-420A-B90B-7B3B3829B8D5}"/>
              </a:ext>
            </a:extLst>
          </p:cNvPr>
          <p:cNvSpPr>
            <a:spLocks noChangeArrowheads="1"/>
          </p:cNvSpPr>
          <p:nvPr/>
        </p:nvSpPr>
        <p:spPr bwMode="auto">
          <a:xfrm>
            <a:off x="5791200" y="3200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3799" name="Line 8">
            <a:extLst>
              <a:ext uri="{FF2B5EF4-FFF2-40B4-BE49-F238E27FC236}">
                <a16:creationId xmlns:a16="http://schemas.microsoft.com/office/drawing/2014/main" id="{22FBCD6C-CE89-44DB-A32B-7E39313B1416}"/>
              </a:ext>
            </a:extLst>
          </p:cNvPr>
          <p:cNvSpPr>
            <a:spLocks noChangeShapeType="1"/>
          </p:cNvSpPr>
          <p:nvPr/>
        </p:nvSpPr>
        <p:spPr bwMode="auto">
          <a:xfrm>
            <a:off x="4648200" y="2895600"/>
            <a:ext cx="12192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0" name="Line 9">
            <a:extLst>
              <a:ext uri="{FF2B5EF4-FFF2-40B4-BE49-F238E27FC236}">
                <a16:creationId xmlns:a16="http://schemas.microsoft.com/office/drawing/2014/main" id="{0B5AC722-8085-4B9E-84AB-37D57F4B1C91}"/>
              </a:ext>
            </a:extLst>
          </p:cNvPr>
          <p:cNvSpPr>
            <a:spLocks noChangeShapeType="1"/>
          </p:cNvSpPr>
          <p:nvPr/>
        </p:nvSpPr>
        <p:spPr bwMode="auto">
          <a:xfrm flipH="1">
            <a:off x="5334000" y="3276600"/>
            <a:ext cx="6096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1" name="Line 10">
            <a:extLst>
              <a:ext uri="{FF2B5EF4-FFF2-40B4-BE49-F238E27FC236}">
                <a16:creationId xmlns:a16="http://schemas.microsoft.com/office/drawing/2014/main" id="{FF2D8CA0-2164-4737-8F5C-B2012B7D1D42}"/>
              </a:ext>
            </a:extLst>
          </p:cNvPr>
          <p:cNvSpPr>
            <a:spLocks noChangeShapeType="1"/>
          </p:cNvSpPr>
          <p:nvPr/>
        </p:nvSpPr>
        <p:spPr bwMode="auto">
          <a:xfrm flipH="1" flipV="1">
            <a:off x="4648200" y="2895600"/>
            <a:ext cx="68580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2" name="Line 11">
            <a:extLst>
              <a:ext uri="{FF2B5EF4-FFF2-40B4-BE49-F238E27FC236}">
                <a16:creationId xmlns:a16="http://schemas.microsoft.com/office/drawing/2014/main" id="{053F7B05-8B91-4293-8C4E-588EE6288AB8}"/>
              </a:ext>
            </a:extLst>
          </p:cNvPr>
          <p:cNvSpPr>
            <a:spLocks noChangeShapeType="1"/>
          </p:cNvSpPr>
          <p:nvPr/>
        </p:nvSpPr>
        <p:spPr bwMode="auto">
          <a:xfrm flipH="1">
            <a:off x="4343400" y="2895600"/>
            <a:ext cx="304800" cy="1066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3" name="Oval 12">
            <a:extLst>
              <a:ext uri="{FF2B5EF4-FFF2-40B4-BE49-F238E27FC236}">
                <a16:creationId xmlns:a16="http://schemas.microsoft.com/office/drawing/2014/main" id="{F3748FD8-4A8F-4973-8A34-B99EE3393611}"/>
              </a:ext>
            </a:extLst>
          </p:cNvPr>
          <p:cNvSpPr>
            <a:spLocks noChangeArrowheads="1"/>
          </p:cNvSpPr>
          <p:nvPr/>
        </p:nvSpPr>
        <p:spPr bwMode="auto">
          <a:xfrm>
            <a:off x="4267200" y="38862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3804" name="Line 13">
            <a:extLst>
              <a:ext uri="{FF2B5EF4-FFF2-40B4-BE49-F238E27FC236}">
                <a16:creationId xmlns:a16="http://schemas.microsoft.com/office/drawing/2014/main" id="{BF1FB27F-F41D-4651-92DA-9FDDA0EEA82F}"/>
              </a:ext>
            </a:extLst>
          </p:cNvPr>
          <p:cNvSpPr>
            <a:spLocks noChangeShapeType="1"/>
          </p:cNvSpPr>
          <p:nvPr/>
        </p:nvSpPr>
        <p:spPr bwMode="auto">
          <a:xfrm flipV="1">
            <a:off x="4343400" y="3505200"/>
            <a:ext cx="99060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5" name="Oval 14">
            <a:extLst>
              <a:ext uri="{FF2B5EF4-FFF2-40B4-BE49-F238E27FC236}">
                <a16:creationId xmlns:a16="http://schemas.microsoft.com/office/drawing/2014/main" id="{E8845A28-C7B0-4708-8DF6-23744C64A33E}"/>
              </a:ext>
            </a:extLst>
          </p:cNvPr>
          <p:cNvSpPr>
            <a:spLocks noChangeArrowheads="1"/>
          </p:cNvSpPr>
          <p:nvPr/>
        </p:nvSpPr>
        <p:spPr bwMode="auto">
          <a:xfrm>
            <a:off x="3962400" y="3276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3806" name="Oval 15">
            <a:extLst>
              <a:ext uri="{FF2B5EF4-FFF2-40B4-BE49-F238E27FC236}">
                <a16:creationId xmlns:a16="http://schemas.microsoft.com/office/drawing/2014/main" id="{FAFB9B16-F500-46B8-A664-14CB5CA81824}"/>
              </a:ext>
            </a:extLst>
          </p:cNvPr>
          <p:cNvSpPr>
            <a:spLocks noChangeArrowheads="1"/>
          </p:cNvSpPr>
          <p:nvPr/>
        </p:nvSpPr>
        <p:spPr bwMode="auto">
          <a:xfrm>
            <a:off x="4724400" y="2057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3807" name="Oval 16">
            <a:extLst>
              <a:ext uri="{FF2B5EF4-FFF2-40B4-BE49-F238E27FC236}">
                <a16:creationId xmlns:a16="http://schemas.microsoft.com/office/drawing/2014/main" id="{91C7EF03-1F67-4535-A7A8-C9C5DFF72680}"/>
              </a:ext>
            </a:extLst>
          </p:cNvPr>
          <p:cNvSpPr>
            <a:spLocks noChangeArrowheads="1"/>
          </p:cNvSpPr>
          <p:nvPr/>
        </p:nvSpPr>
        <p:spPr bwMode="auto">
          <a:xfrm>
            <a:off x="5943600" y="2438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3808" name="Line 17">
            <a:extLst>
              <a:ext uri="{FF2B5EF4-FFF2-40B4-BE49-F238E27FC236}">
                <a16:creationId xmlns:a16="http://schemas.microsoft.com/office/drawing/2014/main" id="{94B9EEFD-3D52-4486-BDC1-70CC9BFCF186}"/>
              </a:ext>
            </a:extLst>
          </p:cNvPr>
          <p:cNvSpPr>
            <a:spLocks noChangeShapeType="1"/>
          </p:cNvSpPr>
          <p:nvPr/>
        </p:nvSpPr>
        <p:spPr bwMode="auto">
          <a:xfrm>
            <a:off x="4800600" y="2133600"/>
            <a:ext cx="12192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9" name="Line 18">
            <a:extLst>
              <a:ext uri="{FF2B5EF4-FFF2-40B4-BE49-F238E27FC236}">
                <a16:creationId xmlns:a16="http://schemas.microsoft.com/office/drawing/2014/main" id="{EC635C48-23C3-434B-861B-0F6B4142FC0D}"/>
              </a:ext>
            </a:extLst>
          </p:cNvPr>
          <p:cNvSpPr>
            <a:spLocks noChangeShapeType="1"/>
          </p:cNvSpPr>
          <p:nvPr/>
        </p:nvSpPr>
        <p:spPr bwMode="auto">
          <a:xfrm flipH="1">
            <a:off x="5791200" y="2514600"/>
            <a:ext cx="3048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0" name="Line 19">
            <a:extLst>
              <a:ext uri="{FF2B5EF4-FFF2-40B4-BE49-F238E27FC236}">
                <a16:creationId xmlns:a16="http://schemas.microsoft.com/office/drawing/2014/main" id="{C2A5CD12-D669-455F-B02F-B5743E7B86C4}"/>
              </a:ext>
            </a:extLst>
          </p:cNvPr>
          <p:cNvSpPr>
            <a:spLocks noChangeShapeType="1"/>
          </p:cNvSpPr>
          <p:nvPr/>
        </p:nvSpPr>
        <p:spPr bwMode="auto">
          <a:xfrm flipV="1">
            <a:off x="4648200" y="2133600"/>
            <a:ext cx="152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1" name="Line 20">
            <a:extLst>
              <a:ext uri="{FF2B5EF4-FFF2-40B4-BE49-F238E27FC236}">
                <a16:creationId xmlns:a16="http://schemas.microsoft.com/office/drawing/2014/main" id="{4A4891E4-A4EE-4286-AF0C-B46283C5B21F}"/>
              </a:ext>
            </a:extLst>
          </p:cNvPr>
          <p:cNvSpPr>
            <a:spLocks noChangeShapeType="1"/>
          </p:cNvSpPr>
          <p:nvPr/>
        </p:nvSpPr>
        <p:spPr bwMode="auto">
          <a:xfrm flipH="1" flipV="1">
            <a:off x="4038600" y="3352800"/>
            <a:ext cx="1219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2" name="Line 21">
            <a:extLst>
              <a:ext uri="{FF2B5EF4-FFF2-40B4-BE49-F238E27FC236}">
                <a16:creationId xmlns:a16="http://schemas.microsoft.com/office/drawing/2014/main" id="{A3032904-D6A2-4B5C-92F8-03D713938EBA}"/>
              </a:ext>
            </a:extLst>
          </p:cNvPr>
          <p:cNvSpPr>
            <a:spLocks noChangeShapeType="1"/>
          </p:cNvSpPr>
          <p:nvPr/>
        </p:nvSpPr>
        <p:spPr bwMode="auto">
          <a:xfrm>
            <a:off x="4038600" y="33528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3" name="Line 22">
            <a:extLst>
              <a:ext uri="{FF2B5EF4-FFF2-40B4-BE49-F238E27FC236}">
                <a16:creationId xmlns:a16="http://schemas.microsoft.com/office/drawing/2014/main" id="{29980460-8F01-41AA-9263-8BDB88B41254}"/>
              </a:ext>
            </a:extLst>
          </p:cNvPr>
          <p:cNvSpPr>
            <a:spLocks noChangeShapeType="1"/>
          </p:cNvSpPr>
          <p:nvPr/>
        </p:nvSpPr>
        <p:spPr bwMode="auto">
          <a:xfrm flipV="1">
            <a:off x="4038600" y="2057400"/>
            <a:ext cx="7620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4" name="Line 23">
            <a:extLst>
              <a:ext uri="{FF2B5EF4-FFF2-40B4-BE49-F238E27FC236}">
                <a16:creationId xmlns:a16="http://schemas.microsoft.com/office/drawing/2014/main" id="{E28D0772-4468-4BBE-A413-B1D0BC4DE62B}"/>
              </a:ext>
            </a:extLst>
          </p:cNvPr>
          <p:cNvSpPr>
            <a:spLocks noChangeShapeType="1"/>
          </p:cNvSpPr>
          <p:nvPr/>
        </p:nvSpPr>
        <p:spPr bwMode="auto">
          <a:xfrm flipH="1">
            <a:off x="4648200" y="2514600"/>
            <a:ext cx="1371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6" name="Oval 24">
            <a:extLst>
              <a:ext uri="{FF2B5EF4-FFF2-40B4-BE49-F238E27FC236}">
                <a16:creationId xmlns:a16="http://schemas.microsoft.com/office/drawing/2014/main" id="{3B75FE92-D80C-4085-8C7F-DD2EC6D73A7E}"/>
              </a:ext>
            </a:extLst>
          </p:cNvPr>
          <p:cNvSpPr>
            <a:spLocks noChangeArrowheads="1"/>
          </p:cNvSpPr>
          <p:nvPr/>
        </p:nvSpPr>
        <p:spPr bwMode="auto">
          <a:xfrm>
            <a:off x="3581400" y="5638800"/>
            <a:ext cx="152400" cy="1524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4777" name="Oval 25">
            <a:extLst>
              <a:ext uri="{FF2B5EF4-FFF2-40B4-BE49-F238E27FC236}">
                <a16:creationId xmlns:a16="http://schemas.microsoft.com/office/drawing/2014/main" id="{68667C85-49A3-49F5-9B42-68C9A459AF16}"/>
              </a:ext>
            </a:extLst>
          </p:cNvPr>
          <p:cNvSpPr>
            <a:spLocks noChangeArrowheads="1"/>
          </p:cNvSpPr>
          <p:nvPr/>
        </p:nvSpPr>
        <p:spPr bwMode="auto">
          <a:xfrm>
            <a:off x="2895600" y="5029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4778" name="Oval 26">
            <a:extLst>
              <a:ext uri="{FF2B5EF4-FFF2-40B4-BE49-F238E27FC236}">
                <a16:creationId xmlns:a16="http://schemas.microsoft.com/office/drawing/2014/main" id="{BD517570-0F0E-4880-83FE-DA9F044EF9D0}"/>
              </a:ext>
            </a:extLst>
          </p:cNvPr>
          <p:cNvSpPr>
            <a:spLocks noChangeArrowheads="1"/>
          </p:cNvSpPr>
          <p:nvPr/>
        </p:nvSpPr>
        <p:spPr bwMode="auto">
          <a:xfrm>
            <a:off x="4114800" y="5410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4779" name="Line 27">
            <a:extLst>
              <a:ext uri="{FF2B5EF4-FFF2-40B4-BE49-F238E27FC236}">
                <a16:creationId xmlns:a16="http://schemas.microsoft.com/office/drawing/2014/main" id="{DA6F717A-8B92-4E0F-8E6A-EB2E9381827A}"/>
              </a:ext>
            </a:extLst>
          </p:cNvPr>
          <p:cNvSpPr>
            <a:spLocks noChangeShapeType="1"/>
          </p:cNvSpPr>
          <p:nvPr/>
        </p:nvSpPr>
        <p:spPr bwMode="auto">
          <a:xfrm>
            <a:off x="2971800" y="5105400"/>
            <a:ext cx="12192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0" name="Line 28">
            <a:extLst>
              <a:ext uri="{FF2B5EF4-FFF2-40B4-BE49-F238E27FC236}">
                <a16:creationId xmlns:a16="http://schemas.microsoft.com/office/drawing/2014/main" id="{E4ECB61A-EE78-4B62-8B55-DCB06DFE8CAF}"/>
              </a:ext>
            </a:extLst>
          </p:cNvPr>
          <p:cNvSpPr>
            <a:spLocks noChangeShapeType="1"/>
          </p:cNvSpPr>
          <p:nvPr/>
        </p:nvSpPr>
        <p:spPr bwMode="auto">
          <a:xfrm flipH="1">
            <a:off x="3657600" y="5486400"/>
            <a:ext cx="533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1" name="Line 29">
            <a:extLst>
              <a:ext uri="{FF2B5EF4-FFF2-40B4-BE49-F238E27FC236}">
                <a16:creationId xmlns:a16="http://schemas.microsoft.com/office/drawing/2014/main" id="{D8F74CE5-31A0-4C75-8BF7-341071A61FF9}"/>
              </a:ext>
            </a:extLst>
          </p:cNvPr>
          <p:cNvSpPr>
            <a:spLocks noChangeShapeType="1"/>
          </p:cNvSpPr>
          <p:nvPr/>
        </p:nvSpPr>
        <p:spPr bwMode="auto">
          <a:xfrm flipH="1" flipV="1">
            <a:off x="2971800" y="5105400"/>
            <a:ext cx="68580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2" name="Line 30">
            <a:extLst>
              <a:ext uri="{FF2B5EF4-FFF2-40B4-BE49-F238E27FC236}">
                <a16:creationId xmlns:a16="http://schemas.microsoft.com/office/drawing/2014/main" id="{2AE1E797-554C-4A1C-9104-89BE02104CCD}"/>
              </a:ext>
            </a:extLst>
          </p:cNvPr>
          <p:cNvSpPr>
            <a:spLocks noChangeShapeType="1"/>
          </p:cNvSpPr>
          <p:nvPr/>
        </p:nvSpPr>
        <p:spPr bwMode="auto">
          <a:xfrm flipH="1">
            <a:off x="2667000" y="5105400"/>
            <a:ext cx="304800" cy="1066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3" name="Oval 31">
            <a:extLst>
              <a:ext uri="{FF2B5EF4-FFF2-40B4-BE49-F238E27FC236}">
                <a16:creationId xmlns:a16="http://schemas.microsoft.com/office/drawing/2014/main" id="{BF255E7D-FB64-4C53-A570-4B2D481481AC}"/>
              </a:ext>
            </a:extLst>
          </p:cNvPr>
          <p:cNvSpPr>
            <a:spLocks noChangeArrowheads="1"/>
          </p:cNvSpPr>
          <p:nvPr/>
        </p:nvSpPr>
        <p:spPr bwMode="auto">
          <a:xfrm>
            <a:off x="2590800" y="60960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4784" name="Line 32">
            <a:extLst>
              <a:ext uri="{FF2B5EF4-FFF2-40B4-BE49-F238E27FC236}">
                <a16:creationId xmlns:a16="http://schemas.microsoft.com/office/drawing/2014/main" id="{AB32EA39-DC73-4CB1-9271-A6BE97F9AD79}"/>
              </a:ext>
            </a:extLst>
          </p:cNvPr>
          <p:cNvSpPr>
            <a:spLocks noChangeShapeType="1"/>
          </p:cNvSpPr>
          <p:nvPr/>
        </p:nvSpPr>
        <p:spPr bwMode="auto">
          <a:xfrm flipV="1">
            <a:off x="2667000" y="5715000"/>
            <a:ext cx="99060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5" name="Oval 33">
            <a:extLst>
              <a:ext uri="{FF2B5EF4-FFF2-40B4-BE49-F238E27FC236}">
                <a16:creationId xmlns:a16="http://schemas.microsoft.com/office/drawing/2014/main" id="{54D3DD76-FDC3-47B9-84FC-43CA33C9BBD1}"/>
              </a:ext>
            </a:extLst>
          </p:cNvPr>
          <p:cNvSpPr>
            <a:spLocks noChangeArrowheads="1"/>
          </p:cNvSpPr>
          <p:nvPr/>
        </p:nvSpPr>
        <p:spPr bwMode="auto">
          <a:xfrm>
            <a:off x="2286000" y="5486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4786" name="Oval 34">
            <a:extLst>
              <a:ext uri="{FF2B5EF4-FFF2-40B4-BE49-F238E27FC236}">
                <a16:creationId xmlns:a16="http://schemas.microsoft.com/office/drawing/2014/main" id="{1FA35A7B-EF3B-4581-8903-E44387C70C14}"/>
              </a:ext>
            </a:extLst>
          </p:cNvPr>
          <p:cNvSpPr>
            <a:spLocks noChangeArrowheads="1"/>
          </p:cNvSpPr>
          <p:nvPr/>
        </p:nvSpPr>
        <p:spPr bwMode="auto">
          <a:xfrm>
            <a:off x="3048000" y="4267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4787" name="Oval 35">
            <a:extLst>
              <a:ext uri="{FF2B5EF4-FFF2-40B4-BE49-F238E27FC236}">
                <a16:creationId xmlns:a16="http://schemas.microsoft.com/office/drawing/2014/main" id="{93FE6405-9236-4F8D-9301-9B47E856556D}"/>
              </a:ext>
            </a:extLst>
          </p:cNvPr>
          <p:cNvSpPr>
            <a:spLocks noChangeArrowheads="1"/>
          </p:cNvSpPr>
          <p:nvPr/>
        </p:nvSpPr>
        <p:spPr bwMode="auto">
          <a:xfrm>
            <a:off x="4267200" y="4648200"/>
            <a:ext cx="152400" cy="1524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4788" name="Line 36">
            <a:extLst>
              <a:ext uri="{FF2B5EF4-FFF2-40B4-BE49-F238E27FC236}">
                <a16:creationId xmlns:a16="http://schemas.microsoft.com/office/drawing/2014/main" id="{6161C746-BAAD-4FD3-BEAD-C12DCA46C191}"/>
              </a:ext>
            </a:extLst>
          </p:cNvPr>
          <p:cNvSpPr>
            <a:spLocks noChangeShapeType="1"/>
          </p:cNvSpPr>
          <p:nvPr/>
        </p:nvSpPr>
        <p:spPr bwMode="auto">
          <a:xfrm>
            <a:off x="3089275" y="4311650"/>
            <a:ext cx="12192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9" name="Line 37">
            <a:extLst>
              <a:ext uri="{FF2B5EF4-FFF2-40B4-BE49-F238E27FC236}">
                <a16:creationId xmlns:a16="http://schemas.microsoft.com/office/drawing/2014/main" id="{469896CC-40AA-4C51-8D3A-AA284FD818E0}"/>
              </a:ext>
            </a:extLst>
          </p:cNvPr>
          <p:cNvSpPr>
            <a:spLocks noChangeShapeType="1"/>
          </p:cNvSpPr>
          <p:nvPr/>
        </p:nvSpPr>
        <p:spPr bwMode="auto">
          <a:xfrm flipH="1">
            <a:off x="4141788" y="4724400"/>
            <a:ext cx="201612"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90" name="Line 38">
            <a:extLst>
              <a:ext uri="{FF2B5EF4-FFF2-40B4-BE49-F238E27FC236}">
                <a16:creationId xmlns:a16="http://schemas.microsoft.com/office/drawing/2014/main" id="{27729F1F-C61C-4CF8-BF37-FCAA231ED393}"/>
              </a:ext>
            </a:extLst>
          </p:cNvPr>
          <p:cNvSpPr>
            <a:spLocks noChangeShapeType="1"/>
          </p:cNvSpPr>
          <p:nvPr/>
        </p:nvSpPr>
        <p:spPr bwMode="auto">
          <a:xfrm flipV="1">
            <a:off x="2971800" y="4343400"/>
            <a:ext cx="152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91" name="Line 39">
            <a:extLst>
              <a:ext uri="{FF2B5EF4-FFF2-40B4-BE49-F238E27FC236}">
                <a16:creationId xmlns:a16="http://schemas.microsoft.com/office/drawing/2014/main" id="{D0CE1AE2-E775-42CD-B928-49DD7616272F}"/>
              </a:ext>
            </a:extLst>
          </p:cNvPr>
          <p:cNvSpPr>
            <a:spLocks noChangeShapeType="1"/>
          </p:cNvSpPr>
          <p:nvPr/>
        </p:nvSpPr>
        <p:spPr bwMode="auto">
          <a:xfrm flipH="1" flipV="1">
            <a:off x="2362200" y="5562600"/>
            <a:ext cx="1219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92" name="Line 40">
            <a:extLst>
              <a:ext uri="{FF2B5EF4-FFF2-40B4-BE49-F238E27FC236}">
                <a16:creationId xmlns:a16="http://schemas.microsoft.com/office/drawing/2014/main" id="{621F810C-C6C0-4B02-B80C-DB1E82022F2B}"/>
              </a:ext>
            </a:extLst>
          </p:cNvPr>
          <p:cNvSpPr>
            <a:spLocks noChangeShapeType="1"/>
          </p:cNvSpPr>
          <p:nvPr/>
        </p:nvSpPr>
        <p:spPr bwMode="auto">
          <a:xfrm>
            <a:off x="2362200" y="55626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93" name="Line 41">
            <a:extLst>
              <a:ext uri="{FF2B5EF4-FFF2-40B4-BE49-F238E27FC236}">
                <a16:creationId xmlns:a16="http://schemas.microsoft.com/office/drawing/2014/main" id="{3790AC84-F3A6-4CD2-AC89-38C0374B45B8}"/>
              </a:ext>
            </a:extLst>
          </p:cNvPr>
          <p:cNvSpPr>
            <a:spLocks noChangeShapeType="1"/>
          </p:cNvSpPr>
          <p:nvPr/>
        </p:nvSpPr>
        <p:spPr bwMode="auto">
          <a:xfrm flipV="1">
            <a:off x="2362200" y="4267200"/>
            <a:ext cx="7620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94" name="Line 42">
            <a:extLst>
              <a:ext uri="{FF2B5EF4-FFF2-40B4-BE49-F238E27FC236}">
                <a16:creationId xmlns:a16="http://schemas.microsoft.com/office/drawing/2014/main" id="{5E79EFAC-84EA-4192-A999-01B84781C8E1}"/>
              </a:ext>
            </a:extLst>
          </p:cNvPr>
          <p:cNvSpPr>
            <a:spLocks noChangeShapeType="1"/>
          </p:cNvSpPr>
          <p:nvPr/>
        </p:nvSpPr>
        <p:spPr bwMode="auto">
          <a:xfrm flipH="1">
            <a:off x="2971800" y="4724400"/>
            <a:ext cx="1371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95" name="Text Box 43">
            <a:extLst>
              <a:ext uri="{FF2B5EF4-FFF2-40B4-BE49-F238E27FC236}">
                <a16:creationId xmlns:a16="http://schemas.microsoft.com/office/drawing/2014/main" id="{580A0C7F-733C-4154-8B26-6E5FB3C0FB36}"/>
              </a:ext>
            </a:extLst>
          </p:cNvPr>
          <p:cNvSpPr txBox="1">
            <a:spLocks noChangeArrowheads="1"/>
          </p:cNvSpPr>
          <p:nvPr/>
        </p:nvSpPr>
        <p:spPr bwMode="auto">
          <a:xfrm>
            <a:off x="4876800" y="4648200"/>
            <a:ext cx="3124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Its chromatic number is 3.</a:t>
            </a:r>
          </a:p>
        </p:txBody>
      </p:sp>
      <p:sp>
        <p:nvSpPr>
          <p:cNvPr id="33835" name="Rectangle 44">
            <a:extLst>
              <a:ext uri="{FF2B5EF4-FFF2-40B4-BE49-F238E27FC236}">
                <a16:creationId xmlns:a16="http://schemas.microsoft.com/office/drawing/2014/main" id="{F10687E7-E1C9-4D70-B3C1-5A71B2BF878C}"/>
              </a:ext>
            </a:extLst>
          </p:cNvPr>
          <p:cNvSpPr>
            <a:spLocks noGrp="1" noChangeArrowheads="1"/>
          </p:cNvSpPr>
          <p:nvPr>
            <p:ph type="title"/>
          </p:nvPr>
        </p:nvSpPr>
        <p:spPr/>
        <p:txBody>
          <a:bodyPr/>
          <a:lstStyle/>
          <a:p>
            <a:r>
              <a:rPr lang="en-US" altLang="en-US"/>
              <a:t>Example: Coloring a Graph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79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7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78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8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7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8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79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78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7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7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7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7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7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77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79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479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4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P spid="74776" grpId="0" animBg="1"/>
      <p:bldP spid="74777" grpId="0" animBg="1"/>
      <p:bldP spid="74778" grpId="0" animBg="1"/>
      <p:bldP spid="74783" grpId="0" animBg="1"/>
      <p:bldP spid="74785" grpId="0" animBg="1"/>
      <p:bldP spid="74786" grpId="0" animBg="1"/>
      <p:bldP spid="74787" grpId="0" animBg="1"/>
      <p:bldP spid="7479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ext Box 3">
            <a:extLst>
              <a:ext uri="{FF2B5EF4-FFF2-40B4-BE49-F238E27FC236}">
                <a16:creationId xmlns:a16="http://schemas.microsoft.com/office/drawing/2014/main" id="{6F05D5EB-8600-452F-84B7-9C1995F1B239}"/>
              </a:ext>
            </a:extLst>
          </p:cNvPr>
          <p:cNvSpPr txBox="1">
            <a:spLocks noChangeArrowheads="1"/>
          </p:cNvSpPr>
          <p:nvPr/>
        </p:nvSpPr>
        <p:spPr bwMode="auto">
          <a:xfrm>
            <a:off x="455613" y="1598613"/>
            <a:ext cx="8039100" cy="378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The coloring of graphs has an interesting history involving maps. Maps need to be colored so that territories with common boundaries have different colors. Four colors have always sufficed. For over a hundred years, mathematicians were neither able to prove that four colors are always enough nor to find a map that needed more than four colors. This is called the </a:t>
            </a:r>
            <a:r>
              <a:rPr lang="en-US" altLang="en-US" sz="3000" b="1">
                <a:latin typeface="Times New Roman" panose="02020603050405020304" pitchFamily="18" charset="0"/>
              </a:rPr>
              <a:t>four-color problem</a:t>
            </a:r>
            <a:r>
              <a:rPr lang="en-US" altLang="en-US" sz="3000">
                <a:latin typeface="Times New Roman" panose="02020603050405020304" pitchFamily="18" charset="0"/>
              </a:rPr>
              <a:t>. </a:t>
            </a:r>
          </a:p>
        </p:txBody>
      </p:sp>
      <p:sp>
        <p:nvSpPr>
          <p:cNvPr id="34819" name="Rectangle 4">
            <a:extLst>
              <a:ext uri="{FF2B5EF4-FFF2-40B4-BE49-F238E27FC236}">
                <a16:creationId xmlns:a16="http://schemas.microsoft.com/office/drawing/2014/main" id="{4F50C195-B0F5-45F1-9EA9-0B266DBF2AEE}"/>
              </a:ext>
            </a:extLst>
          </p:cNvPr>
          <p:cNvSpPr>
            <a:spLocks noGrp="1" noChangeArrowheads="1"/>
          </p:cNvSpPr>
          <p:nvPr>
            <p:ph type="title"/>
          </p:nvPr>
        </p:nvSpPr>
        <p:spPr/>
        <p:txBody>
          <a:bodyPr/>
          <a:lstStyle/>
          <a:p>
            <a:r>
              <a:rPr lang="en-US" altLang="en-US"/>
              <a:t>Four-color Theorem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Text Box 3">
            <a:extLst>
              <a:ext uri="{FF2B5EF4-FFF2-40B4-BE49-F238E27FC236}">
                <a16:creationId xmlns:a16="http://schemas.microsoft.com/office/drawing/2014/main" id="{552DE635-2E89-4D2B-8D84-7E36423487F3}"/>
              </a:ext>
            </a:extLst>
          </p:cNvPr>
          <p:cNvSpPr txBox="1">
            <a:spLocks noChangeArrowheads="1"/>
          </p:cNvSpPr>
          <p:nvPr/>
        </p:nvSpPr>
        <p:spPr bwMode="auto">
          <a:xfrm>
            <a:off x="455613" y="1598613"/>
            <a:ext cx="7772400"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A popular game was developed a number of years ago. The object of the game is to connect actor Kevin Bacon to another actor or actress using a sequence of movies, with six or fewer titles in the sequence. The minimum number of links necessary is called the </a:t>
            </a:r>
            <a:r>
              <a:rPr lang="en-US" altLang="en-US" sz="3000" b="1">
                <a:latin typeface="Times New Roman" panose="02020603050405020304" pitchFamily="18" charset="0"/>
              </a:rPr>
              <a:t>Bacon number</a:t>
            </a:r>
            <a:r>
              <a:rPr lang="en-US" altLang="en-US" sz="3000">
                <a:latin typeface="Times New Roman" panose="02020603050405020304" pitchFamily="18" charset="0"/>
              </a:rPr>
              <a:t>.</a:t>
            </a:r>
          </a:p>
        </p:txBody>
      </p:sp>
      <p:sp>
        <p:nvSpPr>
          <p:cNvPr id="35843" name="Rectangle 4">
            <a:extLst>
              <a:ext uri="{FF2B5EF4-FFF2-40B4-BE49-F238E27FC236}">
                <a16:creationId xmlns:a16="http://schemas.microsoft.com/office/drawing/2014/main" id="{41ADE72E-4307-44B8-986D-CDF9C035C46A}"/>
              </a:ext>
            </a:extLst>
          </p:cNvPr>
          <p:cNvSpPr>
            <a:spLocks noGrp="1" noChangeArrowheads="1"/>
          </p:cNvSpPr>
          <p:nvPr>
            <p:ph type="title"/>
          </p:nvPr>
        </p:nvSpPr>
        <p:spPr/>
        <p:txBody>
          <a:bodyPr/>
          <a:lstStyle/>
          <a:p>
            <a:r>
              <a:rPr lang="en-US" altLang="en-US"/>
              <a:t>Bacon Number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Text Box 3">
            <a:extLst>
              <a:ext uri="{FF2B5EF4-FFF2-40B4-BE49-F238E27FC236}">
                <a16:creationId xmlns:a16="http://schemas.microsoft.com/office/drawing/2014/main" id="{7BBFF6BA-BB6E-4D9D-AC64-9D1E28CE5F14}"/>
              </a:ext>
            </a:extLst>
          </p:cNvPr>
          <p:cNvSpPr txBox="1">
            <a:spLocks noChangeArrowheads="1"/>
          </p:cNvSpPr>
          <p:nvPr/>
        </p:nvSpPr>
        <p:spPr bwMode="auto">
          <a:xfrm>
            <a:off x="455613" y="1598613"/>
            <a:ext cx="7772400"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Use the website </a:t>
            </a:r>
          </a:p>
          <a:p>
            <a:pPr>
              <a:spcBef>
                <a:spcPct val="50000"/>
              </a:spcBef>
            </a:pPr>
            <a:r>
              <a:rPr lang="en-US" altLang="en-US" sz="3000">
                <a:latin typeface="Times New Roman" panose="02020603050405020304" pitchFamily="18" charset="0"/>
              </a:rPr>
              <a:t>			oracleofbacon.org</a:t>
            </a:r>
          </a:p>
          <a:p>
            <a:pPr>
              <a:spcBef>
                <a:spcPct val="50000"/>
              </a:spcBef>
            </a:pPr>
            <a:r>
              <a:rPr lang="en-US" altLang="en-US" sz="3000">
                <a:latin typeface="Times New Roman" panose="02020603050405020304" pitchFamily="18" charset="0"/>
              </a:rPr>
              <a:t>to determine the Bacon number for Mary Kaye Hebert. Use the default option of theatrical movies only.</a:t>
            </a:r>
          </a:p>
        </p:txBody>
      </p:sp>
      <p:sp>
        <p:nvSpPr>
          <p:cNvPr id="36867" name="Rectangle 4">
            <a:extLst>
              <a:ext uri="{FF2B5EF4-FFF2-40B4-BE49-F238E27FC236}">
                <a16:creationId xmlns:a16="http://schemas.microsoft.com/office/drawing/2014/main" id="{F8A0EDBA-9F1C-4C3E-BA4F-0336EE4EB9CE}"/>
              </a:ext>
            </a:extLst>
          </p:cNvPr>
          <p:cNvSpPr>
            <a:spLocks noGrp="1" noChangeArrowheads="1"/>
          </p:cNvSpPr>
          <p:nvPr>
            <p:ph type="title"/>
          </p:nvPr>
        </p:nvSpPr>
        <p:spPr/>
        <p:txBody>
          <a:bodyPr/>
          <a:lstStyle/>
          <a:p>
            <a:r>
              <a:rPr lang="en-US" altLang="en-US"/>
              <a:t>Example: Determining a Bacon Number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3232E5C6-5C50-4ACE-877F-713147755541}"/>
              </a:ext>
            </a:extLst>
          </p:cNvPr>
          <p:cNvSpPr>
            <a:spLocks noGrp="1" noChangeArrowheads="1"/>
          </p:cNvSpPr>
          <p:nvPr>
            <p:ph type="title"/>
          </p:nvPr>
        </p:nvSpPr>
        <p:spPr/>
        <p:txBody>
          <a:bodyPr/>
          <a:lstStyle/>
          <a:p>
            <a:r>
              <a:rPr lang="en-US" altLang="en-US"/>
              <a:t>Example: Determining a Bacon Number</a:t>
            </a:r>
          </a:p>
        </p:txBody>
      </p:sp>
      <p:sp>
        <p:nvSpPr>
          <p:cNvPr id="4" name="Text Box 8">
            <a:extLst>
              <a:ext uri="{FF2B5EF4-FFF2-40B4-BE49-F238E27FC236}">
                <a16:creationId xmlns:a16="http://schemas.microsoft.com/office/drawing/2014/main" id="{0FE6E8AC-896E-4042-B937-5CC1B041FD2F}"/>
              </a:ext>
            </a:extLst>
          </p:cNvPr>
          <p:cNvSpPr txBox="1">
            <a:spLocks noChangeArrowheads="1"/>
          </p:cNvSpPr>
          <p:nvPr/>
        </p:nvSpPr>
        <p:spPr bwMode="auto">
          <a:xfrm>
            <a:off x="414338" y="1549400"/>
            <a:ext cx="8231187"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defRPr/>
            </a:pPr>
            <a:r>
              <a:rPr lang="en-US" altLang="en-US" sz="3200" dirty="0">
                <a:solidFill>
                  <a:srgbClr val="BC2C3A"/>
                </a:solidFill>
                <a:latin typeface="Times New Roman" pitchFamily="18" charset="0"/>
              </a:rPr>
              <a:t>Solution</a:t>
            </a:r>
          </a:p>
          <a:p>
            <a:pPr>
              <a:spcBef>
                <a:spcPct val="50000"/>
              </a:spcBef>
              <a:defRPr/>
            </a:pPr>
            <a:r>
              <a:rPr lang="en-US" altLang="en-US" sz="2800" dirty="0">
                <a:latin typeface="Times New Roman" pitchFamily="18" charset="0"/>
              </a:rPr>
              <a:t>Mary Kaye Hebert has a Bacon number of 2 because it takes only two titles to connect Mary Kaye with Kevin.</a:t>
            </a:r>
          </a:p>
          <a:p>
            <a:pPr marL="457200" indent="-457200">
              <a:spcBef>
                <a:spcPct val="50000"/>
              </a:spcBef>
              <a:buFont typeface="Arial" panose="020B0604020202020204" pitchFamily="34" charset="0"/>
              <a:buChar char="•"/>
              <a:defRPr/>
            </a:pPr>
            <a:r>
              <a:rPr lang="en-US" altLang="en-US" sz="2800" dirty="0">
                <a:latin typeface="Times New Roman" pitchFamily="18" charset="0"/>
              </a:rPr>
              <a:t>Mary Kaye Hebert was in </a:t>
            </a:r>
            <a:r>
              <a:rPr lang="en-US" altLang="en-US" sz="2800" i="1" dirty="0">
                <a:latin typeface="Times New Roman" pitchFamily="18" charset="0"/>
              </a:rPr>
              <a:t>Easy Rider</a:t>
            </a:r>
            <a:r>
              <a:rPr lang="en-US" altLang="en-US" sz="2800" dirty="0">
                <a:latin typeface="Times New Roman" pitchFamily="18" charset="0"/>
              </a:rPr>
              <a:t> (1969) with Jack Nicholson.</a:t>
            </a:r>
          </a:p>
          <a:p>
            <a:pPr marL="457200" indent="-457200">
              <a:spcBef>
                <a:spcPct val="50000"/>
              </a:spcBef>
              <a:buFont typeface="Arial" panose="020B0604020202020204" pitchFamily="34" charset="0"/>
              <a:buChar char="•"/>
              <a:defRPr/>
            </a:pPr>
            <a:r>
              <a:rPr lang="en-US" altLang="en-US" sz="2800" dirty="0">
                <a:latin typeface="Times New Roman" pitchFamily="18" charset="0"/>
              </a:rPr>
              <a:t>Jack Nicholson was in </a:t>
            </a:r>
            <a:r>
              <a:rPr lang="en-US" altLang="en-US" sz="2800" i="1" dirty="0">
                <a:latin typeface="Times New Roman" pitchFamily="18" charset="0"/>
              </a:rPr>
              <a:t>A Few Good Men </a:t>
            </a:r>
            <a:r>
              <a:rPr lang="en-US" altLang="en-US" sz="2800" dirty="0">
                <a:latin typeface="Times New Roman" pitchFamily="18" charset="0"/>
              </a:rPr>
              <a:t>(1992) with Kevin Bacon.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63D2B28-DC2F-42AC-AC82-2B9C6DA96327}"/>
              </a:ext>
            </a:extLst>
          </p:cNvPr>
          <p:cNvSpPr>
            <a:spLocks noGrp="1" noChangeArrowheads="1"/>
          </p:cNvSpPr>
          <p:nvPr>
            <p:ph type="title"/>
          </p:nvPr>
        </p:nvSpPr>
        <p:spPr/>
        <p:txBody>
          <a:bodyPr/>
          <a:lstStyle/>
          <a:p>
            <a:pPr eaLnBrk="1" hangingPunct="1"/>
            <a:r>
              <a:rPr lang="en-US" altLang="en-US" dirty="0">
                <a:effectLst/>
              </a:rPr>
              <a:t>Section 11-1</a:t>
            </a:r>
          </a:p>
        </p:txBody>
      </p:sp>
      <p:sp>
        <p:nvSpPr>
          <p:cNvPr id="9219" name="Rectangle 3">
            <a:extLst>
              <a:ext uri="{FF2B5EF4-FFF2-40B4-BE49-F238E27FC236}">
                <a16:creationId xmlns:a16="http://schemas.microsoft.com/office/drawing/2014/main" id="{0201B652-E2D3-4ABE-A310-E4D48FDE26BA}"/>
              </a:ext>
            </a:extLst>
          </p:cNvPr>
          <p:cNvSpPr>
            <a:spLocks noGrp="1" noChangeArrowheads="1"/>
          </p:cNvSpPr>
          <p:nvPr>
            <p:ph type="body" idx="1"/>
          </p:nvPr>
        </p:nvSpPr>
        <p:spPr/>
        <p:txBody>
          <a:bodyPr/>
          <a:lstStyle/>
          <a:p>
            <a:pPr eaLnBrk="1" hangingPunct="1"/>
            <a:r>
              <a:rPr lang="en-US" altLang="en-US"/>
              <a:t>Basic Concepts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07321E5-2C7F-4111-BFB4-597A4D881B5B}"/>
              </a:ext>
            </a:extLst>
          </p:cNvPr>
          <p:cNvSpPr>
            <a:spLocks noGrp="1" noChangeArrowheads="1"/>
          </p:cNvSpPr>
          <p:nvPr>
            <p:ph type="title"/>
          </p:nvPr>
        </p:nvSpPr>
        <p:spPr/>
        <p:txBody>
          <a:bodyPr/>
          <a:lstStyle/>
          <a:p>
            <a:pPr eaLnBrk="1" hangingPunct="1"/>
            <a:r>
              <a:rPr lang="en-US" altLang="en-US"/>
              <a:t>Basic Concepts</a:t>
            </a:r>
          </a:p>
        </p:txBody>
      </p:sp>
      <p:sp>
        <p:nvSpPr>
          <p:cNvPr id="459780" name="Rectangle 4">
            <a:extLst>
              <a:ext uri="{FF2B5EF4-FFF2-40B4-BE49-F238E27FC236}">
                <a16:creationId xmlns:a16="http://schemas.microsoft.com/office/drawing/2014/main" id="{199EFC5C-503D-415F-9884-4E71F2EB6D88}"/>
              </a:ext>
            </a:extLst>
          </p:cNvPr>
          <p:cNvSpPr>
            <a:spLocks noGrp="1" noChangeArrowheads="1"/>
          </p:cNvSpPr>
          <p:nvPr>
            <p:ph type="body" idx="1"/>
          </p:nvPr>
        </p:nvSpPr>
        <p:spPr>
          <a:xfrm>
            <a:off x="425450" y="1536700"/>
            <a:ext cx="8229600" cy="4525963"/>
          </a:xfrm>
        </p:spPr>
        <p:txBody>
          <a:bodyPr/>
          <a:lstStyle/>
          <a:p>
            <a:pPr marL="457200" indent="-457200" eaLnBrk="1" hangingPunct="1">
              <a:buFontTx/>
              <a:buChar char="•"/>
            </a:pPr>
            <a:r>
              <a:rPr lang="en-US" altLang="en-US"/>
              <a:t>Know the meaning of the terms </a:t>
            </a:r>
            <a:r>
              <a:rPr lang="en-US" altLang="en-US" i="1"/>
              <a:t>graph, vertex, edge, simple graph, </a:t>
            </a:r>
            <a:r>
              <a:rPr lang="en-US" altLang="en-US"/>
              <a:t>and</a:t>
            </a:r>
            <a:r>
              <a:rPr lang="en-US" altLang="en-US" i="1"/>
              <a:t> degree of a vertex</a:t>
            </a:r>
            <a:r>
              <a:rPr lang="en-US" altLang="en-US"/>
              <a:t>.</a:t>
            </a:r>
            <a:endParaRPr lang="en-US" altLang="en-US" sz="3200" i="1" baseline="-25000"/>
          </a:p>
          <a:p>
            <a:pPr marL="457200" indent="-457200" eaLnBrk="1" hangingPunct="1">
              <a:buFontTx/>
              <a:buChar char="•"/>
            </a:pPr>
            <a:r>
              <a:rPr lang="en-US" altLang="en-US"/>
              <a:t>Determine whether a graph is connected or disconnected, and identify its components.</a:t>
            </a:r>
          </a:p>
          <a:p>
            <a:pPr marL="457200" indent="-457200" eaLnBrk="1" hangingPunct="1">
              <a:buFontTx/>
              <a:buChar char="•"/>
            </a:pPr>
            <a:r>
              <a:rPr lang="en-US" altLang="en-US"/>
              <a:t>Determine whether two graphs are isomorphic.</a:t>
            </a:r>
          </a:p>
          <a:p>
            <a:pPr marL="457200" indent="-457200" eaLnBrk="1" hangingPunct="1">
              <a:buFontTx/>
              <a:buChar char="•"/>
            </a:pPr>
            <a:r>
              <a:rPr lang="en-US" altLang="en-US"/>
              <a:t>Find the sum of the degrees of a graph.</a:t>
            </a:r>
          </a:p>
          <a:p>
            <a:pPr marL="457200" indent="-457200" eaLnBrk="1" hangingPunct="1">
              <a:buFontTx/>
              <a:buChar char="•"/>
            </a:pPr>
            <a:r>
              <a:rPr lang="en-US" altLang="en-US"/>
              <a:t>Know the meaning of the terms </a:t>
            </a:r>
            <a:r>
              <a:rPr lang="en-US" altLang="en-US" i="1"/>
              <a:t>walk, path, circuit, weighted graph, </a:t>
            </a:r>
            <a:r>
              <a:rPr lang="en-US" altLang="en-US"/>
              <a:t>and </a:t>
            </a:r>
            <a:r>
              <a:rPr lang="en-US" altLang="en-US" i="1"/>
              <a:t>complete graph.</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978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978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978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597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60308A6-1833-404A-AE33-BE26D2669029}"/>
              </a:ext>
            </a:extLst>
          </p:cNvPr>
          <p:cNvSpPr>
            <a:spLocks noGrp="1" noChangeArrowheads="1"/>
          </p:cNvSpPr>
          <p:nvPr>
            <p:ph type="title"/>
          </p:nvPr>
        </p:nvSpPr>
        <p:spPr/>
        <p:txBody>
          <a:bodyPr/>
          <a:lstStyle/>
          <a:p>
            <a:pPr eaLnBrk="1" hangingPunct="1"/>
            <a:r>
              <a:rPr lang="en-US" altLang="en-US"/>
              <a:t>Basic Concepts</a:t>
            </a:r>
          </a:p>
        </p:txBody>
      </p:sp>
      <p:sp>
        <p:nvSpPr>
          <p:cNvPr id="459780" name="Rectangle 4">
            <a:extLst>
              <a:ext uri="{FF2B5EF4-FFF2-40B4-BE49-F238E27FC236}">
                <a16:creationId xmlns:a16="http://schemas.microsoft.com/office/drawing/2014/main" id="{467CEA7C-A8D1-4070-8642-5C62D1B295D1}"/>
              </a:ext>
            </a:extLst>
          </p:cNvPr>
          <p:cNvSpPr>
            <a:spLocks noGrp="1" noChangeArrowheads="1"/>
          </p:cNvSpPr>
          <p:nvPr>
            <p:ph type="body" idx="1"/>
          </p:nvPr>
        </p:nvSpPr>
        <p:spPr>
          <a:xfrm>
            <a:off x="425450" y="1536700"/>
            <a:ext cx="8229600" cy="4525963"/>
          </a:xfrm>
        </p:spPr>
        <p:txBody>
          <a:bodyPr/>
          <a:lstStyle/>
          <a:p>
            <a:pPr marL="457200" indent="-457200" eaLnBrk="1" hangingPunct="1">
              <a:buFontTx/>
              <a:buChar char="•"/>
            </a:pPr>
            <a:r>
              <a:rPr lang="en-US" altLang="en-US"/>
              <a:t>Understand the coloring and chromatic number of a graph and know these concepts are related to the four-color theorem.</a:t>
            </a:r>
            <a:endParaRPr lang="en-US" altLang="en-US" sz="3200" i="1" baseline="-25000"/>
          </a:p>
          <a:p>
            <a:pPr marL="457200" indent="-457200" eaLnBrk="1" hangingPunct="1">
              <a:buFontTx/>
              <a:buChar char="•"/>
            </a:pPr>
            <a:r>
              <a:rPr lang="en-US" altLang="en-US"/>
              <a:t>Find the Bacon number of an actor by using a website.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97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ext Box 3">
            <a:extLst>
              <a:ext uri="{FF2B5EF4-FFF2-40B4-BE49-F238E27FC236}">
                <a16:creationId xmlns:a16="http://schemas.microsoft.com/office/drawing/2014/main" id="{E33C13E8-3852-4152-B420-C7DDD70ECB63}"/>
              </a:ext>
            </a:extLst>
          </p:cNvPr>
          <p:cNvSpPr txBox="1">
            <a:spLocks noChangeArrowheads="1"/>
          </p:cNvSpPr>
          <p:nvPr/>
        </p:nvSpPr>
        <p:spPr bwMode="auto">
          <a:xfrm>
            <a:off x="455613" y="1598613"/>
            <a:ext cx="7696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Graphs in which there is no more than one edge between any two vertices and in which no edge goes from vertex to the same vertex are called </a:t>
            </a:r>
            <a:r>
              <a:rPr lang="en-US" altLang="en-US" sz="3000" b="1">
                <a:latin typeface="Times New Roman" panose="02020603050405020304" pitchFamily="18" charset="0"/>
              </a:rPr>
              <a:t>simple</a:t>
            </a:r>
            <a:r>
              <a:rPr lang="en-US" altLang="en-US" sz="3000">
                <a:latin typeface="Times New Roman" panose="02020603050405020304" pitchFamily="18" charset="0"/>
              </a:rPr>
              <a:t>.</a:t>
            </a:r>
          </a:p>
        </p:txBody>
      </p:sp>
      <p:sp>
        <p:nvSpPr>
          <p:cNvPr id="14339" name="Oval 4">
            <a:extLst>
              <a:ext uri="{FF2B5EF4-FFF2-40B4-BE49-F238E27FC236}">
                <a16:creationId xmlns:a16="http://schemas.microsoft.com/office/drawing/2014/main" id="{0D1D5468-A5E4-4E3A-8F60-FA56628F4314}"/>
              </a:ext>
            </a:extLst>
          </p:cNvPr>
          <p:cNvSpPr>
            <a:spLocks noChangeArrowheads="1"/>
          </p:cNvSpPr>
          <p:nvPr/>
        </p:nvSpPr>
        <p:spPr bwMode="auto">
          <a:xfrm>
            <a:off x="1524000" y="3810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40" name="Oval 5">
            <a:extLst>
              <a:ext uri="{FF2B5EF4-FFF2-40B4-BE49-F238E27FC236}">
                <a16:creationId xmlns:a16="http://schemas.microsoft.com/office/drawing/2014/main" id="{59157221-A12A-448A-99F1-14D01759D254}"/>
              </a:ext>
            </a:extLst>
          </p:cNvPr>
          <p:cNvSpPr>
            <a:spLocks noChangeArrowheads="1"/>
          </p:cNvSpPr>
          <p:nvPr/>
        </p:nvSpPr>
        <p:spPr bwMode="auto">
          <a:xfrm>
            <a:off x="3048000" y="4191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41" name="Oval 6">
            <a:extLst>
              <a:ext uri="{FF2B5EF4-FFF2-40B4-BE49-F238E27FC236}">
                <a16:creationId xmlns:a16="http://schemas.microsoft.com/office/drawing/2014/main" id="{D8554B3F-9EE0-4E15-8833-C60C61C29D7A}"/>
              </a:ext>
            </a:extLst>
          </p:cNvPr>
          <p:cNvSpPr>
            <a:spLocks noChangeArrowheads="1"/>
          </p:cNvSpPr>
          <p:nvPr/>
        </p:nvSpPr>
        <p:spPr bwMode="auto">
          <a:xfrm>
            <a:off x="2209800" y="4800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42" name="Oval 7">
            <a:extLst>
              <a:ext uri="{FF2B5EF4-FFF2-40B4-BE49-F238E27FC236}">
                <a16:creationId xmlns:a16="http://schemas.microsoft.com/office/drawing/2014/main" id="{5D5B1407-6F31-4F95-B20D-A23824EA7738}"/>
              </a:ext>
            </a:extLst>
          </p:cNvPr>
          <p:cNvSpPr>
            <a:spLocks noChangeArrowheads="1"/>
          </p:cNvSpPr>
          <p:nvPr/>
        </p:nvSpPr>
        <p:spPr bwMode="auto">
          <a:xfrm>
            <a:off x="2286000" y="38862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43" name="Line 8">
            <a:extLst>
              <a:ext uri="{FF2B5EF4-FFF2-40B4-BE49-F238E27FC236}">
                <a16:creationId xmlns:a16="http://schemas.microsoft.com/office/drawing/2014/main" id="{C79F40E5-665C-4959-BA17-145F6FD2D6C4}"/>
              </a:ext>
            </a:extLst>
          </p:cNvPr>
          <p:cNvSpPr>
            <a:spLocks noChangeShapeType="1"/>
          </p:cNvSpPr>
          <p:nvPr/>
        </p:nvSpPr>
        <p:spPr bwMode="auto">
          <a:xfrm>
            <a:off x="1600200" y="3886200"/>
            <a:ext cx="685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4" name="Line 9">
            <a:extLst>
              <a:ext uri="{FF2B5EF4-FFF2-40B4-BE49-F238E27FC236}">
                <a16:creationId xmlns:a16="http://schemas.microsoft.com/office/drawing/2014/main" id="{AA9FC509-2981-4481-979D-24192EC8B706}"/>
              </a:ext>
            </a:extLst>
          </p:cNvPr>
          <p:cNvSpPr>
            <a:spLocks noChangeShapeType="1"/>
          </p:cNvSpPr>
          <p:nvPr/>
        </p:nvSpPr>
        <p:spPr bwMode="auto">
          <a:xfrm flipV="1">
            <a:off x="2286000" y="4038600"/>
            <a:ext cx="76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Line 10">
            <a:extLst>
              <a:ext uri="{FF2B5EF4-FFF2-40B4-BE49-F238E27FC236}">
                <a16:creationId xmlns:a16="http://schemas.microsoft.com/office/drawing/2014/main" id="{4811D57E-9CFD-46E5-9239-9CD9215FE17D}"/>
              </a:ext>
            </a:extLst>
          </p:cNvPr>
          <p:cNvSpPr>
            <a:spLocks noChangeShapeType="1"/>
          </p:cNvSpPr>
          <p:nvPr/>
        </p:nvSpPr>
        <p:spPr bwMode="auto">
          <a:xfrm>
            <a:off x="2438400" y="3962400"/>
            <a:ext cx="762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Line 11">
            <a:extLst>
              <a:ext uri="{FF2B5EF4-FFF2-40B4-BE49-F238E27FC236}">
                <a16:creationId xmlns:a16="http://schemas.microsoft.com/office/drawing/2014/main" id="{3060308F-2223-4D0F-B64C-EF63D1BB0125}"/>
              </a:ext>
            </a:extLst>
          </p:cNvPr>
          <p:cNvSpPr>
            <a:spLocks noChangeShapeType="1"/>
          </p:cNvSpPr>
          <p:nvPr/>
        </p:nvSpPr>
        <p:spPr bwMode="auto">
          <a:xfrm flipH="1">
            <a:off x="2286000" y="4267200"/>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Text Box 12">
            <a:extLst>
              <a:ext uri="{FF2B5EF4-FFF2-40B4-BE49-F238E27FC236}">
                <a16:creationId xmlns:a16="http://schemas.microsoft.com/office/drawing/2014/main" id="{C2335E7C-DCDB-402B-95D9-9F330E21A20A}"/>
              </a:ext>
            </a:extLst>
          </p:cNvPr>
          <p:cNvSpPr txBox="1">
            <a:spLocks noChangeArrowheads="1"/>
          </p:cNvSpPr>
          <p:nvPr/>
        </p:nvSpPr>
        <p:spPr bwMode="auto">
          <a:xfrm>
            <a:off x="1752600" y="5181600"/>
            <a:ext cx="2286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Simple</a:t>
            </a:r>
          </a:p>
        </p:txBody>
      </p:sp>
      <p:sp>
        <p:nvSpPr>
          <p:cNvPr id="14348" name="Line 13">
            <a:extLst>
              <a:ext uri="{FF2B5EF4-FFF2-40B4-BE49-F238E27FC236}">
                <a16:creationId xmlns:a16="http://schemas.microsoft.com/office/drawing/2014/main" id="{46378759-9D93-43D5-A43D-68C0D9B6DE91}"/>
              </a:ext>
            </a:extLst>
          </p:cNvPr>
          <p:cNvSpPr>
            <a:spLocks noChangeShapeType="1"/>
          </p:cNvSpPr>
          <p:nvPr/>
        </p:nvSpPr>
        <p:spPr bwMode="auto">
          <a:xfrm flipH="1">
            <a:off x="1295400" y="35814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9" name="Oval 14">
            <a:extLst>
              <a:ext uri="{FF2B5EF4-FFF2-40B4-BE49-F238E27FC236}">
                <a16:creationId xmlns:a16="http://schemas.microsoft.com/office/drawing/2014/main" id="{7DE2E258-EB09-4383-90D5-7888E58A0658}"/>
              </a:ext>
            </a:extLst>
          </p:cNvPr>
          <p:cNvSpPr>
            <a:spLocks noChangeArrowheads="1"/>
          </p:cNvSpPr>
          <p:nvPr/>
        </p:nvSpPr>
        <p:spPr bwMode="auto">
          <a:xfrm>
            <a:off x="1219200" y="4191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50" name="Oval 15">
            <a:extLst>
              <a:ext uri="{FF2B5EF4-FFF2-40B4-BE49-F238E27FC236}">
                <a16:creationId xmlns:a16="http://schemas.microsoft.com/office/drawing/2014/main" id="{C1EC2AEC-E158-4C8A-A94C-F82A1DA6765C}"/>
              </a:ext>
            </a:extLst>
          </p:cNvPr>
          <p:cNvSpPr>
            <a:spLocks noChangeArrowheads="1"/>
          </p:cNvSpPr>
          <p:nvPr/>
        </p:nvSpPr>
        <p:spPr bwMode="auto">
          <a:xfrm>
            <a:off x="1752600" y="35052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51" name="Oval 16">
            <a:extLst>
              <a:ext uri="{FF2B5EF4-FFF2-40B4-BE49-F238E27FC236}">
                <a16:creationId xmlns:a16="http://schemas.microsoft.com/office/drawing/2014/main" id="{5F9F0FF2-C57E-488A-89AD-425CB94E6505}"/>
              </a:ext>
            </a:extLst>
          </p:cNvPr>
          <p:cNvSpPr>
            <a:spLocks noChangeArrowheads="1"/>
          </p:cNvSpPr>
          <p:nvPr/>
        </p:nvSpPr>
        <p:spPr bwMode="auto">
          <a:xfrm>
            <a:off x="5029200" y="3962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52" name="Oval 17">
            <a:extLst>
              <a:ext uri="{FF2B5EF4-FFF2-40B4-BE49-F238E27FC236}">
                <a16:creationId xmlns:a16="http://schemas.microsoft.com/office/drawing/2014/main" id="{BA842EF6-C2E8-4649-A174-72E26260D02B}"/>
              </a:ext>
            </a:extLst>
          </p:cNvPr>
          <p:cNvSpPr>
            <a:spLocks noChangeArrowheads="1"/>
          </p:cNvSpPr>
          <p:nvPr/>
        </p:nvSpPr>
        <p:spPr bwMode="auto">
          <a:xfrm>
            <a:off x="6553200" y="4343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53" name="Oval 18">
            <a:extLst>
              <a:ext uri="{FF2B5EF4-FFF2-40B4-BE49-F238E27FC236}">
                <a16:creationId xmlns:a16="http://schemas.microsoft.com/office/drawing/2014/main" id="{8B6E44C5-6DB0-46B4-9424-1E9FAEE3D52C}"/>
              </a:ext>
            </a:extLst>
          </p:cNvPr>
          <p:cNvSpPr>
            <a:spLocks noChangeArrowheads="1"/>
          </p:cNvSpPr>
          <p:nvPr/>
        </p:nvSpPr>
        <p:spPr bwMode="auto">
          <a:xfrm>
            <a:off x="5715000" y="4953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54" name="Oval 19">
            <a:extLst>
              <a:ext uri="{FF2B5EF4-FFF2-40B4-BE49-F238E27FC236}">
                <a16:creationId xmlns:a16="http://schemas.microsoft.com/office/drawing/2014/main" id="{A3E3421D-211B-4B81-B96B-E6DB71CF50DC}"/>
              </a:ext>
            </a:extLst>
          </p:cNvPr>
          <p:cNvSpPr>
            <a:spLocks noChangeArrowheads="1"/>
          </p:cNvSpPr>
          <p:nvPr/>
        </p:nvSpPr>
        <p:spPr bwMode="auto">
          <a:xfrm>
            <a:off x="6019800" y="4038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55" name="Line 20">
            <a:extLst>
              <a:ext uri="{FF2B5EF4-FFF2-40B4-BE49-F238E27FC236}">
                <a16:creationId xmlns:a16="http://schemas.microsoft.com/office/drawing/2014/main" id="{2E109848-0BC6-452B-8A71-5C10B2831E81}"/>
              </a:ext>
            </a:extLst>
          </p:cNvPr>
          <p:cNvSpPr>
            <a:spLocks noChangeShapeType="1"/>
          </p:cNvSpPr>
          <p:nvPr/>
        </p:nvSpPr>
        <p:spPr bwMode="auto">
          <a:xfrm>
            <a:off x="5105400" y="4038600"/>
            <a:ext cx="685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Line 21">
            <a:extLst>
              <a:ext uri="{FF2B5EF4-FFF2-40B4-BE49-F238E27FC236}">
                <a16:creationId xmlns:a16="http://schemas.microsoft.com/office/drawing/2014/main" id="{271604FF-AD23-4049-92B3-AB99462739A8}"/>
              </a:ext>
            </a:extLst>
          </p:cNvPr>
          <p:cNvSpPr>
            <a:spLocks noChangeShapeType="1"/>
          </p:cNvSpPr>
          <p:nvPr/>
        </p:nvSpPr>
        <p:spPr bwMode="auto">
          <a:xfrm flipV="1">
            <a:off x="5791200" y="4114800"/>
            <a:ext cx="304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Line 22">
            <a:extLst>
              <a:ext uri="{FF2B5EF4-FFF2-40B4-BE49-F238E27FC236}">
                <a16:creationId xmlns:a16="http://schemas.microsoft.com/office/drawing/2014/main" id="{82F1B5C6-8923-4D93-8DF8-A72F6AF599CF}"/>
              </a:ext>
            </a:extLst>
          </p:cNvPr>
          <p:cNvSpPr>
            <a:spLocks noChangeShapeType="1"/>
          </p:cNvSpPr>
          <p:nvPr/>
        </p:nvSpPr>
        <p:spPr bwMode="auto">
          <a:xfrm>
            <a:off x="6096000" y="41148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8" name="Line 23">
            <a:extLst>
              <a:ext uri="{FF2B5EF4-FFF2-40B4-BE49-F238E27FC236}">
                <a16:creationId xmlns:a16="http://schemas.microsoft.com/office/drawing/2014/main" id="{EC19DEFC-3FDA-444B-BB8F-0220C88AB2E9}"/>
              </a:ext>
            </a:extLst>
          </p:cNvPr>
          <p:cNvSpPr>
            <a:spLocks noChangeShapeType="1"/>
          </p:cNvSpPr>
          <p:nvPr/>
        </p:nvSpPr>
        <p:spPr bwMode="auto">
          <a:xfrm flipH="1">
            <a:off x="5791200" y="4419600"/>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9" name="Line 24">
            <a:extLst>
              <a:ext uri="{FF2B5EF4-FFF2-40B4-BE49-F238E27FC236}">
                <a16:creationId xmlns:a16="http://schemas.microsoft.com/office/drawing/2014/main" id="{1FEB1F90-13F8-41C1-8BE7-1DFA82B6AFB6}"/>
              </a:ext>
            </a:extLst>
          </p:cNvPr>
          <p:cNvSpPr>
            <a:spLocks noChangeShapeType="1"/>
          </p:cNvSpPr>
          <p:nvPr/>
        </p:nvSpPr>
        <p:spPr bwMode="auto">
          <a:xfrm flipH="1">
            <a:off x="4800600" y="37338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0" name="Oval 25">
            <a:extLst>
              <a:ext uri="{FF2B5EF4-FFF2-40B4-BE49-F238E27FC236}">
                <a16:creationId xmlns:a16="http://schemas.microsoft.com/office/drawing/2014/main" id="{7885E825-F7B0-44BD-A96F-05137DC97ACC}"/>
              </a:ext>
            </a:extLst>
          </p:cNvPr>
          <p:cNvSpPr>
            <a:spLocks noChangeArrowheads="1"/>
          </p:cNvSpPr>
          <p:nvPr/>
        </p:nvSpPr>
        <p:spPr bwMode="auto">
          <a:xfrm>
            <a:off x="4724400" y="4343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61" name="Oval 26">
            <a:extLst>
              <a:ext uri="{FF2B5EF4-FFF2-40B4-BE49-F238E27FC236}">
                <a16:creationId xmlns:a16="http://schemas.microsoft.com/office/drawing/2014/main" id="{BF11E88D-9409-43F2-8A0C-67AB65799343}"/>
              </a:ext>
            </a:extLst>
          </p:cNvPr>
          <p:cNvSpPr>
            <a:spLocks noChangeArrowheads="1"/>
          </p:cNvSpPr>
          <p:nvPr/>
        </p:nvSpPr>
        <p:spPr bwMode="auto">
          <a:xfrm>
            <a:off x="5257800" y="3657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62" name="Arc 27">
            <a:extLst>
              <a:ext uri="{FF2B5EF4-FFF2-40B4-BE49-F238E27FC236}">
                <a16:creationId xmlns:a16="http://schemas.microsoft.com/office/drawing/2014/main" id="{C524C447-C31A-4E72-884D-5E1669BCE5C5}"/>
              </a:ext>
            </a:extLst>
          </p:cNvPr>
          <p:cNvSpPr>
            <a:spLocks/>
          </p:cNvSpPr>
          <p:nvPr/>
        </p:nvSpPr>
        <p:spPr bwMode="auto">
          <a:xfrm flipH="1">
            <a:off x="4800600" y="3733800"/>
            <a:ext cx="304800" cy="685800"/>
          </a:xfrm>
          <a:custGeom>
            <a:avLst/>
            <a:gdLst>
              <a:gd name="T0" fmla="*/ 0 w 40824"/>
              <a:gd name="T1" fmla="*/ 2147483646 h 21600"/>
              <a:gd name="T2" fmla="*/ 2147483646 w 40824"/>
              <a:gd name="T3" fmla="*/ 2147483646 h 21600"/>
              <a:gd name="T4" fmla="*/ 1081641671 w 40824"/>
              <a:gd name="T5" fmla="*/ 2147483646 h 21600"/>
              <a:gd name="T6" fmla="*/ 0 60000 65536"/>
              <a:gd name="T7" fmla="*/ 0 60000 65536"/>
              <a:gd name="T8" fmla="*/ 0 60000 65536"/>
            </a:gdLst>
            <a:ahLst/>
            <a:cxnLst>
              <a:cxn ang="T6">
                <a:pos x="T0" y="T1"/>
              </a:cxn>
              <a:cxn ang="T7">
                <a:pos x="T2" y="T3"/>
              </a:cxn>
              <a:cxn ang="T8">
                <a:pos x="T4" y="T5"/>
              </a:cxn>
            </a:cxnLst>
            <a:rect l="0" t="0" r="r" b="b"/>
            <a:pathLst>
              <a:path w="40824" h="21600" fill="none" extrusionOk="0">
                <a:moveTo>
                  <a:pt x="-1" y="11751"/>
                </a:moveTo>
                <a:cubicBezTo>
                  <a:pt x="3695" y="4537"/>
                  <a:pt x="11118" y="-1"/>
                  <a:pt x="19224" y="0"/>
                </a:cubicBezTo>
                <a:cubicBezTo>
                  <a:pt x="31098" y="0"/>
                  <a:pt x="40746" y="9584"/>
                  <a:pt x="40823" y="21459"/>
                </a:cubicBezTo>
              </a:path>
              <a:path w="40824" h="21600" stroke="0" extrusionOk="0">
                <a:moveTo>
                  <a:pt x="-1" y="11751"/>
                </a:moveTo>
                <a:cubicBezTo>
                  <a:pt x="3695" y="4537"/>
                  <a:pt x="11118" y="-1"/>
                  <a:pt x="19224" y="0"/>
                </a:cubicBezTo>
                <a:cubicBezTo>
                  <a:pt x="31098" y="0"/>
                  <a:pt x="40746" y="9584"/>
                  <a:pt x="40823" y="21459"/>
                </a:cubicBezTo>
                <a:lnTo>
                  <a:pt x="19224" y="21600"/>
                </a:lnTo>
                <a:lnTo>
                  <a:pt x="-1" y="1175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3" name="Oval 28">
            <a:extLst>
              <a:ext uri="{FF2B5EF4-FFF2-40B4-BE49-F238E27FC236}">
                <a16:creationId xmlns:a16="http://schemas.microsoft.com/office/drawing/2014/main" id="{336C52F9-6C77-4AD3-AC72-09A77B48BC3D}"/>
              </a:ext>
            </a:extLst>
          </p:cNvPr>
          <p:cNvSpPr>
            <a:spLocks noChangeArrowheads="1"/>
          </p:cNvSpPr>
          <p:nvPr/>
        </p:nvSpPr>
        <p:spPr bwMode="auto">
          <a:xfrm>
            <a:off x="6629400" y="41910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64" name="Text Box 29">
            <a:extLst>
              <a:ext uri="{FF2B5EF4-FFF2-40B4-BE49-F238E27FC236}">
                <a16:creationId xmlns:a16="http://schemas.microsoft.com/office/drawing/2014/main" id="{621FE714-97B2-4661-B815-8E1374BC9BD9}"/>
              </a:ext>
            </a:extLst>
          </p:cNvPr>
          <p:cNvSpPr txBox="1">
            <a:spLocks noChangeArrowheads="1"/>
          </p:cNvSpPr>
          <p:nvPr/>
        </p:nvSpPr>
        <p:spPr bwMode="auto">
          <a:xfrm>
            <a:off x="4876800" y="5181600"/>
            <a:ext cx="2286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Not simple</a:t>
            </a:r>
          </a:p>
        </p:txBody>
      </p:sp>
      <p:sp>
        <p:nvSpPr>
          <p:cNvPr id="14365" name="Rectangle 30">
            <a:extLst>
              <a:ext uri="{FF2B5EF4-FFF2-40B4-BE49-F238E27FC236}">
                <a16:creationId xmlns:a16="http://schemas.microsoft.com/office/drawing/2014/main" id="{D1C8558D-0B05-4073-8F93-CE7F6B70A95B}"/>
              </a:ext>
            </a:extLst>
          </p:cNvPr>
          <p:cNvSpPr>
            <a:spLocks noGrp="1" noChangeArrowheads="1"/>
          </p:cNvSpPr>
          <p:nvPr>
            <p:ph type="title"/>
          </p:nvPr>
        </p:nvSpPr>
        <p:spPr/>
        <p:txBody>
          <a:bodyPr/>
          <a:lstStyle/>
          <a:p>
            <a:r>
              <a:rPr lang="en-US" altLang="en-US"/>
              <a:t>Simple Graphs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ext Box 3">
            <a:extLst>
              <a:ext uri="{FF2B5EF4-FFF2-40B4-BE49-F238E27FC236}">
                <a16:creationId xmlns:a16="http://schemas.microsoft.com/office/drawing/2014/main" id="{4A656BD7-D150-4810-8BA3-E91EFA9C54A2}"/>
              </a:ext>
            </a:extLst>
          </p:cNvPr>
          <p:cNvSpPr txBox="1">
            <a:spLocks noChangeArrowheads="1"/>
          </p:cNvSpPr>
          <p:nvPr/>
        </p:nvSpPr>
        <p:spPr bwMode="auto">
          <a:xfrm>
            <a:off x="457200" y="1598613"/>
            <a:ext cx="777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The number of edges joined to a vertex is called the </a:t>
            </a:r>
            <a:r>
              <a:rPr lang="en-US" altLang="en-US" sz="2800" b="1">
                <a:latin typeface="Times New Roman" panose="02020603050405020304" pitchFamily="18" charset="0"/>
              </a:rPr>
              <a:t>degree of the vertex</a:t>
            </a:r>
            <a:r>
              <a:rPr lang="en-US" altLang="en-US" sz="2800">
                <a:latin typeface="Times New Roman" panose="02020603050405020304" pitchFamily="18" charset="0"/>
              </a:rPr>
              <a:t>.</a:t>
            </a:r>
          </a:p>
        </p:txBody>
      </p:sp>
      <p:sp>
        <p:nvSpPr>
          <p:cNvPr id="15363" name="Oval 4">
            <a:extLst>
              <a:ext uri="{FF2B5EF4-FFF2-40B4-BE49-F238E27FC236}">
                <a16:creationId xmlns:a16="http://schemas.microsoft.com/office/drawing/2014/main" id="{87938B16-CB28-440A-B4D4-4F537DD57A44}"/>
              </a:ext>
            </a:extLst>
          </p:cNvPr>
          <p:cNvSpPr>
            <a:spLocks noChangeArrowheads="1"/>
          </p:cNvSpPr>
          <p:nvPr/>
        </p:nvSpPr>
        <p:spPr bwMode="auto">
          <a:xfrm>
            <a:off x="2590800" y="3200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64" name="Oval 5">
            <a:extLst>
              <a:ext uri="{FF2B5EF4-FFF2-40B4-BE49-F238E27FC236}">
                <a16:creationId xmlns:a16="http://schemas.microsoft.com/office/drawing/2014/main" id="{976AB6DC-DBA5-4974-AD16-8D70B31D2321}"/>
              </a:ext>
            </a:extLst>
          </p:cNvPr>
          <p:cNvSpPr>
            <a:spLocks noChangeArrowheads="1"/>
          </p:cNvSpPr>
          <p:nvPr/>
        </p:nvSpPr>
        <p:spPr bwMode="auto">
          <a:xfrm>
            <a:off x="6934200" y="3429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65" name="Oval 6">
            <a:extLst>
              <a:ext uri="{FF2B5EF4-FFF2-40B4-BE49-F238E27FC236}">
                <a16:creationId xmlns:a16="http://schemas.microsoft.com/office/drawing/2014/main" id="{09C8B2CB-D7B9-4187-8DBC-EDBE84DF923F}"/>
              </a:ext>
            </a:extLst>
          </p:cNvPr>
          <p:cNvSpPr>
            <a:spLocks noChangeArrowheads="1"/>
          </p:cNvSpPr>
          <p:nvPr/>
        </p:nvSpPr>
        <p:spPr bwMode="auto">
          <a:xfrm>
            <a:off x="6096000" y="4038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66" name="Oval 7">
            <a:extLst>
              <a:ext uri="{FF2B5EF4-FFF2-40B4-BE49-F238E27FC236}">
                <a16:creationId xmlns:a16="http://schemas.microsoft.com/office/drawing/2014/main" id="{2ADB2E51-28FA-41A8-A273-2586727C13D1}"/>
              </a:ext>
            </a:extLst>
          </p:cNvPr>
          <p:cNvSpPr>
            <a:spLocks noChangeArrowheads="1"/>
          </p:cNvSpPr>
          <p:nvPr/>
        </p:nvSpPr>
        <p:spPr bwMode="auto">
          <a:xfrm>
            <a:off x="6172200" y="31242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67" name="Line 8">
            <a:extLst>
              <a:ext uri="{FF2B5EF4-FFF2-40B4-BE49-F238E27FC236}">
                <a16:creationId xmlns:a16="http://schemas.microsoft.com/office/drawing/2014/main" id="{DEC1EA75-99BD-4730-A81B-B2BEC74577E7}"/>
              </a:ext>
            </a:extLst>
          </p:cNvPr>
          <p:cNvSpPr>
            <a:spLocks noChangeShapeType="1"/>
          </p:cNvSpPr>
          <p:nvPr/>
        </p:nvSpPr>
        <p:spPr bwMode="auto">
          <a:xfrm flipV="1">
            <a:off x="6172200" y="3276600"/>
            <a:ext cx="76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Line 9">
            <a:extLst>
              <a:ext uri="{FF2B5EF4-FFF2-40B4-BE49-F238E27FC236}">
                <a16:creationId xmlns:a16="http://schemas.microsoft.com/office/drawing/2014/main" id="{38C1DB13-08F6-41B3-8AA4-FCBE0DA426CC}"/>
              </a:ext>
            </a:extLst>
          </p:cNvPr>
          <p:cNvSpPr>
            <a:spLocks noChangeShapeType="1"/>
          </p:cNvSpPr>
          <p:nvPr/>
        </p:nvSpPr>
        <p:spPr bwMode="auto">
          <a:xfrm>
            <a:off x="6324600" y="3200400"/>
            <a:ext cx="762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Oval 10">
            <a:extLst>
              <a:ext uri="{FF2B5EF4-FFF2-40B4-BE49-F238E27FC236}">
                <a16:creationId xmlns:a16="http://schemas.microsoft.com/office/drawing/2014/main" id="{6AD4FF57-46A5-4553-9FD3-64EA56D9C61F}"/>
              </a:ext>
            </a:extLst>
          </p:cNvPr>
          <p:cNvSpPr>
            <a:spLocks noChangeArrowheads="1"/>
          </p:cNvSpPr>
          <p:nvPr/>
        </p:nvSpPr>
        <p:spPr bwMode="auto">
          <a:xfrm>
            <a:off x="1600200" y="35052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70" name="Oval 11">
            <a:extLst>
              <a:ext uri="{FF2B5EF4-FFF2-40B4-BE49-F238E27FC236}">
                <a16:creationId xmlns:a16="http://schemas.microsoft.com/office/drawing/2014/main" id="{472B1113-39F6-48BC-A278-F997AF4DDE47}"/>
              </a:ext>
            </a:extLst>
          </p:cNvPr>
          <p:cNvSpPr>
            <a:spLocks noChangeArrowheads="1"/>
          </p:cNvSpPr>
          <p:nvPr/>
        </p:nvSpPr>
        <p:spPr bwMode="auto">
          <a:xfrm>
            <a:off x="4419600" y="3429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71" name="Oval 12">
            <a:extLst>
              <a:ext uri="{FF2B5EF4-FFF2-40B4-BE49-F238E27FC236}">
                <a16:creationId xmlns:a16="http://schemas.microsoft.com/office/drawing/2014/main" id="{F37FA2B1-B768-4545-901A-4B854D51823D}"/>
              </a:ext>
            </a:extLst>
          </p:cNvPr>
          <p:cNvSpPr>
            <a:spLocks noChangeArrowheads="1"/>
          </p:cNvSpPr>
          <p:nvPr/>
        </p:nvSpPr>
        <p:spPr bwMode="auto">
          <a:xfrm>
            <a:off x="2286000" y="3733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72" name="Oval 13">
            <a:extLst>
              <a:ext uri="{FF2B5EF4-FFF2-40B4-BE49-F238E27FC236}">
                <a16:creationId xmlns:a16="http://schemas.microsoft.com/office/drawing/2014/main" id="{33BF366D-1E0F-43D6-9153-8142916DA0CF}"/>
              </a:ext>
            </a:extLst>
          </p:cNvPr>
          <p:cNvSpPr>
            <a:spLocks noChangeArrowheads="1"/>
          </p:cNvSpPr>
          <p:nvPr/>
        </p:nvSpPr>
        <p:spPr bwMode="auto">
          <a:xfrm>
            <a:off x="3048000" y="35052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73" name="Text Box 14">
            <a:extLst>
              <a:ext uri="{FF2B5EF4-FFF2-40B4-BE49-F238E27FC236}">
                <a16:creationId xmlns:a16="http://schemas.microsoft.com/office/drawing/2014/main" id="{0C1580AA-DA6B-46F2-8F1E-C3F4474867B2}"/>
              </a:ext>
            </a:extLst>
          </p:cNvPr>
          <p:cNvSpPr txBox="1">
            <a:spLocks noChangeArrowheads="1"/>
          </p:cNvSpPr>
          <p:nvPr/>
        </p:nvSpPr>
        <p:spPr bwMode="auto">
          <a:xfrm>
            <a:off x="4267200" y="2895600"/>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i="1">
                <a:latin typeface="Times New Roman" panose="02020603050405020304" pitchFamily="18" charset="0"/>
              </a:rPr>
              <a:t>A</a:t>
            </a:r>
            <a:r>
              <a:rPr lang="en-US" altLang="en-US" sz="2800">
                <a:latin typeface="Times New Roman" panose="02020603050405020304" pitchFamily="18" charset="0"/>
              </a:rPr>
              <a:t> </a:t>
            </a:r>
          </a:p>
        </p:txBody>
      </p:sp>
      <p:sp>
        <p:nvSpPr>
          <p:cNvPr id="15374" name="Text Box 15">
            <a:extLst>
              <a:ext uri="{FF2B5EF4-FFF2-40B4-BE49-F238E27FC236}">
                <a16:creationId xmlns:a16="http://schemas.microsoft.com/office/drawing/2014/main" id="{5B75FDC0-416C-41B5-8408-7F5A00D18E51}"/>
              </a:ext>
            </a:extLst>
          </p:cNvPr>
          <p:cNvSpPr txBox="1">
            <a:spLocks noChangeArrowheads="1"/>
          </p:cNvSpPr>
          <p:nvPr/>
        </p:nvSpPr>
        <p:spPr bwMode="auto">
          <a:xfrm>
            <a:off x="7086600" y="3200400"/>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i="1">
                <a:latin typeface="Times New Roman" panose="02020603050405020304" pitchFamily="18" charset="0"/>
              </a:rPr>
              <a:t>B</a:t>
            </a:r>
            <a:r>
              <a:rPr lang="en-US" altLang="en-US" sz="2800">
                <a:latin typeface="Times New Roman" panose="02020603050405020304" pitchFamily="18" charset="0"/>
              </a:rPr>
              <a:t> </a:t>
            </a:r>
          </a:p>
        </p:txBody>
      </p:sp>
      <p:sp>
        <p:nvSpPr>
          <p:cNvPr id="15375" name="Text Box 16">
            <a:extLst>
              <a:ext uri="{FF2B5EF4-FFF2-40B4-BE49-F238E27FC236}">
                <a16:creationId xmlns:a16="http://schemas.microsoft.com/office/drawing/2014/main" id="{815D849B-E21F-4CFE-BD0A-FED374B3A441}"/>
              </a:ext>
            </a:extLst>
          </p:cNvPr>
          <p:cNvSpPr txBox="1">
            <a:spLocks noChangeArrowheads="1"/>
          </p:cNvSpPr>
          <p:nvPr/>
        </p:nvSpPr>
        <p:spPr bwMode="auto">
          <a:xfrm>
            <a:off x="5791200" y="2743200"/>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i="1">
                <a:latin typeface="Times New Roman" panose="02020603050405020304" pitchFamily="18" charset="0"/>
              </a:rPr>
              <a:t>C</a:t>
            </a:r>
            <a:r>
              <a:rPr lang="en-US" altLang="en-US" sz="2800">
                <a:latin typeface="Times New Roman" panose="02020603050405020304" pitchFamily="18" charset="0"/>
              </a:rPr>
              <a:t> </a:t>
            </a:r>
          </a:p>
        </p:txBody>
      </p:sp>
      <p:sp>
        <p:nvSpPr>
          <p:cNvPr id="15376" name="Line 17">
            <a:extLst>
              <a:ext uri="{FF2B5EF4-FFF2-40B4-BE49-F238E27FC236}">
                <a16:creationId xmlns:a16="http://schemas.microsoft.com/office/drawing/2014/main" id="{896327AF-03B5-4C36-8B47-64651F2EA853}"/>
              </a:ext>
            </a:extLst>
          </p:cNvPr>
          <p:cNvSpPr>
            <a:spLocks noChangeShapeType="1"/>
          </p:cNvSpPr>
          <p:nvPr/>
        </p:nvSpPr>
        <p:spPr bwMode="auto">
          <a:xfrm flipV="1">
            <a:off x="2362200" y="32004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7" name="Oval 18">
            <a:extLst>
              <a:ext uri="{FF2B5EF4-FFF2-40B4-BE49-F238E27FC236}">
                <a16:creationId xmlns:a16="http://schemas.microsoft.com/office/drawing/2014/main" id="{F4967B65-79DA-4E30-B5DE-514CACF299FB}"/>
              </a:ext>
            </a:extLst>
          </p:cNvPr>
          <p:cNvSpPr>
            <a:spLocks noChangeArrowheads="1"/>
          </p:cNvSpPr>
          <p:nvPr/>
        </p:nvSpPr>
        <p:spPr bwMode="auto">
          <a:xfrm>
            <a:off x="1676400" y="3276600"/>
            <a:ext cx="14478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78" name="Line 19">
            <a:extLst>
              <a:ext uri="{FF2B5EF4-FFF2-40B4-BE49-F238E27FC236}">
                <a16:creationId xmlns:a16="http://schemas.microsoft.com/office/drawing/2014/main" id="{FA434243-280F-4A34-9313-54807E3935A8}"/>
              </a:ext>
            </a:extLst>
          </p:cNvPr>
          <p:cNvSpPr>
            <a:spLocks noChangeShapeType="1"/>
          </p:cNvSpPr>
          <p:nvPr/>
        </p:nvSpPr>
        <p:spPr bwMode="auto">
          <a:xfrm>
            <a:off x="1676400" y="35814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9" name="Text Box 20">
            <a:extLst>
              <a:ext uri="{FF2B5EF4-FFF2-40B4-BE49-F238E27FC236}">
                <a16:creationId xmlns:a16="http://schemas.microsoft.com/office/drawing/2014/main" id="{A0B4DBE9-82FF-495F-9979-93A34C40671D}"/>
              </a:ext>
            </a:extLst>
          </p:cNvPr>
          <p:cNvSpPr txBox="1">
            <a:spLocks noChangeArrowheads="1"/>
          </p:cNvSpPr>
          <p:nvPr/>
        </p:nvSpPr>
        <p:spPr bwMode="auto">
          <a:xfrm>
            <a:off x="1431925" y="5248275"/>
            <a:ext cx="473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800">
              <a:latin typeface="Times New Roman" panose="02020603050405020304" pitchFamily="18" charset="0"/>
            </a:endParaRPr>
          </a:p>
        </p:txBody>
      </p:sp>
      <p:sp>
        <p:nvSpPr>
          <p:cNvPr id="15380" name="Text Box 21">
            <a:extLst>
              <a:ext uri="{FF2B5EF4-FFF2-40B4-BE49-F238E27FC236}">
                <a16:creationId xmlns:a16="http://schemas.microsoft.com/office/drawing/2014/main" id="{8D930213-B868-461D-9C61-2A8151AC4492}"/>
              </a:ext>
            </a:extLst>
          </p:cNvPr>
          <p:cNvSpPr txBox="1">
            <a:spLocks noChangeArrowheads="1"/>
          </p:cNvSpPr>
          <p:nvPr/>
        </p:nvSpPr>
        <p:spPr bwMode="auto">
          <a:xfrm>
            <a:off x="1143000" y="3276600"/>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i="1">
                <a:latin typeface="Times New Roman" panose="02020603050405020304" pitchFamily="18" charset="0"/>
              </a:rPr>
              <a:t>D</a:t>
            </a:r>
          </a:p>
        </p:txBody>
      </p:sp>
      <p:sp>
        <p:nvSpPr>
          <p:cNvPr id="15381" name="Text Box 22">
            <a:extLst>
              <a:ext uri="{FF2B5EF4-FFF2-40B4-BE49-F238E27FC236}">
                <a16:creationId xmlns:a16="http://schemas.microsoft.com/office/drawing/2014/main" id="{47E6F00C-A9C6-4AC7-B713-03D6A890F148}"/>
              </a:ext>
            </a:extLst>
          </p:cNvPr>
          <p:cNvSpPr txBox="1">
            <a:spLocks noChangeArrowheads="1"/>
          </p:cNvSpPr>
          <p:nvPr/>
        </p:nvSpPr>
        <p:spPr bwMode="auto">
          <a:xfrm>
            <a:off x="549275" y="4435475"/>
            <a:ext cx="6858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i="1">
                <a:latin typeface="Times New Roman" panose="02020603050405020304" pitchFamily="18" charset="0"/>
              </a:rPr>
              <a:t>A</a:t>
            </a:r>
            <a:r>
              <a:rPr lang="en-US" altLang="en-US" sz="2800">
                <a:latin typeface="Times New Roman" panose="02020603050405020304" pitchFamily="18" charset="0"/>
              </a:rPr>
              <a:t> has degree 0, </a:t>
            </a:r>
            <a:r>
              <a:rPr lang="en-US" altLang="en-US" sz="2800" i="1">
                <a:latin typeface="Times New Roman" panose="02020603050405020304" pitchFamily="18" charset="0"/>
              </a:rPr>
              <a:t>B</a:t>
            </a:r>
            <a:r>
              <a:rPr lang="en-US" altLang="en-US" sz="2800">
                <a:latin typeface="Times New Roman" panose="02020603050405020304" pitchFamily="18" charset="0"/>
              </a:rPr>
              <a:t> has degree 1, </a:t>
            </a:r>
            <a:r>
              <a:rPr lang="en-US" altLang="en-US" sz="2800" i="1">
                <a:latin typeface="Times New Roman" panose="02020603050405020304" pitchFamily="18" charset="0"/>
              </a:rPr>
              <a:t>C</a:t>
            </a:r>
            <a:r>
              <a:rPr lang="en-US" altLang="en-US" sz="2800">
                <a:latin typeface="Times New Roman" panose="02020603050405020304" pitchFamily="18" charset="0"/>
              </a:rPr>
              <a:t> has degree 2 and </a:t>
            </a:r>
            <a:r>
              <a:rPr lang="en-US" altLang="en-US" sz="2800" i="1">
                <a:latin typeface="Times New Roman" panose="02020603050405020304" pitchFamily="18" charset="0"/>
              </a:rPr>
              <a:t>D</a:t>
            </a:r>
            <a:r>
              <a:rPr lang="en-US" altLang="en-US" sz="2800">
                <a:latin typeface="Times New Roman" panose="02020603050405020304" pitchFamily="18" charset="0"/>
              </a:rPr>
              <a:t> has degree 3. </a:t>
            </a:r>
            <a:endParaRPr lang="en-US" altLang="en-US" sz="2800" i="1">
              <a:latin typeface="Times New Roman" panose="02020603050405020304" pitchFamily="18" charset="0"/>
            </a:endParaRPr>
          </a:p>
        </p:txBody>
      </p:sp>
      <p:sp>
        <p:nvSpPr>
          <p:cNvPr id="15382" name="Rectangle 23">
            <a:extLst>
              <a:ext uri="{FF2B5EF4-FFF2-40B4-BE49-F238E27FC236}">
                <a16:creationId xmlns:a16="http://schemas.microsoft.com/office/drawing/2014/main" id="{E42100AC-2B14-441B-BA52-4649F0735298}"/>
              </a:ext>
            </a:extLst>
          </p:cNvPr>
          <p:cNvSpPr>
            <a:spLocks noGrp="1" noChangeArrowheads="1"/>
          </p:cNvSpPr>
          <p:nvPr>
            <p:ph type="title"/>
          </p:nvPr>
        </p:nvSpPr>
        <p:spPr/>
        <p:txBody>
          <a:bodyPr/>
          <a:lstStyle/>
          <a:p>
            <a:r>
              <a:rPr lang="en-US" altLang="en-US"/>
              <a:t>Degree of the Vertex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ext Box 3">
            <a:extLst>
              <a:ext uri="{FF2B5EF4-FFF2-40B4-BE49-F238E27FC236}">
                <a16:creationId xmlns:a16="http://schemas.microsoft.com/office/drawing/2014/main" id="{35AD1AB1-774C-4617-B6B2-4EF9B1B30011}"/>
              </a:ext>
            </a:extLst>
          </p:cNvPr>
          <p:cNvSpPr txBox="1">
            <a:spLocks noChangeArrowheads="1"/>
          </p:cNvSpPr>
          <p:nvPr/>
        </p:nvSpPr>
        <p:spPr bwMode="auto">
          <a:xfrm>
            <a:off x="455613" y="1598613"/>
            <a:ext cx="75438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Two graphs are </a:t>
            </a:r>
            <a:r>
              <a:rPr lang="en-US" altLang="en-US" sz="3000" b="1">
                <a:latin typeface="Times New Roman" panose="02020603050405020304" pitchFamily="18" charset="0"/>
              </a:rPr>
              <a:t>isomorphic</a:t>
            </a:r>
            <a:r>
              <a:rPr lang="en-US" altLang="en-US" sz="3000">
                <a:latin typeface="Times New Roman" panose="02020603050405020304" pitchFamily="18" charset="0"/>
              </a:rPr>
              <a:t> if there is a one-to-one matching between vertices of the two graphs with the property that whenever there is an edge between two vertices of either one of the graphs, there is an edge between the corresponding vertices of the other graph.</a:t>
            </a:r>
          </a:p>
        </p:txBody>
      </p:sp>
      <p:sp>
        <p:nvSpPr>
          <p:cNvPr id="16387" name="Rectangle 4">
            <a:extLst>
              <a:ext uri="{FF2B5EF4-FFF2-40B4-BE49-F238E27FC236}">
                <a16:creationId xmlns:a16="http://schemas.microsoft.com/office/drawing/2014/main" id="{6DFA9218-8EBF-448D-A0B1-E5F5DB1F22D5}"/>
              </a:ext>
            </a:extLst>
          </p:cNvPr>
          <p:cNvSpPr>
            <a:spLocks noGrp="1" noChangeArrowheads="1"/>
          </p:cNvSpPr>
          <p:nvPr>
            <p:ph type="title"/>
          </p:nvPr>
        </p:nvSpPr>
        <p:spPr/>
        <p:txBody>
          <a:bodyPr/>
          <a:lstStyle/>
          <a:p>
            <a:r>
              <a:rPr lang="en-US" altLang="en-US"/>
              <a:t>Isomorphic Graphs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ext Box 3">
            <a:extLst>
              <a:ext uri="{FF2B5EF4-FFF2-40B4-BE49-F238E27FC236}">
                <a16:creationId xmlns:a16="http://schemas.microsoft.com/office/drawing/2014/main" id="{88351F79-BE58-43BD-A64F-39E03635AC9B}"/>
              </a:ext>
            </a:extLst>
          </p:cNvPr>
          <p:cNvSpPr txBox="1">
            <a:spLocks noChangeArrowheads="1"/>
          </p:cNvSpPr>
          <p:nvPr/>
        </p:nvSpPr>
        <p:spPr bwMode="auto">
          <a:xfrm>
            <a:off x="455613" y="1598613"/>
            <a:ext cx="77724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A graph is </a:t>
            </a:r>
            <a:r>
              <a:rPr lang="en-US" altLang="en-US" sz="3000" b="1">
                <a:latin typeface="Times New Roman" panose="02020603050405020304" pitchFamily="18" charset="0"/>
              </a:rPr>
              <a:t>connected</a:t>
            </a:r>
            <a:r>
              <a:rPr lang="en-US" altLang="en-US" sz="3000">
                <a:latin typeface="Times New Roman" panose="02020603050405020304" pitchFamily="18" charset="0"/>
              </a:rPr>
              <a:t> if one can move from each vertex of the graph to every other vertex of the graph </a:t>
            </a:r>
            <a:r>
              <a:rPr lang="en-US" altLang="en-US" sz="3000" i="1">
                <a:latin typeface="Times New Roman" panose="02020603050405020304" pitchFamily="18" charset="0"/>
              </a:rPr>
              <a:t>along edges of the graph</a:t>
            </a:r>
            <a:r>
              <a:rPr lang="en-US" altLang="en-US" sz="3000">
                <a:latin typeface="Times New Roman" panose="02020603050405020304" pitchFamily="18" charset="0"/>
              </a:rPr>
              <a:t>.  If not, the graph is </a:t>
            </a:r>
            <a:r>
              <a:rPr lang="en-US" altLang="en-US" sz="3000" b="1">
                <a:latin typeface="Times New Roman" panose="02020603050405020304" pitchFamily="18" charset="0"/>
              </a:rPr>
              <a:t>disconnected</a:t>
            </a:r>
            <a:r>
              <a:rPr lang="en-US" altLang="en-US" sz="3000">
                <a:latin typeface="Times New Roman" panose="02020603050405020304" pitchFamily="18" charset="0"/>
              </a:rPr>
              <a:t>.  The connected pieces of a graph are called the </a:t>
            </a:r>
            <a:r>
              <a:rPr lang="en-US" altLang="en-US" sz="3000" b="1">
                <a:latin typeface="Times New Roman" panose="02020603050405020304" pitchFamily="18" charset="0"/>
              </a:rPr>
              <a:t>components</a:t>
            </a:r>
            <a:r>
              <a:rPr lang="en-US" altLang="en-US" sz="3000">
                <a:latin typeface="Times New Roman" panose="02020603050405020304" pitchFamily="18" charset="0"/>
              </a:rPr>
              <a:t> of the graph.</a:t>
            </a:r>
          </a:p>
        </p:txBody>
      </p:sp>
      <p:sp>
        <p:nvSpPr>
          <p:cNvPr id="17411" name="Rectangle 4">
            <a:extLst>
              <a:ext uri="{FF2B5EF4-FFF2-40B4-BE49-F238E27FC236}">
                <a16:creationId xmlns:a16="http://schemas.microsoft.com/office/drawing/2014/main" id="{E4444DE1-9521-4045-A9B5-CD6206FDAA55}"/>
              </a:ext>
            </a:extLst>
          </p:cNvPr>
          <p:cNvSpPr>
            <a:spLocks noGrp="1" noChangeArrowheads="1"/>
          </p:cNvSpPr>
          <p:nvPr>
            <p:ph type="title"/>
          </p:nvPr>
        </p:nvSpPr>
        <p:spPr/>
        <p:txBody>
          <a:bodyPr/>
          <a:lstStyle/>
          <a:p>
            <a:r>
              <a:rPr lang="en-US" altLang="en-US"/>
              <a:t>Connected and Disconnected Graphs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1681</TotalTime>
  <Words>920</Words>
  <Application>Microsoft Office PowerPoint</Application>
  <PresentationFormat>On-screen Show (4:3)</PresentationFormat>
  <Paragraphs>124</Paragraphs>
  <Slides>29</Slides>
  <Notes>2</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4" baseType="lpstr">
      <vt:lpstr>Arial</vt:lpstr>
      <vt:lpstr>Times New Roman</vt:lpstr>
      <vt:lpstr>Default Design</vt:lpstr>
      <vt:lpstr>Custom Design</vt:lpstr>
      <vt:lpstr>MathType 5.0 Equation</vt:lpstr>
      <vt:lpstr>Chapter 11</vt:lpstr>
      <vt:lpstr>Chapter 14: Graph Theory</vt:lpstr>
      <vt:lpstr>Section 11-1</vt:lpstr>
      <vt:lpstr>Basic Concepts</vt:lpstr>
      <vt:lpstr>Basic Concepts</vt:lpstr>
      <vt:lpstr>Simple Graphs</vt:lpstr>
      <vt:lpstr>Degree of the Vertex</vt:lpstr>
      <vt:lpstr>Isomorphic Graphs</vt:lpstr>
      <vt:lpstr>Connected and Disconnected Graphs</vt:lpstr>
      <vt:lpstr>Example: Deciding Whether Graphs Are Isomorphic</vt:lpstr>
      <vt:lpstr>Sum of Degrees Theorem</vt:lpstr>
      <vt:lpstr>Example: Using the Sum-of-the-Degrees Theorem</vt:lpstr>
      <vt:lpstr>Walk</vt:lpstr>
      <vt:lpstr>Path</vt:lpstr>
      <vt:lpstr>Circuit</vt:lpstr>
      <vt:lpstr>Venn Diagram of Walks, Paths, and Circuits</vt:lpstr>
      <vt:lpstr>Example: Classifying Walks</vt:lpstr>
      <vt:lpstr>Example: Classifying Walks</vt:lpstr>
      <vt:lpstr>Weighted Graph</vt:lpstr>
      <vt:lpstr>Complete Graph</vt:lpstr>
      <vt:lpstr>Example: Complete Graph</vt:lpstr>
      <vt:lpstr>Subgraph</vt:lpstr>
      <vt:lpstr>Coloring and Chromatic Number</vt:lpstr>
      <vt:lpstr>Coloring a Graph</vt:lpstr>
      <vt:lpstr>Example: Coloring a Graph</vt:lpstr>
      <vt:lpstr>Four-color Theorem</vt:lpstr>
      <vt:lpstr>Bacon Number</vt:lpstr>
      <vt:lpstr>Example: Determining a Bacon Number</vt:lpstr>
      <vt:lpstr>Example: Determining a Bacon Number</vt:lpstr>
    </vt:vector>
  </TitlesOfParts>
  <Company>Pearson Education,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Mathematically 13e</dc:title>
  <dc:subject>Chapter 14</dc:subject>
  <dc:creator>Miller</dc:creator>
  <cp:lastModifiedBy>Christopher Foley</cp:lastModifiedBy>
  <cp:revision>113</cp:revision>
  <dcterms:created xsi:type="dcterms:W3CDTF">2011-05-10T13:51:27Z</dcterms:created>
  <dcterms:modified xsi:type="dcterms:W3CDTF">2018-04-01T14:50:08Z</dcterms:modified>
</cp:coreProperties>
</file>