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28"/>
  </p:notesMasterIdLst>
  <p:sldIdLst>
    <p:sldId id="256" r:id="rId3"/>
    <p:sldId id="257" r:id="rId4"/>
    <p:sldId id="269" r:id="rId5"/>
    <p:sldId id="260"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0">
          <p15:clr>
            <a:srgbClr val="A4A3A4"/>
          </p15:clr>
        </p15:guide>
        <p15:guide id="3" pos="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76" autoAdjust="0"/>
  </p:normalViewPr>
  <p:slideViewPr>
    <p:cSldViewPr snapToGrid="0">
      <p:cViewPr varScale="1">
        <p:scale>
          <a:sx n="101" d="100"/>
          <a:sy n="101" d="100"/>
        </p:scale>
        <p:origin x="294" y="72"/>
      </p:cViewPr>
      <p:guideLst>
        <p:guide orient="horz" pos="2160"/>
        <p:guide pos="2860"/>
        <p:guide pos="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3525ED2-6E23-465B-9BCC-355D7C696FB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a:extLst>
              <a:ext uri="{FF2B5EF4-FFF2-40B4-BE49-F238E27FC236}">
                <a16:creationId xmlns:a16="http://schemas.microsoft.com/office/drawing/2014/main" id="{0F1D8E4F-B1D1-45AC-A646-93DE21C25F0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a:extLst>
              <a:ext uri="{FF2B5EF4-FFF2-40B4-BE49-F238E27FC236}">
                <a16:creationId xmlns:a16="http://schemas.microsoft.com/office/drawing/2014/main" id="{B59EE96E-3D76-43F9-8831-67FAA2739EB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CD3C358-22D7-46F8-A1BB-BF49D11655F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2950BFC3-05AF-4B3B-B190-9310F04DD0F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a:extLst>
              <a:ext uri="{FF2B5EF4-FFF2-40B4-BE49-F238E27FC236}">
                <a16:creationId xmlns:a16="http://schemas.microsoft.com/office/drawing/2014/main" id="{1A57F31D-A70B-4543-BF3F-D0C5BB26423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55E4753-F248-4EF4-89C6-8DF028E96E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E08AC76-CFD0-4218-A633-74BD889F763D}"/>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B3863DC8-EDA5-4465-8BA6-EA5AB4E2281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a:extLst>
              <a:ext uri="{FF2B5EF4-FFF2-40B4-BE49-F238E27FC236}">
                <a16:creationId xmlns:a16="http://schemas.microsoft.com/office/drawing/2014/main" id="{5B2D9C0B-BBAE-4B99-ACC7-F62E2ED631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88D15040-0033-4B4E-B630-479DB813BACF}"/>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6" name="Picture 16" descr="Pearson_Bound_White">
            <a:extLst>
              <a:ext uri="{FF2B5EF4-FFF2-40B4-BE49-F238E27FC236}">
                <a16:creationId xmlns:a16="http://schemas.microsoft.com/office/drawing/2014/main" id="{06356E5F-018F-480F-B070-BF8E17BC8B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a:extLst>
              <a:ext uri="{FF2B5EF4-FFF2-40B4-BE49-F238E27FC236}">
                <a16:creationId xmlns:a16="http://schemas.microsoft.com/office/drawing/2014/main" id="{7E41069D-A2D0-4013-9503-634A67C9A19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a:extLst>
              <a:ext uri="{FF2B5EF4-FFF2-40B4-BE49-F238E27FC236}">
                <a16:creationId xmlns:a16="http://schemas.microsoft.com/office/drawing/2014/main" id="{84F5F30E-6F41-4B8B-B0DF-EEF5A194697F}"/>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dirty="0">
                <a:solidFill>
                  <a:srgbClr val="FBF5EA"/>
                </a:solidFill>
                <a:cs typeface="Arial" panose="020B0604020202020204" pitchFamily="34" charset="0"/>
              </a:rPr>
              <a:t>Copyright © 2016, 2012, and 2008 Pearson Education, Inc. </a:t>
            </a:r>
          </a:p>
        </p:txBody>
      </p:sp>
      <p:sp>
        <p:nvSpPr>
          <p:cNvPr id="9" name="Rectangle 10">
            <a:extLst>
              <a:ext uri="{FF2B5EF4-FFF2-40B4-BE49-F238E27FC236}">
                <a16:creationId xmlns:a16="http://schemas.microsoft.com/office/drawing/2014/main" id="{A2A44F99-B95D-4A00-97C7-84F6F2272CA0}"/>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D9339505-3C69-4A19-8458-5E337EF78B6E}" type="slidenum">
              <a:rPr lang="en-US" altLang="en-US" sz="1000" smtClean="0">
                <a:solidFill>
                  <a:srgbClr val="FBF5EA"/>
                </a:solidFill>
                <a:cs typeface="Arial" panose="020B0604020202020204" pitchFamily="34" charset="0"/>
              </a:rPr>
              <a:pPr algn="r">
                <a:defRPr/>
              </a:pPr>
              <a:t>‹#›</a:t>
            </a:fld>
            <a:endParaRPr lang="en-US" altLang="en-US" sz="100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382588" y="263525"/>
            <a:ext cx="8375650" cy="1033463"/>
          </a:xfrm>
        </p:spPr>
        <p:txBody>
          <a:bodyPr/>
          <a:lstStyle>
            <a:lvl1pPr>
              <a:defRPr sz="4700" smtClean="0"/>
            </a:lvl1pPr>
          </a:lstStyle>
          <a:p>
            <a:pPr lvl="0"/>
            <a:r>
              <a:rPr lang="en-US" altLang="en-US" noProof="0" dirty="0"/>
              <a:t>Click to edit Master title style</a:t>
            </a:r>
          </a:p>
        </p:txBody>
      </p:sp>
      <p:sp>
        <p:nvSpPr>
          <p:cNvPr id="44035" name="Rectangle 3"/>
          <p:cNvSpPr>
            <a:spLocks noGrp="1" noChangeArrowheads="1"/>
          </p:cNvSpPr>
          <p:nvPr>
            <p:ph type="subTitle" idx="1"/>
          </p:nvPr>
        </p:nvSpPr>
        <p:spPr>
          <a:xfrm>
            <a:off x="382588" y="1452563"/>
            <a:ext cx="455295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a:t>Click to edit Master subtitle style</a:t>
            </a:r>
          </a:p>
        </p:txBody>
      </p:sp>
    </p:spTree>
    <p:extLst>
      <p:ext uri="{BB962C8B-B14F-4D97-AF65-F5344CB8AC3E}">
        <p14:creationId xmlns:p14="http://schemas.microsoft.com/office/powerpoint/2010/main" val="329520661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280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484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412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804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29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3DBB98-AA7A-430E-A131-FCA1F1309D34}"/>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1300910E-55E2-4400-8B9E-0EDD029D0D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02391CFA-0683-4043-8A99-D15E31BF2F4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B6A3CC28-86F6-4B6A-990A-8A8413D745A0}"/>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DACE744A-C8E9-4CB3-BA17-3AFB99D0A22B}"/>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185EABD6-388E-490D-8B03-7CCA0AC8BB89}"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9" name="Footer Placeholder 9">
            <a:extLst>
              <a:ext uri="{FF2B5EF4-FFF2-40B4-BE49-F238E27FC236}">
                <a16:creationId xmlns:a16="http://schemas.microsoft.com/office/drawing/2014/main" id="{442E2F2A-ADC5-4875-B97C-0C07825143B0}"/>
              </a:ext>
            </a:extLst>
          </p:cNvPr>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a:extLst>
              <a:ext uri="{FF2B5EF4-FFF2-40B4-BE49-F238E27FC236}">
                <a16:creationId xmlns:a16="http://schemas.microsoft.com/office/drawing/2014/main" id="{DA8AAC40-AE69-4037-8856-B90390FCAA8F}"/>
              </a:ext>
            </a:extLst>
          </p:cNvPr>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r>
              <a:rPr lang="en-US" altLang="en-US"/>
              <a:t>Slide 1-1-</a:t>
            </a:r>
            <a:fld id="{50FC426B-B556-47B9-9CA7-0AB9E1725F88}" type="slidenum">
              <a:rPr lang="en-US" altLang="en-US"/>
              <a:pPr>
                <a:defRPr/>
              </a:pPr>
              <a:t>‹#›</a:t>
            </a:fld>
            <a:endParaRPr lang="en-CA" altLang="en-US"/>
          </a:p>
        </p:txBody>
      </p:sp>
    </p:spTree>
    <p:extLst>
      <p:ext uri="{BB962C8B-B14F-4D97-AF65-F5344CB8AC3E}">
        <p14:creationId xmlns:p14="http://schemas.microsoft.com/office/powerpoint/2010/main" val="417057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B2BCD00-B9E4-40EE-AF68-5617D272F681}"/>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03DDF3E5-6AC2-4714-B9F2-C965DC6E206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45D378A5-994D-4DEF-9B53-50309357D9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E600A8E4-AAB0-48A9-B281-D0B98E18EE70}"/>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FE51EFCD-AF40-4F64-8E9F-F36B2ABAB2DE}"/>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211EB5E3-7ACE-4BD5-B9D9-33DE2CE50798}"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9">
            <a:extLst>
              <a:ext uri="{FF2B5EF4-FFF2-40B4-BE49-F238E27FC236}">
                <a16:creationId xmlns:a16="http://schemas.microsoft.com/office/drawing/2014/main" id="{6ECE27A6-218C-47F5-B7AD-E44C6C434777}"/>
              </a:ext>
            </a:extLst>
          </p:cNvPr>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a:extLst>
              <a:ext uri="{FF2B5EF4-FFF2-40B4-BE49-F238E27FC236}">
                <a16:creationId xmlns:a16="http://schemas.microsoft.com/office/drawing/2014/main" id="{A786515D-3426-465D-AF61-129CD5909A02}"/>
              </a:ext>
            </a:extLst>
          </p:cNvPr>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r>
              <a:rPr lang="en-US" altLang="en-US"/>
              <a:t>Slide 1-1-</a:t>
            </a:r>
            <a:fld id="{22B5D31D-CF6F-4B31-A8E8-7754B453EE7D}" type="slidenum">
              <a:rPr lang="en-US" altLang="en-US"/>
              <a:pPr>
                <a:defRPr/>
              </a:pPr>
              <a:t>‹#›</a:t>
            </a:fld>
            <a:endParaRPr lang="en-CA" altLang="en-US"/>
          </a:p>
        </p:txBody>
      </p:sp>
    </p:spTree>
    <p:extLst>
      <p:ext uri="{BB962C8B-B14F-4D97-AF65-F5344CB8AC3E}">
        <p14:creationId xmlns:p14="http://schemas.microsoft.com/office/powerpoint/2010/main" val="191069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1A108BB9-3117-4AE0-B133-0CD8074BB15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9" descr="banner">
            <a:extLst>
              <a:ext uri="{FF2B5EF4-FFF2-40B4-BE49-F238E27FC236}">
                <a16:creationId xmlns:a16="http://schemas.microsoft.com/office/drawing/2014/main" id="{9803D8C4-607C-494A-BF99-634BD8FE54CD}"/>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43E06ACD-F119-40B6-9E1B-9AE63703DA62}"/>
              </a:ext>
            </a:extLst>
          </p:cNvPr>
          <p:cNvSpPr>
            <a:spLocks noGrp="1" noChangeArrowheads="1"/>
          </p:cNvSpPr>
          <p:nvPr>
            <p:ph type="title"/>
          </p:nvPr>
        </p:nvSpPr>
        <p:spPr bwMode="auto">
          <a:xfrm>
            <a:off x="457200" y="165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2">
            <a:extLst>
              <a:ext uri="{FF2B5EF4-FFF2-40B4-BE49-F238E27FC236}">
                <a16:creationId xmlns:a16="http://schemas.microsoft.com/office/drawing/2014/main" id="{FFE84484-87C8-4B64-8771-CF270C081BF2}"/>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1030" name="Picture 16" descr="Pearson_Bound_White">
            <a:extLst>
              <a:ext uri="{FF2B5EF4-FFF2-40B4-BE49-F238E27FC236}">
                <a16:creationId xmlns:a16="http://schemas.microsoft.com/office/drawing/2014/main" id="{3E677C80-5378-4027-8331-7EBA3827077F}"/>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a:extLst>
              <a:ext uri="{FF2B5EF4-FFF2-40B4-BE49-F238E27FC236}">
                <a16:creationId xmlns:a16="http://schemas.microsoft.com/office/drawing/2014/main" id="{BA26646E-8D70-4152-94E8-64D02AF3742D}"/>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a:extLst>
              <a:ext uri="{FF2B5EF4-FFF2-40B4-BE49-F238E27FC236}">
                <a16:creationId xmlns:a16="http://schemas.microsoft.com/office/drawing/2014/main" id="{AD7BFC6D-5CB0-4988-B21B-4ECB30BAFA4B}"/>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033" name="Rectangle 10">
            <a:extLst>
              <a:ext uri="{FF2B5EF4-FFF2-40B4-BE49-F238E27FC236}">
                <a16:creationId xmlns:a16="http://schemas.microsoft.com/office/drawing/2014/main" id="{F12A1310-7C58-42BC-8198-DEB17C268394}"/>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24DA93E8-24A8-4BC2-9127-5A2E5F712186}"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4" r:id="rId1"/>
    <p:sldLayoutId id="2147483819" r:id="rId2"/>
    <p:sldLayoutId id="2147483820" r:id="rId3"/>
    <p:sldLayoutId id="2147483821" r:id="rId4"/>
    <p:sldLayoutId id="2147483822" r:id="rId5"/>
    <p:sldLayoutId id="2147483823" r:id="rId6"/>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A81AC3-FA68-4DE9-963B-5F3CCFF352E1}"/>
              </a:ext>
            </a:extLst>
          </p:cNvPr>
          <p:cNvSpPr>
            <a:spLocks noGrp="1" noChangeArrowheads="1"/>
          </p:cNvSpPr>
          <p:nvPr>
            <p:ph type="title"/>
          </p:nvPr>
        </p:nvSpPr>
        <p:spPr bwMode="auto">
          <a:xfrm>
            <a:off x="457200" y="274638"/>
            <a:ext cx="8229600" cy="2971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8D00322A-C0FC-49EF-9B55-3632F886C539}"/>
              </a:ext>
            </a:extLst>
          </p:cNvPr>
          <p:cNvSpPr>
            <a:spLocks noGrp="1" noChangeArrowheads="1"/>
          </p:cNvSpPr>
          <p:nvPr>
            <p:ph type="body" idx="1"/>
          </p:nvPr>
        </p:nvSpPr>
        <p:spPr bwMode="auto">
          <a:xfrm>
            <a:off x="457200" y="3429000"/>
            <a:ext cx="8229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8" name="Rectangle 2">
            <a:extLst>
              <a:ext uri="{FF2B5EF4-FFF2-40B4-BE49-F238E27FC236}">
                <a16:creationId xmlns:a16="http://schemas.microsoft.com/office/drawing/2014/main" id="{4D5F6011-5363-4328-B898-20A1C4C8B1AC}"/>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2053" name="Picture 16" descr="Pearson_Bound_White">
            <a:extLst>
              <a:ext uri="{FF2B5EF4-FFF2-40B4-BE49-F238E27FC236}">
                <a16:creationId xmlns:a16="http://schemas.microsoft.com/office/drawing/2014/main" id="{E33374F5-7D86-4EE1-9FC4-ABFC9C39AE1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a:extLst>
              <a:ext uri="{FF2B5EF4-FFF2-40B4-BE49-F238E27FC236}">
                <a16:creationId xmlns:a16="http://schemas.microsoft.com/office/drawing/2014/main" id="{A65E8AD3-B1DE-4BB2-8C70-40536224DFE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5">
            <a:extLst>
              <a:ext uri="{FF2B5EF4-FFF2-40B4-BE49-F238E27FC236}">
                <a16:creationId xmlns:a16="http://schemas.microsoft.com/office/drawing/2014/main" id="{F07EA83D-5D77-48C8-92E6-3580FD640020}"/>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3" name="Rectangle 10">
            <a:extLst>
              <a:ext uri="{FF2B5EF4-FFF2-40B4-BE49-F238E27FC236}">
                <a16:creationId xmlns:a16="http://schemas.microsoft.com/office/drawing/2014/main" id="{2B7A4189-56EF-47EA-9DC7-672818D8382C}"/>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F46B2D05-579B-45B7-9BB9-06C313BF9734}"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Lst>
  <p:hf hdr="0" dt="0"/>
  <p:txStyles>
    <p:titleStyle>
      <a:lvl1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9pPr>
    </p:titleStyle>
    <p:bodyStyle>
      <a:lvl1pPr algn="ctr" rtl="0" eaLnBrk="0" fontAlgn="base" hangingPunct="0">
        <a:spcBef>
          <a:spcPct val="20000"/>
        </a:spcBef>
        <a:spcAft>
          <a:spcPct val="0"/>
        </a:spcAft>
        <a:defRPr sz="3600">
          <a:solidFill>
            <a:schemeClr val="tx1"/>
          </a:solidFill>
          <a:latin typeface="+mn-lt"/>
          <a:ea typeface="+mn-ea"/>
          <a:cs typeface="+mn-cs"/>
        </a:defRPr>
      </a:lvl1pPr>
      <a:lvl2pPr marL="742950" indent="-285750" algn="ctr" rtl="0" eaLnBrk="0" fontAlgn="base" hangingPunct="0">
        <a:spcBef>
          <a:spcPct val="20000"/>
        </a:spcBef>
        <a:spcAft>
          <a:spcPct val="0"/>
        </a:spcAft>
        <a:defRPr sz="2800">
          <a:solidFill>
            <a:schemeClr val="tx1"/>
          </a:solidFill>
          <a:latin typeface="+mn-lt"/>
        </a:defRPr>
      </a:lvl2pPr>
      <a:lvl3pPr marL="1143000" indent="-228600" algn="ctr" rtl="0" eaLnBrk="0" fontAlgn="base" hangingPunct="0">
        <a:spcBef>
          <a:spcPct val="20000"/>
        </a:spcBef>
        <a:spcAft>
          <a:spcPct val="0"/>
        </a:spcAft>
        <a:defRPr sz="2400">
          <a:solidFill>
            <a:schemeClr val="tx1"/>
          </a:solidFill>
          <a:latin typeface="+mn-lt"/>
        </a:defRPr>
      </a:lvl3pPr>
      <a:lvl4pPr marL="1600200" indent="-228600" algn="ctr" rtl="0" eaLnBrk="0" fontAlgn="base" hangingPunct="0">
        <a:spcBef>
          <a:spcPct val="20000"/>
        </a:spcBef>
        <a:spcAft>
          <a:spcPct val="0"/>
        </a:spcAft>
        <a:defRPr sz="2000">
          <a:solidFill>
            <a:schemeClr val="tx1"/>
          </a:solidFill>
          <a:latin typeface="+mn-lt"/>
        </a:defRPr>
      </a:lvl4pPr>
      <a:lvl5pPr marL="2057400" indent="-228600" algn="ctr" rtl="0" eaLnBrk="0" fontAlgn="base" hangingPunct="0">
        <a:spcBef>
          <a:spcPct val="20000"/>
        </a:spcBef>
        <a:spcAft>
          <a:spcPct val="0"/>
        </a:spcAft>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473C6758-92D5-4A07-81E2-E2FE42E42F51}"/>
              </a:ext>
            </a:extLst>
          </p:cNvPr>
          <p:cNvSpPr>
            <a:spLocks noGrp="1" noChangeArrowheads="1"/>
          </p:cNvSpPr>
          <p:nvPr>
            <p:ph type="ctrTitle"/>
          </p:nvPr>
        </p:nvSpPr>
        <p:spPr/>
        <p:txBody>
          <a:bodyPr anchor="t"/>
          <a:lstStyle/>
          <a:p>
            <a:pPr eaLnBrk="1" hangingPunct="1"/>
            <a:r>
              <a:rPr lang="en-US" altLang="en-US" sz="6400" dirty="0"/>
              <a:t>Chapter 11</a:t>
            </a:r>
          </a:p>
        </p:txBody>
      </p:sp>
      <p:sp>
        <p:nvSpPr>
          <p:cNvPr id="5127" name="Rectangle 7">
            <a:extLst>
              <a:ext uri="{FF2B5EF4-FFF2-40B4-BE49-F238E27FC236}">
                <a16:creationId xmlns:a16="http://schemas.microsoft.com/office/drawing/2014/main" id="{802C5B84-D305-4D3A-951F-89B2910D520F}"/>
              </a:ext>
            </a:extLst>
          </p:cNvPr>
          <p:cNvSpPr>
            <a:spLocks noGrp="1" noChangeArrowheads="1"/>
          </p:cNvSpPr>
          <p:nvPr>
            <p:ph type="subTitle" idx="1"/>
          </p:nvPr>
        </p:nvSpPr>
        <p:spPr/>
        <p:txBody>
          <a:bodyPr/>
          <a:lstStyle/>
          <a:p>
            <a:pPr>
              <a:defRPr/>
            </a:pPr>
            <a:endParaRPr lang="en-US" altLang="en-US" dirty="0">
              <a:solidFill>
                <a:schemeClr val="accent2"/>
              </a:solidFill>
            </a:endParaRPr>
          </a:p>
          <a:p>
            <a:pPr>
              <a:defRPr/>
            </a:pPr>
            <a:r>
              <a:rPr lang="en-US" altLang="en-US" dirty="0">
                <a:solidFill>
                  <a:schemeClr val="accent2"/>
                </a:solidFill>
              </a:rPr>
              <a:t>Graph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F77AB481-CC2D-4148-A5EC-892543D33B2E}"/>
              </a:ext>
            </a:extLst>
          </p:cNvPr>
          <p:cNvSpPr txBox="1">
            <a:spLocks noChangeArrowheads="1"/>
          </p:cNvSpPr>
          <p:nvPr/>
        </p:nvSpPr>
        <p:spPr bwMode="auto">
          <a:xfrm>
            <a:off x="449263" y="1516063"/>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p>
        </p:txBody>
      </p:sp>
      <p:sp>
        <p:nvSpPr>
          <p:cNvPr id="80902" name="Text Box 10">
            <a:extLst>
              <a:ext uri="{FF2B5EF4-FFF2-40B4-BE49-F238E27FC236}">
                <a16:creationId xmlns:a16="http://schemas.microsoft.com/office/drawing/2014/main" id="{C6B917D9-9479-4992-9B7D-E396D91CB7DA}"/>
              </a:ext>
            </a:extLst>
          </p:cNvPr>
          <p:cNvSpPr txBox="1">
            <a:spLocks noChangeArrowheads="1"/>
          </p:cNvSpPr>
          <p:nvPr/>
        </p:nvSpPr>
        <p:spPr bwMode="auto">
          <a:xfrm>
            <a:off x="838200" y="2200275"/>
            <a:ext cx="76200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a)  No, it does not use edge BD.</a:t>
            </a:r>
          </a:p>
          <a:p>
            <a:pPr>
              <a:spcBef>
                <a:spcPct val="50000"/>
              </a:spcBef>
            </a:pPr>
            <a:r>
              <a:rPr lang="en-US" altLang="en-US"/>
              <a:t>b)  Yes, the circuit</a:t>
            </a:r>
          </a:p>
        </p:txBody>
      </p:sp>
      <p:graphicFrame>
        <p:nvGraphicFramePr>
          <p:cNvPr id="80903" name="Object 11">
            <a:extLst>
              <a:ext uri="{FF2B5EF4-FFF2-40B4-BE49-F238E27FC236}">
                <a16:creationId xmlns:a16="http://schemas.microsoft.com/office/drawing/2014/main" id="{83F57225-8938-4077-AB00-2CDA9E628697}"/>
              </a:ext>
            </a:extLst>
          </p:cNvPr>
          <p:cNvGraphicFramePr>
            <a:graphicFrameLocks noChangeAspect="1"/>
          </p:cNvGraphicFramePr>
          <p:nvPr/>
        </p:nvGraphicFramePr>
        <p:xfrm>
          <a:off x="1362075" y="3429000"/>
          <a:ext cx="7437438" cy="441325"/>
        </p:xfrm>
        <a:graphic>
          <a:graphicData uri="http://schemas.openxmlformats.org/presentationml/2006/ole">
            <mc:AlternateContent xmlns:mc="http://schemas.openxmlformats.org/markup-compatibility/2006">
              <mc:Choice xmlns:v="urn:schemas-microsoft-com:vml" Requires="v">
                <p:oleObj spid="_x0000_s17436" name="Equation" r:id="rId3" imgW="2997200" imgH="177800" progId="Equation.DSMT4">
                  <p:embed/>
                </p:oleObj>
              </mc:Choice>
              <mc:Fallback>
                <p:oleObj name="Equation" r:id="rId3" imgW="2997200" imgH="177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3429000"/>
                        <a:ext cx="743743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4" name="Line 12">
            <a:extLst>
              <a:ext uri="{FF2B5EF4-FFF2-40B4-BE49-F238E27FC236}">
                <a16:creationId xmlns:a16="http://schemas.microsoft.com/office/drawing/2014/main" id="{C34A288E-8662-47C4-A014-4EFC0DA4BB77}"/>
              </a:ext>
            </a:extLst>
          </p:cNvPr>
          <p:cNvSpPr>
            <a:spLocks noChangeShapeType="1"/>
          </p:cNvSpPr>
          <p:nvPr/>
        </p:nvSpPr>
        <p:spPr bwMode="auto">
          <a:xfrm flipV="1">
            <a:off x="3200400" y="4495800"/>
            <a:ext cx="1143000" cy="12954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80905" name="Line 13">
            <a:extLst>
              <a:ext uri="{FF2B5EF4-FFF2-40B4-BE49-F238E27FC236}">
                <a16:creationId xmlns:a16="http://schemas.microsoft.com/office/drawing/2014/main" id="{6366733C-5ABD-4BAC-ABDA-66E349460F10}"/>
              </a:ext>
            </a:extLst>
          </p:cNvPr>
          <p:cNvSpPr>
            <a:spLocks noChangeShapeType="1"/>
          </p:cNvSpPr>
          <p:nvPr/>
        </p:nvSpPr>
        <p:spPr bwMode="auto">
          <a:xfrm>
            <a:off x="4343400" y="4495800"/>
            <a:ext cx="914400" cy="1295400"/>
          </a:xfrm>
          <a:prstGeom prst="line">
            <a:avLst/>
          </a:prstGeom>
          <a:noFill/>
          <a:ln w="952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80906" name="Line 14">
            <a:extLst>
              <a:ext uri="{FF2B5EF4-FFF2-40B4-BE49-F238E27FC236}">
                <a16:creationId xmlns:a16="http://schemas.microsoft.com/office/drawing/2014/main" id="{224F4B36-3824-4FBA-84E7-3C009B62F3B5}"/>
              </a:ext>
            </a:extLst>
          </p:cNvPr>
          <p:cNvSpPr>
            <a:spLocks noChangeShapeType="1"/>
          </p:cNvSpPr>
          <p:nvPr/>
        </p:nvSpPr>
        <p:spPr bwMode="auto">
          <a:xfrm>
            <a:off x="3200400" y="57912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7" name="Line 15">
            <a:extLst>
              <a:ext uri="{FF2B5EF4-FFF2-40B4-BE49-F238E27FC236}">
                <a16:creationId xmlns:a16="http://schemas.microsoft.com/office/drawing/2014/main" id="{EA7B17B0-6928-4622-8CB3-080D647C4395}"/>
              </a:ext>
            </a:extLst>
          </p:cNvPr>
          <p:cNvSpPr>
            <a:spLocks noChangeShapeType="1"/>
          </p:cNvSpPr>
          <p:nvPr/>
        </p:nvSpPr>
        <p:spPr bwMode="auto">
          <a:xfrm>
            <a:off x="3733800" y="5181600"/>
            <a:ext cx="1066800" cy="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80908" name="Line 16">
            <a:extLst>
              <a:ext uri="{FF2B5EF4-FFF2-40B4-BE49-F238E27FC236}">
                <a16:creationId xmlns:a16="http://schemas.microsoft.com/office/drawing/2014/main" id="{5CCC73DD-B311-49CB-9DE4-0B479C254BDB}"/>
              </a:ext>
            </a:extLst>
          </p:cNvPr>
          <p:cNvSpPr>
            <a:spLocks noChangeShapeType="1"/>
          </p:cNvSpPr>
          <p:nvPr/>
        </p:nvSpPr>
        <p:spPr bwMode="auto">
          <a:xfrm>
            <a:off x="3733800" y="5181600"/>
            <a:ext cx="533400" cy="6096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80909" name="Line 17">
            <a:extLst>
              <a:ext uri="{FF2B5EF4-FFF2-40B4-BE49-F238E27FC236}">
                <a16:creationId xmlns:a16="http://schemas.microsoft.com/office/drawing/2014/main" id="{D33AF6A9-D551-4E4B-80E8-BA676C07DEC7}"/>
              </a:ext>
            </a:extLst>
          </p:cNvPr>
          <p:cNvSpPr>
            <a:spLocks noChangeShapeType="1"/>
          </p:cNvSpPr>
          <p:nvPr/>
        </p:nvSpPr>
        <p:spPr bwMode="auto">
          <a:xfrm flipH="1">
            <a:off x="4267200" y="51816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0" name="Text Box 18">
            <a:extLst>
              <a:ext uri="{FF2B5EF4-FFF2-40B4-BE49-F238E27FC236}">
                <a16:creationId xmlns:a16="http://schemas.microsoft.com/office/drawing/2014/main" id="{6CAF614B-7B6D-4A56-8E9F-184F2CE18139}"/>
              </a:ext>
            </a:extLst>
          </p:cNvPr>
          <p:cNvSpPr txBox="1">
            <a:spLocks noChangeArrowheads="1"/>
          </p:cNvSpPr>
          <p:nvPr/>
        </p:nvSpPr>
        <p:spPr bwMode="auto">
          <a:xfrm>
            <a:off x="2743200" y="556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80911" name="Text Box 19">
            <a:extLst>
              <a:ext uri="{FF2B5EF4-FFF2-40B4-BE49-F238E27FC236}">
                <a16:creationId xmlns:a16="http://schemas.microsoft.com/office/drawing/2014/main" id="{0A15DBC8-6170-422E-83C0-FE308CBC952C}"/>
              </a:ext>
            </a:extLst>
          </p:cNvPr>
          <p:cNvSpPr txBox="1">
            <a:spLocks noChangeArrowheads="1"/>
          </p:cNvSpPr>
          <p:nvPr/>
        </p:nvSpPr>
        <p:spPr bwMode="auto">
          <a:xfrm>
            <a:off x="4038600" y="5791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80912" name="Text Box 20">
            <a:extLst>
              <a:ext uri="{FF2B5EF4-FFF2-40B4-BE49-F238E27FC236}">
                <a16:creationId xmlns:a16="http://schemas.microsoft.com/office/drawing/2014/main" id="{E005DC81-B3F4-4A6F-B199-221740271788}"/>
              </a:ext>
            </a:extLst>
          </p:cNvPr>
          <p:cNvSpPr txBox="1">
            <a:spLocks noChangeArrowheads="1"/>
          </p:cNvSpPr>
          <p:nvPr/>
        </p:nvSpPr>
        <p:spPr bwMode="auto">
          <a:xfrm>
            <a:off x="5257800" y="563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80913" name="Text Box 21">
            <a:extLst>
              <a:ext uri="{FF2B5EF4-FFF2-40B4-BE49-F238E27FC236}">
                <a16:creationId xmlns:a16="http://schemas.microsoft.com/office/drawing/2014/main" id="{2FE01637-6727-442B-A447-F37C20BFE45B}"/>
              </a:ext>
            </a:extLst>
          </p:cNvPr>
          <p:cNvSpPr txBox="1">
            <a:spLocks noChangeArrowheads="1"/>
          </p:cNvSpPr>
          <p:nvPr/>
        </p:nvSpPr>
        <p:spPr bwMode="auto">
          <a:xfrm>
            <a:off x="4876800" y="4876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80914" name="Text Box 22">
            <a:extLst>
              <a:ext uri="{FF2B5EF4-FFF2-40B4-BE49-F238E27FC236}">
                <a16:creationId xmlns:a16="http://schemas.microsoft.com/office/drawing/2014/main" id="{D79CCD4B-7F02-4D99-93F4-F38633C61238}"/>
              </a:ext>
            </a:extLst>
          </p:cNvPr>
          <p:cNvSpPr txBox="1">
            <a:spLocks noChangeArrowheads="1"/>
          </p:cNvSpPr>
          <p:nvPr/>
        </p:nvSpPr>
        <p:spPr bwMode="auto">
          <a:xfrm>
            <a:off x="3429000" y="4800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80915" name="Text Box 23">
            <a:extLst>
              <a:ext uri="{FF2B5EF4-FFF2-40B4-BE49-F238E27FC236}">
                <a16:creationId xmlns:a16="http://schemas.microsoft.com/office/drawing/2014/main" id="{7883B570-DFEB-46D2-9A08-493B60004CFD}"/>
              </a:ext>
            </a:extLst>
          </p:cNvPr>
          <p:cNvSpPr txBox="1">
            <a:spLocks noChangeArrowheads="1"/>
          </p:cNvSpPr>
          <p:nvPr/>
        </p:nvSpPr>
        <p:spPr bwMode="auto">
          <a:xfrm>
            <a:off x="4419600" y="4114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80916" name="AutoShape 24">
            <a:extLst>
              <a:ext uri="{FF2B5EF4-FFF2-40B4-BE49-F238E27FC236}">
                <a16:creationId xmlns:a16="http://schemas.microsoft.com/office/drawing/2014/main" id="{13C6688D-E8AC-4568-AD9B-0C83DC2897A1}"/>
              </a:ext>
            </a:extLst>
          </p:cNvPr>
          <p:cNvSpPr>
            <a:spLocks noChangeArrowheads="1"/>
          </p:cNvSpPr>
          <p:nvPr/>
        </p:nvSpPr>
        <p:spPr bwMode="auto">
          <a:xfrm>
            <a:off x="3429000" y="58674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80917" name="AutoShape 25">
            <a:extLst>
              <a:ext uri="{FF2B5EF4-FFF2-40B4-BE49-F238E27FC236}">
                <a16:creationId xmlns:a16="http://schemas.microsoft.com/office/drawing/2014/main" id="{5B104D82-2CA6-4384-9D7A-D505BE4FE970}"/>
              </a:ext>
            </a:extLst>
          </p:cNvPr>
          <p:cNvSpPr>
            <a:spLocks noChangeArrowheads="1"/>
          </p:cNvSpPr>
          <p:nvPr/>
        </p:nvSpPr>
        <p:spPr bwMode="auto">
          <a:xfrm>
            <a:off x="4572000" y="58674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80918" name="AutoShape 26">
            <a:extLst>
              <a:ext uri="{FF2B5EF4-FFF2-40B4-BE49-F238E27FC236}">
                <a16:creationId xmlns:a16="http://schemas.microsoft.com/office/drawing/2014/main" id="{30551020-1684-46B7-939C-E25541FC5F95}"/>
              </a:ext>
            </a:extLst>
          </p:cNvPr>
          <p:cNvSpPr>
            <a:spLocks noChangeArrowheads="1"/>
          </p:cNvSpPr>
          <p:nvPr/>
        </p:nvSpPr>
        <p:spPr bwMode="auto">
          <a:xfrm rot="-7593148">
            <a:off x="5105400" y="52578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80919" name="AutoShape 27">
            <a:extLst>
              <a:ext uri="{FF2B5EF4-FFF2-40B4-BE49-F238E27FC236}">
                <a16:creationId xmlns:a16="http://schemas.microsoft.com/office/drawing/2014/main" id="{4AD547A7-58B1-47DF-BCE6-7DA2021A7E01}"/>
              </a:ext>
            </a:extLst>
          </p:cNvPr>
          <p:cNvSpPr>
            <a:spLocks noChangeArrowheads="1"/>
          </p:cNvSpPr>
          <p:nvPr/>
        </p:nvSpPr>
        <p:spPr bwMode="auto">
          <a:xfrm rot="-7593148">
            <a:off x="4648200" y="46482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80920" name="AutoShape 32">
            <a:extLst>
              <a:ext uri="{FF2B5EF4-FFF2-40B4-BE49-F238E27FC236}">
                <a16:creationId xmlns:a16="http://schemas.microsoft.com/office/drawing/2014/main" id="{751FD7A7-3214-4FF7-88A6-EC9E256E2678}"/>
              </a:ext>
            </a:extLst>
          </p:cNvPr>
          <p:cNvSpPr>
            <a:spLocks noChangeArrowheads="1"/>
          </p:cNvSpPr>
          <p:nvPr/>
        </p:nvSpPr>
        <p:spPr bwMode="auto">
          <a:xfrm rot="7975605">
            <a:off x="3124200" y="53340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80921" name="AutoShape 33">
            <a:extLst>
              <a:ext uri="{FF2B5EF4-FFF2-40B4-BE49-F238E27FC236}">
                <a16:creationId xmlns:a16="http://schemas.microsoft.com/office/drawing/2014/main" id="{A6397784-A229-48C7-BFA8-48BC0DBB25D0}"/>
              </a:ext>
            </a:extLst>
          </p:cNvPr>
          <p:cNvSpPr>
            <a:spLocks noChangeArrowheads="1"/>
          </p:cNvSpPr>
          <p:nvPr/>
        </p:nvSpPr>
        <p:spPr bwMode="auto">
          <a:xfrm rot="13595595" flipH="1">
            <a:off x="3771900" y="4610100"/>
            <a:ext cx="381000" cy="4572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80922" name="AutoShape 34">
            <a:extLst>
              <a:ext uri="{FF2B5EF4-FFF2-40B4-BE49-F238E27FC236}">
                <a16:creationId xmlns:a16="http://schemas.microsoft.com/office/drawing/2014/main" id="{2BE53B22-5CC3-4746-8D62-F052C9A79B72}"/>
              </a:ext>
            </a:extLst>
          </p:cNvPr>
          <p:cNvSpPr>
            <a:spLocks noChangeArrowheads="1"/>
          </p:cNvSpPr>
          <p:nvPr/>
        </p:nvSpPr>
        <p:spPr bwMode="auto">
          <a:xfrm rot="2052925" flipH="1" flipV="1">
            <a:off x="4308475" y="5346700"/>
            <a:ext cx="304800" cy="44767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80923" name="AutoShape 35">
            <a:extLst>
              <a:ext uri="{FF2B5EF4-FFF2-40B4-BE49-F238E27FC236}">
                <a16:creationId xmlns:a16="http://schemas.microsoft.com/office/drawing/2014/main" id="{1F2FD4CB-E350-4902-B04F-14C5ACB98CA2}"/>
              </a:ext>
            </a:extLst>
          </p:cNvPr>
          <p:cNvSpPr>
            <a:spLocks noChangeArrowheads="1"/>
          </p:cNvSpPr>
          <p:nvPr/>
        </p:nvSpPr>
        <p:spPr bwMode="auto">
          <a:xfrm rot="19975679" flipH="1">
            <a:off x="3657600" y="5181600"/>
            <a:ext cx="381000" cy="4572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80924" name="AutoShape 36">
            <a:extLst>
              <a:ext uri="{FF2B5EF4-FFF2-40B4-BE49-F238E27FC236}">
                <a16:creationId xmlns:a16="http://schemas.microsoft.com/office/drawing/2014/main" id="{B9F90076-4304-42A1-A2CB-17CB84E16E75}"/>
              </a:ext>
            </a:extLst>
          </p:cNvPr>
          <p:cNvSpPr>
            <a:spLocks noChangeArrowheads="1"/>
          </p:cNvSpPr>
          <p:nvPr/>
        </p:nvSpPr>
        <p:spPr bwMode="auto">
          <a:xfrm rot="-5400000" flipH="1" flipV="1">
            <a:off x="4323556" y="4896644"/>
            <a:ext cx="322263" cy="58737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7434" name="Rectangle 30">
            <a:extLst>
              <a:ext uri="{FF2B5EF4-FFF2-40B4-BE49-F238E27FC236}">
                <a16:creationId xmlns:a16="http://schemas.microsoft.com/office/drawing/2014/main" id="{CA89185D-9E46-4266-87D8-F5A1705A8B03}"/>
              </a:ext>
            </a:extLst>
          </p:cNvPr>
          <p:cNvSpPr>
            <a:spLocks noGrp="1" noChangeArrowheads="1"/>
          </p:cNvSpPr>
          <p:nvPr>
            <p:ph type="title"/>
          </p:nvPr>
        </p:nvSpPr>
        <p:spPr/>
        <p:txBody>
          <a:bodyPr/>
          <a:lstStyle/>
          <a:p>
            <a:r>
              <a:rPr lang="en-US" altLang="en-US"/>
              <a:t>Example: Recognizing Euler Circuits</a:t>
            </a:r>
          </a:p>
        </p:txBody>
      </p:sp>
      <p:sp>
        <p:nvSpPr>
          <p:cNvPr id="80928" name="Rectangle 32">
            <a:extLst>
              <a:ext uri="{FF2B5EF4-FFF2-40B4-BE49-F238E27FC236}">
                <a16:creationId xmlns:a16="http://schemas.microsoft.com/office/drawing/2014/main" id="{794B5629-2E32-4B8E-B273-02191B3D554B}"/>
              </a:ext>
            </a:extLst>
          </p:cNvPr>
          <p:cNvSpPr>
            <a:spLocks noChangeArrowheads="1"/>
          </p:cNvSpPr>
          <p:nvPr/>
        </p:nvSpPr>
        <p:spPr bwMode="auto">
          <a:xfrm>
            <a:off x="1360488" y="3856038"/>
            <a:ext cx="29829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is an Euler circuit.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9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9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9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9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9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9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9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9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9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9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9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9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9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9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9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9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9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90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9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90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9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0" grpId="0"/>
      <p:bldP spid="80911" grpId="0"/>
      <p:bldP spid="80912" grpId="0"/>
      <p:bldP spid="80913" grpId="0"/>
      <p:bldP spid="80914" grpId="0"/>
      <p:bldP spid="80915" grpId="0"/>
      <p:bldP spid="80916" grpId="0" animBg="1"/>
      <p:bldP spid="80917" grpId="0" animBg="1"/>
      <p:bldP spid="80918" grpId="0" animBg="1"/>
      <p:bldP spid="80919" grpId="0" animBg="1"/>
      <p:bldP spid="80920" grpId="0" animBg="1"/>
      <p:bldP spid="8092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3">
            <a:extLst>
              <a:ext uri="{FF2B5EF4-FFF2-40B4-BE49-F238E27FC236}">
                <a16:creationId xmlns:a16="http://schemas.microsoft.com/office/drawing/2014/main" id="{7C200630-D953-4150-BEBE-86AB6B544B7C}"/>
              </a:ext>
            </a:extLst>
          </p:cNvPr>
          <p:cNvSpPr txBox="1">
            <a:spLocks noChangeArrowheads="1"/>
          </p:cNvSpPr>
          <p:nvPr/>
        </p:nvSpPr>
        <p:spPr bwMode="auto">
          <a:xfrm>
            <a:off x="485775" y="1581150"/>
            <a:ext cx="7696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Leonhard Euler published a paper in 1736 that explained why it is impossible to find a walk of the required kind, and he provided a simple way for deciding whether a given graph has an Euler circuit.</a:t>
            </a:r>
          </a:p>
        </p:txBody>
      </p:sp>
      <p:sp>
        <p:nvSpPr>
          <p:cNvPr id="18435" name="Rectangle 7">
            <a:extLst>
              <a:ext uri="{FF2B5EF4-FFF2-40B4-BE49-F238E27FC236}">
                <a16:creationId xmlns:a16="http://schemas.microsoft.com/office/drawing/2014/main" id="{5EFF544E-FE4E-4BD8-8B70-7B7ED7CE0EDE}"/>
              </a:ext>
            </a:extLst>
          </p:cNvPr>
          <p:cNvSpPr>
            <a:spLocks noGrp="1" noChangeArrowheads="1"/>
          </p:cNvSpPr>
          <p:nvPr>
            <p:ph type="title"/>
          </p:nvPr>
        </p:nvSpPr>
        <p:spPr/>
        <p:txBody>
          <a:bodyPr/>
          <a:lstStyle/>
          <a:p>
            <a:r>
              <a:rPr lang="en-US" altLang="en-US"/>
              <a:t>Euler and the Bridge Problem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3">
            <a:extLst>
              <a:ext uri="{FF2B5EF4-FFF2-40B4-BE49-F238E27FC236}">
                <a16:creationId xmlns:a16="http://schemas.microsoft.com/office/drawing/2014/main" id="{41CCA6A5-9F56-4F99-8666-D6913E1FAD0C}"/>
              </a:ext>
            </a:extLst>
          </p:cNvPr>
          <p:cNvSpPr txBox="1">
            <a:spLocks noChangeArrowheads="1"/>
          </p:cNvSpPr>
          <p:nvPr/>
        </p:nvSpPr>
        <p:spPr bwMode="auto">
          <a:xfrm>
            <a:off x="465138" y="1582738"/>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98463" indent="-398463">
              <a:spcBef>
                <a:spcPct val="20000"/>
              </a:spcBef>
              <a:tabLst>
                <a:tab pos="914400" algn="l"/>
              </a:tabLst>
              <a:defRPr sz="3000">
                <a:solidFill>
                  <a:schemeClr val="tx1"/>
                </a:solidFill>
                <a:latin typeface="Times New Roman" panose="02020603050405020304" pitchFamily="18" charset="0"/>
              </a:defRPr>
            </a:lvl1pPr>
            <a:lvl2pPr marL="798513" indent="-285750">
              <a:spcBef>
                <a:spcPct val="20000"/>
              </a:spcBef>
              <a:tabLst>
                <a:tab pos="914400" algn="l"/>
              </a:tabLst>
              <a:defRPr sz="2600">
                <a:solidFill>
                  <a:schemeClr val="tx1"/>
                </a:solidFill>
                <a:latin typeface="Times New Roman" panose="02020603050405020304" pitchFamily="18" charset="0"/>
              </a:defRPr>
            </a:lvl2pPr>
            <a:lvl3pPr marL="1143000" indent="-228600">
              <a:spcBef>
                <a:spcPct val="20000"/>
              </a:spcBef>
              <a:tabLst>
                <a:tab pos="914400" algn="l"/>
              </a:tabLst>
              <a:defRPr sz="2200">
                <a:solidFill>
                  <a:schemeClr val="tx1"/>
                </a:solidFill>
                <a:latin typeface="Times New Roman" panose="02020603050405020304" pitchFamily="18" charset="0"/>
              </a:defRPr>
            </a:lvl3pPr>
            <a:lvl4pPr marL="1600200" indent="-228600">
              <a:spcBef>
                <a:spcPct val="20000"/>
              </a:spcBef>
              <a:tabLst>
                <a:tab pos="914400" algn="l"/>
              </a:tabLst>
              <a:defRPr>
                <a:solidFill>
                  <a:schemeClr val="tx1"/>
                </a:solidFill>
                <a:latin typeface="Times New Roman" panose="02020603050405020304" pitchFamily="18" charset="0"/>
              </a:defRPr>
            </a:lvl4pPr>
            <a:lvl5pPr marL="2057400" indent="-228600">
              <a:spcBef>
                <a:spcPct val="20000"/>
              </a:spcBef>
              <a:tabLst>
                <a:tab pos="914400" algn="l"/>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tabLst>
                <a:tab pos="914400" algn="l"/>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tabLst>
                <a:tab pos="914400" algn="l"/>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tabLst>
                <a:tab pos="914400" algn="l"/>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tabLst>
                <a:tab pos="914400" algn="l"/>
              </a:tabLst>
              <a:defRPr>
                <a:solidFill>
                  <a:schemeClr val="tx1"/>
                </a:solidFill>
                <a:latin typeface="Times New Roman" panose="02020603050405020304" pitchFamily="18" charset="0"/>
              </a:defRPr>
            </a:lvl9pPr>
          </a:lstStyle>
          <a:p>
            <a:pPr>
              <a:spcBef>
                <a:spcPct val="50000"/>
              </a:spcBef>
            </a:pPr>
            <a:r>
              <a:rPr lang="en-US" altLang="en-US"/>
              <a:t>Suppose we have a connected graph.</a:t>
            </a:r>
          </a:p>
          <a:p>
            <a:pPr>
              <a:spcBef>
                <a:spcPct val="0"/>
              </a:spcBef>
            </a:pPr>
            <a:endParaRPr lang="en-US" altLang="en-US"/>
          </a:p>
          <a:p>
            <a:pPr>
              <a:spcBef>
                <a:spcPct val="0"/>
              </a:spcBef>
            </a:pPr>
            <a:r>
              <a:rPr lang="en-US" altLang="en-US"/>
              <a:t>	1.  If the graph has an Euler circuit, then each 	vertex of the graph has even degree.</a:t>
            </a:r>
          </a:p>
          <a:p>
            <a:pPr>
              <a:spcBef>
                <a:spcPct val="0"/>
              </a:spcBef>
            </a:pPr>
            <a:endParaRPr lang="en-US" altLang="en-US"/>
          </a:p>
          <a:p>
            <a:pPr>
              <a:spcBef>
                <a:spcPct val="0"/>
              </a:spcBef>
            </a:pPr>
            <a:r>
              <a:rPr lang="en-US" altLang="en-US"/>
              <a:t>	2.  If each vertex of the graph has even degree, 	then the graph has an Euler circuit.</a:t>
            </a:r>
          </a:p>
        </p:txBody>
      </p:sp>
      <p:sp>
        <p:nvSpPr>
          <p:cNvPr id="19459" name="Rectangle 7">
            <a:extLst>
              <a:ext uri="{FF2B5EF4-FFF2-40B4-BE49-F238E27FC236}">
                <a16:creationId xmlns:a16="http://schemas.microsoft.com/office/drawing/2014/main" id="{461AC83D-5ED5-4DCE-BF6F-B54168F7479E}"/>
              </a:ext>
            </a:extLst>
          </p:cNvPr>
          <p:cNvSpPr>
            <a:spLocks noGrp="1" noChangeArrowheads="1"/>
          </p:cNvSpPr>
          <p:nvPr>
            <p:ph type="title"/>
          </p:nvPr>
        </p:nvSpPr>
        <p:spPr/>
        <p:txBody>
          <a:bodyPr/>
          <a:lstStyle/>
          <a:p>
            <a:r>
              <a:rPr lang="en-US" altLang="en-US"/>
              <a:t>Euler’s Theorem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4835" name="Text Box 3">
            <a:extLst>
              <a:ext uri="{FF2B5EF4-FFF2-40B4-BE49-F238E27FC236}">
                <a16:creationId xmlns:a16="http://schemas.microsoft.com/office/drawing/2014/main" id="{7F234FEA-0FB2-4619-94C4-3E117E9D09D9}"/>
              </a:ext>
            </a:extLst>
          </p:cNvPr>
          <p:cNvSpPr txBox="1">
            <a:spLocks noChangeArrowheads="1"/>
          </p:cNvSpPr>
          <p:nvPr/>
        </p:nvSpPr>
        <p:spPr bwMode="auto">
          <a:xfrm>
            <a:off x="455613" y="4114800"/>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p>
        </p:txBody>
      </p:sp>
      <p:sp>
        <p:nvSpPr>
          <p:cNvPr id="20483" name="Line 4">
            <a:extLst>
              <a:ext uri="{FF2B5EF4-FFF2-40B4-BE49-F238E27FC236}">
                <a16:creationId xmlns:a16="http://schemas.microsoft.com/office/drawing/2014/main" id="{967B5872-5834-4EBA-89C4-7068430BA125}"/>
              </a:ext>
            </a:extLst>
          </p:cNvPr>
          <p:cNvSpPr>
            <a:spLocks noChangeShapeType="1"/>
          </p:cNvSpPr>
          <p:nvPr/>
        </p:nvSpPr>
        <p:spPr bwMode="auto">
          <a:xfrm flipV="1">
            <a:off x="3657600" y="2590800"/>
            <a:ext cx="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0484" name="Line 5">
            <a:extLst>
              <a:ext uri="{FF2B5EF4-FFF2-40B4-BE49-F238E27FC236}">
                <a16:creationId xmlns:a16="http://schemas.microsoft.com/office/drawing/2014/main" id="{AF56E079-7D10-47CE-9B72-928600DF8C93}"/>
              </a:ext>
            </a:extLst>
          </p:cNvPr>
          <p:cNvSpPr>
            <a:spLocks noChangeShapeType="1"/>
          </p:cNvSpPr>
          <p:nvPr/>
        </p:nvSpPr>
        <p:spPr bwMode="auto">
          <a:xfrm>
            <a:off x="3733800" y="25908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0485" name="Line 6">
            <a:extLst>
              <a:ext uri="{FF2B5EF4-FFF2-40B4-BE49-F238E27FC236}">
                <a16:creationId xmlns:a16="http://schemas.microsoft.com/office/drawing/2014/main" id="{92CB5AAC-290D-4F9D-8A14-E2B2ACEEC215}"/>
              </a:ext>
            </a:extLst>
          </p:cNvPr>
          <p:cNvSpPr>
            <a:spLocks noChangeShapeType="1"/>
          </p:cNvSpPr>
          <p:nvPr/>
        </p:nvSpPr>
        <p:spPr bwMode="auto">
          <a:xfrm>
            <a:off x="4876800" y="2590800"/>
            <a:ext cx="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7">
            <a:extLst>
              <a:ext uri="{FF2B5EF4-FFF2-40B4-BE49-F238E27FC236}">
                <a16:creationId xmlns:a16="http://schemas.microsoft.com/office/drawing/2014/main" id="{D1FCB037-4AC8-4B2E-9ACE-F0A93F55DDB6}"/>
              </a:ext>
            </a:extLst>
          </p:cNvPr>
          <p:cNvSpPr>
            <a:spLocks noChangeShapeType="1"/>
          </p:cNvSpPr>
          <p:nvPr/>
        </p:nvSpPr>
        <p:spPr bwMode="auto">
          <a:xfrm>
            <a:off x="5638800" y="3657600"/>
            <a:ext cx="1066800" cy="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0487" name="Line 8">
            <a:extLst>
              <a:ext uri="{FF2B5EF4-FFF2-40B4-BE49-F238E27FC236}">
                <a16:creationId xmlns:a16="http://schemas.microsoft.com/office/drawing/2014/main" id="{83389E9D-B70F-479E-AD1F-DA41DCDD4B8D}"/>
              </a:ext>
            </a:extLst>
          </p:cNvPr>
          <p:cNvSpPr>
            <a:spLocks noChangeShapeType="1"/>
          </p:cNvSpPr>
          <p:nvPr/>
        </p:nvSpPr>
        <p:spPr bwMode="auto">
          <a:xfrm>
            <a:off x="3733800" y="36576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0488" name="Line 9">
            <a:extLst>
              <a:ext uri="{FF2B5EF4-FFF2-40B4-BE49-F238E27FC236}">
                <a16:creationId xmlns:a16="http://schemas.microsoft.com/office/drawing/2014/main" id="{E3AA14E2-FB84-42CB-B501-E8A72CB5705D}"/>
              </a:ext>
            </a:extLst>
          </p:cNvPr>
          <p:cNvSpPr>
            <a:spLocks noChangeShapeType="1"/>
          </p:cNvSpPr>
          <p:nvPr/>
        </p:nvSpPr>
        <p:spPr bwMode="auto">
          <a:xfrm flipH="1">
            <a:off x="3657600" y="2590800"/>
            <a:ext cx="121920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Text Box 10">
            <a:extLst>
              <a:ext uri="{FF2B5EF4-FFF2-40B4-BE49-F238E27FC236}">
                <a16:creationId xmlns:a16="http://schemas.microsoft.com/office/drawing/2014/main" id="{4CE8E919-57B4-4917-A644-683723765E90}"/>
              </a:ext>
            </a:extLst>
          </p:cNvPr>
          <p:cNvSpPr txBox="1">
            <a:spLocks noChangeArrowheads="1"/>
          </p:cNvSpPr>
          <p:nvPr/>
        </p:nvSpPr>
        <p:spPr bwMode="auto">
          <a:xfrm>
            <a:off x="32766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20490" name="Text Box 11">
            <a:extLst>
              <a:ext uri="{FF2B5EF4-FFF2-40B4-BE49-F238E27FC236}">
                <a16:creationId xmlns:a16="http://schemas.microsoft.com/office/drawing/2014/main" id="{484FCFCF-7F5B-40B5-8693-483358973EAD}"/>
              </a:ext>
            </a:extLst>
          </p:cNvPr>
          <p:cNvSpPr txBox="1">
            <a:spLocks noChangeArrowheads="1"/>
          </p:cNvSpPr>
          <p:nvPr/>
        </p:nvSpPr>
        <p:spPr bwMode="auto">
          <a:xfrm>
            <a:off x="3200400" y="228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20491" name="Text Box 12">
            <a:extLst>
              <a:ext uri="{FF2B5EF4-FFF2-40B4-BE49-F238E27FC236}">
                <a16:creationId xmlns:a16="http://schemas.microsoft.com/office/drawing/2014/main" id="{C4CF64E6-D0EE-4983-B0D3-90DB7CAA6CDA}"/>
              </a:ext>
            </a:extLst>
          </p:cNvPr>
          <p:cNvSpPr txBox="1">
            <a:spLocks noChangeArrowheads="1"/>
          </p:cNvSpPr>
          <p:nvPr/>
        </p:nvSpPr>
        <p:spPr bwMode="auto">
          <a:xfrm>
            <a:off x="4876800" y="2209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20492" name="Text Box 13">
            <a:extLst>
              <a:ext uri="{FF2B5EF4-FFF2-40B4-BE49-F238E27FC236}">
                <a16:creationId xmlns:a16="http://schemas.microsoft.com/office/drawing/2014/main" id="{92AF337A-8C46-4C99-AF45-29B4D307AD6D}"/>
              </a:ext>
            </a:extLst>
          </p:cNvPr>
          <p:cNvSpPr txBox="1">
            <a:spLocks noChangeArrowheads="1"/>
          </p:cNvSpPr>
          <p:nvPr/>
        </p:nvSpPr>
        <p:spPr bwMode="auto">
          <a:xfrm>
            <a:off x="47244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20493" name="Text Box 14">
            <a:extLst>
              <a:ext uri="{FF2B5EF4-FFF2-40B4-BE49-F238E27FC236}">
                <a16:creationId xmlns:a16="http://schemas.microsoft.com/office/drawing/2014/main" id="{EFDF0E63-5003-45C5-96B0-7720B999CC65}"/>
              </a:ext>
            </a:extLst>
          </p:cNvPr>
          <p:cNvSpPr txBox="1">
            <a:spLocks noChangeArrowheads="1"/>
          </p:cNvSpPr>
          <p:nvPr/>
        </p:nvSpPr>
        <p:spPr bwMode="auto">
          <a:xfrm>
            <a:off x="5791200" y="2514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20494" name="Text Box 15">
            <a:extLst>
              <a:ext uri="{FF2B5EF4-FFF2-40B4-BE49-F238E27FC236}">
                <a16:creationId xmlns:a16="http://schemas.microsoft.com/office/drawing/2014/main" id="{F28E005D-FC97-4E1E-9952-585664115D90}"/>
              </a:ext>
            </a:extLst>
          </p:cNvPr>
          <p:cNvSpPr txBox="1">
            <a:spLocks noChangeArrowheads="1"/>
          </p:cNvSpPr>
          <p:nvPr/>
        </p:nvSpPr>
        <p:spPr bwMode="auto">
          <a:xfrm>
            <a:off x="54102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20495" name="Line 16">
            <a:extLst>
              <a:ext uri="{FF2B5EF4-FFF2-40B4-BE49-F238E27FC236}">
                <a16:creationId xmlns:a16="http://schemas.microsoft.com/office/drawing/2014/main" id="{BCE76956-18C4-4668-8136-0895A63BF6B9}"/>
              </a:ext>
            </a:extLst>
          </p:cNvPr>
          <p:cNvSpPr>
            <a:spLocks noChangeShapeType="1"/>
          </p:cNvSpPr>
          <p:nvPr/>
        </p:nvSpPr>
        <p:spPr bwMode="auto">
          <a:xfrm>
            <a:off x="4876800" y="2590800"/>
            <a:ext cx="76200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7">
            <a:extLst>
              <a:ext uri="{FF2B5EF4-FFF2-40B4-BE49-F238E27FC236}">
                <a16:creationId xmlns:a16="http://schemas.microsoft.com/office/drawing/2014/main" id="{73B1718E-9A0D-4E2E-8D9B-72806940FF39}"/>
              </a:ext>
            </a:extLst>
          </p:cNvPr>
          <p:cNvSpPr>
            <a:spLocks noChangeShapeType="1"/>
          </p:cNvSpPr>
          <p:nvPr/>
        </p:nvSpPr>
        <p:spPr bwMode="auto">
          <a:xfrm>
            <a:off x="3657600" y="2590800"/>
            <a:ext cx="121920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8">
            <a:extLst>
              <a:ext uri="{FF2B5EF4-FFF2-40B4-BE49-F238E27FC236}">
                <a16:creationId xmlns:a16="http://schemas.microsoft.com/office/drawing/2014/main" id="{96FB7C56-D1DF-43C5-BD28-98BC92D65157}"/>
              </a:ext>
            </a:extLst>
          </p:cNvPr>
          <p:cNvSpPr>
            <a:spLocks noChangeShapeType="1"/>
          </p:cNvSpPr>
          <p:nvPr/>
        </p:nvSpPr>
        <p:spPr bwMode="auto">
          <a:xfrm flipV="1">
            <a:off x="5638800" y="2971800"/>
            <a:ext cx="304800" cy="6858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0498" name="Line 19">
            <a:extLst>
              <a:ext uri="{FF2B5EF4-FFF2-40B4-BE49-F238E27FC236}">
                <a16:creationId xmlns:a16="http://schemas.microsoft.com/office/drawing/2014/main" id="{F9453B14-84BA-46B3-B232-2F62F8448079}"/>
              </a:ext>
            </a:extLst>
          </p:cNvPr>
          <p:cNvSpPr>
            <a:spLocks noChangeShapeType="1"/>
          </p:cNvSpPr>
          <p:nvPr/>
        </p:nvSpPr>
        <p:spPr bwMode="auto">
          <a:xfrm>
            <a:off x="5943600" y="2971800"/>
            <a:ext cx="762000" cy="685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Text Box 21">
            <a:extLst>
              <a:ext uri="{FF2B5EF4-FFF2-40B4-BE49-F238E27FC236}">
                <a16:creationId xmlns:a16="http://schemas.microsoft.com/office/drawing/2014/main" id="{30CFF819-55F6-4124-AC88-E9D07CAB7DCC}"/>
              </a:ext>
            </a:extLst>
          </p:cNvPr>
          <p:cNvSpPr txBox="1">
            <a:spLocks noChangeArrowheads="1"/>
          </p:cNvSpPr>
          <p:nvPr/>
        </p:nvSpPr>
        <p:spPr bwMode="auto">
          <a:xfrm>
            <a:off x="66294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G</a:t>
            </a:r>
          </a:p>
        </p:txBody>
      </p:sp>
      <p:sp>
        <p:nvSpPr>
          <p:cNvPr id="20500" name="Text Box 22">
            <a:extLst>
              <a:ext uri="{FF2B5EF4-FFF2-40B4-BE49-F238E27FC236}">
                <a16:creationId xmlns:a16="http://schemas.microsoft.com/office/drawing/2014/main" id="{559950A4-BE9C-489E-9A8A-F8A0BBB2CA82}"/>
              </a:ext>
            </a:extLst>
          </p:cNvPr>
          <p:cNvSpPr txBox="1">
            <a:spLocks noChangeArrowheads="1"/>
          </p:cNvSpPr>
          <p:nvPr/>
        </p:nvSpPr>
        <p:spPr bwMode="auto">
          <a:xfrm>
            <a:off x="2209800" y="2743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H</a:t>
            </a:r>
          </a:p>
        </p:txBody>
      </p:sp>
      <p:sp>
        <p:nvSpPr>
          <p:cNvPr id="20501" name="Line 23">
            <a:extLst>
              <a:ext uri="{FF2B5EF4-FFF2-40B4-BE49-F238E27FC236}">
                <a16:creationId xmlns:a16="http://schemas.microsoft.com/office/drawing/2014/main" id="{88B0F9A9-079D-4616-A93E-E6E034EAFB4F}"/>
              </a:ext>
            </a:extLst>
          </p:cNvPr>
          <p:cNvSpPr>
            <a:spLocks noChangeShapeType="1"/>
          </p:cNvSpPr>
          <p:nvPr/>
        </p:nvSpPr>
        <p:spPr bwMode="auto">
          <a:xfrm flipH="1">
            <a:off x="4876800" y="3657600"/>
            <a:ext cx="7620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24">
            <a:extLst>
              <a:ext uri="{FF2B5EF4-FFF2-40B4-BE49-F238E27FC236}">
                <a16:creationId xmlns:a16="http://schemas.microsoft.com/office/drawing/2014/main" id="{63905E78-F3F2-429A-AEEC-BFBBCA5B9664}"/>
              </a:ext>
            </a:extLst>
          </p:cNvPr>
          <p:cNvSpPr>
            <a:spLocks noChangeShapeType="1"/>
          </p:cNvSpPr>
          <p:nvPr/>
        </p:nvSpPr>
        <p:spPr bwMode="auto">
          <a:xfrm flipH="1" flipV="1">
            <a:off x="2667000" y="3048000"/>
            <a:ext cx="914400" cy="6096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0503" name="Line 25">
            <a:extLst>
              <a:ext uri="{FF2B5EF4-FFF2-40B4-BE49-F238E27FC236}">
                <a16:creationId xmlns:a16="http://schemas.microsoft.com/office/drawing/2014/main" id="{2E6B270A-DD08-453A-8F96-4E61902A0793}"/>
              </a:ext>
            </a:extLst>
          </p:cNvPr>
          <p:cNvSpPr>
            <a:spLocks noChangeShapeType="1"/>
          </p:cNvSpPr>
          <p:nvPr/>
        </p:nvSpPr>
        <p:spPr bwMode="auto">
          <a:xfrm flipH="1">
            <a:off x="2667000" y="2590800"/>
            <a:ext cx="990600" cy="4572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Text Box 26">
            <a:extLst>
              <a:ext uri="{FF2B5EF4-FFF2-40B4-BE49-F238E27FC236}">
                <a16:creationId xmlns:a16="http://schemas.microsoft.com/office/drawing/2014/main" id="{05B54AA4-33D4-4BFB-B8B5-DE1B32A429B2}"/>
              </a:ext>
            </a:extLst>
          </p:cNvPr>
          <p:cNvSpPr txBox="1">
            <a:spLocks noChangeArrowheads="1"/>
          </p:cNvSpPr>
          <p:nvPr/>
        </p:nvSpPr>
        <p:spPr bwMode="auto">
          <a:xfrm>
            <a:off x="466725" y="1571625"/>
            <a:ext cx="7889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Does the graph below have an Euler circuit?</a:t>
            </a:r>
          </a:p>
        </p:txBody>
      </p:sp>
      <p:sp>
        <p:nvSpPr>
          <p:cNvPr id="504859" name="Text Box 27">
            <a:extLst>
              <a:ext uri="{FF2B5EF4-FFF2-40B4-BE49-F238E27FC236}">
                <a16:creationId xmlns:a16="http://schemas.microsoft.com/office/drawing/2014/main" id="{0A92F434-AB66-4B7F-B676-7E9EBE5A0D58}"/>
              </a:ext>
            </a:extLst>
          </p:cNvPr>
          <p:cNvSpPr txBox="1">
            <a:spLocks noChangeArrowheads="1"/>
          </p:cNvSpPr>
          <p:nvPr/>
        </p:nvSpPr>
        <p:spPr bwMode="auto">
          <a:xfrm>
            <a:off x="455613" y="4800600"/>
            <a:ext cx="80629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Yes, because the graph is connected and each vertex has even degree.</a:t>
            </a:r>
          </a:p>
        </p:txBody>
      </p:sp>
      <p:sp>
        <p:nvSpPr>
          <p:cNvPr id="20506" name="Rectangle 30">
            <a:extLst>
              <a:ext uri="{FF2B5EF4-FFF2-40B4-BE49-F238E27FC236}">
                <a16:creationId xmlns:a16="http://schemas.microsoft.com/office/drawing/2014/main" id="{C5C751D1-51C9-4D72-81A6-45B05A1D50AE}"/>
              </a:ext>
            </a:extLst>
          </p:cNvPr>
          <p:cNvSpPr>
            <a:spLocks noGrp="1" noChangeArrowheads="1"/>
          </p:cNvSpPr>
          <p:nvPr>
            <p:ph type="title"/>
          </p:nvPr>
        </p:nvSpPr>
        <p:spPr/>
        <p:txBody>
          <a:bodyPr/>
          <a:lstStyle/>
          <a:p>
            <a:r>
              <a:rPr lang="en-US" altLang="en-US"/>
              <a:t>Example: Using Euler’s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p:bldP spid="50485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603AE331-3DF2-4D2A-8BBF-256920F65C5F}"/>
              </a:ext>
            </a:extLst>
          </p:cNvPr>
          <p:cNvSpPr txBox="1">
            <a:spLocks noChangeArrowheads="1"/>
          </p:cNvSpPr>
          <p:nvPr/>
        </p:nvSpPr>
        <p:spPr bwMode="auto">
          <a:xfrm>
            <a:off x="476250" y="1571625"/>
            <a:ext cx="7696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A </a:t>
            </a:r>
            <a:r>
              <a:rPr lang="en-US" altLang="en-US" b="1"/>
              <a:t>cut edge</a:t>
            </a:r>
            <a:r>
              <a:rPr lang="en-US" altLang="en-US"/>
              <a:t> in a graph is an edge whose removal disconnects a component of the graph.</a:t>
            </a:r>
          </a:p>
        </p:txBody>
      </p:sp>
      <p:sp>
        <p:nvSpPr>
          <p:cNvPr id="21507" name="Rectangle 7">
            <a:extLst>
              <a:ext uri="{FF2B5EF4-FFF2-40B4-BE49-F238E27FC236}">
                <a16:creationId xmlns:a16="http://schemas.microsoft.com/office/drawing/2014/main" id="{B6F82CE6-4E48-4283-832B-717FA5F0285D}"/>
              </a:ext>
            </a:extLst>
          </p:cNvPr>
          <p:cNvSpPr>
            <a:spLocks noGrp="1" noChangeArrowheads="1"/>
          </p:cNvSpPr>
          <p:nvPr>
            <p:ph type="title"/>
          </p:nvPr>
        </p:nvSpPr>
        <p:spPr/>
        <p:txBody>
          <a:bodyPr/>
          <a:lstStyle/>
          <a:p>
            <a:r>
              <a:rPr lang="en-US" altLang="en-US"/>
              <a:t>Cut Edge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a:extLst>
              <a:ext uri="{FF2B5EF4-FFF2-40B4-BE49-F238E27FC236}">
                <a16:creationId xmlns:a16="http://schemas.microsoft.com/office/drawing/2014/main" id="{18068968-BD8A-4150-BDB8-D417B483BEB7}"/>
              </a:ext>
            </a:extLst>
          </p:cNvPr>
          <p:cNvSpPr txBox="1">
            <a:spLocks noChangeArrowheads="1"/>
          </p:cNvSpPr>
          <p:nvPr/>
        </p:nvSpPr>
        <p:spPr bwMode="auto">
          <a:xfrm>
            <a:off x="476250" y="1581150"/>
            <a:ext cx="7620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Identify the cut edges in the graph below.</a:t>
            </a:r>
          </a:p>
        </p:txBody>
      </p:sp>
      <p:sp>
        <p:nvSpPr>
          <p:cNvPr id="22531" name="Line 4">
            <a:extLst>
              <a:ext uri="{FF2B5EF4-FFF2-40B4-BE49-F238E27FC236}">
                <a16:creationId xmlns:a16="http://schemas.microsoft.com/office/drawing/2014/main" id="{C4255D2C-0EF4-4C96-9497-545CA338E80D}"/>
              </a:ext>
            </a:extLst>
          </p:cNvPr>
          <p:cNvSpPr>
            <a:spLocks noChangeShapeType="1"/>
          </p:cNvSpPr>
          <p:nvPr/>
        </p:nvSpPr>
        <p:spPr bwMode="auto">
          <a:xfrm flipV="1">
            <a:off x="2895600" y="2590800"/>
            <a:ext cx="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2532" name="Line 5">
            <a:extLst>
              <a:ext uri="{FF2B5EF4-FFF2-40B4-BE49-F238E27FC236}">
                <a16:creationId xmlns:a16="http://schemas.microsoft.com/office/drawing/2014/main" id="{0F0F478F-D3A0-4F16-A450-5DB81E9DA0CE}"/>
              </a:ext>
            </a:extLst>
          </p:cNvPr>
          <p:cNvSpPr>
            <a:spLocks noChangeShapeType="1"/>
          </p:cNvSpPr>
          <p:nvPr/>
        </p:nvSpPr>
        <p:spPr bwMode="auto">
          <a:xfrm>
            <a:off x="2971800" y="25908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2533" name="Line 6">
            <a:extLst>
              <a:ext uri="{FF2B5EF4-FFF2-40B4-BE49-F238E27FC236}">
                <a16:creationId xmlns:a16="http://schemas.microsoft.com/office/drawing/2014/main" id="{FFA42821-DED3-49AE-852A-CAD15EE45BB9}"/>
              </a:ext>
            </a:extLst>
          </p:cNvPr>
          <p:cNvSpPr>
            <a:spLocks noChangeShapeType="1"/>
          </p:cNvSpPr>
          <p:nvPr/>
        </p:nvSpPr>
        <p:spPr bwMode="auto">
          <a:xfrm>
            <a:off x="4114800" y="2590800"/>
            <a:ext cx="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7">
            <a:extLst>
              <a:ext uri="{FF2B5EF4-FFF2-40B4-BE49-F238E27FC236}">
                <a16:creationId xmlns:a16="http://schemas.microsoft.com/office/drawing/2014/main" id="{4ACDC6B6-40A5-4B0E-B018-8D474FE7526C}"/>
              </a:ext>
            </a:extLst>
          </p:cNvPr>
          <p:cNvSpPr>
            <a:spLocks noChangeShapeType="1"/>
          </p:cNvSpPr>
          <p:nvPr/>
        </p:nvSpPr>
        <p:spPr bwMode="auto">
          <a:xfrm>
            <a:off x="4876800" y="3657600"/>
            <a:ext cx="1066800" cy="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2535" name="Line 8">
            <a:extLst>
              <a:ext uri="{FF2B5EF4-FFF2-40B4-BE49-F238E27FC236}">
                <a16:creationId xmlns:a16="http://schemas.microsoft.com/office/drawing/2014/main" id="{E025D2EE-8AD5-4508-A370-A4A9CB907BCD}"/>
              </a:ext>
            </a:extLst>
          </p:cNvPr>
          <p:cNvSpPr>
            <a:spLocks noChangeShapeType="1"/>
          </p:cNvSpPr>
          <p:nvPr/>
        </p:nvSpPr>
        <p:spPr bwMode="auto">
          <a:xfrm>
            <a:off x="2971800" y="36576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2536" name="Line 9">
            <a:extLst>
              <a:ext uri="{FF2B5EF4-FFF2-40B4-BE49-F238E27FC236}">
                <a16:creationId xmlns:a16="http://schemas.microsoft.com/office/drawing/2014/main" id="{16F44242-32CB-4100-BCE2-A3527E0B3211}"/>
              </a:ext>
            </a:extLst>
          </p:cNvPr>
          <p:cNvSpPr>
            <a:spLocks noChangeShapeType="1"/>
          </p:cNvSpPr>
          <p:nvPr/>
        </p:nvSpPr>
        <p:spPr bwMode="auto">
          <a:xfrm flipH="1">
            <a:off x="2895600" y="2590800"/>
            <a:ext cx="121920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Text Box 10">
            <a:extLst>
              <a:ext uri="{FF2B5EF4-FFF2-40B4-BE49-F238E27FC236}">
                <a16:creationId xmlns:a16="http://schemas.microsoft.com/office/drawing/2014/main" id="{EA9A969A-FC56-4ED5-A618-97F73950F619}"/>
              </a:ext>
            </a:extLst>
          </p:cNvPr>
          <p:cNvSpPr txBox="1">
            <a:spLocks noChangeArrowheads="1"/>
          </p:cNvSpPr>
          <p:nvPr/>
        </p:nvSpPr>
        <p:spPr bwMode="auto">
          <a:xfrm>
            <a:off x="25146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22538" name="Text Box 11">
            <a:extLst>
              <a:ext uri="{FF2B5EF4-FFF2-40B4-BE49-F238E27FC236}">
                <a16:creationId xmlns:a16="http://schemas.microsoft.com/office/drawing/2014/main" id="{F9DB708D-0C58-4808-A0AF-E0E8B90D80AB}"/>
              </a:ext>
            </a:extLst>
          </p:cNvPr>
          <p:cNvSpPr txBox="1">
            <a:spLocks noChangeArrowheads="1"/>
          </p:cNvSpPr>
          <p:nvPr/>
        </p:nvSpPr>
        <p:spPr bwMode="auto">
          <a:xfrm>
            <a:off x="2438400" y="228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22539" name="Text Box 12">
            <a:extLst>
              <a:ext uri="{FF2B5EF4-FFF2-40B4-BE49-F238E27FC236}">
                <a16:creationId xmlns:a16="http://schemas.microsoft.com/office/drawing/2014/main" id="{96278DF0-27E1-4437-80D9-6ACC6833D606}"/>
              </a:ext>
            </a:extLst>
          </p:cNvPr>
          <p:cNvSpPr txBox="1">
            <a:spLocks noChangeArrowheads="1"/>
          </p:cNvSpPr>
          <p:nvPr/>
        </p:nvSpPr>
        <p:spPr bwMode="auto">
          <a:xfrm>
            <a:off x="4114800" y="2209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22540" name="Text Box 13">
            <a:extLst>
              <a:ext uri="{FF2B5EF4-FFF2-40B4-BE49-F238E27FC236}">
                <a16:creationId xmlns:a16="http://schemas.microsoft.com/office/drawing/2014/main" id="{2ED88DA1-DA0D-4C2F-A79F-D0C204931451}"/>
              </a:ext>
            </a:extLst>
          </p:cNvPr>
          <p:cNvSpPr txBox="1">
            <a:spLocks noChangeArrowheads="1"/>
          </p:cNvSpPr>
          <p:nvPr/>
        </p:nvSpPr>
        <p:spPr bwMode="auto">
          <a:xfrm>
            <a:off x="39624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22541" name="Text Box 14">
            <a:extLst>
              <a:ext uri="{FF2B5EF4-FFF2-40B4-BE49-F238E27FC236}">
                <a16:creationId xmlns:a16="http://schemas.microsoft.com/office/drawing/2014/main" id="{490A7A56-3950-404A-998E-F29711312F2A}"/>
              </a:ext>
            </a:extLst>
          </p:cNvPr>
          <p:cNvSpPr txBox="1">
            <a:spLocks noChangeArrowheads="1"/>
          </p:cNvSpPr>
          <p:nvPr/>
        </p:nvSpPr>
        <p:spPr bwMode="auto">
          <a:xfrm>
            <a:off x="5029200" y="2514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22542" name="Text Box 15">
            <a:extLst>
              <a:ext uri="{FF2B5EF4-FFF2-40B4-BE49-F238E27FC236}">
                <a16:creationId xmlns:a16="http://schemas.microsoft.com/office/drawing/2014/main" id="{4CB239E6-18B3-4A90-865E-24A8B7AEDA10}"/>
              </a:ext>
            </a:extLst>
          </p:cNvPr>
          <p:cNvSpPr txBox="1">
            <a:spLocks noChangeArrowheads="1"/>
          </p:cNvSpPr>
          <p:nvPr/>
        </p:nvSpPr>
        <p:spPr bwMode="auto">
          <a:xfrm>
            <a:off x="46482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22543" name="Line 16">
            <a:extLst>
              <a:ext uri="{FF2B5EF4-FFF2-40B4-BE49-F238E27FC236}">
                <a16:creationId xmlns:a16="http://schemas.microsoft.com/office/drawing/2014/main" id="{93729DC8-8078-4FAE-B402-8BDC6EDF8187}"/>
              </a:ext>
            </a:extLst>
          </p:cNvPr>
          <p:cNvSpPr>
            <a:spLocks noChangeShapeType="1"/>
          </p:cNvSpPr>
          <p:nvPr/>
        </p:nvSpPr>
        <p:spPr bwMode="auto">
          <a:xfrm>
            <a:off x="4114800" y="2590800"/>
            <a:ext cx="76200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7">
            <a:extLst>
              <a:ext uri="{FF2B5EF4-FFF2-40B4-BE49-F238E27FC236}">
                <a16:creationId xmlns:a16="http://schemas.microsoft.com/office/drawing/2014/main" id="{F104432A-88ED-45A4-8F9D-DCBFEAAA12B7}"/>
              </a:ext>
            </a:extLst>
          </p:cNvPr>
          <p:cNvSpPr>
            <a:spLocks noChangeShapeType="1"/>
          </p:cNvSpPr>
          <p:nvPr/>
        </p:nvSpPr>
        <p:spPr bwMode="auto">
          <a:xfrm>
            <a:off x="2895600" y="2590800"/>
            <a:ext cx="121920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8">
            <a:extLst>
              <a:ext uri="{FF2B5EF4-FFF2-40B4-BE49-F238E27FC236}">
                <a16:creationId xmlns:a16="http://schemas.microsoft.com/office/drawing/2014/main" id="{DBC0E1E3-7B64-4645-9864-435D680E02C6}"/>
              </a:ext>
            </a:extLst>
          </p:cNvPr>
          <p:cNvSpPr>
            <a:spLocks noChangeShapeType="1"/>
          </p:cNvSpPr>
          <p:nvPr/>
        </p:nvSpPr>
        <p:spPr bwMode="auto">
          <a:xfrm flipV="1">
            <a:off x="4876800" y="2971800"/>
            <a:ext cx="304800" cy="6858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2546" name="Line 19">
            <a:extLst>
              <a:ext uri="{FF2B5EF4-FFF2-40B4-BE49-F238E27FC236}">
                <a16:creationId xmlns:a16="http://schemas.microsoft.com/office/drawing/2014/main" id="{EED62C9D-0C78-45EE-BEF6-775264C9755B}"/>
              </a:ext>
            </a:extLst>
          </p:cNvPr>
          <p:cNvSpPr>
            <a:spLocks noChangeShapeType="1"/>
          </p:cNvSpPr>
          <p:nvPr/>
        </p:nvSpPr>
        <p:spPr bwMode="auto">
          <a:xfrm>
            <a:off x="5181600" y="2971800"/>
            <a:ext cx="762000" cy="685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20">
            <a:extLst>
              <a:ext uri="{FF2B5EF4-FFF2-40B4-BE49-F238E27FC236}">
                <a16:creationId xmlns:a16="http://schemas.microsoft.com/office/drawing/2014/main" id="{7B9E82DF-36B8-4856-ACAD-CC1DBCDF7280}"/>
              </a:ext>
            </a:extLst>
          </p:cNvPr>
          <p:cNvSpPr>
            <a:spLocks noChangeShapeType="1"/>
          </p:cNvSpPr>
          <p:nvPr/>
        </p:nvSpPr>
        <p:spPr bwMode="auto">
          <a:xfrm flipV="1">
            <a:off x="5943600" y="2590800"/>
            <a:ext cx="0" cy="9906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2548" name="Text Box 21">
            <a:extLst>
              <a:ext uri="{FF2B5EF4-FFF2-40B4-BE49-F238E27FC236}">
                <a16:creationId xmlns:a16="http://schemas.microsoft.com/office/drawing/2014/main" id="{7279B2B0-4F8E-4ABE-B1B5-486E7A9E4929}"/>
              </a:ext>
            </a:extLst>
          </p:cNvPr>
          <p:cNvSpPr txBox="1">
            <a:spLocks noChangeArrowheads="1"/>
          </p:cNvSpPr>
          <p:nvPr/>
        </p:nvSpPr>
        <p:spPr bwMode="auto">
          <a:xfrm>
            <a:off x="58674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G</a:t>
            </a:r>
          </a:p>
        </p:txBody>
      </p:sp>
      <p:sp>
        <p:nvSpPr>
          <p:cNvPr id="22549" name="Text Box 22">
            <a:extLst>
              <a:ext uri="{FF2B5EF4-FFF2-40B4-BE49-F238E27FC236}">
                <a16:creationId xmlns:a16="http://schemas.microsoft.com/office/drawing/2014/main" id="{90669ED4-A4F9-4C67-9927-041F7858C0E4}"/>
              </a:ext>
            </a:extLst>
          </p:cNvPr>
          <p:cNvSpPr txBox="1">
            <a:spLocks noChangeArrowheads="1"/>
          </p:cNvSpPr>
          <p:nvPr/>
        </p:nvSpPr>
        <p:spPr bwMode="auto">
          <a:xfrm>
            <a:off x="6019800" y="228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H</a:t>
            </a:r>
          </a:p>
        </p:txBody>
      </p:sp>
      <p:sp>
        <p:nvSpPr>
          <p:cNvPr id="508951" name="Text Box 23">
            <a:extLst>
              <a:ext uri="{FF2B5EF4-FFF2-40B4-BE49-F238E27FC236}">
                <a16:creationId xmlns:a16="http://schemas.microsoft.com/office/drawing/2014/main" id="{7515BFB9-D8F3-4099-AE1D-9DD676217C7B}"/>
              </a:ext>
            </a:extLst>
          </p:cNvPr>
          <p:cNvSpPr txBox="1">
            <a:spLocks noChangeArrowheads="1"/>
          </p:cNvSpPr>
          <p:nvPr/>
        </p:nvSpPr>
        <p:spPr bwMode="auto">
          <a:xfrm>
            <a:off x="438150" y="4114800"/>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p>
        </p:txBody>
      </p:sp>
      <p:sp>
        <p:nvSpPr>
          <p:cNvPr id="508952" name="Text Box 24">
            <a:extLst>
              <a:ext uri="{FF2B5EF4-FFF2-40B4-BE49-F238E27FC236}">
                <a16:creationId xmlns:a16="http://schemas.microsoft.com/office/drawing/2014/main" id="{08549FC3-648D-499B-A1CF-7316B8BB7643}"/>
              </a:ext>
            </a:extLst>
          </p:cNvPr>
          <p:cNvSpPr txBox="1">
            <a:spLocks noChangeArrowheads="1"/>
          </p:cNvSpPr>
          <p:nvPr/>
        </p:nvSpPr>
        <p:spPr bwMode="auto">
          <a:xfrm>
            <a:off x="455613" y="4703763"/>
            <a:ext cx="7432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CE and GH are cut edges; if either is removed, it would disconnect the graph.</a:t>
            </a:r>
          </a:p>
        </p:txBody>
      </p:sp>
      <p:sp>
        <p:nvSpPr>
          <p:cNvPr id="22552" name="Rectangle 28">
            <a:extLst>
              <a:ext uri="{FF2B5EF4-FFF2-40B4-BE49-F238E27FC236}">
                <a16:creationId xmlns:a16="http://schemas.microsoft.com/office/drawing/2014/main" id="{B92B8B58-A1B2-49F3-AFB4-7F6C05805E31}"/>
              </a:ext>
            </a:extLst>
          </p:cNvPr>
          <p:cNvSpPr>
            <a:spLocks noGrp="1" noChangeArrowheads="1"/>
          </p:cNvSpPr>
          <p:nvPr>
            <p:ph type="title"/>
          </p:nvPr>
        </p:nvSpPr>
        <p:spPr/>
        <p:txBody>
          <a:bodyPr/>
          <a:lstStyle/>
          <a:p>
            <a:r>
              <a:rPr lang="en-US" altLang="en-US"/>
              <a:t>Example: Identifying Cut Edges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8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51" grpId="0"/>
      <p:bldP spid="50895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3">
            <a:extLst>
              <a:ext uri="{FF2B5EF4-FFF2-40B4-BE49-F238E27FC236}">
                <a16:creationId xmlns:a16="http://schemas.microsoft.com/office/drawing/2014/main" id="{26963B1B-C09B-454D-8637-5332BCF9D4A8}"/>
              </a:ext>
            </a:extLst>
          </p:cNvPr>
          <p:cNvSpPr txBox="1">
            <a:spLocks noChangeArrowheads="1"/>
          </p:cNvSpPr>
          <p:nvPr/>
        </p:nvSpPr>
        <p:spPr bwMode="auto">
          <a:xfrm>
            <a:off x="485775" y="1581150"/>
            <a:ext cx="7696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i="1"/>
              <a:t>Fleury’s algorithm</a:t>
            </a:r>
            <a:r>
              <a:rPr lang="en-US" altLang="en-US"/>
              <a:t> can be used to find an Euler circuit in any connected graph in which each vertex has even degree.  An algorithm is like a recipe; follow the steps and you achieve what you need.</a:t>
            </a:r>
            <a:endParaRPr lang="en-US" altLang="en-US" i="1"/>
          </a:p>
        </p:txBody>
      </p:sp>
      <p:sp>
        <p:nvSpPr>
          <p:cNvPr id="23555" name="Rectangle 7">
            <a:extLst>
              <a:ext uri="{FF2B5EF4-FFF2-40B4-BE49-F238E27FC236}">
                <a16:creationId xmlns:a16="http://schemas.microsoft.com/office/drawing/2014/main" id="{88F1A0D0-97CA-46FB-851E-FBE862427D45}"/>
              </a:ext>
            </a:extLst>
          </p:cNvPr>
          <p:cNvSpPr>
            <a:spLocks noGrp="1" noChangeArrowheads="1"/>
          </p:cNvSpPr>
          <p:nvPr>
            <p:ph type="title"/>
          </p:nvPr>
        </p:nvSpPr>
        <p:spPr/>
        <p:txBody>
          <a:bodyPr/>
          <a:lstStyle/>
          <a:p>
            <a:r>
              <a:rPr lang="en-US" altLang="en-US"/>
              <a:t>Fleury’s 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3">
            <a:extLst>
              <a:ext uri="{FF2B5EF4-FFF2-40B4-BE49-F238E27FC236}">
                <a16:creationId xmlns:a16="http://schemas.microsoft.com/office/drawing/2014/main" id="{554A5400-CEAB-45B5-981D-87BA4F4E370D}"/>
              </a:ext>
            </a:extLst>
          </p:cNvPr>
          <p:cNvSpPr txBox="1">
            <a:spLocks noChangeArrowheads="1"/>
          </p:cNvSpPr>
          <p:nvPr/>
        </p:nvSpPr>
        <p:spPr bwMode="auto">
          <a:xfrm>
            <a:off x="455613" y="1598613"/>
            <a:ext cx="8164512"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71600" indent="-1371600">
              <a:spcBef>
                <a:spcPct val="20000"/>
              </a:spcBef>
              <a:defRPr sz="3000">
                <a:solidFill>
                  <a:schemeClr val="tx1"/>
                </a:solidFill>
                <a:latin typeface="Times New Roman" panose="02020603050405020304" pitchFamily="18" charset="0"/>
              </a:defRPr>
            </a:lvl1pPr>
            <a:lvl2pPr marL="1889125" indent="-285750">
              <a:spcBef>
                <a:spcPct val="20000"/>
              </a:spcBef>
              <a:defRPr sz="2600">
                <a:solidFill>
                  <a:schemeClr val="tx1"/>
                </a:solidFill>
                <a:latin typeface="Times New Roman" panose="02020603050405020304" pitchFamily="18" charset="0"/>
              </a:defRPr>
            </a:lvl2pPr>
            <a:lvl3pPr marL="2232025" indent="-228600">
              <a:spcBef>
                <a:spcPct val="20000"/>
              </a:spcBef>
              <a:defRPr sz="2200">
                <a:solidFill>
                  <a:schemeClr val="tx1"/>
                </a:solidFill>
                <a:latin typeface="Times New Roman" panose="02020603050405020304" pitchFamily="18" charset="0"/>
              </a:defRPr>
            </a:lvl3pPr>
            <a:lvl4pPr marL="2574925" indent="-228600">
              <a:spcBef>
                <a:spcPct val="20000"/>
              </a:spcBef>
              <a:defRPr>
                <a:solidFill>
                  <a:schemeClr val="tx1"/>
                </a:solidFill>
                <a:latin typeface="Times New Roman" panose="02020603050405020304" pitchFamily="18" charset="0"/>
              </a:defRPr>
            </a:lvl4pPr>
            <a:lvl5pPr marL="2917825" indent="-228600">
              <a:spcBef>
                <a:spcPct val="20000"/>
              </a:spcBef>
              <a:defRPr>
                <a:solidFill>
                  <a:schemeClr val="tx1"/>
                </a:solidFill>
                <a:latin typeface="Times New Roman" panose="02020603050405020304" pitchFamily="18" charset="0"/>
              </a:defRPr>
            </a:lvl5pPr>
            <a:lvl6pPr marL="3375025" indent="-228600" eaLnBrk="0" fontAlgn="base" hangingPunct="0">
              <a:spcBef>
                <a:spcPct val="20000"/>
              </a:spcBef>
              <a:spcAft>
                <a:spcPct val="0"/>
              </a:spcAft>
              <a:defRPr>
                <a:solidFill>
                  <a:schemeClr val="tx1"/>
                </a:solidFill>
                <a:latin typeface="Times New Roman" panose="02020603050405020304" pitchFamily="18" charset="0"/>
              </a:defRPr>
            </a:lvl6pPr>
            <a:lvl7pPr marL="3832225" indent="-228600" eaLnBrk="0" fontAlgn="base" hangingPunct="0">
              <a:spcBef>
                <a:spcPct val="20000"/>
              </a:spcBef>
              <a:spcAft>
                <a:spcPct val="0"/>
              </a:spcAft>
              <a:defRPr>
                <a:solidFill>
                  <a:schemeClr val="tx1"/>
                </a:solidFill>
                <a:latin typeface="Times New Roman" panose="02020603050405020304" pitchFamily="18" charset="0"/>
              </a:defRPr>
            </a:lvl7pPr>
            <a:lvl8pPr marL="4289425" indent="-228600" eaLnBrk="0" fontAlgn="base" hangingPunct="0">
              <a:spcBef>
                <a:spcPct val="20000"/>
              </a:spcBef>
              <a:spcAft>
                <a:spcPct val="0"/>
              </a:spcAft>
              <a:defRPr>
                <a:solidFill>
                  <a:schemeClr val="tx1"/>
                </a:solidFill>
                <a:latin typeface="Times New Roman" panose="02020603050405020304" pitchFamily="18" charset="0"/>
              </a:defRPr>
            </a:lvl8pPr>
            <a:lvl9pPr marL="4746625"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b="1" i="1"/>
              <a:t>Step 1:	</a:t>
            </a:r>
            <a:r>
              <a:rPr lang="en-US" altLang="en-US"/>
              <a:t>Start at any vertex. Go along any edge from this vertex to another vertex. </a:t>
            </a:r>
            <a:r>
              <a:rPr lang="en-US" altLang="en-US" i="1"/>
              <a:t>Remove this edge from the graph</a:t>
            </a:r>
            <a:r>
              <a:rPr lang="en-US" altLang="en-US"/>
              <a:t>.</a:t>
            </a:r>
          </a:p>
          <a:p>
            <a:pPr>
              <a:spcBef>
                <a:spcPct val="50000"/>
              </a:spcBef>
            </a:pPr>
            <a:r>
              <a:rPr lang="en-US" altLang="en-US" b="1" i="1"/>
              <a:t>Step 2:	</a:t>
            </a:r>
            <a:r>
              <a:rPr lang="en-US" altLang="en-US"/>
              <a:t>You are now on a vertex on the revised graph. Choose any edge from this vertex, but not a cut edge, unless you have no other option. Go along your chosen edge. </a:t>
            </a:r>
            <a:r>
              <a:rPr lang="en-US" altLang="en-US" i="1"/>
              <a:t>Remove this edge from the graph</a:t>
            </a:r>
            <a:r>
              <a:rPr lang="en-US" altLang="en-US"/>
              <a:t>.</a:t>
            </a:r>
            <a:endParaRPr lang="en-US" altLang="en-US" b="1" i="1"/>
          </a:p>
        </p:txBody>
      </p:sp>
      <p:sp>
        <p:nvSpPr>
          <p:cNvPr id="24579" name="Rectangle 7">
            <a:extLst>
              <a:ext uri="{FF2B5EF4-FFF2-40B4-BE49-F238E27FC236}">
                <a16:creationId xmlns:a16="http://schemas.microsoft.com/office/drawing/2014/main" id="{93C02021-391B-4506-8480-133D4B17F298}"/>
              </a:ext>
            </a:extLst>
          </p:cNvPr>
          <p:cNvSpPr>
            <a:spLocks noGrp="1" noChangeArrowheads="1"/>
          </p:cNvSpPr>
          <p:nvPr>
            <p:ph type="title"/>
          </p:nvPr>
        </p:nvSpPr>
        <p:spPr/>
        <p:txBody>
          <a:bodyPr/>
          <a:lstStyle/>
          <a:p>
            <a:r>
              <a:rPr lang="en-US" altLang="en-US"/>
              <a:t>Fleury’s 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3">
            <a:extLst>
              <a:ext uri="{FF2B5EF4-FFF2-40B4-BE49-F238E27FC236}">
                <a16:creationId xmlns:a16="http://schemas.microsoft.com/office/drawing/2014/main" id="{82B1E272-E067-41C1-986C-C682DEDD9CD2}"/>
              </a:ext>
            </a:extLst>
          </p:cNvPr>
          <p:cNvSpPr txBox="1">
            <a:spLocks noChangeArrowheads="1"/>
          </p:cNvSpPr>
          <p:nvPr/>
        </p:nvSpPr>
        <p:spPr bwMode="auto">
          <a:xfrm>
            <a:off x="455613" y="1598613"/>
            <a:ext cx="7696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71600" indent="-1371600">
              <a:spcBef>
                <a:spcPct val="20000"/>
              </a:spcBef>
              <a:defRPr sz="3000">
                <a:solidFill>
                  <a:schemeClr val="tx1"/>
                </a:solidFill>
                <a:latin typeface="Times New Roman" panose="02020603050405020304" pitchFamily="18" charset="0"/>
              </a:defRPr>
            </a:lvl1pPr>
            <a:lvl2pPr marL="1771650" indent="-285750">
              <a:spcBef>
                <a:spcPct val="20000"/>
              </a:spcBef>
              <a:defRPr sz="2600">
                <a:solidFill>
                  <a:schemeClr val="tx1"/>
                </a:solidFill>
                <a:latin typeface="Times New Roman" panose="02020603050405020304" pitchFamily="18" charset="0"/>
              </a:defRPr>
            </a:lvl2pPr>
            <a:lvl3pPr marL="2114550" indent="-228600">
              <a:spcBef>
                <a:spcPct val="20000"/>
              </a:spcBef>
              <a:defRPr sz="2200">
                <a:solidFill>
                  <a:schemeClr val="tx1"/>
                </a:solidFill>
                <a:latin typeface="Times New Roman" panose="02020603050405020304" pitchFamily="18" charset="0"/>
              </a:defRPr>
            </a:lvl3pPr>
            <a:lvl4pPr marL="2457450" indent="-228600">
              <a:spcBef>
                <a:spcPct val="20000"/>
              </a:spcBef>
              <a:defRPr>
                <a:solidFill>
                  <a:schemeClr val="tx1"/>
                </a:solidFill>
                <a:latin typeface="Times New Roman" panose="02020603050405020304" pitchFamily="18" charset="0"/>
              </a:defRPr>
            </a:lvl4pPr>
            <a:lvl5pPr marL="2800350" indent="-228600">
              <a:spcBef>
                <a:spcPct val="20000"/>
              </a:spcBef>
              <a:defRPr>
                <a:solidFill>
                  <a:schemeClr val="tx1"/>
                </a:solidFill>
                <a:latin typeface="Times New Roman" panose="02020603050405020304" pitchFamily="18" charset="0"/>
              </a:defRPr>
            </a:lvl5pPr>
            <a:lvl6pPr marL="3257550" indent="-228600" eaLnBrk="0" fontAlgn="base" hangingPunct="0">
              <a:spcBef>
                <a:spcPct val="20000"/>
              </a:spcBef>
              <a:spcAft>
                <a:spcPct val="0"/>
              </a:spcAft>
              <a:defRPr>
                <a:solidFill>
                  <a:schemeClr val="tx1"/>
                </a:solidFill>
                <a:latin typeface="Times New Roman" panose="02020603050405020304" pitchFamily="18" charset="0"/>
              </a:defRPr>
            </a:lvl6pPr>
            <a:lvl7pPr marL="3714750" indent="-228600" eaLnBrk="0" fontAlgn="base" hangingPunct="0">
              <a:spcBef>
                <a:spcPct val="20000"/>
              </a:spcBef>
              <a:spcAft>
                <a:spcPct val="0"/>
              </a:spcAft>
              <a:defRPr>
                <a:solidFill>
                  <a:schemeClr val="tx1"/>
                </a:solidFill>
                <a:latin typeface="Times New Roman" panose="02020603050405020304" pitchFamily="18" charset="0"/>
              </a:defRPr>
            </a:lvl7pPr>
            <a:lvl8pPr marL="4171950" indent="-228600" eaLnBrk="0" fontAlgn="base" hangingPunct="0">
              <a:spcBef>
                <a:spcPct val="20000"/>
              </a:spcBef>
              <a:spcAft>
                <a:spcPct val="0"/>
              </a:spcAft>
              <a:defRPr>
                <a:solidFill>
                  <a:schemeClr val="tx1"/>
                </a:solidFill>
                <a:latin typeface="Times New Roman" panose="02020603050405020304" pitchFamily="18" charset="0"/>
              </a:defRPr>
            </a:lvl8pPr>
            <a:lvl9pPr marL="462915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b="1" i="1"/>
              <a:t>Step 3:	</a:t>
            </a:r>
            <a:r>
              <a:rPr lang="en-US" altLang="en-US"/>
              <a:t>Repeat Step 2 until you have used all the edges and gotten back to the vertex at which you started.</a:t>
            </a:r>
            <a:endParaRPr lang="en-US" altLang="en-US" b="1" i="1"/>
          </a:p>
        </p:txBody>
      </p:sp>
      <p:sp>
        <p:nvSpPr>
          <p:cNvPr id="25603" name="Rectangle 7">
            <a:extLst>
              <a:ext uri="{FF2B5EF4-FFF2-40B4-BE49-F238E27FC236}">
                <a16:creationId xmlns:a16="http://schemas.microsoft.com/office/drawing/2014/main" id="{91260333-16BC-4616-B0A4-23383A3C3C3D}"/>
              </a:ext>
            </a:extLst>
          </p:cNvPr>
          <p:cNvSpPr>
            <a:spLocks noGrp="1" noChangeArrowheads="1"/>
          </p:cNvSpPr>
          <p:nvPr>
            <p:ph type="title"/>
          </p:nvPr>
        </p:nvSpPr>
        <p:spPr/>
        <p:txBody>
          <a:bodyPr/>
          <a:lstStyle/>
          <a:p>
            <a:r>
              <a:rPr lang="en-US" altLang="en-US"/>
              <a:t>Fleury’s 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Line 3">
            <a:extLst>
              <a:ext uri="{FF2B5EF4-FFF2-40B4-BE49-F238E27FC236}">
                <a16:creationId xmlns:a16="http://schemas.microsoft.com/office/drawing/2014/main" id="{0D2AAABC-A73C-487D-AB97-F65AF1D85E25}"/>
              </a:ext>
            </a:extLst>
          </p:cNvPr>
          <p:cNvSpPr>
            <a:spLocks noChangeShapeType="1"/>
          </p:cNvSpPr>
          <p:nvPr/>
        </p:nvSpPr>
        <p:spPr bwMode="auto">
          <a:xfrm flipV="1">
            <a:off x="3276600" y="2514600"/>
            <a:ext cx="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6627" name="Line 4">
            <a:extLst>
              <a:ext uri="{FF2B5EF4-FFF2-40B4-BE49-F238E27FC236}">
                <a16:creationId xmlns:a16="http://schemas.microsoft.com/office/drawing/2014/main" id="{30AF2D88-42D1-4B75-BD5E-FF6C15EA7020}"/>
              </a:ext>
            </a:extLst>
          </p:cNvPr>
          <p:cNvSpPr>
            <a:spLocks noChangeShapeType="1"/>
          </p:cNvSpPr>
          <p:nvPr/>
        </p:nvSpPr>
        <p:spPr bwMode="auto">
          <a:xfrm>
            <a:off x="3352800" y="25146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6628" name="Line 5">
            <a:extLst>
              <a:ext uri="{FF2B5EF4-FFF2-40B4-BE49-F238E27FC236}">
                <a16:creationId xmlns:a16="http://schemas.microsoft.com/office/drawing/2014/main" id="{670D6E35-8E08-4C51-AC98-13B759F2DBCF}"/>
              </a:ext>
            </a:extLst>
          </p:cNvPr>
          <p:cNvSpPr>
            <a:spLocks noChangeShapeType="1"/>
          </p:cNvSpPr>
          <p:nvPr/>
        </p:nvSpPr>
        <p:spPr bwMode="auto">
          <a:xfrm>
            <a:off x="4495800" y="2514600"/>
            <a:ext cx="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Line 7">
            <a:extLst>
              <a:ext uri="{FF2B5EF4-FFF2-40B4-BE49-F238E27FC236}">
                <a16:creationId xmlns:a16="http://schemas.microsoft.com/office/drawing/2014/main" id="{16BBF418-3F59-4235-B3DC-1BEC9C869069}"/>
              </a:ext>
            </a:extLst>
          </p:cNvPr>
          <p:cNvSpPr>
            <a:spLocks noChangeShapeType="1"/>
          </p:cNvSpPr>
          <p:nvPr/>
        </p:nvSpPr>
        <p:spPr bwMode="auto">
          <a:xfrm>
            <a:off x="3352800" y="35814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6630" name="Text Box 9">
            <a:extLst>
              <a:ext uri="{FF2B5EF4-FFF2-40B4-BE49-F238E27FC236}">
                <a16:creationId xmlns:a16="http://schemas.microsoft.com/office/drawing/2014/main" id="{FD7E875F-7F55-4DCF-B415-05932684751B}"/>
              </a:ext>
            </a:extLst>
          </p:cNvPr>
          <p:cNvSpPr txBox="1">
            <a:spLocks noChangeArrowheads="1"/>
          </p:cNvSpPr>
          <p:nvPr/>
        </p:nvSpPr>
        <p:spPr bwMode="auto">
          <a:xfrm>
            <a:off x="2895600" y="3581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26631" name="Text Box 10">
            <a:extLst>
              <a:ext uri="{FF2B5EF4-FFF2-40B4-BE49-F238E27FC236}">
                <a16:creationId xmlns:a16="http://schemas.microsoft.com/office/drawing/2014/main" id="{EE81A1BD-AFEA-46EE-85DF-9F7FFDD1F698}"/>
              </a:ext>
            </a:extLst>
          </p:cNvPr>
          <p:cNvSpPr txBox="1">
            <a:spLocks noChangeArrowheads="1"/>
          </p:cNvSpPr>
          <p:nvPr/>
        </p:nvSpPr>
        <p:spPr bwMode="auto">
          <a:xfrm>
            <a:off x="2819400" y="2209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26632" name="Text Box 11">
            <a:extLst>
              <a:ext uri="{FF2B5EF4-FFF2-40B4-BE49-F238E27FC236}">
                <a16:creationId xmlns:a16="http://schemas.microsoft.com/office/drawing/2014/main" id="{7BB98582-1D7A-4E26-B582-DB88C73BEF69}"/>
              </a:ext>
            </a:extLst>
          </p:cNvPr>
          <p:cNvSpPr txBox="1">
            <a:spLocks noChangeArrowheads="1"/>
          </p:cNvSpPr>
          <p:nvPr/>
        </p:nvSpPr>
        <p:spPr bwMode="auto">
          <a:xfrm>
            <a:off x="4495800" y="2133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26633" name="Text Box 12">
            <a:extLst>
              <a:ext uri="{FF2B5EF4-FFF2-40B4-BE49-F238E27FC236}">
                <a16:creationId xmlns:a16="http://schemas.microsoft.com/office/drawing/2014/main" id="{0E6F84C1-ED44-4E25-A719-F1C9176EFEC7}"/>
              </a:ext>
            </a:extLst>
          </p:cNvPr>
          <p:cNvSpPr txBox="1">
            <a:spLocks noChangeArrowheads="1"/>
          </p:cNvSpPr>
          <p:nvPr/>
        </p:nvSpPr>
        <p:spPr bwMode="auto">
          <a:xfrm>
            <a:off x="4343400" y="3581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26634" name="Text Box 13">
            <a:extLst>
              <a:ext uri="{FF2B5EF4-FFF2-40B4-BE49-F238E27FC236}">
                <a16:creationId xmlns:a16="http://schemas.microsoft.com/office/drawing/2014/main" id="{65B43B3A-FDE8-474A-9D35-8780C4A05F37}"/>
              </a:ext>
            </a:extLst>
          </p:cNvPr>
          <p:cNvSpPr txBox="1">
            <a:spLocks noChangeArrowheads="1"/>
          </p:cNvSpPr>
          <p:nvPr/>
        </p:nvSpPr>
        <p:spPr bwMode="auto">
          <a:xfrm>
            <a:off x="5410200" y="2438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26635" name="Text Box 14">
            <a:extLst>
              <a:ext uri="{FF2B5EF4-FFF2-40B4-BE49-F238E27FC236}">
                <a16:creationId xmlns:a16="http://schemas.microsoft.com/office/drawing/2014/main" id="{824D2C4F-4769-4D62-BDF1-64192379E6B8}"/>
              </a:ext>
            </a:extLst>
          </p:cNvPr>
          <p:cNvSpPr txBox="1">
            <a:spLocks noChangeArrowheads="1"/>
          </p:cNvSpPr>
          <p:nvPr/>
        </p:nvSpPr>
        <p:spPr bwMode="auto">
          <a:xfrm>
            <a:off x="5257800" y="3505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26636" name="Line 15">
            <a:extLst>
              <a:ext uri="{FF2B5EF4-FFF2-40B4-BE49-F238E27FC236}">
                <a16:creationId xmlns:a16="http://schemas.microsoft.com/office/drawing/2014/main" id="{C3DCA773-6106-429B-9BC6-0A126043064B}"/>
              </a:ext>
            </a:extLst>
          </p:cNvPr>
          <p:cNvSpPr>
            <a:spLocks noChangeShapeType="1"/>
          </p:cNvSpPr>
          <p:nvPr/>
        </p:nvSpPr>
        <p:spPr bwMode="auto">
          <a:xfrm>
            <a:off x="4495800" y="2514600"/>
            <a:ext cx="762000" cy="10668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6637" name="Line 18">
            <a:extLst>
              <a:ext uri="{FF2B5EF4-FFF2-40B4-BE49-F238E27FC236}">
                <a16:creationId xmlns:a16="http://schemas.microsoft.com/office/drawing/2014/main" id="{D298C194-17DE-4491-A315-0FCAC9C11684}"/>
              </a:ext>
            </a:extLst>
          </p:cNvPr>
          <p:cNvSpPr>
            <a:spLocks noChangeShapeType="1"/>
          </p:cNvSpPr>
          <p:nvPr/>
        </p:nvSpPr>
        <p:spPr bwMode="auto">
          <a:xfrm flipV="1">
            <a:off x="4495800" y="2667000"/>
            <a:ext cx="838200" cy="9144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6638" name="Line 21">
            <a:extLst>
              <a:ext uri="{FF2B5EF4-FFF2-40B4-BE49-F238E27FC236}">
                <a16:creationId xmlns:a16="http://schemas.microsoft.com/office/drawing/2014/main" id="{CE0CBDCF-4BBE-4750-A45E-D8791E15341D}"/>
              </a:ext>
            </a:extLst>
          </p:cNvPr>
          <p:cNvSpPr>
            <a:spLocks noChangeShapeType="1"/>
          </p:cNvSpPr>
          <p:nvPr/>
        </p:nvSpPr>
        <p:spPr bwMode="auto">
          <a:xfrm flipH="1">
            <a:off x="4495800" y="3581400"/>
            <a:ext cx="7620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24">
            <a:extLst>
              <a:ext uri="{FF2B5EF4-FFF2-40B4-BE49-F238E27FC236}">
                <a16:creationId xmlns:a16="http://schemas.microsoft.com/office/drawing/2014/main" id="{D3BC425C-EC40-402B-9BB6-B6A690DA1437}"/>
              </a:ext>
            </a:extLst>
          </p:cNvPr>
          <p:cNvSpPr>
            <a:spLocks noChangeShapeType="1"/>
          </p:cNvSpPr>
          <p:nvPr/>
        </p:nvSpPr>
        <p:spPr bwMode="auto">
          <a:xfrm>
            <a:off x="4572000" y="25146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Text Box 25">
            <a:extLst>
              <a:ext uri="{FF2B5EF4-FFF2-40B4-BE49-F238E27FC236}">
                <a16:creationId xmlns:a16="http://schemas.microsoft.com/office/drawing/2014/main" id="{7D27504C-6F94-4034-B3C0-7EE32ABFF9BA}"/>
              </a:ext>
            </a:extLst>
          </p:cNvPr>
          <p:cNvSpPr txBox="1">
            <a:spLocks noChangeArrowheads="1"/>
          </p:cNvSpPr>
          <p:nvPr/>
        </p:nvSpPr>
        <p:spPr bwMode="auto">
          <a:xfrm>
            <a:off x="476250" y="1590675"/>
            <a:ext cx="670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Find an Euler circuit for the graph below.</a:t>
            </a:r>
          </a:p>
        </p:txBody>
      </p:sp>
      <p:sp>
        <p:nvSpPr>
          <p:cNvPr id="512026" name="Line 26">
            <a:extLst>
              <a:ext uri="{FF2B5EF4-FFF2-40B4-BE49-F238E27FC236}">
                <a16:creationId xmlns:a16="http://schemas.microsoft.com/office/drawing/2014/main" id="{72AECE3F-9CA1-4C8C-852E-90CD5A286156}"/>
              </a:ext>
            </a:extLst>
          </p:cNvPr>
          <p:cNvSpPr>
            <a:spLocks noChangeShapeType="1"/>
          </p:cNvSpPr>
          <p:nvPr/>
        </p:nvSpPr>
        <p:spPr bwMode="auto">
          <a:xfrm flipV="1">
            <a:off x="3276600" y="4648200"/>
            <a:ext cx="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512028" name="Line 28">
            <a:extLst>
              <a:ext uri="{FF2B5EF4-FFF2-40B4-BE49-F238E27FC236}">
                <a16:creationId xmlns:a16="http://schemas.microsoft.com/office/drawing/2014/main" id="{F4FE4F5E-5966-4437-81BD-1BEF83528141}"/>
              </a:ext>
            </a:extLst>
          </p:cNvPr>
          <p:cNvSpPr>
            <a:spLocks noChangeShapeType="1"/>
          </p:cNvSpPr>
          <p:nvPr/>
        </p:nvSpPr>
        <p:spPr bwMode="auto">
          <a:xfrm>
            <a:off x="4495800" y="4648200"/>
            <a:ext cx="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29" name="Line 29">
            <a:extLst>
              <a:ext uri="{FF2B5EF4-FFF2-40B4-BE49-F238E27FC236}">
                <a16:creationId xmlns:a16="http://schemas.microsoft.com/office/drawing/2014/main" id="{1E7A974E-91F2-4519-90F0-C2313E336271}"/>
              </a:ext>
            </a:extLst>
          </p:cNvPr>
          <p:cNvSpPr>
            <a:spLocks noChangeShapeType="1"/>
          </p:cNvSpPr>
          <p:nvPr/>
        </p:nvSpPr>
        <p:spPr bwMode="auto">
          <a:xfrm>
            <a:off x="3352800" y="57150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512030" name="Text Box 30">
            <a:extLst>
              <a:ext uri="{FF2B5EF4-FFF2-40B4-BE49-F238E27FC236}">
                <a16:creationId xmlns:a16="http://schemas.microsoft.com/office/drawing/2014/main" id="{EC234D46-A265-476F-924F-EDEA8446A902}"/>
              </a:ext>
            </a:extLst>
          </p:cNvPr>
          <p:cNvSpPr txBox="1">
            <a:spLocks noChangeArrowheads="1"/>
          </p:cNvSpPr>
          <p:nvPr/>
        </p:nvSpPr>
        <p:spPr bwMode="auto">
          <a:xfrm>
            <a:off x="2895600" y="5715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512031" name="Text Box 31">
            <a:extLst>
              <a:ext uri="{FF2B5EF4-FFF2-40B4-BE49-F238E27FC236}">
                <a16:creationId xmlns:a16="http://schemas.microsoft.com/office/drawing/2014/main" id="{A600CA7C-D4AE-4814-94EE-4D2934DAFD1C}"/>
              </a:ext>
            </a:extLst>
          </p:cNvPr>
          <p:cNvSpPr txBox="1">
            <a:spLocks noChangeArrowheads="1"/>
          </p:cNvSpPr>
          <p:nvPr/>
        </p:nvSpPr>
        <p:spPr bwMode="auto">
          <a:xfrm>
            <a:off x="28194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512032" name="Text Box 32">
            <a:extLst>
              <a:ext uri="{FF2B5EF4-FFF2-40B4-BE49-F238E27FC236}">
                <a16:creationId xmlns:a16="http://schemas.microsoft.com/office/drawing/2014/main" id="{7E174B7C-E14D-49FB-A3D4-5D1D5B941E8B}"/>
              </a:ext>
            </a:extLst>
          </p:cNvPr>
          <p:cNvSpPr txBox="1">
            <a:spLocks noChangeArrowheads="1"/>
          </p:cNvSpPr>
          <p:nvPr/>
        </p:nvSpPr>
        <p:spPr bwMode="auto">
          <a:xfrm>
            <a:off x="4495800" y="426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512033" name="Text Box 33">
            <a:extLst>
              <a:ext uri="{FF2B5EF4-FFF2-40B4-BE49-F238E27FC236}">
                <a16:creationId xmlns:a16="http://schemas.microsoft.com/office/drawing/2014/main" id="{4BBEBA9F-29C2-460E-92E7-F1BA72D63FE9}"/>
              </a:ext>
            </a:extLst>
          </p:cNvPr>
          <p:cNvSpPr txBox="1">
            <a:spLocks noChangeArrowheads="1"/>
          </p:cNvSpPr>
          <p:nvPr/>
        </p:nvSpPr>
        <p:spPr bwMode="auto">
          <a:xfrm>
            <a:off x="4343400" y="5715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512034" name="Text Box 34">
            <a:extLst>
              <a:ext uri="{FF2B5EF4-FFF2-40B4-BE49-F238E27FC236}">
                <a16:creationId xmlns:a16="http://schemas.microsoft.com/office/drawing/2014/main" id="{D253050D-7BA4-4D7D-B789-47246AC9B006}"/>
              </a:ext>
            </a:extLst>
          </p:cNvPr>
          <p:cNvSpPr txBox="1">
            <a:spLocks noChangeArrowheads="1"/>
          </p:cNvSpPr>
          <p:nvPr/>
        </p:nvSpPr>
        <p:spPr bwMode="auto">
          <a:xfrm>
            <a:off x="5410200" y="4572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512035" name="Text Box 35">
            <a:extLst>
              <a:ext uri="{FF2B5EF4-FFF2-40B4-BE49-F238E27FC236}">
                <a16:creationId xmlns:a16="http://schemas.microsoft.com/office/drawing/2014/main" id="{4F243E65-9638-4A36-B4A0-5C4A238F8507}"/>
              </a:ext>
            </a:extLst>
          </p:cNvPr>
          <p:cNvSpPr txBox="1">
            <a:spLocks noChangeArrowheads="1"/>
          </p:cNvSpPr>
          <p:nvPr/>
        </p:nvSpPr>
        <p:spPr bwMode="auto">
          <a:xfrm>
            <a:off x="5257800" y="563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512036" name="Line 36">
            <a:extLst>
              <a:ext uri="{FF2B5EF4-FFF2-40B4-BE49-F238E27FC236}">
                <a16:creationId xmlns:a16="http://schemas.microsoft.com/office/drawing/2014/main" id="{66C6B746-3829-4376-86A7-F62A82884FCB}"/>
              </a:ext>
            </a:extLst>
          </p:cNvPr>
          <p:cNvSpPr>
            <a:spLocks noChangeShapeType="1"/>
          </p:cNvSpPr>
          <p:nvPr/>
        </p:nvSpPr>
        <p:spPr bwMode="auto">
          <a:xfrm>
            <a:off x="4495800" y="4648200"/>
            <a:ext cx="76200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512037" name="Line 37">
            <a:extLst>
              <a:ext uri="{FF2B5EF4-FFF2-40B4-BE49-F238E27FC236}">
                <a16:creationId xmlns:a16="http://schemas.microsoft.com/office/drawing/2014/main" id="{BEBE05DE-9B3E-47D4-AA9D-FB466CF5CED5}"/>
              </a:ext>
            </a:extLst>
          </p:cNvPr>
          <p:cNvSpPr>
            <a:spLocks noChangeShapeType="1"/>
          </p:cNvSpPr>
          <p:nvPr/>
        </p:nvSpPr>
        <p:spPr bwMode="auto">
          <a:xfrm flipV="1">
            <a:off x="4495800" y="4800600"/>
            <a:ext cx="838200" cy="9144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512038" name="Line 38">
            <a:extLst>
              <a:ext uri="{FF2B5EF4-FFF2-40B4-BE49-F238E27FC236}">
                <a16:creationId xmlns:a16="http://schemas.microsoft.com/office/drawing/2014/main" id="{8F26716B-B9C9-4E11-8393-B3B29BADE48D}"/>
              </a:ext>
            </a:extLst>
          </p:cNvPr>
          <p:cNvSpPr>
            <a:spLocks noChangeShapeType="1"/>
          </p:cNvSpPr>
          <p:nvPr/>
        </p:nvSpPr>
        <p:spPr bwMode="auto">
          <a:xfrm flipH="1">
            <a:off x="4495800" y="5715000"/>
            <a:ext cx="7620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39" name="Line 39">
            <a:extLst>
              <a:ext uri="{FF2B5EF4-FFF2-40B4-BE49-F238E27FC236}">
                <a16:creationId xmlns:a16="http://schemas.microsoft.com/office/drawing/2014/main" id="{6D54442A-1B4B-47A9-92CF-5FD9DFAAE269}"/>
              </a:ext>
            </a:extLst>
          </p:cNvPr>
          <p:cNvSpPr>
            <a:spLocks noChangeShapeType="1"/>
          </p:cNvSpPr>
          <p:nvPr/>
        </p:nvSpPr>
        <p:spPr bwMode="auto">
          <a:xfrm>
            <a:off x="4572000" y="46482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0" name="Text Box 40">
            <a:extLst>
              <a:ext uri="{FF2B5EF4-FFF2-40B4-BE49-F238E27FC236}">
                <a16:creationId xmlns:a16="http://schemas.microsoft.com/office/drawing/2014/main" id="{3F9CB84C-6457-49A8-BDFD-CD278F465B4B}"/>
              </a:ext>
            </a:extLst>
          </p:cNvPr>
          <p:cNvSpPr txBox="1">
            <a:spLocks noChangeArrowheads="1"/>
          </p:cNvSpPr>
          <p:nvPr/>
        </p:nvSpPr>
        <p:spPr bwMode="auto">
          <a:xfrm>
            <a:off x="447675" y="3733800"/>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p>
        </p:txBody>
      </p:sp>
      <p:sp>
        <p:nvSpPr>
          <p:cNvPr id="512041" name="Text Box 41">
            <a:extLst>
              <a:ext uri="{FF2B5EF4-FFF2-40B4-BE49-F238E27FC236}">
                <a16:creationId xmlns:a16="http://schemas.microsoft.com/office/drawing/2014/main" id="{9344636E-A280-4D06-9F4E-1E829B766C45}"/>
              </a:ext>
            </a:extLst>
          </p:cNvPr>
          <p:cNvSpPr txBox="1">
            <a:spLocks noChangeArrowheads="1"/>
          </p:cNvSpPr>
          <p:nvPr/>
        </p:nvSpPr>
        <p:spPr bwMode="auto">
          <a:xfrm>
            <a:off x="809625" y="4648200"/>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lgn="ctr">
              <a:spcBef>
                <a:spcPct val="50000"/>
              </a:spcBef>
            </a:pPr>
            <a:r>
              <a:rPr lang="en-US" altLang="en-US"/>
              <a:t>Remove BC</a:t>
            </a:r>
          </a:p>
        </p:txBody>
      </p:sp>
      <p:sp>
        <p:nvSpPr>
          <p:cNvPr id="26656" name="Rectangle 36">
            <a:extLst>
              <a:ext uri="{FF2B5EF4-FFF2-40B4-BE49-F238E27FC236}">
                <a16:creationId xmlns:a16="http://schemas.microsoft.com/office/drawing/2014/main" id="{5DA770D1-BF41-4A3F-97C6-44909ECA90E4}"/>
              </a:ext>
            </a:extLst>
          </p:cNvPr>
          <p:cNvSpPr>
            <a:spLocks noGrp="1" noChangeArrowheads="1"/>
          </p:cNvSpPr>
          <p:nvPr>
            <p:ph type="title"/>
          </p:nvPr>
        </p:nvSpPr>
        <p:spPr/>
        <p:txBody>
          <a:bodyPr/>
          <a:lstStyle/>
          <a:p>
            <a:r>
              <a:rPr lang="en-US" altLang="en-US"/>
              <a:t>Example: Using Fleury’s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0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0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0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0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0" grpId="0"/>
      <p:bldP spid="512031" grpId="0"/>
      <p:bldP spid="512032" grpId="0"/>
      <p:bldP spid="512033" grpId="0"/>
      <p:bldP spid="512034" grpId="0"/>
      <p:bldP spid="512035" grpId="0"/>
      <p:bldP spid="512040" grpId="0"/>
      <p:bldP spid="5120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697B9AF-68F3-45F4-AEB3-C7D0144A8469}"/>
              </a:ext>
            </a:extLst>
          </p:cNvPr>
          <p:cNvSpPr>
            <a:spLocks noGrp="1" noChangeArrowheads="1"/>
          </p:cNvSpPr>
          <p:nvPr>
            <p:ph type="title"/>
          </p:nvPr>
        </p:nvSpPr>
        <p:spPr/>
        <p:txBody>
          <a:bodyPr/>
          <a:lstStyle/>
          <a:p>
            <a:pPr eaLnBrk="1" hangingPunct="1"/>
            <a:r>
              <a:rPr lang="en-US" altLang="en-US" dirty="0"/>
              <a:t>Chapter 11: </a:t>
            </a:r>
            <a:r>
              <a:rPr lang="en-US" altLang="en-US" dirty="0">
                <a:solidFill>
                  <a:schemeClr val="accent2"/>
                </a:solidFill>
              </a:rPr>
              <a:t>Graph Theory</a:t>
            </a:r>
          </a:p>
        </p:txBody>
      </p:sp>
      <p:sp>
        <p:nvSpPr>
          <p:cNvPr id="8195" name="Rectangle 3">
            <a:extLst>
              <a:ext uri="{FF2B5EF4-FFF2-40B4-BE49-F238E27FC236}">
                <a16:creationId xmlns:a16="http://schemas.microsoft.com/office/drawing/2014/main" id="{F0CDFE5C-2B35-434D-9C89-742380964542}"/>
              </a:ext>
            </a:extLst>
          </p:cNvPr>
          <p:cNvSpPr>
            <a:spLocks noGrp="1" noChangeArrowheads="1"/>
          </p:cNvSpPr>
          <p:nvPr>
            <p:ph idx="1"/>
          </p:nvPr>
        </p:nvSpPr>
        <p:spPr/>
        <p:txBody>
          <a:bodyPr/>
          <a:lstStyle/>
          <a:p>
            <a:pPr marL="566738" indent="-566738" eaLnBrk="1" hangingPunct="1"/>
            <a:r>
              <a:rPr lang="en-US" altLang="en-US" dirty="0"/>
              <a:t>11.1	Basic Concepts</a:t>
            </a:r>
          </a:p>
          <a:p>
            <a:pPr marL="566738" indent="-566738" eaLnBrk="1" hangingPunct="1"/>
            <a:r>
              <a:rPr lang="en-US" altLang="en-US" dirty="0"/>
              <a:t>11.2	Euler Circuits and Route Planning</a:t>
            </a:r>
          </a:p>
          <a:p>
            <a:pPr marL="566738" indent="-566738" eaLnBrk="1" hangingPunct="1"/>
            <a:r>
              <a:rPr lang="en-US" altLang="en-US" dirty="0"/>
              <a:t>11.3	Hamilton Circuits and Algorithms</a:t>
            </a:r>
          </a:p>
          <a:p>
            <a:pPr marL="566738" indent="-566738" eaLnBrk="1" hangingPunct="1"/>
            <a:r>
              <a:rPr lang="en-US" altLang="en-US" dirty="0"/>
              <a:t>11.4	Trees and Minimum Spanning Trees</a:t>
            </a:r>
          </a:p>
          <a:p>
            <a:pPr marL="566738" indent="-566738"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Line 18">
            <a:extLst>
              <a:ext uri="{FF2B5EF4-FFF2-40B4-BE49-F238E27FC236}">
                <a16:creationId xmlns:a16="http://schemas.microsoft.com/office/drawing/2014/main" id="{5011426C-69EC-4579-9E78-F02ACA7DD88A}"/>
              </a:ext>
            </a:extLst>
          </p:cNvPr>
          <p:cNvSpPr>
            <a:spLocks noChangeShapeType="1"/>
          </p:cNvSpPr>
          <p:nvPr/>
        </p:nvSpPr>
        <p:spPr bwMode="auto">
          <a:xfrm flipV="1">
            <a:off x="3276600" y="4648200"/>
            <a:ext cx="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7651" name="Line 19">
            <a:extLst>
              <a:ext uri="{FF2B5EF4-FFF2-40B4-BE49-F238E27FC236}">
                <a16:creationId xmlns:a16="http://schemas.microsoft.com/office/drawing/2014/main" id="{B5AFB315-A8CA-42D4-9D6F-2B447E7588C5}"/>
              </a:ext>
            </a:extLst>
          </p:cNvPr>
          <p:cNvSpPr>
            <a:spLocks noChangeShapeType="1"/>
          </p:cNvSpPr>
          <p:nvPr/>
        </p:nvSpPr>
        <p:spPr bwMode="auto">
          <a:xfrm>
            <a:off x="4495800" y="4648200"/>
            <a:ext cx="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Line 20">
            <a:extLst>
              <a:ext uri="{FF2B5EF4-FFF2-40B4-BE49-F238E27FC236}">
                <a16:creationId xmlns:a16="http://schemas.microsoft.com/office/drawing/2014/main" id="{059ADE57-0FBA-424A-B51D-A8D2461EDB90}"/>
              </a:ext>
            </a:extLst>
          </p:cNvPr>
          <p:cNvSpPr>
            <a:spLocks noChangeShapeType="1"/>
          </p:cNvSpPr>
          <p:nvPr/>
        </p:nvSpPr>
        <p:spPr bwMode="auto">
          <a:xfrm>
            <a:off x="3352800" y="57150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7653" name="Text Box 21">
            <a:extLst>
              <a:ext uri="{FF2B5EF4-FFF2-40B4-BE49-F238E27FC236}">
                <a16:creationId xmlns:a16="http://schemas.microsoft.com/office/drawing/2014/main" id="{E1A717FF-E7D0-4F38-A482-210F0EBC177A}"/>
              </a:ext>
            </a:extLst>
          </p:cNvPr>
          <p:cNvSpPr txBox="1">
            <a:spLocks noChangeArrowheads="1"/>
          </p:cNvSpPr>
          <p:nvPr/>
        </p:nvSpPr>
        <p:spPr bwMode="auto">
          <a:xfrm>
            <a:off x="2895600" y="5715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27654" name="Text Box 22">
            <a:extLst>
              <a:ext uri="{FF2B5EF4-FFF2-40B4-BE49-F238E27FC236}">
                <a16:creationId xmlns:a16="http://schemas.microsoft.com/office/drawing/2014/main" id="{7FE592F7-1E30-4255-9BAC-72DEB25C6116}"/>
              </a:ext>
            </a:extLst>
          </p:cNvPr>
          <p:cNvSpPr txBox="1">
            <a:spLocks noChangeArrowheads="1"/>
          </p:cNvSpPr>
          <p:nvPr/>
        </p:nvSpPr>
        <p:spPr bwMode="auto">
          <a:xfrm>
            <a:off x="28194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27655" name="Text Box 23">
            <a:extLst>
              <a:ext uri="{FF2B5EF4-FFF2-40B4-BE49-F238E27FC236}">
                <a16:creationId xmlns:a16="http://schemas.microsoft.com/office/drawing/2014/main" id="{919A1E1C-0DDE-4337-987D-EEF63583611C}"/>
              </a:ext>
            </a:extLst>
          </p:cNvPr>
          <p:cNvSpPr txBox="1">
            <a:spLocks noChangeArrowheads="1"/>
          </p:cNvSpPr>
          <p:nvPr/>
        </p:nvSpPr>
        <p:spPr bwMode="auto">
          <a:xfrm>
            <a:off x="4495800" y="426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27656" name="Text Box 24">
            <a:extLst>
              <a:ext uri="{FF2B5EF4-FFF2-40B4-BE49-F238E27FC236}">
                <a16:creationId xmlns:a16="http://schemas.microsoft.com/office/drawing/2014/main" id="{5BD4C1BF-B775-44D5-970A-33BC494AEFE2}"/>
              </a:ext>
            </a:extLst>
          </p:cNvPr>
          <p:cNvSpPr txBox="1">
            <a:spLocks noChangeArrowheads="1"/>
          </p:cNvSpPr>
          <p:nvPr/>
        </p:nvSpPr>
        <p:spPr bwMode="auto">
          <a:xfrm>
            <a:off x="4343400" y="5715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27657" name="Text Box 25">
            <a:extLst>
              <a:ext uri="{FF2B5EF4-FFF2-40B4-BE49-F238E27FC236}">
                <a16:creationId xmlns:a16="http://schemas.microsoft.com/office/drawing/2014/main" id="{D4789B88-813F-4995-BA25-3E265226CDFE}"/>
              </a:ext>
            </a:extLst>
          </p:cNvPr>
          <p:cNvSpPr txBox="1">
            <a:spLocks noChangeArrowheads="1"/>
          </p:cNvSpPr>
          <p:nvPr/>
        </p:nvSpPr>
        <p:spPr bwMode="auto">
          <a:xfrm>
            <a:off x="5410200" y="4572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27658" name="Text Box 26">
            <a:extLst>
              <a:ext uri="{FF2B5EF4-FFF2-40B4-BE49-F238E27FC236}">
                <a16:creationId xmlns:a16="http://schemas.microsoft.com/office/drawing/2014/main" id="{6681EC9C-D0F4-4844-B7EE-7215D9EE8CE9}"/>
              </a:ext>
            </a:extLst>
          </p:cNvPr>
          <p:cNvSpPr txBox="1">
            <a:spLocks noChangeArrowheads="1"/>
          </p:cNvSpPr>
          <p:nvPr/>
        </p:nvSpPr>
        <p:spPr bwMode="auto">
          <a:xfrm>
            <a:off x="5257800" y="563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27659" name="Line 27">
            <a:extLst>
              <a:ext uri="{FF2B5EF4-FFF2-40B4-BE49-F238E27FC236}">
                <a16:creationId xmlns:a16="http://schemas.microsoft.com/office/drawing/2014/main" id="{F57602F8-E527-42E5-8097-1093BD5FD6E2}"/>
              </a:ext>
            </a:extLst>
          </p:cNvPr>
          <p:cNvSpPr>
            <a:spLocks noChangeShapeType="1"/>
          </p:cNvSpPr>
          <p:nvPr/>
        </p:nvSpPr>
        <p:spPr bwMode="auto">
          <a:xfrm>
            <a:off x="4495800" y="4648200"/>
            <a:ext cx="76200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7660" name="Line 29">
            <a:extLst>
              <a:ext uri="{FF2B5EF4-FFF2-40B4-BE49-F238E27FC236}">
                <a16:creationId xmlns:a16="http://schemas.microsoft.com/office/drawing/2014/main" id="{698C1569-1452-404B-BDE5-D47F5055123D}"/>
              </a:ext>
            </a:extLst>
          </p:cNvPr>
          <p:cNvSpPr>
            <a:spLocks noChangeShapeType="1"/>
          </p:cNvSpPr>
          <p:nvPr/>
        </p:nvSpPr>
        <p:spPr bwMode="auto">
          <a:xfrm flipH="1">
            <a:off x="4495800" y="5715000"/>
            <a:ext cx="7620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Text Box 31">
            <a:extLst>
              <a:ext uri="{FF2B5EF4-FFF2-40B4-BE49-F238E27FC236}">
                <a16:creationId xmlns:a16="http://schemas.microsoft.com/office/drawing/2014/main" id="{1521B0A5-2AB3-4575-8BD5-EFEF48B7463B}"/>
              </a:ext>
            </a:extLst>
          </p:cNvPr>
          <p:cNvSpPr txBox="1">
            <a:spLocks noChangeArrowheads="1"/>
          </p:cNvSpPr>
          <p:nvPr/>
        </p:nvSpPr>
        <p:spPr bwMode="auto">
          <a:xfrm>
            <a:off x="457200" y="1524000"/>
            <a:ext cx="548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r>
              <a:rPr lang="en-US" altLang="en-US" sz="2800">
                <a:solidFill>
                  <a:srgbClr val="BC2C3A"/>
                </a:solidFill>
              </a:rPr>
              <a:t> </a:t>
            </a:r>
            <a:r>
              <a:rPr lang="en-US" altLang="en-US"/>
              <a:t>(continued)</a:t>
            </a:r>
          </a:p>
        </p:txBody>
      </p:sp>
      <p:sp>
        <p:nvSpPr>
          <p:cNvPr id="27662" name="Line 32">
            <a:extLst>
              <a:ext uri="{FF2B5EF4-FFF2-40B4-BE49-F238E27FC236}">
                <a16:creationId xmlns:a16="http://schemas.microsoft.com/office/drawing/2014/main" id="{D0A29F74-D059-45BF-81C9-66955EC9AD0C}"/>
              </a:ext>
            </a:extLst>
          </p:cNvPr>
          <p:cNvSpPr>
            <a:spLocks noChangeShapeType="1"/>
          </p:cNvSpPr>
          <p:nvPr/>
        </p:nvSpPr>
        <p:spPr bwMode="auto">
          <a:xfrm flipV="1">
            <a:off x="3352800" y="2667000"/>
            <a:ext cx="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7663" name="Line 33">
            <a:extLst>
              <a:ext uri="{FF2B5EF4-FFF2-40B4-BE49-F238E27FC236}">
                <a16:creationId xmlns:a16="http://schemas.microsoft.com/office/drawing/2014/main" id="{FEA8602B-0156-40D4-9F55-DA22943D9F73}"/>
              </a:ext>
            </a:extLst>
          </p:cNvPr>
          <p:cNvSpPr>
            <a:spLocks noChangeShapeType="1"/>
          </p:cNvSpPr>
          <p:nvPr/>
        </p:nvSpPr>
        <p:spPr bwMode="auto">
          <a:xfrm>
            <a:off x="4572000" y="2667000"/>
            <a:ext cx="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34">
            <a:extLst>
              <a:ext uri="{FF2B5EF4-FFF2-40B4-BE49-F238E27FC236}">
                <a16:creationId xmlns:a16="http://schemas.microsoft.com/office/drawing/2014/main" id="{BC77FE69-DB62-4719-884D-DBF707E7DFB5}"/>
              </a:ext>
            </a:extLst>
          </p:cNvPr>
          <p:cNvSpPr>
            <a:spLocks noChangeShapeType="1"/>
          </p:cNvSpPr>
          <p:nvPr/>
        </p:nvSpPr>
        <p:spPr bwMode="auto">
          <a:xfrm>
            <a:off x="3429000" y="37338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7665" name="Text Box 35">
            <a:extLst>
              <a:ext uri="{FF2B5EF4-FFF2-40B4-BE49-F238E27FC236}">
                <a16:creationId xmlns:a16="http://schemas.microsoft.com/office/drawing/2014/main" id="{93DAAF91-0D77-4169-A78D-A1F92D1BACC4}"/>
              </a:ext>
            </a:extLst>
          </p:cNvPr>
          <p:cNvSpPr txBox="1">
            <a:spLocks noChangeArrowheads="1"/>
          </p:cNvSpPr>
          <p:nvPr/>
        </p:nvSpPr>
        <p:spPr bwMode="auto">
          <a:xfrm>
            <a:off x="29718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27666" name="Text Box 36">
            <a:extLst>
              <a:ext uri="{FF2B5EF4-FFF2-40B4-BE49-F238E27FC236}">
                <a16:creationId xmlns:a16="http://schemas.microsoft.com/office/drawing/2014/main" id="{9B9FD944-6A55-4A11-824B-90D3A6E5E900}"/>
              </a:ext>
            </a:extLst>
          </p:cNvPr>
          <p:cNvSpPr txBox="1">
            <a:spLocks noChangeArrowheads="1"/>
          </p:cNvSpPr>
          <p:nvPr/>
        </p:nvSpPr>
        <p:spPr bwMode="auto">
          <a:xfrm>
            <a:off x="289560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27667" name="Text Box 37">
            <a:extLst>
              <a:ext uri="{FF2B5EF4-FFF2-40B4-BE49-F238E27FC236}">
                <a16:creationId xmlns:a16="http://schemas.microsoft.com/office/drawing/2014/main" id="{4B44796B-4C10-4BF3-AFE2-E498B42D13A4}"/>
              </a:ext>
            </a:extLst>
          </p:cNvPr>
          <p:cNvSpPr txBox="1">
            <a:spLocks noChangeArrowheads="1"/>
          </p:cNvSpPr>
          <p:nvPr/>
        </p:nvSpPr>
        <p:spPr bwMode="auto">
          <a:xfrm>
            <a:off x="4572000" y="228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27668" name="Text Box 38">
            <a:extLst>
              <a:ext uri="{FF2B5EF4-FFF2-40B4-BE49-F238E27FC236}">
                <a16:creationId xmlns:a16="http://schemas.microsoft.com/office/drawing/2014/main" id="{02B44B29-C7C7-4034-835D-3A9D28BF3F06}"/>
              </a:ext>
            </a:extLst>
          </p:cNvPr>
          <p:cNvSpPr txBox="1">
            <a:spLocks noChangeArrowheads="1"/>
          </p:cNvSpPr>
          <p:nvPr/>
        </p:nvSpPr>
        <p:spPr bwMode="auto">
          <a:xfrm>
            <a:off x="44196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27669" name="Text Box 39">
            <a:extLst>
              <a:ext uri="{FF2B5EF4-FFF2-40B4-BE49-F238E27FC236}">
                <a16:creationId xmlns:a16="http://schemas.microsoft.com/office/drawing/2014/main" id="{E724B425-2553-444A-B313-702B0327BE6E}"/>
              </a:ext>
            </a:extLst>
          </p:cNvPr>
          <p:cNvSpPr txBox="1">
            <a:spLocks noChangeArrowheads="1"/>
          </p:cNvSpPr>
          <p:nvPr/>
        </p:nvSpPr>
        <p:spPr bwMode="auto">
          <a:xfrm>
            <a:off x="5486400" y="2590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27670" name="Text Box 40">
            <a:extLst>
              <a:ext uri="{FF2B5EF4-FFF2-40B4-BE49-F238E27FC236}">
                <a16:creationId xmlns:a16="http://schemas.microsoft.com/office/drawing/2014/main" id="{F80AB58E-E3DD-4D32-94B5-DE92D002BF07}"/>
              </a:ext>
            </a:extLst>
          </p:cNvPr>
          <p:cNvSpPr txBox="1">
            <a:spLocks noChangeArrowheads="1"/>
          </p:cNvSpPr>
          <p:nvPr/>
        </p:nvSpPr>
        <p:spPr bwMode="auto">
          <a:xfrm>
            <a:off x="53340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27671" name="Line 41">
            <a:extLst>
              <a:ext uri="{FF2B5EF4-FFF2-40B4-BE49-F238E27FC236}">
                <a16:creationId xmlns:a16="http://schemas.microsoft.com/office/drawing/2014/main" id="{801404F3-303B-4911-8FB9-D154660B27FE}"/>
              </a:ext>
            </a:extLst>
          </p:cNvPr>
          <p:cNvSpPr>
            <a:spLocks noChangeShapeType="1"/>
          </p:cNvSpPr>
          <p:nvPr/>
        </p:nvSpPr>
        <p:spPr bwMode="auto">
          <a:xfrm>
            <a:off x="4572000" y="2667000"/>
            <a:ext cx="76200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7672" name="Line 42">
            <a:extLst>
              <a:ext uri="{FF2B5EF4-FFF2-40B4-BE49-F238E27FC236}">
                <a16:creationId xmlns:a16="http://schemas.microsoft.com/office/drawing/2014/main" id="{B93C6A66-5867-4F94-9E6A-C410AB493679}"/>
              </a:ext>
            </a:extLst>
          </p:cNvPr>
          <p:cNvSpPr>
            <a:spLocks noChangeShapeType="1"/>
          </p:cNvSpPr>
          <p:nvPr/>
        </p:nvSpPr>
        <p:spPr bwMode="auto">
          <a:xfrm flipV="1">
            <a:off x="4572000" y="2819400"/>
            <a:ext cx="838200" cy="9144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7673" name="Line 43">
            <a:extLst>
              <a:ext uri="{FF2B5EF4-FFF2-40B4-BE49-F238E27FC236}">
                <a16:creationId xmlns:a16="http://schemas.microsoft.com/office/drawing/2014/main" id="{81175FE5-589A-42E5-8869-FCAD26F62086}"/>
              </a:ext>
            </a:extLst>
          </p:cNvPr>
          <p:cNvSpPr>
            <a:spLocks noChangeShapeType="1"/>
          </p:cNvSpPr>
          <p:nvPr/>
        </p:nvSpPr>
        <p:spPr bwMode="auto">
          <a:xfrm flipH="1">
            <a:off x="4572000" y="3733800"/>
            <a:ext cx="7620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Text Box 45">
            <a:extLst>
              <a:ext uri="{FF2B5EF4-FFF2-40B4-BE49-F238E27FC236}">
                <a16:creationId xmlns:a16="http://schemas.microsoft.com/office/drawing/2014/main" id="{4E6B21FD-537B-4166-8094-5117ED894202}"/>
              </a:ext>
            </a:extLst>
          </p:cNvPr>
          <p:cNvSpPr txBox="1">
            <a:spLocks noChangeArrowheads="1"/>
          </p:cNvSpPr>
          <p:nvPr/>
        </p:nvSpPr>
        <p:spPr bwMode="auto">
          <a:xfrm>
            <a:off x="809625" y="2667000"/>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lgn="ctr">
              <a:spcBef>
                <a:spcPct val="50000"/>
              </a:spcBef>
            </a:pPr>
            <a:r>
              <a:rPr lang="en-US" altLang="en-US"/>
              <a:t>Remove CF</a:t>
            </a:r>
          </a:p>
        </p:txBody>
      </p:sp>
      <p:sp>
        <p:nvSpPr>
          <p:cNvPr id="27675" name="Text Box 46">
            <a:extLst>
              <a:ext uri="{FF2B5EF4-FFF2-40B4-BE49-F238E27FC236}">
                <a16:creationId xmlns:a16="http://schemas.microsoft.com/office/drawing/2014/main" id="{2DEA1EEB-7D15-41EB-8BBD-558266935215}"/>
              </a:ext>
            </a:extLst>
          </p:cNvPr>
          <p:cNvSpPr txBox="1">
            <a:spLocks noChangeArrowheads="1"/>
          </p:cNvSpPr>
          <p:nvPr/>
        </p:nvSpPr>
        <p:spPr bwMode="auto">
          <a:xfrm>
            <a:off x="809625" y="4724400"/>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lgn="ctr">
              <a:spcBef>
                <a:spcPct val="50000"/>
              </a:spcBef>
            </a:pPr>
            <a:r>
              <a:rPr lang="en-US" altLang="en-US"/>
              <a:t>Remove FD</a:t>
            </a:r>
          </a:p>
        </p:txBody>
      </p:sp>
      <p:sp>
        <p:nvSpPr>
          <p:cNvPr id="27676" name="Oval 47">
            <a:extLst>
              <a:ext uri="{FF2B5EF4-FFF2-40B4-BE49-F238E27FC236}">
                <a16:creationId xmlns:a16="http://schemas.microsoft.com/office/drawing/2014/main" id="{02E70329-46FF-41A6-92C6-07B170171366}"/>
              </a:ext>
            </a:extLst>
          </p:cNvPr>
          <p:cNvSpPr>
            <a:spLocks noChangeArrowheads="1"/>
          </p:cNvSpPr>
          <p:nvPr/>
        </p:nvSpPr>
        <p:spPr bwMode="auto">
          <a:xfrm>
            <a:off x="5257800" y="4724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27677" name="Rectangle 33">
            <a:extLst>
              <a:ext uri="{FF2B5EF4-FFF2-40B4-BE49-F238E27FC236}">
                <a16:creationId xmlns:a16="http://schemas.microsoft.com/office/drawing/2014/main" id="{E0B0E492-7208-4F56-8BC3-B7447A2ADFC6}"/>
              </a:ext>
            </a:extLst>
          </p:cNvPr>
          <p:cNvSpPr>
            <a:spLocks noGrp="1" noChangeArrowheads="1"/>
          </p:cNvSpPr>
          <p:nvPr>
            <p:ph type="title"/>
          </p:nvPr>
        </p:nvSpPr>
        <p:spPr/>
        <p:txBody>
          <a:bodyPr/>
          <a:lstStyle/>
          <a:p>
            <a:r>
              <a:rPr lang="en-US" altLang="en-US"/>
              <a:t>Example: Using Fleury’s 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14">
            <a:extLst>
              <a:ext uri="{FF2B5EF4-FFF2-40B4-BE49-F238E27FC236}">
                <a16:creationId xmlns:a16="http://schemas.microsoft.com/office/drawing/2014/main" id="{E16CA362-E1E4-4926-BD17-D863E603391F}"/>
              </a:ext>
            </a:extLst>
          </p:cNvPr>
          <p:cNvSpPr txBox="1">
            <a:spLocks noChangeArrowheads="1"/>
          </p:cNvSpPr>
          <p:nvPr/>
        </p:nvSpPr>
        <p:spPr bwMode="auto">
          <a:xfrm>
            <a:off x="457200" y="1524000"/>
            <a:ext cx="548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r>
              <a:rPr lang="en-US" altLang="en-US" sz="2800">
                <a:solidFill>
                  <a:srgbClr val="BC2C3A"/>
                </a:solidFill>
              </a:rPr>
              <a:t> </a:t>
            </a:r>
            <a:r>
              <a:rPr lang="en-US" altLang="en-US"/>
              <a:t>(continued)</a:t>
            </a:r>
          </a:p>
        </p:txBody>
      </p:sp>
      <p:sp>
        <p:nvSpPr>
          <p:cNvPr id="28675" name="Line 15">
            <a:extLst>
              <a:ext uri="{FF2B5EF4-FFF2-40B4-BE49-F238E27FC236}">
                <a16:creationId xmlns:a16="http://schemas.microsoft.com/office/drawing/2014/main" id="{72AAE7A4-4A1F-41FF-AF72-B5686A583F12}"/>
              </a:ext>
            </a:extLst>
          </p:cNvPr>
          <p:cNvSpPr>
            <a:spLocks noChangeShapeType="1"/>
          </p:cNvSpPr>
          <p:nvPr/>
        </p:nvSpPr>
        <p:spPr bwMode="auto">
          <a:xfrm flipV="1">
            <a:off x="3352800" y="2667000"/>
            <a:ext cx="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8676" name="Line 16">
            <a:extLst>
              <a:ext uri="{FF2B5EF4-FFF2-40B4-BE49-F238E27FC236}">
                <a16:creationId xmlns:a16="http://schemas.microsoft.com/office/drawing/2014/main" id="{B362FD72-9E44-4DBE-B3C6-3E92F5E3D857}"/>
              </a:ext>
            </a:extLst>
          </p:cNvPr>
          <p:cNvSpPr>
            <a:spLocks noChangeShapeType="1"/>
          </p:cNvSpPr>
          <p:nvPr/>
        </p:nvSpPr>
        <p:spPr bwMode="auto">
          <a:xfrm>
            <a:off x="4572000" y="2667000"/>
            <a:ext cx="0" cy="1066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Line 17">
            <a:extLst>
              <a:ext uri="{FF2B5EF4-FFF2-40B4-BE49-F238E27FC236}">
                <a16:creationId xmlns:a16="http://schemas.microsoft.com/office/drawing/2014/main" id="{10395C5B-BBEC-4032-AE29-0604F3194BF0}"/>
              </a:ext>
            </a:extLst>
          </p:cNvPr>
          <p:cNvSpPr>
            <a:spLocks noChangeShapeType="1"/>
          </p:cNvSpPr>
          <p:nvPr/>
        </p:nvSpPr>
        <p:spPr bwMode="auto">
          <a:xfrm>
            <a:off x="3429000" y="3733800"/>
            <a:ext cx="1143000" cy="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8678" name="Text Box 18">
            <a:extLst>
              <a:ext uri="{FF2B5EF4-FFF2-40B4-BE49-F238E27FC236}">
                <a16:creationId xmlns:a16="http://schemas.microsoft.com/office/drawing/2014/main" id="{DC6028CE-871E-42A9-956E-512217AB640C}"/>
              </a:ext>
            </a:extLst>
          </p:cNvPr>
          <p:cNvSpPr txBox="1">
            <a:spLocks noChangeArrowheads="1"/>
          </p:cNvSpPr>
          <p:nvPr/>
        </p:nvSpPr>
        <p:spPr bwMode="auto">
          <a:xfrm>
            <a:off x="29718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28679" name="Text Box 19">
            <a:extLst>
              <a:ext uri="{FF2B5EF4-FFF2-40B4-BE49-F238E27FC236}">
                <a16:creationId xmlns:a16="http://schemas.microsoft.com/office/drawing/2014/main" id="{6BAD9D5A-911A-4D3F-92C2-1658664A97A7}"/>
              </a:ext>
            </a:extLst>
          </p:cNvPr>
          <p:cNvSpPr txBox="1">
            <a:spLocks noChangeArrowheads="1"/>
          </p:cNvSpPr>
          <p:nvPr/>
        </p:nvSpPr>
        <p:spPr bwMode="auto">
          <a:xfrm>
            <a:off x="289560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28680" name="Text Box 20">
            <a:extLst>
              <a:ext uri="{FF2B5EF4-FFF2-40B4-BE49-F238E27FC236}">
                <a16:creationId xmlns:a16="http://schemas.microsoft.com/office/drawing/2014/main" id="{7A55F0B6-954F-4477-BA38-AFDF22E51B2F}"/>
              </a:ext>
            </a:extLst>
          </p:cNvPr>
          <p:cNvSpPr txBox="1">
            <a:spLocks noChangeArrowheads="1"/>
          </p:cNvSpPr>
          <p:nvPr/>
        </p:nvSpPr>
        <p:spPr bwMode="auto">
          <a:xfrm>
            <a:off x="4572000" y="228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28681" name="Text Box 21">
            <a:extLst>
              <a:ext uri="{FF2B5EF4-FFF2-40B4-BE49-F238E27FC236}">
                <a16:creationId xmlns:a16="http://schemas.microsoft.com/office/drawing/2014/main" id="{39FE10D3-6733-4BF3-832E-2F14F799DF60}"/>
              </a:ext>
            </a:extLst>
          </p:cNvPr>
          <p:cNvSpPr txBox="1">
            <a:spLocks noChangeArrowheads="1"/>
          </p:cNvSpPr>
          <p:nvPr/>
        </p:nvSpPr>
        <p:spPr bwMode="auto">
          <a:xfrm>
            <a:off x="44196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28682" name="Text Box 22">
            <a:extLst>
              <a:ext uri="{FF2B5EF4-FFF2-40B4-BE49-F238E27FC236}">
                <a16:creationId xmlns:a16="http://schemas.microsoft.com/office/drawing/2014/main" id="{31609B06-E436-463B-9F23-16A897B86C1F}"/>
              </a:ext>
            </a:extLst>
          </p:cNvPr>
          <p:cNvSpPr txBox="1">
            <a:spLocks noChangeArrowheads="1"/>
          </p:cNvSpPr>
          <p:nvPr/>
        </p:nvSpPr>
        <p:spPr bwMode="auto">
          <a:xfrm>
            <a:off x="5486400" y="2590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28683" name="Text Box 23">
            <a:extLst>
              <a:ext uri="{FF2B5EF4-FFF2-40B4-BE49-F238E27FC236}">
                <a16:creationId xmlns:a16="http://schemas.microsoft.com/office/drawing/2014/main" id="{87922F5F-A56E-4647-B3B7-9207DD3D0DFE}"/>
              </a:ext>
            </a:extLst>
          </p:cNvPr>
          <p:cNvSpPr txBox="1">
            <a:spLocks noChangeArrowheads="1"/>
          </p:cNvSpPr>
          <p:nvPr/>
        </p:nvSpPr>
        <p:spPr bwMode="auto">
          <a:xfrm>
            <a:off x="53340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28684" name="Line 24">
            <a:extLst>
              <a:ext uri="{FF2B5EF4-FFF2-40B4-BE49-F238E27FC236}">
                <a16:creationId xmlns:a16="http://schemas.microsoft.com/office/drawing/2014/main" id="{497CDCC9-6AB5-4C9B-BE5A-5569DCF04450}"/>
              </a:ext>
            </a:extLst>
          </p:cNvPr>
          <p:cNvSpPr>
            <a:spLocks noChangeShapeType="1"/>
          </p:cNvSpPr>
          <p:nvPr/>
        </p:nvSpPr>
        <p:spPr bwMode="auto">
          <a:xfrm>
            <a:off x="4572000" y="2667000"/>
            <a:ext cx="762000" cy="10668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28685" name="Text Box 27">
            <a:extLst>
              <a:ext uri="{FF2B5EF4-FFF2-40B4-BE49-F238E27FC236}">
                <a16:creationId xmlns:a16="http://schemas.microsoft.com/office/drawing/2014/main" id="{71CE8352-8825-418E-AD47-7FB8433CC4DA}"/>
              </a:ext>
            </a:extLst>
          </p:cNvPr>
          <p:cNvSpPr txBox="1">
            <a:spLocks noChangeArrowheads="1"/>
          </p:cNvSpPr>
          <p:nvPr/>
        </p:nvSpPr>
        <p:spPr bwMode="auto">
          <a:xfrm>
            <a:off x="771525" y="2743200"/>
            <a:ext cx="152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800"/>
              <a:t>Remove DE</a:t>
            </a:r>
          </a:p>
        </p:txBody>
      </p:sp>
      <p:sp>
        <p:nvSpPr>
          <p:cNvPr id="28686" name="Oval 30">
            <a:extLst>
              <a:ext uri="{FF2B5EF4-FFF2-40B4-BE49-F238E27FC236}">
                <a16:creationId xmlns:a16="http://schemas.microsoft.com/office/drawing/2014/main" id="{A4444FF6-AFAD-439F-8CDE-51D2CCA71AD9}"/>
              </a:ext>
            </a:extLst>
          </p:cNvPr>
          <p:cNvSpPr>
            <a:spLocks noChangeArrowheads="1"/>
          </p:cNvSpPr>
          <p:nvPr/>
        </p:nvSpPr>
        <p:spPr bwMode="auto">
          <a:xfrm>
            <a:off x="5334000" y="27432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28687" name="Text Box 33">
            <a:extLst>
              <a:ext uri="{FF2B5EF4-FFF2-40B4-BE49-F238E27FC236}">
                <a16:creationId xmlns:a16="http://schemas.microsoft.com/office/drawing/2014/main" id="{C3BE14FF-2719-417C-BE2A-70EC57BEB8B7}"/>
              </a:ext>
            </a:extLst>
          </p:cNvPr>
          <p:cNvSpPr txBox="1">
            <a:spLocks noChangeArrowheads="1"/>
          </p:cNvSpPr>
          <p:nvPr/>
        </p:nvSpPr>
        <p:spPr bwMode="auto">
          <a:xfrm>
            <a:off x="455613" y="4495800"/>
            <a:ext cx="594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Now it is clear to finish with </a:t>
            </a:r>
          </a:p>
        </p:txBody>
      </p:sp>
      <p:graphicFrame>
        <p:nvGraphicFramePr>
          <p:cNvPr id="28688" name="Object 34">
            <a:extLst>
              <a:ext uri="{FF2B5EF4-FFF2-40B4-BE49-F238E27FC236}">
                <a16:creationId xmlns:a16="http://schemas.microsoft.com/office/drawing/2014/main" id="{017CD06F-8348-4267-A8B4-5BCA85410CF3}"/>
              </a:ext>
            </a:extLst>
          </p:cNvPr>
          <p:cNvGraphicFramePr>
            <a:graphicFrameLocks noChangeAspect="1"/>
          </p:cNvGraphicFramePr>
          <p:nvPr/>
        </p:nvGraphicFramePr>
        <p:xfrm>
          <a:off x="455613" y="5029200"/>
          <a:ext cx="3625850" cy="441325"/>
        </p:xfrm>
        <a:graphic>
          <a:graphicData uri="http://schemas.openxmlformats.org/presentationml/2006/ole">
            <mc:AlternateContent xmlns:mc="http://schemas.openxmlformats.org/markup-compatibility/2006">
              <mc:Choice xmlns:v="urn:schemas-microsoft-com:vml" Requires="v">
                <p:oleObj spid="_x0000_s28690" name="Equation" r:id="rId3" imgW="1459866" imgH="177723" progId="Equation.DSMT4">
                  <p:embed/>
                </p:oleObj>
              </mc:Choice>
              <mc:Fallback>
                <p:oleObj name="Equation" r:id="rId3" imgW="1459866" imgH="177723"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5029200"/>
                        <a:ext cx="36258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9" name="Rectangle 21">
            <a:extLst>
              <a:ext uri="{FF2B5EF4-FFF2-40B4-BE49-F238E27FC236}">
                <a16:creationId xmlns:a16="http://schemas.microsoft.com/office/drawing/2014/main" id="{71F2A14D-3330-449D-B606-D27D13B6EFF9}"/>
              </a:ext>
            </a:extLst>
          </p:cNvPr>
          <p:cNvSpPr>
            <a:spLocks noGrp="1" noChangeArrowheads="1"/>
          </p:cNvSpPr>
          <p:nvPr>
            <p:ph type="title"/>
          </p:nvPr>
        </p:nvSpPr>
        <p:spPr/>
        <p:txBody>
          <a:bodyPr/>
          <a:lstStyle/>
          <a:p>
            <a:r>
              <a:rPr lang="en-US" altLang="en-US"/>
              <a:t>Example: Using Fleury’s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12">
            <a:extLst>
              <a:ext uri="{FF2B5EF4-FFF2-40B4-BE49-F238E27FC236}">
                <a16:creationId xmlns:a16="http://schemas.microsoft.com/office/drawing/2014/main" id="{997E5F60-C31F-4813-BEB7-BA840729821D}"/>
              </a:ext>
            </a:extLst>
          </p:cNvPr>
          <p:cNvSpPr txBox="1">
            <a:spLocks noChangeArrowheads="1"/>
          </p:cNvSpPr>
          <p:nvPr/>
        </p:nvSpPr>
        <p:spPr bwMode="auto">
          <a:xfrm>
            <a:off x="457200" y="1524000"/>
            <a:ext cx="548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r>
              <a:rPr lang="en-US" altLang="en-US" sz="2800">
                <a:solidFill>
                  <a:srgbClr val="BC2C3A"/>
                </a:solidFill>
              </a:rPr>
              <a:t> </a:t>
            </a:r>
            <a:r>
              <a:rPr lang="en-US" altLang="en-US"/>
              <a:t>(continued)</a:t>
            </a:r>
          </a:p>
        </p:txBody>
      </p:sp>
      <p:sp>
        <p:nvSpPr>
          <p:cNvPr id="29699" name="Text Box 33">
            <a:extLst>
              <a:ext uri="{FF2B5EF4-FFF2-40B4-BE49-F238E27FC236}">
                <a16:creationId xmlns:a16="http://schemas.microsoft.com/office/drawing/2014/main" id="{E785ADD7-D581-4130-ADAE-C9B7B610B1CA}"/>
              </a:ext>
            </a:extLst>
          </p:cNvPr>
          <p:cNvSpPr txBox="1">
            <a:spLocks noChangeArrowheads="1"/>
          </p:cNvSpPr>
          <p:nvPr/>
        </p:nvSpPr>
        <p:spPr bwMode="auto">
          <a:xfrm>
            <a:off x="455613" y="2286000"/>
            <a:ext cx="6172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The complete Euler circuit is</a:t>
            </a:r>
          </a:p>
        </p:txBody>
      </p:sp>
      <p:sp>
        <p:nvSpPr>
          <p:cNvPr id="29700" name="Text Box 34">
            <a:extLst>
              <a:ext uri="{FF2B5EF4-FFF2-40B4-BE49-F238E27FC236}">
                <a16:creationId xmlns:a16="http://schemas.microsoft.com/office/drawing/2014/main" id="{3E445DF1-6173-4829-8761-902394452987}"/>
              </a:ext>
            </a:extLst>
          </p:cNvPr>
          <p:cNvSpPr txBox="1">
            <a:spLocks noChangeArrowheads="1"/>
          </p:cNvSpPr>
          <p:nvPr/>
        </p:nvSpPr>
        <p:spPr bwMode="auto">
          <a:xfrm>
            <a:off x="455613" y="4038600"/>
            <a:ext cx="7467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i="1"/>
              <a:t>Note that a graph that has an Euler circuit always has more than one Euler circuit.</a:t>
            </a:r>
          </a:p>
        </p:txBody>
      </p:sp>
      <p:graphicFrame>
        <p:nvGraphicFramePr>
          <p:cNvPr id="29701" name="Object 35">
            <a:extLst>
              <a:ext uri="{FF2B5EF4-FFF2-40B4-BE49-F238E27FC236}">
                <a16:creationId xmlns:a16="http://schemas.microsoft.com/office/drawing/2014/main" id="{383972A4-0220-4164-899B-9463A8773DBC}"/>
              </a:ext>
            </a:extLst>
          </p:cNvPr>
          <p:cNvGraphicFramePr>
            <a:graphicFrameLocks noChangeAspect="1"/>
          </p:cNvGraphicFramePr>
          <p:nvPr/>
        </p:nvGraphicFramePr>
        <p:xfrm>
          <a:off x="455613" y="2971800"/>
          <a:ext cx="6746875" cy="441325"/>
        </p:xfrm>
        <a:graphic>
          <a:graphicData uri="http://schemas.openxmlformats.org/presentationml/2006/ole">
            <mc:AlternateContent xmlns:mc="http://schemas.openxmlformats.org/markup-compatibility/2006">
              <mc:Choice xmlns:v="urn:schemas-microsoft-com:vml" Requires="v">
                <p:oleObj spid="_x0000_s29703" name="Equation" r:id="rId3" imgW="2717800" imgH="177800" progId="Equation.DSMT4">
                  <p:embed/>
                </p:oleObj>
              </mc:Choice>
              <mc:Fallback>
                <p:oleObj name="Equation" r:id="rId3" imgW="2717800" imgH="17780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2971800"/>
                        <a:ext cx="674687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Rectangle 10">
            <a:extLst>
              <a:ext uri="{FF2B5EF4-FFF2-40B4-BE49-F238E27FC236}">
                <a16:creationId xmlns:a16="http://schemas.microsoft.com/office/drawing/2014/main" id="{B1379642-4C91-428C-BAF0-9C44C1ECF070}"/>
              </a:ext>
            </a:extLst>
          </p:cNvPr>
          <p:cNvSpPr>
            <a:spLocks noGrp="1" noChangeArrowheads="1"/>
          </p:cNvSpPr>
          <p:nvPr>
            <p:ph type="title"/>
          </p:nvPr>
        </p:nvSpPr>
        <p:spPr/>
        <p:txBody>
          <a:bodyPr/>
          <a:lstStyle/>
          <a:p>
            <a:r>
              <a:rPr lang="en-US" altLang="en-US"/>
              <a:t>Example: Using Fleury’s 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
            <a:extLst>
              <a:ext uri="{FF2B5EF4-FFF2-40B4-BE49-F238E27FC236}">
                <a16:creationId xmlns:a16="http://schemas.microsoft.com/office/drawing/2014/main" id="{6FD0F844-73F3-49B7-934D-EFEE9B01A677}"/>
              </a:ext>
            </a:extLst>
          </p:cNvPr>
          <p:cNvSpPr>
            <a:spLocks noGrp="1" noChangeArrowheads="1"/>
          </p:cNvSpPr>
          <p:nvPr>
            <p:ph type="title"/>
          </p:nvPr>
        </p:nvSpPr>
        <p:spPr/>
        <p:txBody>
          <a:bodyPr/>
          <a:lstStyle/>
          <a:p>
            <a:r>
              <a:rPr lang="en-US" altLang="en-US"/>
              <a:t>Route Planning</a:t>
            </a:r>
          </a:p>
        </p:txBody>
      </p:sp>
      <p:sp>
        <p:nvSpPr>
          <p:cNvPr id="30723" name="Text Box 8">
            <a:extLst>
              <a:ext uri="{FF2B5EF4-FFF2-40B4-BE49-F238E27FC236}">
                <a16:creationId xmlns:a16="http://schemas.microsoft.com/office/drawing/2014/main" id="{9B2499AE-5EDD-4852-BBDF-61BEDD770F95}"/>
              </a:ext>
            </a:extLst>
          </p:cNvPr>
          <p:cNvSpPr txBox="1">
            <a:spLocks noChangeArrowheads="1"/>
          </p:cNvSpPr>
          <p:nvPr/>
        </p:nvSpPr>
        <p:spPr bwMode="auto">
          <a:xfrm>
            <a:off x="466725" y="1609725"/>
            <a:ext cx="86772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When planning routes for mail delivery, street sweeping, or snow plowing, the roads in the regions to be covered usually do not have a Euler circuit. Unavoidably, certain stretches of road must be traveled more than once. This is referred to as </a:t>
            </a:r>
            <a:r>
              <a:rPr lang="en-US" altLang="en-US" b="1"/>
              <a:t>deadheading</a:t>
            </a:r>
            <a:r>
              <a:rPr lang="en-US" altLang="en-US"/>
              <a:t>. Planners try to find a route on which the driver will spend as little time as possible deadheading.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37">
            <a:extLst>
              <a:ext uri="{FF2B5EF4-FFF2-40B4-BE49-F238E27FC236}">
                <a16:creationId xmlns:a16="http://schemas.microsoft.com/office/drawing/2014/main" id="{81804FEB-9C0F-43AB-821F-89020407C329}"/>
              </a:ext>
            </a:extLst>
          </p:cNvPr>
          <p:cNvSpPr txBox="1">
            <a:spLocks noChangeArrowheads="1"/>
          </p:cNvSpPr>
          <p:nvPr/>
        </p:nvSpPr>
        <p:spPr bwMode="auto">
          <a:xfrm>
            <a:off x="466725" y="1600200"/>
            <a:ext cx="86772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98463">
              <a:spcBef>
                <a:spcPct val="20000"/>
              </a:spcBef>
              <a:defRPr sz="3000">
                <a:solidFill>
                  <a:schemeClr val="tx1"/>
                </a:solidFill>
                <a:latin typeface="Times New Roman" panose="02020603050405020304" pitchFamily="18" charset="0"/>
              </a:defRPr>
            </a:lvl1pPr>
            <a:lvl2pPr marL="742950" indent="-285750" defTabSz="398463">
              <a:spcBef>
                <a:spcPct val="20000"/>
              </a:spcBef>
              <a:defRPr sz="2600">
                <a:solidFill>
                  <a:schemeClr val="tx1"/>
                </a:solidFill>
                <a:latin typeface="Times New Roman" panose="02020603050405020304" pitchFamily="18" charset="0"/>
              </a:defRPr>
            </a:lvl2pPr>
            <a:lvl3pPr marL="1143000" indent="-228600" defTabSz="398463">
              <a:spcBef>
                <a:spcPct val="20000"/>
              </a:spcBef>
              <a:defRPr sz="2200">
                <a:solidFill>
                  <a:schemeClr val="tx1"/>
                </a:solidFill>
                <a:latin typeface="Times New Roman" panose="02020603050405020304" pitchFamily="18" charset="0"/>
              </a:defRPr>
            </a:lvl3pPr>
            <a:lvl4pPr marL="1600200" indent="-228600" defTabSz="398463">
              <a:spcBef>
                <a:spcPct val="20000"/>
              </a:spcBef>
              <a:defRPr>
                <a:solidFill>
                  <a:schemeClr val="tx1"/>
                </a:solidFill>
                <a:latin typeface="Times New Roman" panose="02020603050405020304" pitchFamily="18" charset="0"/>
              </a:defRPr>
            </a:lvl4pPr>
            <a:lvl5pPr marL="2057400" indent="-228600" defTabSz="398463">
              <a:spcBef>
                <a:spcPct val="20000"/>
              </a:spcBef>
              <a:defRPr>
                <a:solidFill>
                  <a:schemeClr val="tx1"/>
                </a:solidFill>
                <a:latin typeface="Times New Roman" panose="02020603050405020304" pitchFamily="18" charset="0"/>
              </a:defRPr>
            </a:lvl5pPr>
            <a:lvl6pPr marL="2514600" indent="-228600" defTabSz="398463" eaLnBrk="0" fontAlgn="base" hangingPunct="0">
              <a:spcBef>
                <a:spcPct val="20000"/>
              </a:spcBef>
              <a:spcAft>
                <a:spcPct val="0"/>
              </a:spcAft>
              <a:defRPr>
                <a:solidFill>
                  <a:schemeClr val="tx1"/>
                </a:solidFill>
                <a:latin typeface="Times New Roman" panose="02020603050405020304" pitchFamily="18" charset="0"/>
              </a:defRPr>
            </a:lvl6pPr>
            <a:lvl7pPr marL="2971800" indent="-228600" defTabSz="398463" eaLnBrk="0" fontAlgn="base" hangingPunct="0">
              <a:spcBef>
                <a:spcPct val="20000"/>
              </a:spcBef>
              <a:spcAft>
                <a:spcPct val="0"/>
              </a:spcAft>
              <a:defRPr>
                <a:solidFill>
                  <a:schemeClr val="tx1"/>
                </a:solidFill>
                <a:latin typeface="Times New Roman" panose="02020603050405020304" pitchFamily="18" charset="0"/>
              </a:defRPr>
            </a:lvl7pPr>
            <a:lvl8pPr marL="3429000" indent="-228600" defTabSz="398463" eaLnBrk="0" fontAlgn="base" hangingPunct="0">
              <a:spcBef>
                <a:spcPct val="20000"/>
              </a:spcBef>
              <a:spcAft>
                <a:spcPct val="0"/>
              </a:spcAft>
              <a:defRPr>
                <a:solidFill>
                  <a:schemeClr val="tx1"/>
                </a:solidFill>
                <a:latin typeface="Times New Roman" panose="02020603050405020304" pitchFamily="18" charset="0"/>
              </a:defRPr>
            </a:lvl8pPr>
            <a:lvl9pPr marL="3886200" indent="-228600" defTabSz="398463"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The street grid shown has every odd degree marked with an X. Insert edges coinciding with existing roads to change it to a graph with an Euler circuit.</a:t>
            </a:r>
          </a:p>
        </p:txBody>
      </p:sp>
      <p:sp>
        <p:nvSpPr>
          <p:cNvPr id="31747" name="Rectangle 20">
            <a:extLst>
              <a:ext uri="{FF2B5EF4-FFF2-40B4-BE49-F238E27FC236}">
                <a16:creationId xmlns:a16="http://schemas.microsoft.com/office/drawing/2014/main" id="{6A55B3FB-AC40-4EE9-B4EC-2C93DD62B1E5}"/>
              </a:ext>
            </a:extLst>
          </p:cNvPr>
          <p:cNvSpPr>
            <a:spLocks noGrp="1" noChangeArrowheads="1"/>
          </p:cNvSpPr>
          <p:nvPr>
            <p:ph type="title"/>
          </p:nvPr>
        </p:nvSpPr>
        <p:spPr/>
        <p:txBody>
          <a:bodyPr/>
          <a:lstStyle/>
          <a:p>
            <a:r>
              <a:rPr lang="en-US" altLang="en-US"/>
              <a:t>Example: Finding an Euler Circuit on a Street Grid</a:t>
            </a:r>
          </a:p>
        </p:txBody>
      </p:sp>
      <p:pic>
        <p:nvPicPr>
          <p:cNvPr id="31748" name="Picture 17">
            <a:extLst>
              <a:ext uri="{FF2B5EF4-FFF2-40B4-BE49-F238E27FC236}">
                <a16:creationId xmlns:a16="http://schemas.microsoft.com/office/drawing/2014/main" id="{6E8D085F-1A44-4FF1-AAA6-2DC59CDDA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613" y="3367088"/>
            <a:ext cx="3078162" cy="259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37">
            <a:extLst>
              <a:ext uri="{FF2B5EF4-FFF2-40B4-BE49-F238E27FC236}">
                <a16:creationId xmlns:a16="http://schemas.microsoft.com/office/drawing/2014/main" id="{382E4FAA-26C7-4B68-9D00-B71832BA56C4}"/>
              </a:ext>
            </a:extLst>
          </p:cNvPr>
          <p:cNvSpPr txBox="1">
            <a:spLocks noChangeArrowheads="1"/>
          </p:cNvSpPr>
          <p:nvPr/>
        </p:nvSpPr>
        <p:spPr bwMode="auto">
          <a:xfrm>
            <a:off x="279400" y="2139950"/>
            <a:ext cx="86772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98463">
              <a:spcBef>
                <a:spcPct val="20000"/>
              </a:spcBef>
              <a:defRPr sz="3000">
                <a:solidFill>
                  <a:schemeClr val="tx1"/>
                </a:solidFill>
                <a:latin typeface="Times New Roman" panose="02020603050405020304" pitchFamily="18" charset="0"/>
              </a:defRPr>
            </a:lvl1pPr>
            <a:lvl2pPr marL="742950" indent="-285750" defTabSz="398463">
              <a:spcBef>
                <a:spcPct val="20000"/>
              </a:spcBef>
              <a:defRPr sz="2600">
                <a:solidFill>
                  <a:schemeClr val="tx1"/>
                </a:solidFill>
                <a:latin typeface="Times New Roman" panose="02020603050405020304" pitchFamily="18" charset="0"/>
              </a:defRPr>
            </a:lvl2pPr>
            <a:lvl3pPr marL="1143000" indent="-228600" defTabSz="398463">
              <a:spcBef>
                <a:spcPct val="20000"/>
              </a:spcBef>
              <a:defRPr sz="2200">
                <a:solidFill>
                  <a:schemeClr val="tx1"/>
                </a:solidFill>
                <a:latin typeface="Times New Roman" panose="02020603050405020304" pitchFamily="18" charset="0"/>
              </a:defRPr>
            </a:lvl3pPr>
            <a:lvl4pPr marL="1600200" indent="-228600" defTabSz="398463">
              <a:spcBef>
                <a:spcPct val="20000"/>
              </a:spcBef>
              <a:defRPr>
                <a:solidFill>
                  <a:schemeClr val="tx1"/>
                </a:solidFill>
                <a:latin typeface="Times New Roman" panose="02020603050405020304" pitchFamily="18" charset="0"/>
              </a:defRPr>
            </a:lvl4pPr>
            <a:lvl5pPr marL="2057400" indent="-228600" defTabSz="398463">
              <a:spcBef>
                <a:spcPct val="20000"/>
              </a:spcBef>
              <a:defRPr>
                <a:solidFill>
                  <a:schemeClr val="tx1"/>
                </a:solidFill>
                <a:latin typeface="Times New Roman" panose="02020603050405020304" pitchFamily="18" charset="0"/>
              </a:defRPr>
            </a:lvl5pPr>
            <a:lvl6pPr marL="2514600" indent="-228600" defTabSz="398463" eaLnBrk="0" fontAlgn="base" hangingPunct="0">
              <a:spcBef>
                <a:spcPct val="20000"/>
              </a:spcBef>
              <a:spcAft>
                <a:spcPct val="0"/>
              </a:spcAft>
              <a:defRPr>
                <a:solidFill>
                  <a:schemeClr val="tx1"/>
                </a:solidFill>
                <a:latin typeface="Times New Roman" panose="02020603050405020304" pitchFamily="18" charset="0"/>
              </a:defRPr>
            </a:lvl6pPr>
            <a:lvl7pPr marL="2971800" indent="-228600" defTabSz="398463" eaLnBrk="0" fontAlgn="base" hangingPunct="0">
              <a:spcBef>
                <a:spcPct val="20000"/>
              </a:spcBef>
              <a:spcAft>
                <a:spcPct val="0"/>
              </a:spcAft>
              <a:defRPr>
                <a:solidFill>
                  <a:schemeClr val="tx1"/>
                </a:solidFill>
                <a:latin typeface="Times New Roman" panose="02020603050405020304" pitchFamily="18" charset="0"/>
              </a:defRPr>
            </a:lvl7pPr>
            <a:lvl8pPr marL="3429000" indent="-228600" defTabSz="398463" eaLnBrk="0" fontAlgn="base" hangingPunct="0">
              <a:spcBef>
                <a:spcPct val="20000"/>
              </a:spcBef>
              <a:spcAft>
                <a:spcPct val="0"/>
              </a:spcAft>
              <a:defRPr>
                <a:solidFill>
                  <a:schemeClr val="tx1"/>
                </a:solidFill>
                <a:latin typeface="Times New Roman" panose="02020603050405020304" pitchFamily="18" charset="0"/>
              </a:defRPr>
            </a:lvl8pPr>
            <a:lvl9pPr marL="3886200" indent="-228600" defTabSz="398463"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Trial and error is used to find the least number of edges that must be inserted to ensure that the grid graph has an Euler circuit.</a:t>
            </a:r>
          </a:p>
        </p:txBody>
      </p:sp>
      <p:sp>
        <p:nvSpPr>
          <p:cNvPr id="32771" name="Rectangle 20">
            <a:extLst>
              <a:ext uri="{FF2B5EF4-FFF2-40B4-BE49-F238E27FC236}">
                <a16:creationId xmlns:a16="http://schemas.microsoft.com/office/drawing/2014/main" id="{8C411D7D-9228-4FE0-82D1-F7C0418B0389}"/>
              </a:ext>
            </a:extLst>
          </p:cNvPr>
          <p:cNvSpPr>
            <a:spLocks noGrp="1" noChangeArrowheads="1"/>
          </p:cNvSpPr>
          <p:nvPr>
            <p:ph type="title"/>
          </p:nvPr>
        </p:nvSpPr>
        <p:spPr/>
        <p:txBody>
          <a:bodyPr/>
          <a:lstStyle/>
          <a:p>
            <a:r>
              <a:rPr lang="en-US" altLang="en-US"/>
              <a:t>Example: Finding an Euler Circuit on a Street Grid</a:t>
            </a:r>
          </a:p>
        </p:txBody>
      </p:sp>
      <p:sp>
        <p:nvSpPr>
          <p:cNvPr id="32772" name="Text Box 3">
            <a:extLst>
              <a:ext uri="{FF2B5EF4-FFF2-40B4-BE49-F238E27FC236}">
                <a16:creationId xmlns:a16="http://schemas.microsoft.com/office/drawing/2014/main" id="{2B79CBE2-A09D-44C8-8B23-72B7CBB53269}"/>
              </a:ext>
            </a:extLst>
          </p:cNvPr>
          <p:cNvSpPr txBox="1">
            <a:spLocks noChangeArrowheads="1"/>
          </p:cNvSpPr>
          <p:nvPr/>
        </p:nvSpPr>
        <p:spPr bwMode="auto">
          <a:xfrm>
            <a:off x="279400" y="1516063"/>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400">
                <a:solidFill>
                  <a:srgbClr val="BC2C3A"/>
                </a:solidFill>
              </a:rPr>
              <a:t>Solution</a:t>
            </a:r>
          </a:p>
        </p:txBody>
      </p:sp>
      <p:sp>
        <p:nvSpPr>
          <p:cNvPr id="6" name="Text Box 37">
            <a:extLst>
              <a:ext uri="{FF2B5EF4-FFF2-40B4-BE49-F238E27FC236}">
                <a16:creationId xmlns:a16="http://schemas.microsoft.com/office/drawing/2014/main" id="{6D7927C5-92AF-4FEB-852C-3903E01236D8}"/>
              </a:ext>
            </a:extLst>
          </p:cNvPr>
          <p:cNvSpPr txBox="1">
            <a:spLocks noChangeArrowheads="1"/>
          </p:cNvSpPr>
          <p:nvPr/>
        </p:nvSpPr>
        <p:spPr bwMode="auto">
          <a:xfrm>
            <a:off x="363538" y="3938588"/>
            <a:ext cx="367188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98463">
              <a:spcBef>
                <a:spcPct val="20000"/>
              </a:spcBef>
              <a:defRPr sz="3000">
                <a:solidFill>
                  <a:schemeClr val="tx1"/>
                </a:solidFill>
                <a:latin typeface="Times New Roman" panose="02020603050405020304" pitchFamily="18" charset="0"/>
              </a:defRPr>
            </a:lvl1pPr>
            <a:lvl2pPr marL="742950" indent="-285750" defTabSz="398463">
              <a:spcBef>
                <a:spcPct val="20000"/>
              </a:spcBef>
              <a:defRPr sz="2600">
                <a:solidFill>
                  <a:schemeClr val="tx1"/>
                </a:solidFill>
                <a:latin typeface="Times New Roman" panose="02020603050405020304" pitchFamily="18" charset="0"/>
              </a:defRPr>
            </a:lvl2pPr>
            <a:lvl3pPr marL="1143000" indent="-228600" defTabSz="398463">
              <a:spcBef>
                <a:spcPct val="20000"/>
              </a:spcBef>
              <a:defRPr sz="2200">
                <a:solidFill>
                  <a:schemeClr val="tx1"/>
                </a:solidFill>
                <a:latin typeface="Times New Roman" panose="02020603050405020304" pitchFamily="18" charset="0"/>
              </a:defRPr>
            </a:lvl3pPr>
            <a:lvl4pPr marL="1600200" indent="-228600" defTabSz="398463">
              <a:spcBef>
                <a:spcPct val="20000"/>
              </a:spcBef>
              <a:defRPr>
                <a:solidFill>
                  <a:schemeClr val="tx1"/>
                </a:solidFill>
                <a:latin typeface="Times New Roman" panose="02020603050405020304" pitchFamily="18" charset="0"/>
              </a:defRPr>
            </a:lvl4pPr>
            <a:lvl5pPr marL="2057400" indent="-228600" defTabSz="398463">
              <a:spcBef>
                <a:spcPct val="20000"/>
              </a:spcBef>
              <a:defRPr>
                <a:solidFill>
                  <a:schemeClr val="tx1"/>
                </a:solidFill>
                <a:latin typeface="Times New Roman" panose="02020603050405020304" pitchFamily="18" charset="0"/>
              </a:defRPr>
            </a:lvl5pPr>
            <a:lvl6pPr marL="2514600" indent="-228600" defTabSz="398463" eaLnBrk="0" fontAlgn="base" hangingPunct="0">
              <a:spcBef>
                <a:spcPct val="20000"/>
              </a:spcBef>
              <a:spcAft>
                <a:spcPct val="0"/>
              </a:spcAft>
              <a:defRPr>
                <a:solidFill>
                  <a:schemeClr val="tx1"/>
                </a:solidFill>
                <a:latin typeface="Times New Roman" panose="02020603050405020304" pitchFamily="18" charset="0"/>
              </a:defRPr>
            </a:lvl6pPr>
            <a:lvl7pPr marL="2971800" indent="-228600" defTabSz="398463" eaLnBrk="0" fontAlgn="base" hangingPunct="0">
              <a:spcBef>
                <a:spcPct val="20000"/>
              </a:spcBef>
              <a:spcAft>
                <a:spcPct val="0"/>
              </a:spcAft>
              <a:defRPr>
                <a:solidFill>
                  <a:schemeClr val="tx1"/>
                </a:solidFill>
                <a:latin typeface="Times New Roman" panose="02020603050405020304" pitchFamily="18" charset="0"/>
              </a:defRPr>
            </a:lvl7pPr>
            <a:lvl8pPr marL="3429000" indent="-228600" defTabSz="398463" eaLnBrk="0" fontAlgn="base" hangingPunct="0">
              <a:spcBef>
                <a:spcPct val="20000"/>
              </a:spcBef>
              <a:spcAft>
                <a:spcPct val="0"/>
              </a:spcAft>
              <a:defRPr>
                <a:solidFill>
                  <a:schemeClr val="tx1"/>
                </a:solidFill>
                <a:latin typeface="Times New Roman" panose="02020603050405020304" pitchFamily="18" charset="0"/>
              </a:defRPr>
            </a:lvl8pPr>
            <a:lvl9pPr marL="3886200" indent="-228600" defTabSz="398463"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With just 7 additional edges, we obtain a graph with an Euler circuit.</a:t>
            </a:r>
          </a:p>
        </p:txBody>
      </p:sp>
      <p:pic>
        <p:nvPicPr>
          <p:cNvPr id="33794" name="Picture 2">
            <a:extLst>
              <a:ext uri="{FF2B5EF4-FFF2-40B4-BE49-F238E27FC236}">
                <a16:creationId xmlns:a16="http://schemas.microsoft.com/office/drawing/2014/main" id="{199A4989-E116-46DD-A406-1E2716E79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225" y="3754438"/>
            <a:ext cx="4616450" cy="2503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DC09E13-68E8-436F-A4D1-8BBA17AF8373}"/>
              </a:ext>
            </a:extLst>
          </p:cNvPr>
          <p:cNvSpPr>
            <a:spLocks noGrp="1" noChangeArrowheads="1"/>
          </p:cNvSpPr>
          <p:nvPr>
            <p:ph type="title"/>
          </p:nvPr>
        </p:nvSpPr>
        <p:spPr/>
        <p:txBody>
          <a:bodyPr/>
          <a:lstStyle/>
          <a:p>
            <a:pPr eaLnBrk="1" hangingPunct="1"/>
            <a:r>
              <a:rPr lang="en-US" altLang="en-US">
                <a:effectLst/>
              </a:rPr>
              <a:t>Section 11-2</a:t>
            </a:r>
          </a:p>
        </p:txBody>
      </p:sp>
      <p:sp>
        <p:nvSpPr>
          <p:cNvPr id="9219" name="Rectangle 3">
            <a:extLst>
              <a:ext uri="{FF2B5EF4-FFF2-40B4-BE49-F238E27FC236}">
                <a16:creationId xmlns:a16="http://schemas.microsoft.com/office/drawing/2014/main" id="{3577F0A2-01FB-4757-B046-1F156B5A187A}"/>
              </a:ext>
            </a:extLst>
          </p:cNvPr>
          <p:cNvSpPr>
            <a:spLocks noGrp="1" noChangeArrowheads="1"/>
          </p:cNvSpPr>
          <p:nvPr>
            <p:ph type="body" idx="1"/>
          </p:nvPr>
        </p:nvSpPr>
        <p:spPr/>
        <p:txBody>
          <a:bodyPr/>
          <a:lstStyle/>
          <a:p>
            <a:pPr eaLnBrk="1" hangingPunct="1"/>
            <a:r>
              <a:rPr lang="en-US" altLang="en-US"/>
              <a:t>Euler Circuits and Route Planning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542983C-5269-4EDD-9313-0031A745A5AE}"/>
              </a:ext>
            </a:extLst>
          </p:cNvPr>
          <p:cNvSpPr>
            <a:spLocks noGrp="1" noChangeArrowheads="1"/>
          </p:cNvSpPr>
          <p:nvPr>
            <p:ph type="title"/>
          </p:nvPr>
        </p:nvSpPr>
        <p:spPr>
          <a:xfrm>
            <a:off x="409575" y="165100"/>
            <a:ext cx="8229600" cy="1143000"/>
          </a:xfrm>
        </p:spPr>
        <p:txBody>
          <a:bodyPr/>
          <a:lstStyle/>
          <a:p>
            <a:pPr eaLnBrk="1" hangingPunct="1"/>
            <a:r>
              <a:rPr lang="en-US" altLang="en-US"/>
              <a:t>Euler Circuits and Route Planning</a:t>
            </a:r>
          </a:p>
        </p:txBody>
      </p:sp>
      <p:sp>
        <p:nvSpPr>
          <p:cNvPr id="459780" name="Rectangle 4">
            <a:extLst>
              <a:ext uri="{FF2B5EF4-FFF2-40B4-BE49-F238E27FC236}">
                <a16:creationId xmlns:a16="http://schemas.microsoft.com/office/drawing/2014/main" id="{879AE1F1-5E56-4DAD-93E8-F6994ABA2743}"/>
              </a:ext>
            </a:extLst>
          </p:cNvPr>
          <p:cNvSpPr>
            <a:spLocks noGrp="1" noChangeArrowheads="1"/>
          </p:cNvSpPr>
          <p:nvPr>
            <p:ph type="body" idx="1"/>
          </p:nvPr>
        </p:nvSpPr>
        <p:spPr>
          <a:xfrm>
            <a:off x="425450" y="1536700"/>
            <a:ext cx="8229600" cy="4525963"/>
          </a:xfrm>
        </p:spPr>
        <p:txBody>
          <a:bodyPr/>
          <a:lstStyle/>
          <a:p>
            <a:pPr marL="457200" indent="-457200" eaLnBrk="1" hangingPunct="1">
              <a:buFontTx/>
              <a:buChar char="•"/>
            </a:pPr>
            <a:r>
              <a:rPr lang="en-US" altLang="en-US"/>
              <a:t>State the Konigsberg’s bridge problem and explain its historical relevance to graph theory.</a:t>
            </a:r>
          </a:p>
          <a:p>
            <a:pPr marL="457200" indent="-457200" eaLnBrk="1" hangingPunct="1">
              <a:buFontTx/>
              <a:buChar char="•"/>
            </a:pPr>
            <a:r>
              <a:rPr lang="en-US" altLang="en-US"/>
              <a:t>State and apply Euler’s theorem for Euler circuits.</a:t>
            </a:r>
            <a:endParaRPr lang="en-US" altLang="en-US" sz="3200" i="1" baseline="-25000"/>
          </a:p>
          <a:p>
            <a:pPr marL="457200" indent="-457200" eaLnBrk="1" hangingPunct="1">
              <a:buFontTx/>
              <a:buChar char="•"/>
            </a:pPr>
            <a:r>
              <a:rPr lang="en-US" altLang="en-US"/>
              <a:t>Identify a cut edge of a graph.</a:t>
            </a:r>
          </a:p>
          <a:p>
            <a:pPr marL="457200" indent="-457200" eaLnBrk="1" hangingPunct="1">
              <a:buFontTx/>
              <a:buChar char="•"/>
            </a:pPr>
            <a:r>
              <a:rPr lang="en-US" altLang="en-US"/>
              <a:t>Apply Fleury’s algorithm to find an Euler circuit.</a:t>
            </a:r>
          </a:p>
          <a:p>
            <a:pPr marL="457200" indent="-457200" eaLnBrk="1" hangingPunct="1">
              <a:buFontTx/>
              <a:buChar char="•"/>
            </a:pPr>
            <a:r>
              <a:rPr lang="en-US" altLang="en-US"/>
              <a:t>Minimize deadheading on a street grid by converting it to a graph with an Euler circuit.</a:t>
            </a:r>
          </a:p>
        </p:txBody>
      </p:sp>
      <p:sp>
        <p:nvSpPr>
          <p:cNvPr id="10244" name="Text Box 9">
            <a:extLst>
              <a:ext uri="{FF2B5EF4-FFF2-40B4-BE49-F238E27FC236}">
                <a16:creationId xmlns:a16="http://schemas.microsoft.com/office/drawing/2014/main" id="{579ED168-B0A0-457F-8D63-1C4EFD298B31}"/>
              </a:ext>
            </a:extLst>
          </p:cNvPr>
          <p:cNvSpPr txBox="1">
            <a:spLocks noChangeArrowheads="1"/>
          </p:cNvSpPr>
          <p:nvPr/>
        </p:nvSpPr>
        <p:spPr bwMode="auto">
          <a:xfrm rot="10800000">
            <a:off x="2508250" y="15367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97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97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978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9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0">
            <a:extLst>
              <a:ext uri="{FF2B5EF4-FFF2-40B4-BE49-F238E27FC236}">
                <a16:creationId xmlns:a16="http://schemas.microsoft.com/office/drawing/2014/main" id="{80A67DC2-3871-4E20-B2A8-02A3F577685A}"/>
              </a:ext>
            </a:extLst>
          </p:cNvPr>
          <p:cNvSpPr>
            <a:spLocks noGrp="1" noChangeArrowheads="1"/>
          </p:cNvSpPr>
          <p:nvPr>
            <p:ph type="title"/>
          </p:nvPr>
        </p:nvSpPr>
        <p:spPr/>
        <p:txBody>
          <a:bodyPr/>
          <a:lstStyle/>
          <a:p>
            <a:r>
              <a:rPr lang="en-US" altLang="en-US"/>
              <a:t>Konigsberg Bridge Problem</a:t>
            </a:r>
          </a:p>
        </p:txBody>
      </p:sp>
      <p:sp>
        <p:nvSpPr>
          <p:cNvPr id="12291" name="Text Box 4">
            <a:extLst>
              <a:ext uri="{FF2B5EF4-FFF2-40B4-BE49-F238E27FC236}">
                <a16:creationId xmlns:a16="http://schemas.microsoft.com/office/drawing/2014/main" id="{743ABCA7-7C30-4242-A205-00C79B92D493}"/>
              </a:ext>
            </a:extLst>
          </p:cNvPr>
          <p:cNvSpPr txBox="1">
            <a:spLocks noChangeArrowheads="1"/>
          </p:cNvSpPr>
          <p:nvPr/>
        </p:nvSpPr>
        <p:spPr bwMode="auto">
          <a:xfrm rot="10800000">
            <a:off x="738188" y="681038"/>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600"/>
              <a:t>..</a:t>
            </a:r>
          </a:p>
        </p:txBody>
      </p:sp>
      <p:sp>
        <p:nvSpPr>
          <p:cNvPr id="12292" name="Text Box 8">
            <a:extLst>
              <a:ext uri="{FF2B5EF4-FFF2-40B4-BE49-F238E27FC236}">
                <a16:creationId xmlns:a16="http://schemas.microsoft.com/office/drawing/2014/main" id="{B8563257-9E0B-4295-B5B1-B4E775F7FC3E}"/>
              </a:ext>
            </a:extLst>
          </p:cNvPr>
          <p:cNvSpPr txBox="1">
            <a:spLocks noChangeArrowheads="1"/>
          </p:cNvSpPr>
          <p:nvPr/>
        </p:nvSpPr>
        <p:spPr bwMode="auto">
          <a:xfrm>
            <a:off x="466725" y="1609725"/>
            <a:ext cx="8677275"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In the early 1700s, the city of Konigsberg was the capital of East Prussia.  The river Pregel ran through the city in two branches with an island between the branches (see figure on next slide).  </a:t>
            </a:r>
          </a:p>
          <a:p>
            <a:pPr>
              <a:spcBef>
                <a:spcPct val="50000"/>
              </a:spcBef>
            </a:pPr>
            <a:r>
              <a:rPr lang="en-US" altLang="en-US"/>
              <a:t>There were seven bridges joining various parts of the city. The following problem was well known. Is it possible for a citizen of Konigsberg to take a stroll through the city, crossing each bridge exactly once, and beginning and ending at the same place?</a:t>
            </a:r>
          </a:p>
        </p:txBody>
      </p:sp>
      <p:sp>
        <p:nvSpPr>
          <p:cNvPr id="12293" name="Text Box 9">
            <a:extLst>
              <a:ext uri="{FF2B5EF4-FFF2-40B4-BE49-F238E27FC236}">
                <a16:creationId xmlns:a16="http://schemas.microsoft.com/office/drawing/2014/main" id="{E4AB3A0B-4DC7-4B47-882F-E6EFF20B15E4}"/>
              </a:ext>
            </a:extLst>
          </p:cNvPr>
          <p:cNvSpPr txBox="1">
            <a:spLocks noChangeArrowheads="1"/>
          </p:cNvSpPr>
          <p:nvPr/>
        </p:nvSpPr>
        <p:spPr bwMode="auto">
          <a:xfrm rot="10800000">
            <a:off x="5240338" y="163512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200"/>
              <a:t>..</a:t>
            </a:r>
          </a:p>
        </p:txBody>
      </p:sp>
      <p:sp>
        <p:nvSpPr>
          <p:cNvPr id="12294" name="Text Box 10">
            <a:extLst>
              <a:ext uri="{FF2B5EF4-FFF2-40B4-BE49-F238E27FC236}">
                <a16:creationId xmlns:a16="http://schemas.microsoft.com/office/drawing/2014/main" id="{EFB4F7DA-9363-482C-BDC2-E18D1A2B7230}"/>
              </a:ext>
            </a:extLst>
          </p:cNvPr>
          <p:cNvSpPr txBox="1">
            <a:spLocks noChangeArrowheads="1"/>
          </p:cNvSpPr>
          <p:nvPr/>
        </p:nvSpPr>
        <p:spPr bwMode="auto">
          <a:xfrm rot="10800000">
            <a:off x="4333875" y="4621213"/>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2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4" name="Picture 4">
            <a:extLst>
              <a:ext uri="{FF2B5EF4-FFF2-40B4-BE49-F238E27FC236}">
                <a16:creationId xmlns:a16="http://schemas.microsoft.com/office/drawing/2014/main" id="{5B8A8D91-D1BA-4DCC-B4DB-5E41BDF1E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6548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7">
            <a:extLst>
              <a:ext uri="{FF2B5EF4-FFF2-40B4-BE49-F238E27FC236}">
                <a16:creationId xmlns:a16="http://schemas.microsoft.com/office/drawing/2014/main" id="{F58BF8B6-1787-406A-985B-A378A8088426}"/>
              </a:ext>
            </a:extLst>
          </p:cNvPr>
          <p:cNvSpPr>
            <a:spLocks noGrp="1" noChangeArrowheads="1"/>
          </p:cNvSpPr>
          <p:nvPr>
            <p:ph type="title"/>
          </p:nvPr>
        </p:nvSpPr>
        <p:spPr/>
        <p:txBody>
          <a:bodyPr/>
          <a:lstStyle/>
          <a:p>
            <a:r>
              <a:rPr lang="en-US" altLang="en-US"/>
              <a:t>Map of Konigsberg</a:t>
            </a:r>
          </a:p>
        </p:txBody>
      </p:sp>
      <p:sp>
        <p:nvSpPr>
          <p:cNvPr id="13316" name="Text Box 4">
            <a:extLst>
              <a:ext uri="{FF2B5EF4-FFF2-40B4-BE49-F238E27FC236}">
                <a16:creationId xmlns:a16="http://schemas.microsoft.com/office/drawing/2014/main" id="{2A9761DE-488E-44EC-A211-CCED1B85A12A}"/>
              </a:ext>
            </a:extLst>
          </p:cNvPr>
          <p:cNvSpPr txBox="1">
            <a:spLocks noChangeArrowheads="1"/>
          </p:cNvSpPr>
          <p:nvPr/>
        </p:nvSpPr>
        <p:spPr bwMode="auto">
          <a:xfrm rot="10800000">
            <a:off x="2259013" y="66675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36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Oval 3">
            <a:extLst>
              <a:ext uri="{FF2B5EF4-FFF2-40B4-BE49-F238E27FC236}">
                <a16:creationId xmlns:a16="http://schemas.microsoft.com/office/drawing/2014/main" id="{5C5D8AB3-79B3-4ED5-94C2-8D597BFDBD84}"/>
              </a:ext>
            </a:extLst>
          </p:cNvPr>
          <p:cNvSpPr>
            <a:spLocks noChangeArrowheads="1"/>
          </p:cNvSpPr>
          <p:nvPr/>
        </p:nvSpPr>
        <p:spPr bwMode="auto">
          <a:xfrm>
            <a:off x="3505200" y="3352800"/>
            <a:ext cx="457200" cy="11430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14339" name="Oval 4">
            <a:extLst>
              <a:ext uri="{FF2B5EF4-FFF2-40B4-BE49-F238E27FC236}">
                <a16:creationId xmlns:a16="http://schemas.microsoft.com/office/drawing/2014/main" id="{01B88676-656E-48BA-973E-6F8FA4FD0F5D}"/>
              </a:ext>
            </a:extLst>
          </p:cNvPr>
          <p:cNvSpPr>
            <a:spLocks noChangeArrowheads="1"/>
          </p:cNvSpPr>
          <p:nvPr/>
        </p:nvSpPr>
        <p:spPr bwMode="auto">
          <a:xfrm>
            <a:off x="3505200" y="4495800"/>
            <a:ext cx="457200" cy="114300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pPr>
            <a:endParaRPr lang="en-US" altLang="en-US" sz="2800"/>
          </a:p>
        </p:txBody>
      </p:sp>
      <p:sp>
        <p:nvSpPr>
          <p:cNvPr id="14340" name="Line 5">
            <a:extLst>
              <a:ext uri="{FF2B5EF4-FFF2-40B4-BE49-F238E27FC236}">
                <a16:creationId xmlns:a16="http://schemas.microsoft.com/office/drawing/2014/main" id="{3B67F242-BBBB-4951-8DA0-5153EE2EC776}"/>
              </a:ext>
            </a:extLst>
          </p:cNvPr>
          <p:cNvSpPr>
            <a:spLocks noChangeShapeType="1"/>
          </p:cNvSpPr>
          <p:nvPr/>
        </p:nvSpPr>
        <p:spPr bwMode="auto">
          <a:xfrm>
            <a:off x="3733800" y="4495800"/>
            <a:ext cx="2133600" cy="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14341" name="Line 6">
            <a:extLst>
              <a:ext uri="{FF2B5EF4-FFF2-40B4-BE49-F238E27FC236}">
                <a16:creationId xmlns:a16="http://schemas.microsoft.com/office/drawing/2014/main" id="{9A59C657-4D0F-42A8-821F-4E454D834F84}"/>
              </a:ext>
            </a:extLst>
          </p:cNvPr>
          <p:cNvSpPr>
            <a:spLocks noChangeShapeType="1"/>
          </p:cNvSpPr>
          <p:nvPr/>
        </p:nvSpPr>
        <p:spPr bwMode="auto">
          <a:xfrm>
            <a:off x="3733800" y="3352800"/>
            <a:ext cx="2133600" cy="1143000"/>
          </a:xfrm>
          <a:prstGeom prst="line">
            <a:avLst/>
          </a:prstGeom>
          <a:noFill/>
          <a:ln w="158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a:p>
        </p:txBody>
      </p:sp>
      <p:sp>
        <p:nvSpPr>
          <p:cNvPr id="14342" name="Line 7">
            <a:extLst>
              <a:ext uri="{FF2B5EF4-FFF2-40B4-BE49-F238E27FC236}">
                <a16:creationId xmlns:a16="http://schemas.microsoft.com/office/drawing/2014/main" id="{925E794C-4439-4D26-949F-6EDFEB28DE8E}"/>
              </a:ext>
            </a:extLst>
          </p:cNvPr>
          <p:cNvSpPr>
            <a:spLocks noChangeShapeType="1"/>
          </p:cNvSpPr>
          <p:nvPr/>
        </p:nvSpPr>
        <p:spPr bwMode="auto">
          <a:xfrm flipH="1">
            <a:off x="3733800" y="4495800"/>
            <a:ext cx="2133600" cy="1143000"/>
          </a:xfrm>
          <a:prstGeom prst="line">
            <a:avLst/>
          </a:prstGeom>
          <a:noFill/>
          <a:ln w="952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14343" name="Text Box 8">
            <a:extLst>
              <a:ext uri="{FF2B5EF4-FFF2-40B4-BE49-F238E27FC236}">
                <a16:creationId xmlns:a16="http://schemas.microsoft.com/office/drawing/2014/main" id="{D2E27D49-51D4-44CF-9852-893B1C213734}"/>
              </a:ext>
            </a:extLst>
          </p:cNvPr>
          <p:cNvSpPr txBox="1">
            <a:spLocks noChangeArrowheads="1"/>
          </p:cNvSpPr>
          <p:nvPr/>
        </p:nvSpPr>
        <p:spPr bwMode="auto">
          <a:xfrm>
            <a:off x="457200" y="1600200"/>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The vertices represent landmasses. The edges represent the bridges</a:t>
            </a:r>
          </a:p>
        </p:txBody>
      </p:sp>
      <p:sp>
        <p:nvSpPr>
          <p:cNvPr id="14344" name="Text Box 9">
            <a:extLst>
              <a:ext uri="{FF2B5EF4-FFF2-40B4-BE49-F238E27FC236}">
                <a16:creationId xmlns:a16="http://schemas.microsoft.com/office/drawing/2014/main" id="{87FC40B6-784B-47B0-81B7-527BC964BF68}"/>
              </a:ext>
            </a:extLst>
          </p:cNvPr>
          <p:cNvSpPr txBox="1">
            <a:spLocks noChangeArrowheads="1"/>
          </p:cNvSpPr>
          <p:nvPr/>
        </p:nvSpPr>
        <p:spPr bwMode="auto">
          <a:xfrm>
            <a:off x="32004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14345" name="Text Box 10">
            <a:extLst>
              <a:ext uri="{FF2B5EF4-FFF2-40B4-BE49-F238E27FC236}">
                <a16:creationId xmlns:a16="http://schemas.microsoft.com/office/drawing/2014/main" id="{28BCD28E-0938-483C-A966-021C9897EEF5}"/>
              </a:ext>
            </a:extLst>
          </p:cNvPr>
          <p:cNvSpPr txBox="1">
            <a:spLocks noChangeArrowheads="1"/>
          </p:cNvSpPr>
          <p:nvPr/>
        </p:nvSpPr>
        <p:spPr bwMode="auto">
          <a:xfrm>
            <a:off x="5943600" y="4191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14346" name="Text Box 11">
            <a:extLst>
              <a:ext uri="{FF2B5EF4-FFF2-40B4-BE49-F238E27FC236}">
                <a16:creationId xmlns:a16="http://schemas.microsoft.com/office/drawing/2014/main" id="{BEA68861-4609-4F13-9AAC-447F61799A7F}"/>
              </a:ext>
            </a:extLst>
          </p:cNvPr>
          <p:cNvSpPr txBox="1">
            <a:spLocks noChangeArrowheads="1"/>
          </p:cNvSpPr>
          <p:nvPr/>
        </p:nvSpPr>
        <p:spPr bwMode="auto">
          <a:xfrm>
            <a:off x="3581400" y="2895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14347" name="Text Box 12">
            <a:extLst>
              <a:ext uri="{FF2B5EF4-FFF2-40B4-BE49-F238E27FC236}">
                <a16:creationId xmlns:a16="http://schemas.microsoft.com/office/drawing/2014/main" id="{436F6371-641C-4816-B808-7BCC49001E75}"/>
              </a:ext>
            </a:extLst>
          </p:cNvPr>
          <p:cNvSpPr txBox="1">
            <a:spLocks noChangeArrowheads="1"/>
          </p:cNvSpPr>
          <p:nvPr/>
        </p:nvSpPr>
        <p:spPr bwMode="auto">
          <a:xfrm>
            <a:off x="3581400" y="5638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14348" name="Text Box 13">
            <a:extLst>
              <a:ext uri="{FF2B5EF4-FFF2-40B4-BE49-F238E27FC236}">
                <a16:creationId xmlns:a16="http://schemas.microsoft.com/office/drawing/2014/main" id="{FCEB2FDB-640B-4037-AF31-D9CE6D70AF25}"/>
              </a:ext>
            </a:extLst>
          </p:cNvPr>
          <p:cNvSpPr txBox="1">
            <a:spLocks noChangeArrowheads="1"/>
          </p:cNvSpPr>
          <p:nvPr/>
        </p:nvSpPr>
        <p:spPr bwMode="auto">
          <a:xfrm>
            <a:off x="3200400" y="3657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14349" name="Text Box 14">
            <a:extLst>
              <a:ext uri="{FF2B5EF4-FFF2-40B4-BE49-F238E27FC236}">
                <a16:creationId xmlns:a16="http://schemas.microsoft.com/office/drawing/2014/main" id="{A0FACD32-BDC1-41E3-9084-E8FA01AE5EC4}"/>
              </a:ext>
            </a:extLst>
          </p:cNvPr>
          <p:cNvSpPr txBox="1">
            <a:spLocks noChangeArrowheads="1"/>
          </p:cNvSpPr>
          <p:nvPr/>
        </p:nvSpPr>
        <p:spPr bwMode="auto">
          <a:xfrm>
            <a:off x="3886200" y="3657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14350" name="Text Box 15">
            <a:extLst>
              <a:ext uri="{FF2B5EF4-FFF2-40B4-BE49-F238E27FC236}">
                <a16:creationId xmlns:a16="http://schemas.microsoft.com/office/drawing/2014/main" id="{9459151B-F13C-49C2-BDCA-451F12A42C5D}"/>
              </a:ext>
            </a:extLst>
          </p:cNvPr>
          <p:cNvSpPr txBox="1">
            <a:spLocks noChangeArrowheads="1"/>
          </p:cNvSpPr>
          <p:nvPr/>
        </p:nvSpPr>
        <p:spPr bwMode="auto">
          <a:xfrm>
            <a:off x="3200400" y="4876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14351" name="Text Box 16">
            <a:extLst>
              <a:ext uri="{FF2B5EF4-FFF2-40B4-BE49-F238E27FC236}">
                <a16:creationId xmlns:a16="http://schemas.microsoft.com/office/drawing/2014/main" id="{1045C5BA-CEE6-4841-9562-CE2263FF6D5E}"/>
              </a:ext>
            </a:extLst>
          </p:cNvPr>
          <p:cNvSpPr txBox="1">
            <a:spLocks noChangeArrowheads="1"/>
          </p:cNvSpPr>
          <p:nvPr/>
        </p:nvSpPr>
        <p:spPr bwMode="auto">
          <a:xfrm>
            <a:off x="3886200" y="4876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14352" name="Text Box 17">
            <a:extLst>
              <a:ext uri="{FF2B5EF4-FFF2-40B4-BE49-F238E27FC236}">
                <a16:creationId xmlns:a16="http://schemas.microsoft.com/office/drawing/2014/main" id="{A3D86942-CCCD-432F-B136-69AAC5C01BD3}"/>
              </a:ext>
            </a:extLst>
          </p:cNvPr>
          <p:cNvSpPr txBox="1">
            <a:spLocks noChangeArrowheads="1"/>
          </p:cNvSpPr>
          <p:nvPr/>
        </p:nvSpPr>
        <p:spPr bwMode="auto">
          <a:xfrm>
            <a:off x="4876800" y="4876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14353" name="Text Box 18">
            <a:extLst>
              <a:ext uri="{FF2B5EF4-FFF2-40B4-BE49-F238E27FC236}">
                <a16:creationId xmlns:a16="http://schemas.microsoft.com/office/drawing/2014/main" id="{D89677DF-8BFC-4FE6-9637-2A7505011F30}"/>
              </a:ext>
            </a:extLst>
          </p:cNvPr>
          <p:cNvSpPr txBox="1">
            <a:spLocks noChangeArrowheads="1"/>
          </p:cNvSpPr>
          <p:nvPr/>
        </p:nvSpPr>
        <p:spPr bwMode="auto">
          <a:xfrm>
            <a:off x="4572000" y="4114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14354" name="Text Box 19">
            <a:extLst>
              <a:ext uri="{FF2B5EF4-FFF2-40B4-BE49-F238E27FC236}">
                <a16:creationId xmlns:a16="http://schemas.microsoft.com/office/drawing/2014/main" id="{E1B6D601-AA1F-49C0-953A-8A394CFCAF22}"/>
              </a:ext>
            </a:extLst>
          </p:cNvPr>
          <p:cNvSpPr txBox="1">
            <a:spLocks noChangeArrowheads="1"/>
          </p:cNvSpPr>
          <p:nvPr/>
        </p:nvSpPr>
        <p:spPr bwMode="auto">
          <a:xfrm>
            <a:off x="47244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g</a:t>
            </a:r>
          </a:p>
        </p:txBody>
      </p:sp>
      <p:sp>
        <p:nvSpPr>
          <p:cNvPr id="14355" name="Rectangle 23">
            <a:extLst>
              <a:ext uri="{FF2B5EF4-FFF2-40B4-BE49-F238E27FC236}">
                <a16:creationId xmlns:a16="http://schemas.microsoft.com/office/drawing/2014/main" id="{00BC6833-4EDF-4349-9901-1FF1A3A47445}"/>
              </a:ext>
            </a:extLst>
          </p:cNvPr>
          <p:cNvSpPr>
            <a:spLocks noGrp="1" noChangeArrowheads="1"/>
          </p:cNvSpPr>
          <p:nvPr>
            <p:ph type="title"/>
          </p:nvPr>
        </p:nvSpPr>
        <p:spPr/>
        <p:txBody>
          <a:bodyPr/>
          <a:lstStyle/>
          <a:p>
            <a:r>
              <a:rPr lang="en-US" altLang="en-US"/>
              <a:t>Graph of the Map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3">
            <a:extLst>
              <a:ext uri="{FF2B5EF4-FFF2-40B4-BE49-F238E27FC236}">
                <a16:creationId xmlns:a16="http://schemas.microsoft.com/office/drawing/2014/main" id="{EBF25511-4573-414D-B877-714F11ECF252}"/>
              </a:ext>
            </a:extLst>
          </p:cNvPr>
          <p:cNvSpPr txBox="1">
            <a:spLocks noChangeArrowheads="1"/>
          </p:cNvSpPr>
          <p:nvPr/>
        </p:nvSpPr>
        <p:spPr bwMode="auto">
          <a:xfrm>
            <a:off x="455613" y="1598613"/>
            <a:ext cx="7696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An </a:t>
            </a:r>
            <a:r>
              <a:rPr lang="en-US" altLang="en-US" b="1"/>
              <a:t>Euler path </a:t>
            </a:r>
            <a:r>
              <a:rPr lang="en-US" altLang="en-US"/>
              <a:t>in a graph is a path that uses every edge of the graph exactly once. An</a:t>
            </a:r>
            <a:r>
              <a:rPr lang="en-US" altLang="en-US" b="1"/>
              <a:t> Euler circuit</a:t>
            </a:r>
            <a:r>
              <a:rPr lang="en-US" altLang="en-US"/>
              <a:t> in a graph is a circuit that uses every edge of the graph exactly once.</a:t>
            </a:r>
          </a:p>
        </p:txBody>
      </p:sp>
      <p:sp>
        <p:nvSpPr>
          <p:cNvPr id="15363" name="Rectangle 7">
            <a:extLst>
              <a:ext uri="{FF2B5EF4-FFF2-40B4-BE49-F238E27FC236}">
                <a16:creationId xmlns:a16="http://schemas.microsoft.com/office/drawing/2014/main" id="{50BAE3DD-6E48-4042-8471-055AECF57144}"/>
              </a:ext>
            </a:extLst>
          </p:cNvPr>
          <p:cNvSpPr>
            <a:spLocks noGrp="1" noChangeArrowheads="1"/>
          </p:cNvSpPr>
          <p:nvPr>
            <p:ph type="title"/>
          </p:nvPr>
        </p:nvSpPr>
        <p:spPr/>
        <p:txBody>
          <a:bodyPr/>
          <a:lstStyle/>
          <a:p>
            <a:r>
              <a:rPr lang="en-US" altLang="en-US"/>
              <a:t>Euler Path and Euler Circuit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Line 31">
            <a:extLst>
              <a:ext uri="{FF2B5EF4-FFF2-40B4-BE49-F238E27FC236}">
                <a16:creationId xmlns:a16="http://schemas.microsoft.com/office/drawing/2014/main" id="{38B9334F-CFC9-4793-B0E7-A39674B5EB50}"/>
              </a:ext>
            </a:extLst>
          </p:cNvPr>
          <p:cNvSpPr>
            <a:spLocks noChangeShapeType="1"/>
          </p:cNvSpPr>
          <p:nvPr/>
        </p:nvSpPr>
        <p:spPr bwMode="auto">
          <a:xfrm flipV="1">
            <a:off x="3200400" y="4495800"/>
            <a:ext cx="1143000" cy="129540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16387" name="Line 32">
            <a:extLst>
              <a:ext uri="{FF2B5EF4-FFF2-40B4-BE49-F238E27FC236}">
                <a16:creationId xmlns:a16="http://schemas.microsoft.com/office/drawing/2014/main" id="{91573A49-B392-4F86-A6E3-62B691E35DB8}"/>
              </a:ext>
            </a:extLst>
          </p:cNvPr>
          <p:cNvSpPr>
            <a:spLocks noChangeShapeType="1"/>
          </p:cNvSpPr>
          <p:nvPr/>
        </p:nvSpPr>
        <p:spPr bwMode="auto">
          <a:xfrm>
            <a:off x="4343400" y="4495800"/>
            <a:ext cx="914400" cy="1295400"/>
          </a:xfrm>
          <a:prstGeom prst="line">
            <a:avLst/>
          </a:prstGeom>
          <a:noFill/>
          <a:ln w="952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16388" name="Line 33">
            <a:extLst>
              <a:ext uri="{FF2B5EF4-FFF2-40B4-BE49-F238E27FC236}">
                <a16:creationId xmlns:a16="http://schemas.microsoft.com/office/drawing/2014/main" id="{C7548E3A-C96C-4DFD-9636-CCDBC3EA5835}"/>
              </a:ext>
            </a:extLst>
          </p:cNvPr>
          <p:cNvSpPr>
            <a:spLocks noChangeShapeType="1"/>
          </p:cNvSpPr>
          <p:nvPr/>
        </p:nvSpPr>
        <p:spPr bwMode="auto">
          <a:xfrm>
            <a:off x="3200400" y="57912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9" name="Line 34">
            <a:extLst>
              <a:ext uri="{FF2B5EF4-FFF2-40B4-BE49-F238E27FC236}">
                <a16:creationId xmlns:a16="http://schemas.microsoft.com/office/drawing/2014/main" id="{B57ABAD4-A44B-45E5-89EA-264F94914059}"/>
              </a:ext>
            </a:extLst>
          </p:cNvPr>
          <p:cNvSpPr>
            <a:spLocks noChangeShapeType="1"/>
          </p:cNvSpPr>
          <p:nvPr/>
        </p:nvSpPr>
        <p:spPr bwMode="auto">
          <a:xfrm>
            <a:off x="3733800" y="5181600"/>
            <a:ext cx="1066800" cy="0"/>
          </a:xfrm>
          <a:prstGeom prst="line">
            <a:avLst/>
          </a:prstGeom>
          <a:noFill/>
          <a:ln w="1587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16390" name="Line 35">
            <a:extLst>
              <a:ext uri="{FF2B5EF4-FFF2-40B4-BE49-F238E27FC236}">
                <a16:creationId xmlns:a16="http://schemas.microsoft.com/office/drawing/2014/main" id="{AC6DF26D-FFC6-4A92-9002-7AA51193C508}"/>
              </a:ext>
            </a:extLst>
          </p:cNvPr>
          <p:cNvSpPr>
            <a:spLocks noChangeShapeType="1"/>
          </p:cNvSpPr>
          <p:nvPr/>
        </p:nvSpPr>
        <p:spPr bwMode="auto">
          <a:xfrm>
            <a:off x="3733800" y="5181600"/>
            <a:ext cx="533400" cy="609600"/>
          </a:xfrm>
          <a:prstGeom prst="line">
            <a:avLst/>
          </a:prstGeom>
          <a:noFill/>
          <a:ln w="1587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16391" name="Line 36">
            <a:extLst>
              <a:ext uri="{FF2B5EF4-FFF2-40B4-BE49-F238E27FC236}">
                <a16:creationId xmlns:a16="http://schemas.microsoft.com/office/drawing/2014/main" id="{CB5FA835-E912-4230-ABA4-1889302E5567}"/>
              </a:ext>
            </a:extLst>
          </p:cNvPr>
          <p:cNvSpPr>
            <a:spLocks noChangeShapeType="1"/>
          </p:cNvSpPr>
          <p:nvPr/>
        </p:nvSpPr>
        <p:spPr bwMode="auto">
          <a:xfrm flipH="1">
            <a:off x="4267200" y="51816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Text Box 37">
            <a:extLst>
              <a:ext uri="{FF2B5EF4-FFF2-40B4-BE49-F238E27FC236}">
                <a16:creationId xmlns:a16="http://schemas.microsoft.com/office/drawing/2014/main" id="{3FCC2F78-CA55-4846-9AE6-F2CDA400E29F}"/>
              </a:ext>
            </a:extLst>
          </p:cNvPr>
          <p:cNvSpPr txBox="1">
            <a:spLocks noChangeArrowheads="1"/>
          </p:cNvSpPr>
          <p:nvPr/>
        </p:nvSpPr>
        <p:spPr bwMode="auto">
          <a:xfrm>
            <a:off x="466725" y="1600200"/>
            <a:ext cx="86772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98463">
              <a:spcBef>
                <a:spcPct val="20000"/>
              </a:spcBef>
              <a:defRPr sz="3000">
                <a:solidFill>
                  <a:schemeClr val="tx1"/>
                </a:solidFill>
                <a:latin typeface="Times New Roman" panose="02020603050405020304" pitchFamily="18" charset="0"/>
              </a:defRPr>
            </a:lvl1pPr>
            <a:lvl2pPr marL="742950" indent="-285750" defTabSz="398463">
              <a:spcBef>
                <a:spcPct val="20000"/>
              </a:spcBef>
              <a:defRPr sz="2600">
                <a:solidFill>
                  <a:schemeClr val="tx1"/>
                </a:solidFill>
                <a:latin typeface="Times New Roman" panose="02020603050405020304" pitchFamily="18" charset="0"/>
              </a:defRPr>
            </a:lvl2pPr>
            <a:lvl3pPr marL="1143000" indent="-228600" defTabSz="398463">
              <a:spcBef>
                <a:spcPct val="20000"/>
              </a:spcBef>
              <a:defRPr sz="2200">
                <a:solidFill>
                  <a:schemeClr val="tx1"/>
                </a:solidFill>
                <a:latin typeface="Times New Roman" panose="02020603050405020304" pitchFamily="18" charset="0"/>
              </a:defRPr>
            </a:lvl3pPr>
            <a:lvl4pPr marL="1600200" indent="-228600" defTabSz="398463">
              <a:spcBef>
                <a:spcPct val="20000"/>
              </a:spcBef>
              <a:defRPr>
                <a:solidFill>
                  <a:schemeClr val="tx1"/>
                </a:solidFill>
                <a:latin typeface="Times New Roman" panose="02020603050405020304" pitchFamily="18" charset="0"/>
              </a:defRPr>
            </a:lvl4pPr>
            <a:lvl5pPr marL="2057400" indent="-228600" defTabSz="398463">
              <a:spcBef>
                <a:spcPct val="20000"/>
              </a:spcBef>
              <a:defRPr>
                <a:solidFill>
                  <a:schemeClr val="tx1"/>
                </a:solidFill>
                <a:latin typeface="Times New Roman" panose="02020603050405020304" pitchFamily="18" charset="0"/>
              </a:defRPr>
            </a:lvl5pPr>
            <a:lvl6pPr marL="2514600" indent="-228600" defTabSz="398463" eaLnBrk="0" fontAlgn="base" hangingPunct="0">
              <a:spcBef>
                <a:spcPct val="20000"/>
              </a:spcBef>
              <a:spcAft>
                <a:spcPct val="0"/>
              </a:spcAft>
              <a:defRPr>
                <a:solidFill>
                  <a:schemeClr val="tx1"/>
                </a:solidFill>
                <a:latin typeface="Times New Roman" panose="02020603050405020304" pitchFamily="18" charset="0"/>
              </a:defRPr>
            </a:lvl6pPr>
            <a:lvl7pPr marL="2971800" indent="-228600" defTabSz="398463" eaLnBrk="0" fontAlgn="base" hangingPunct="0">
              <a:spcBef>
                <a:spcPct val="20000"/>
              </a:spcBef>
              <a:spcAft>
                <a:spcPct val="0"/>
              </a:spcAft>
              <a:defRPr>
                <a:solidFill>
                  <a:schemeClr val="tx1"/>
                </a:solidFill>
                <a:latin typeface="Times New Roman" panose="02020603050405020304" pitchFamily="18" charset="0"/>
              </a:defRPr>
            </a:lvl7pPr>
            <a:lvl8pPr marL="3429000" indent="-228600" defTabSz="398463" eaLnBrk="0" fontAlgn="base" hangingPunct="0">
              <a:spcBef>
                <a:spcPct val="20000"/>
              </a:spcBef>
              <a:spcAft>
                <a:spcPct val="0"/>
              </a:spcAft>
              <a:defRPr>
                <a:solidFill>
                  <a:schemeClr val="tx1"/>
                </a:solidFill>
                <a:latin typeface="Times New Roman" panose="02020603050405020304" pitchFamily="18" charset="0"/>
              </a:defRPr>
            </a:lvl8pPr>
            <a:lvl9pPr marL="3886200" indent="-228600" defTabSz="398463"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a:t>Consider the graph below.</a:t>
            </a:r>
          </a:p>
          <a:p>
            <a:pPr>
              <a:spcBef>
                <a:spcPct val="50000"/>
              </a:spcBef>
            </a:pPr>
            <a:r>
              <a:rPr lang="en-US" altLang="en-US"/>
              <a:t>	a)	Is                                                       an Euler 				circuit?</a:t>
            </a:r>
          </a:p>
          <a:p>
            <a:pPr>
              <a:spcBef>
                <a:spcPct val="50000"/>
              </a:spcBef>
            </a:pPr>
            <a:r>
              <a:rPr lang="en-US" altLang="en-US"/>
              <a:t>	b)  Does the graph have an Euler circuit?</a:t>
            </a:r>
          </a:p>
        </p:txBody>
      </p:sp>
      <p:graphicFrame>
        <p:nvGraphicFramePr>
          <p:cNvPr id="16393" name="Object 38">
            <a:extLst>
              <a:ext uri="{FF2B5EF4-FFF2-40B4-BE49-F238E27FC236}">
                <a16:creationId xmlns:a16="http://schemas.microsoft.com/office/drawing/2014/main" id="{5CA1216E-3D27-493F-869F-E52ADDE95677}"/>
              </a:ext>
            </a:extLst>
          </p:cNvPr>
          <p:cNvGraphicFramePr>
            <a:graphicFrameLocks noChangeAspect="1"/>
          </p:cNvGraphicFramePr>
          <p:nvPr/>
        </p:nvGraphicFramePr>
        <p:xfrm>
          <a:off x="1698625" y="2363788"/>
          <a:ext cx="5105400" cy="441325"/>
        </p:xfrm>
        <a:graphic>
          <a:graphicData uri="http://schemas.openxmlformats.org/presentationml/2006/ole">
            <mc:AlternateContent xmlns:mc="http://schemas.openxmlformats.org/markup-compatibility/2006">
              <mc:Choice xmlns:v="urn:schemas-microsoft-com:vml" Requires="v">
                <p:oleObj spid="_x0000_s16401" name="Equation" r:id="rId3" imgW="2057400" imgH="177800" progId="Equation.DSMT4">
                  <p:embed/>
                </p:oleObj>
              </mc:Choice>
              <mc:Fallback>
                <p:oleObj name="Equation" r:id="rId3" imgW="2057400" imgH="17780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25" y="2363788"/>
                        <a:ext cx="51054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39">
            <a:extLst>
              <a:ext uri="{FF2B5EF4-FFF2-40B4-BE49-F238E27FC236}">
                <a16:creationId xmlns:a16="http://schemas.microsoft.com/office/drawing/2014/main" id="{D586E105-769A-4D6A-8EFF-57235973ABCD}"/>
              </a:ext>
            </a:extLst>
          </p:cNvPr>
          <p:cNvSpPr txBox="1">
            <a:spLocks noChangeArrowheads="1"/>
          </p:cNvSpPr>
          <p:nvPr/>
        </p:nvSpPr>
        <p:spPr bwMode="auto">
          <a:xfrm>
            <a:off x="2743200" y="556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A</a:t>
            </a:r>
          </a:p>
        </p:txBody>
      </p:sp>
      <p:sp>
        <p:nvSpPr>
          <p:cNvPr id="16395" name="Text Box 40">
            <a:extLst>
              <a:ext uri="{FF2B5EF4-FFF2-40B4-BE49-F238E27FC236}">
                <a16:creationId xmlns:a16="http://schemas.microsoft.com/office/drawing/2014/main" id="{A4CAD290-7CEA-4551-BC3A-3C6761654787}"/>
              </a:ext>
            </a:extLst>
          </p:cNvPr>
          <p:cNvSpPr txBox="1">
            <a:spLocks noChangeArrowheads="1"/>
          </p:cNvSpPr>
          <p:nvPr/>
        </p:nvSpPr>
        <p:spPr bwMode="auto">
          <a:xfrm>
            <a:off x="4038600" y="5791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B</a:t>
            </a:r>
          </a:p>
        </p:txBody>
      </p:sp>
      <p:sp>
        <p:nvSpPr>
          <p:cNvPr id="16396" name="Text Box 41">
            <a:extLst>
              <a:ext uri="{FF2B5EF4-FFF2-40B4-BE49-F238E27FC236}">
                <a16:creationId xmlns:a16="http://schemas.microsoft.com/office/drawing/2014/main" id="{58B66F93-06D1-4F2E-9A3B-D49DFCB9BCA0}"/>
              </a:ext>
            </a:extLst>
          </p:cNvPr>
          <p:cNvSpPr txBox="1">
            <a:spLocks noChangeArrowheads="1"/>
          </p:cNvSpPr>
          <p:nvPr/>
        </p:nvSpPr>
        <p:spPr bwMode="auto">
          <a:xfrm>
            <a:off x="5257800" y="563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C</a:t>
            </a:r>
          </a:p>
        </p:txBody>
      </p:sp>
      <p:sp>
        <p:nvSpPr>
          <p:cNvPr id="16397" name="Text Box 42">
            <a:extLst>
              <a:ext uri="{FF2B5EF4-FFF2-40B4-BE49-F238E27FC236}">
                <a16:creationId xmlns:a16="http://schemas.microsoft.com/office/drawing/2014/main" id="{D2595A31-82D9-4F27-918F-E7DA4135D867}"/>
              </a:ext>
            </a:extLst>
          </p:cNvPr>
          <p:cNvSpPr txBox="1">
            <a:spLocks noChangeArrowheads="1"/>
          </p:cNvSpPr>
          <p:nvPr/>
        </p:nvSpPr>
        <p:spPr bwMode="auto">
          <a:xfrm>
            <a:off x="4876800" y="4876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D</a:t>
            </a:r>
          </a:p>
        </p:txBody>
      </p:sp>
      <p:sp>
        <p:nvSpPr>
          <p:cNvPr id="16398" name="Text Box 43">
            <a:extLst>
              <a:ext uri="{FF2B5EF4-FFF2-40B4-BE49-F238E27FC236}">
                <a16:creationId xmlns:a16="http://schemas.microsoft.com/office/drawing/2014/main" id="{EC77D2A2-07F2-472A-8001-E5DE8131ADD5}"/>
              </a:ext>
            </a:extLst>
          </p:cNvPr>
          <p:cNvSpPr txBox="1">
            <a:spLocks noChangeArrowheads="1"/>
          </p:cNvSpPr>
          <p:nvPr/>
        </p:nvSpPr>
        <p:spPr bwMode="auto">
          <a:xfrm>
            <a:off x="3276600" y="4876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F</a:t>
            </a:r>
          </a:p>
        </p:txBody>
      </p:sp>
      <p:sp>
        <p:nvSpPr>
          <p:cNvPr id="16399" name="Text Box 44">
            <a:extLst>
              <a:ext uri="{FF2B5EF4-FFF2-40B4-BE49-F238E27FC236}">
                <a16:creationId xmlns:a16="http://schemas.microsoft.com/office/drawing/2014/main" id="{88CD30AD-A6DE-47E3-9F51-5C74C05F83B7}"/>
              </a:ext>
            </a:extLst>
          </p:cNvPr>
          <p:cNvSpPr txBox="1">
            <a:spLocks noChangeArrowheads="1"/>
          </p:cNvSpPr>
          <p:nvPr/>
        </p:nvSpPr>
        <p:spPr bwMode="auto">
          <a:xfrm>
            <a:off x="4419600" y="4114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400"/>
              <a:t>E</a:t>
            </a:r>
          </a:p>
        </p:txBody>
      </p:sp>
      <p:sp>
        <p:nvSpPr>
          <p:cNvPr id="16400" name="Rectangle 20">
            <a:extLst>
              <a:ext uri="{FF2B5EF4-FFF2-40B4-BE49-F238E27FC236}">
                <a16:creationId xmlns:a16="http://schemas.microsoft.com/office/drawing/2014/main" id="{BF37A55B-8C43-462C-AF9D-DA51BE5A9C29}"/>
              </a:ext>
            </a:extLst>
          </p:cNvPr>
          <p:cNvSpPr>
            <a:spLocks noGrp="1" noChangeArrowheads="1"/>
          </p:cNvSpPr>
          <p:nvPr>
            <p:ph type="title"/>
          </p:nvPr>
        </p:nvSpPr>
        <p:spPr/>
        <p:txBody>
          <a:bodyPr/>
          <a:lstStyle/>
          <a:p>
            <a:r>
              <a:rPr lang="en-US" altLang="en-US"/>
              <a:t>Example: Recognizing Euler Circuits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1670</TotalTime>
  <Words>771</Words>
  <Application>Microsoft Office PowerPoint</Application>
  <PresentationFormat>On-screen Show (4:3)</PresentationFormat>
  <Paragraphs>156</Paragraphs>
  <Slides>25</Slides>
  <Notes>1</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0" baseType="lpstr">
      <vt:lpstr>Arial</vt:lpstr>
      <vt:lpstr>Times New Roman</vt:lpstr>
      <vt:lpstr>Default Design</vt:lpstr>
      <vt:lpstr>Custom Design</vt:lpstr>
      <vt:lpstr>MathType 5.0 Equation</vt:lpstr>
      <vt:lpstr>Chapter 11</vt:lpstr>
      <vt:lpstr>Chapter 11: Graph Theory</vt:lpstr>
      <vt:lpstr>Section 11-2</vt:lpstr>
      <vt:lpstr>Euler Circuits and Route Planning</vt:lpstr>
      <vt:lpstr>Konigsberg Bridge Problem</vt:lpstr>
      <vt:lpstr>Map of Konigsberg</vt:lpstr>
      <vt:lpstr>Graph of the Map</vt:lpstr>
      <vt:lpstr>Euler Path and Euler Circuit</vt:lpstr>
      <vt:lpstr>Example: Recognizing Euler Circuits</vt:lpstr>
      <vt:lpstr>Example: Recognizing Euler Circuits</vt:lpstr>
      <vt:lpstr>Euler and the Bridge Problem</vt:lpstr>
      <vt:lpstr>Euler’s Theorem</vt:lpstr>
      <vt:lpstr>Example: Using Euler’s Theorem</vt:lpstr>
      <vt:lpstr>Cut Edge</vt:lpstr>
      <vt:lpstr>Example: Identifying Cut Edges</vt:lpstr>
      <vt:lpstr>Fleury’s Algorithm</vt:lpstr>
      <vt:lpstr>Fleury’s Algorithm</vt:lpstr>
      <vt:lpstr>Fleury’s Algorithm</vt:lpstr>
      <vt:lpstr>Example: Using Fleury’s Algorithm</vt:lpstr>
      <vt:lpstr>Example: Using Fleury’s Algorithm</vt:lpstr>
      <vt:lpstr>Example: Using Fleury’s Algorithm</vt:lpstr>
      <vt:lpstr>Example: Using Fleury’s Algorithm</vt:lpstr>
      <vt:lpstr>Route Planning</vt:lpstr>
      <vt:lpstr>Example: Finding an Euler Circuit on a Street Grid</vt:lpstr>
      <vt:lpstr>Example: Finding an Euler Circuit on a Street Grid</vt:lpstr>
    </vt:vector>
  </TitlesOfParts>
  <Company>Pearson Education,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subject>Chapter 14</dc:subject>
  <dc:creator>Miller</dc:creator>
  <cp:lastModifiedBy>Christopher Foley</cp:lastModifiedBy>
  <cp:revision>115</cp:revision>
  <dcterms:created xsi:type="dcterms:W3CDTF">2011-05-10T13:51:27Z</dcterms:created>
  <dcterms:modified xsi:type="dcterms:W3CDTF">2018-04-01T14:53:36Z</dcterms:modified>
</cp:coreProperties>
</file>