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3" r:id="rId2"/>
  </p:sldMasterIdLst>
  <p:notesMasterIdLst>
    <p:notesMasterId r:id="rId24"/>
  </p:notesMasterIdLst>
  <p:sldIdLst>
    <p:sldId id="256" r:id="rId3"/>
    <p:sldId id="257" r:id="rId4"/>
    <p:sldId id="269" r:id="rId5"/>
    <p:sldId id="260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30" r:id="rId18"/>
    <p:sldId id="325" r:id="rId19"/>
    <p:sldId id="326" r:id="rId20"/>
    <p:sldId id="327" r:id="rId21"/>
    <p:sldId id="328" r:id="rId22"/>
    <p:sldId id="329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0">
          <p15:clr>
            <a:srgbClr val="A4A3A4"/>
          </p15:clr>
        </p15:guide>
        <p15:guide id="3" pos="3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 snapToGrid="0">
      <p:cViewPr varScale="1">
        <p:scale>
          <a:sx n="101" d="100"/>
          <a:sy n="101" d="100"/>
        </p:scale>
        <p:origin x="294" y="72"/>
      </p:cViewPr>
      <p:guideLst>
        <p:guide orient="horz" pos="2160"/>
        <p:guide pos="2860"/>
        <p:guide pos="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EDDDF7F-B76F-438F-B7B0-1D5ED3E527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A124CA3-FC8A-4B07-AFEF-A7578A304AD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BD79422-B724-494D-8C63-EF1C78FA7E0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74223D2E-578F-4891-B3D6-C31C07BB5BC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04C7B2B8-34D2-4170-B6D8-FCAF2E3A4B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20F75B7-7795-47E0-BE25-999B85A29E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828EB11-B8C8-4EC0-866D-787A53388E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1079AE0-8243-415F-986D-151EC379B81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BCDB4D2-6A03-4531-BAE7-778A78D1B8C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>
            <a:extLst>
              <a:ext uri="{FF2B5EF4-FFF2-40B4-BE49-F238E27FC236}">
                <a16:creationId xmlns:a16="http://schemas.microsoft.com/office/drawing/2014/main" id="{4A43552B-35DC-4FAB-8D6D-EB6B66D462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895350"/>
            <a:ext cx="364648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7A88961-45CA-478D-B463-C3BD68BA6777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>
            <a:extLst>
              <a:ext uri="{FF2B5EF4-FFF2-40B4-BE49-F238E27FC236}">
                <a16:creationId xmlns:a16="http://schemas.microsoft.com/office/drawing/2014/main" id="{DA2337C9-2A05-47EB-B7A2-2A2E9EBA12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>
            <a:extLst>
              <a:ext uri="{FF2B5EF4-FFF2-40B4-BE49-F238E27FC236}">
                <a16:creationId xmlns:a16="http://schemas.microsoft.com/office/drawing/2014/main" id="{D55521E7-63A0-430A-B8A1-66B2444A2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980674A-2A5D-467B-875B-F74D85D59C8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dirty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4966168-69D6-48E5-B05D-ED7E5E79F2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C9B91572-A38F-4F3A-AC19-AFA3EAD2BE10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263525"/>
            <a:ext cx="8375650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452563"/>
            <a:ext cx="455295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7903118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91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690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778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747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B151476-1D68-44D4-999D-ADF251B3372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>
            <a:extLst>
              <a:ext uri="{FF2B5EF4-FFF2-40B4-BE49-F238E27FC236}">
                <a16:creationId xmlns:a16="http://schemas.microsoft.com/office/drawing/2014/main" id="{4A983FCD-AD9C-4DE4-9CAC-6B11FE9706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>
            <a:extLst>
              <a:ext uri="{FF2B5EF4-FFF2-40B4-BE49-F238E27FC236}">
                <a16:creationId xmlns:a16="http://schemas.microsoft.com/office/drawing/2014/main" id="{F94FAD52-915B-4C19-8564-340EFFD9A7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741118B-05C9-440A-9B94-FB1B73428C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2AC3A63-C45C-4535-ACBE-87282FC432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B8E6E0C7-A3E8-499C-8249-13EDEE3F71EC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C7B70F60-558C-41EA-B5C9-2A06D9FED3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5799645-A41E-4A22-BA3E-037EEFB188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FDAC08DF-0C62-47BC-9EC8-B376BCAD320C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3483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87E228D-D3DC-41DA-A0F5-A05D18268A4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>
            <a:extLst>
              <a:ext uri="{FF2B5EF4-FFF2-40B4-BE49-F238E27FC236}">
                <a16:creationId xmlns:a16="http://schemas.microsoft.com/office/drawing/2014/main" id="{FF5E6CD5-EBC3-46FE-9BD5-F2B354D31C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>
            <a:extLst>
              <a:ext uri="{FF2B5EF4-FFF2-40B4-BE49-F238E27FC236}">
                <a16:creationId xmlns:a16="http://schemas.microsoft.com/office/drawing/2014/main" id="{C69F3894-6E17-46A0-8270-18575F919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F2E55CA-DCA6-43D4-9840-C00F3C6883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BC22199D-2E66-4AB4-8EB0-E53DF0A279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56D139E0-C895-44DA-BFB5-1D6CBCE90BC6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0E455F7F-303D-401C-B249-0345B10D3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BDFEAC60-912B-448C-A003-02844B2B5F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431939EA-D77E-4BF5-87CC-CCED0EFE4A9E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06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6DA4A7BD-FD26-4A50-8E95-E8D462B44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7" name="Picture 9" descr="banner">
            <a:extLst>
              <a:ext uri="{FF2B5EF4-FFF2-40B4-BE49-F238E27FC236}">
                <a16:creationId xmlns:a16="http://schemas.microsoft.com/office/drawing/2014/main" id="{4A5D393D-05FF-441F-A8F2-6E5F8F25EA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303338"/>
            <a:ext cx="877411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>
            <a:extLst>
              <a:ext uri="{FF2B5EF4-FFF2-40B4-BE49-F238E27FC236}">
                <a16:creationId xmlns:a16="http://schemas.microsoft.com/office/drawing/2014/main" id="{1C88CBE4-6E5D-4FA9-A1AA-70107A5B6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9148214D-6D8D-4478-BFBA-6C5B100DF7C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>
            <a:extLst>
              <a:ext uri="{FF2B5EF4-FFF2-40B4-BE49-F238E27FC236}">
                <a16:creationId xmlns:a16="http://schemas.microsoft.com/office/drawing/2014/main" id="{00FDB88B-49BD-4042-8C46-449A877DBE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>
            <a:extLst>
              <a:ext uri="{FF2B5EF4-FFF2-40B4-BE49-F238E27FC236}">
                <a16:creationId xmlns:a16="http://schemas.microsoft.com/office/drawing/2014/main" id="{D43C9686-158D-4266-8BAE-2D22179C21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>
            <a:extLst>
              <a:ext uri="{FF2B5EF4-FFF2-40B4-BE49-F238E27FC236}">
                <a16:creationId xmlns:a16="http://schemas.microsoft.com/office/drawing/2014/main" id="{6F59B7A2-333D-4E01-9AE1-467973EF36D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>
            <a:extLst>
              <a:ext uri="{FF2B5EF4-FFF2-40B4-BE49-F238E27FC236}">
                <a16:creationId xmlns:a16="http://schemas.microsoft.com/office/drawing/2014/main" id="{40624918-82EB-428A-AD98-8602A93A07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5432F733-D30D-4815-ACC3-DBCF96F5E2C8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97" r:id="rId2"/>
    <p:sldLayoutId id="2147483798" r:id="rId3"/>
    <p:sldLayoutId id="2147483799" r:id="rId4"/>
    <p:sldLayoutId id="2147483800" r:id="rId5"/>
    <p:sldLayoutId id="2147483801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358DF50-E3FD-45DA-989D-956E2C086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347EA6B-D7DB-4F13-933B-EDD1538839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94E24E2-62D1-48C5-AC24-1139AA94F70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053" name="Picture 16" descr="Pearson_Bound_White">
            <a:extLst>
              <a:ext uri="{FF2B5EF4-FFF2-40B4-BE49-F238E27FC236}">
                <a16:creationId xmlns:a16="http://schemas.microsoft.com/office/drawing/2014/main" id="{6B987A17-4483-420D-86E5-931C818179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>
            <a:extLst>
              <a:ext uri="{FF2B5EF4-FFF2-40B4-BE49-F238E27FC236}">
                <a16:creationId xmlns:a16="http://schemas.microsoft.com/office/drawing/2014/main" id="{89CE616A-7AFA-4EA3-8168-0E8D70F08B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F84EEE13-6CB7-45F7-8D84-82FD8659D83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6235A8B-3123-4315-B62D-3396D10684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AEDFE3AE-07F0-416E-ADB8-5782B3BB5E51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17606434-0393-4359-870F-4AF00609EC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 anchor="t"/>
          <a:lstStyle/>
          <a:p>
            <a:pPr eaLnBrk="1" hangingPunct="1"/>
            <a:r>
              <a:rPr lang="en-US" altLang="en-US" sz="6400" dirty="0"/>
              <a:t>Chapter 11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08FD321-2752-47C8-B98F-45B56CAEA9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 altLang="en-US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altLang="en-US" dirty="0">
                <a:solidFill>
                  <a:schemeClr val="accent2"/>
                </a:solidFill>
              </a:rPr>
              <a:t>Graph Theory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FFDCAB72-DF4E-4681-8AFB-2AC064074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590675"/>
            <a:ext cx="8458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A complete graph with </a:t>
            </a:r>
            <a:r>
              <a:rPr lang="en-US" altLang="en-US" sz="3000" i="1">
                <a:latin typeface="Times New Roman" panose="02020603050405020304" pitchFamily="18" charset="0"/>
              </a:rPr>
              <a:t>n</a:t>
            </a:r>
            <a:r>
              <a:rPr lang="en-US" altLang="en-US" sz="3000">
                <a:latin typeface="Times New Roman" panose="02020603050405020304" pitchFamily="18" charset="0"/>
              </a:rPr>
              <a:t> vertices has (</a:t>
            </a:r>
            <a:r>
              <a:rPr lang="en-US" altLang="en-US" sz="3000" i="1">
                <a:latin typeface="Times New Roman" panose="02020603050405020304" pitchFamily="18" charset="0"/>
              </a:rPr>
              <a:t>n</a:t>
            </a:r>
            <a:r>
              <a:rPr lang="en-US" altLang="en-US" sz="3000">
                <a:latin typeface="Times New Roman" panose="02020603050405020304" pitchFamily="18" charset="0"/>
              </a:rPr>
              <a:t> – 1)! Hamilton circuits.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4D272241-6873-4468-BC5D-978775DDA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Number of Hamilton Circuits in a Complete Graph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>
            <a:extLst>
              <a:ext uri="{FF2B5EF4-FFF2-40B4-BE49-F238E27FC236}">
                <a16:creationId xmlns:a16="http://schemas.microsoft.com/office/drawing/2014/main" id="{F25ED745-F113-40E3-B372-6FA2FFCB7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81150"/>
            <a:ext cx="7696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How many Hamilton circuits are in a complete graph with 5 vertices?</a:t>
            </a: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CEA4B7D9-75D9-4F6B-8B79-4B2264583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33675"/>
            <a:ext cx="6705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 </a:t>
            </a:r>
          </a:p>
        </p:txBody>
      </p:sp>
      <p:sp>
        <p:nvSpPr>
          <p:cNvPr id="62469" name="Text Box 5">
            <a:extLst>
              <a:ext uri="{FF2B5EF4-FFF2-40B4-BE49-F238E27FC236}">
                <a16:creationId xmlns:a16="http://schemas.microsoft.com/office/drawing/2014/main" id="{8E717140-49A6-49E6-9451-725D04B05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3409950"/>
            <a:ext cx="6705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Here </a:t>
            </a:r>
            <a:r>
              <a:rPr lang="en-US" altLang="en-US" sz="3000" i="1">
                <a:latin typeface="Times New Roman" panose="02020603050405020304" pitchFamily="18" charset="0"/>
              </a:rPr>
              <a:t>n</a:t>
            </a:r>
            <a:r>
              <a:rPr lang="en-US" altLang="en-US" sz="3000">
                <a:latin typeface="Times New Roman" panose="02020603050405020304" pitchFamily="18" charset="0"/>
              </a:rPr>
              <a:t> = 5, so there are (5 – 1)! = 4! = 24 Hamilton circuits.  </a:t>
            </a:r>
          </a:p>
        </p:txBody>
      </p:sp>
      <p:sp>
        <p:nvSpPr>
          <p:cNvPr id="18437" name="Rectangle 6">
            <a:extLst>
              <a:ext uri="{FF2B5EF4-FFF2-40B4-BE49-F238E27FC236}">
                <a16:creationId xmlns:a16="http://schemas.microsoft.com/office/drawing/2014/main" id="{F573291C-316B-4C2C-A9AE-59848D981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Number of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  <p:bldP spid="624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>
            <a:extLst>
              <a:ext uri="{FF2B5EF4-FFF2-40B4-BE49-F238E27FC236}">
                <a16:creationId xmlns:a16="http://schemas.microsoft.com/office/drawing/2014/main" id="{01FA18FF-738B-4CEF-B84E-78DFE627A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562100"/>
            <a:ext cx="7620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In a weighted graph, a </a:t>
            </a:r>
            <a:r>
              <a:rPr lang="en-US" altLang="en-US" sz="3000" b="1">
                <a:latin typeface="Times New Roman" panose="02020603050405020304" pitchFamily="18" charset="0"/>
              </a:rPr>
              <a:t>minimum Hamilton circuit</a:t>
            </a:r>
            <a:r>
              <a:rPr lang="en-US" altLang="en-US" sz="3000">
                <a:latin typeface="Times New Roman" panose="02020603050405020304" pitchFamily="18" charset="0"/>
              </a:rPr>
              <a:t> is a Hamilton circuit with the smallest possible weight.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F486D942-E0DB-4AB1-94C7-C3CBEE124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Minimum Hamilton Circuits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>
            <a:extLst>
              <a:ext uri="{FF2B5EF4-FFF2-40B4-BE49-F238E27FC236}">
                <a16:creationId xmlns:a16="http://schemas.microsoft.com/office/drawing/2014/main" id="{31C8F24B-5076-4722-80D4-B9930EA33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598613"/>
            <a:ext cx="7467600" cy="35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371600" indent="-1371600" defTabSz="282575"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282575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282575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282575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282575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282575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282575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282575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282575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i="1"/>
              <a:t>Step 1:</a:t>
            </a:r>
            <a:r>
              <a:rPr lang="en-US" altLang="en-US"/>
              <a:t>	Choose a starting point.</a:t>
            </a:r>
          </a:p>
          <a:p>
            <a:pPr>
              <a:spcBef>
                <a:spcPct val="50000"/>
              </a:spcBef>
            </a:pPr>
            <a:r>
              <a:rPr lang="en-US" altLang="en-US" b="1" i="1"/>
              <a:t>Step 2:</a:t>
            </a:r>
            <a:r>
              <a:rPr lang="en-US" altLang="en-US"/>
              <a:t> 	List all the Hamilton circuits with that 	starting point.</a:t>
            </a:r>
          </a:p>
          <a:p>
            <a:pPr>
              <a:spcBef>
                <a:spcPct val="50000"/>
              </a:spcBef>
            </a:pPr>
            <a:r>
              <a:rPr lang="en-US" altLang="en-US" b="1" i="1"/>
              <a:t>Step 3:</a:t>
            </a:r>
            <a:r>
              <a:rPr lang="en-US" altLang="en-US"/>
              <a:t>		Find the total weight of each circuit.</a:t>
            </a:r>
          </a:p>
          <a:p>
            <a:pPr>
              <a:spcBef>
                <a:spcPct val="50000"/>
              </a:spcBef>
            </a:pPr>
            <a:r>
              <a:rPr lang="en-US" altLang="en-US" b="1" i="1"/>
              <a:t>Step 4:</a:t>
            </a:r>
            <a:r>
              <a:rPr lang="en-US" altLang="en-US"/>
              <a:t>		Choose a Hamilton circuit with the 		smallest total weight.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4758BE20-C078-4051-A55B-E0E25D043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Brute Force Algorithm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3">
            <a:extLst>
              <a:ext uri="{FF2B5EF4-FFF2-40B4-BE49-F238E27FC236}">
                <a16:creationId xmlns:a16="http://schemas.microsoft.com/office/drawing/2014/main" id="{B18A9745-5B99-48C0-BD47-8875F7ADCA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124200"/>
            <a:ext cx="0" cy="1066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Line 4">
            <a:extLst>
              <a:ext uri="{FF2B5EF4-FFF2-40B4-BE49-F238E27FC236}">
                <a16:creationId xmlns:a16="http://schemas.microsoft.com/office/drawing/2014/main" id="{A5B60F88-0EC6-4796-90A3-CD08E9E2C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124200"/>
            <a:ext cx="1143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Line 5">
            <a:extLst>
              <a:ext uri="{FF2B5EF4-FFF2-40B4-BE49-F238E27FC236}">
                <a16:creationId xmlns:a16="http://schemas.microsoft.com/office/drawing/2014/main" id="{1358CF24-24B5-4BCD-93B6-B7A0A5324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124200"/>
            <a:ext cx="0" cy="1066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Line 6">
            <a:extLst>
              <a:ext uri="{FF2B5EF4-FFF2-40B4-BE49-F238E27FC236}">
                <a16:creationId xmlns:a16="http://schemas.microsoft.com/office/drawing/2014/main" id="{32B5ABD6-C151-4E91-BA1F-A61DA31D8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191000"/>
            <a:ext cx="1143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7">
            <a:extLst>
              <a:ext uri="{FF2B5EF4-FFF2-40B4-BE49-F238E27FC236}">
                <a16:creationId xmlns:a16="http://schemas.microsoft.com/office/drawing/2014/main" id="{9338142C-F3DE-479A-A7F8-2AE2F033D2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3124200"/>
            <a:ext cx="1219200" cy="1066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Text Box 8">
            <a:extLst>
              <a:ext uri="{FF2B5EF4-FFF2-40B4-BE49-F238E27FC236}">
                <a16:creationId xmlns:a16="http://schemas.microsoft.com/office/drawing/2014/main" id="{2B6F4146-CE7D-46BB-9CFB-012191D74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895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1512" name="Text Box 9">
            <a:extLst>
              <a:ext uri="{FF2B5EF4-FFF2-40B4-BE49-F238E27FC236}">
                <a16:creationId xmlns:a16="http://schemas.microsoft.com/office/drawing/2014/main" id="{B1DBC782-54CA-4D80-99E9-21EE68F91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895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1513" name="Text Box 10">
            <a:extLst>
              <a:ext uri="{FF2B5EF4-FFF2-40B4-BE49-F238E27FC236}">
                <a16:creationId xmlns:a16="http://schemas.microsoft.com/office/drawing/2014/main" id="{253BE547-9332-456A-A4BA-4E579F956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114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1514" name="Text Box 11">
            <a:extLst>
              <a:ext uri="{FF2B5EF4-FFF2-40B4-BE49-F238E27FC236}">
                <a16:creationId xmlns:a16="http://schemas.microsoft.com/office/drawing/2014/main" id="{1BEF5822-36BE-4EE8-9F2C-1CC82410C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14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1515" name="Line 12">
            <a:extLst>
              <a:ext uri="{FF2B5EF4-FFF2-40B4-BE49-F238E27FC236}">
                <a16:creationId xmlns:a16="http://schemas.microsoft.com/office/drawing/2014/main" id="{E3230029-E790-4794-9A17-DA09A214B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124200"/>
            <a:ext cx="1219200" cy="1066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Text Box 13">
            <a:extLst>
              <a:ext uri="{FF2B5EF4-FFF2-40B4-BE49-F238E27FC236}">
                <a16:creationId xmlns:a16="http://schemas.microsoft.com/office/drawing/2014/main" id="{2AC6B8F4-280C-44E4-A82C-3BA5344DE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429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517" name="Text Box 14">
            <a:extLst>
              <a:ext uri="{FF2B5EF4-FFF2-40B4-BE49-F238E27FC236}">
                <a16:creationId xmlns:a16="http://schemas.microsoft.com/office/drawing/2014/main" id="{1902FB67-C81D-4E46-A30B-05C332835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200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518" name="Text Box 15">
            <a:extLst>
              <a:ext uri="{FF2B5EF4-FFF2-40B4-BE49-F238E27FC236}">
                <a16:creationId xmlns:a16="http://schemas.microsoft.com/office/drawing/2014/main" id="{877B0980-22E8-4D1D-A3A5-B437E411E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743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1519" name="Text Box 16">
            <a:extLst>
              <a:ext uri="{FF2B5EF4-FFF2-40B4-BE49-F238E27FC236}">
                <a16:creationId xmlns:a16="http://schemas.microsoft.com/office/drawing/2014/main" id="{DBECDEC5-75A6-4CDE-A6E1-7DE8857E5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429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520" name="Text Box 17">
            <a:extLst>
              <a:ext uri="{FF2B5EF4-FFF2-40B4-BE49-F238E27FC236}">
                <a16:creationId xmlns:a16="http://schemas.microsoft.com/office/drawing/2014/main" id="{7B0E15B2-D240-4CEA-A60F-D2B96EB74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114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1521" name="Text Box 18">
            <a:extLst>
              <a:ext uri="{FF2B5EF4-FFF2-40B4-BE49-F238E27FC236}">
                <a16:creationId xmlns:a16="http://schemas.microsoft.com/office/drawing/2014/main" id="{AE12DF07-AF46-41BC-8024-0DD4ECAD5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200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1522" name="Text Box 19">
            <a:extLst>
              <a:ext uri="{FF2B5EF4-FFF2-40B4-BE49-F238E27FC236}">
                <a16:creationId xmlns:a16="http://schemas.microsoft.com/office/drawing/2014/main" id="{40C7D2BD-18FC-4D84-BB9D-E468BEFA2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598613"/>
            <a:ext cx="7315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Find a minimum Hamilton circuit for the complete, weighted graph below.</a:t>
            </a:r>
          </a:p>
        </p:txBody>
      </p:sp>
      <p:sp>
        <p:nvSpPr>
          <p:cNvPr id="21523" name="Rectangle 20">
            <a:extLst>
              <a:ext uri="{FF2B5EF4-FFF2-40B4-BE49-F238E27FC236}">
                <a16:creationId xmlns:a16="http://schemas.microsoft.com/office/drawing/2014/main" id="{AF08F2A4-6587-4FF4-B674-383B0D0DE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Using the Brute Force Algorithm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3">
            <a:extLst>
              <a:ext uri="{FF2B5EF4-FFF2-40B4-BE49-F238E27FC236}">
                <a16:creationId xmlns:a16="http://schemas.microsoft.com/office/drawing/2014/main" id="{B7A6DB8A-E205-48D9-9A40-59409FE19B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1905000"/>
            <a:ext cx="0" cy="1066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" name="Line 4">
            <a:extLst>
              <a:ext uri="{FF2B5EF4-FFF2-40B4-BE49-F238E27FC236}">
                <a16:creationId xmlns:a16="http://schemas.microsoft.com/office/drawing/2014/main" id="{763D637B-EB30-4E9E-9FB1-1C511EF33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905000"/>
            <a:ext cx="1143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Line 5">
            <a:extLst>
              <a:ext uri="{FF2B5EF4-FFF2-40B4-BE49-F238E27FC236}">
                <a16:creationId xmlns:a16="http://schemas.microsoft.com/office/drawing/2014/main" id="{7E12B89A-1D70-45A0-99B0-AFCAF21B2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905000"/>
            <a:ext cx="0" cy="1066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Line 6">
            <a:extLst>
              <a:ext uri="{FF2B5EF4-FFF2-40B4-BE49-F238E27FC236}">
                <a16:creationId xmlns:a16="http://schemas.microsoft.com/office/drawing/2014/main" id="{3DBC48BC-B719-420E-8950-429E1800B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971800"/>
            <a:ext cx="1143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Line 7">
            <a:extLst>
              <a:ext uri="{FF2B5EF4-FFF2-40B4-BE49-F238E27FC236}">
                <a16:creationId xmlns:a16="http://schemas.microsoft.com/office/drawing/2014/main" id="{A42AF029-B715-4164-B5A9-E43D230595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905000"/>
            <a:ext cx="1219200" cy="1066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Text Box 8">
            <a:extLst>
              <a:ext uri="{FF2B5EF4-FFF2-40B4-BE49-F238E27FC236}">
                <a16:creationId xmlns:a16="http://schemas.microsoft.com/office/drawing/2014/main" id="{7B4887AF-410F-412B-A128-76A71F0EA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676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2536" name="Text Box 9">
            <a:extLst>
              <a:ext uri="{FF2B5EF4-FFF2-40B4-BE49-F238E27FC236}">
                <a16:creationId xmlns:a16="http://schemas.microsoft.com/office/drawing/2014/main" id="{616C11DE-4AA2-4684-A03D-282BF1444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676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2537" name="Text Box 10">
            <a:extLst>
              <a:ext uri="{FF2B5EF4-FFF2-40B4-BE49-F238E27FC236}">
                <a16:creationId xmlns:a16="http://schemas.microsoft.com/office/drawing/2014/main" id="{18D8AF18-E58C-44F6-90C2-3F8DB87F7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895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2538" name="Text Box 11">
            <a:extLst>
              <a:ext uri="{FF2B5EF4-FFF2-40B4-BE49-F238E27FC236}">
                <a16:creationId xmlns:a16="http://schemas.microsoft.com/office/drawing/2014/main" id="{2A44A19D-1FE2-4C1D-A958-45717159E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895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2539" name="Line 12">
            <a:extLst>
              <a:ext uri="{FF2B5EF4-FFF2-40B4-BE49-F238E27FC236}">
                <a16:creationId xmlns:a16="http://schemas.microsoft.com/office/drawing/2014/main" id="{26288738-5C0F-4CA2-9444-1085F3307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905000"/>
            <a:ext cx="1219200" cy="1066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Text Box 13">
            <a:extLst>
              <a:ext uri="{FF2B5EF4-FFF2-40B4-BE49-F238E27FC236}">
                <a16:creationId xmlns:a16="http://schemas.microsoft.com/office/drawing/2014/main" id="{C4630DB5-96EF-4C80-A571-2746671C1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209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41" name="Text Box 14">
            <a:extLst>
              <a:ext uri="{FF2B5EF4-FFF2-40B4-BE49-F238E27FC236}">
                <a16:creationId xmlns:a16="http://schemas.microsoft.com/office/drawing/2014/main" id="{14F11A1F-EB57-4389-AE08-D7073DEA7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057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42" name="Text Box 15">
            <a:extLst>
              <a:ext uri="{FF2B5EF4-FFF2-40B4-BE49-F238E27FC236}">
                <a16:creationId xmlns:a16="http://schemas.microsoft.com/office/drawing/2014/main" id="{C95B1412-BE7D-41B4-8F7C-6F9BC12EB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524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2543" name="Text Box 16">
            <a:extLst>
              <a:ext uri="{FF2B5EF4-FFF2-40B4-BE49-F238E27FC236}">
                <a16:creationId xmlns:a16="http://schemas.microsoft.com/office/drawing/2014/main" id="{0AF7DC93-2310-4489-B8CF-3FC3557EB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209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2544" name="Text Box 17">
            <a:extLst>
              <a:ext uri="{FF2B5EF4-FFF2-40B4-BE49-F238E27FC236}">
                <a16:creationId xmlns:a16="http://schemas.microsoft.com/office/drawing/2014/main" id="{777FDC41-0E99-4BA3-A474-F5F3053B0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895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2545" name="Text Box 18">
            <a:extLst>
              <a:ext uri="{FF2B5EF4-FFF2-40B4-BE49-F238E27FC236}">
                <a16:creationId xmlns:a16="http://schemas.microsoft.com/office/drawing/2014/main" id="{7F2B8319-7B67-4B6F-8C21-B9190FA72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057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2546" name="Text Box 19">
            <a:extLst>
              <a:ext uri="{FF2B5EF4-FFF2-40B4-BE49-F238E27FC236}">
                <a16:creationId xmlns:a16="http://schemas.microsoft.com/office/drawing/2014/main" id="{502B2EC2-F190-412F-A7F1-C889034B6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524000"/>
            <a:ext cx="3581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graphicFrame>
        <p:nvGraphicFramePr>
          <p:cNvPr id="66580" name="Object 20">
            <a:extLst>
              <a:ext uri="{FF2B5EF4-FFF2-40B4-BE49-F238E27FC236}">
                <a16:creationId xmlns:a16="http://schemas.microsoft.com/office/drawing/2014/main" id="{8B6A90BA-E8EE-43A9-8749-EAFE9BDACB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429000"/>
          <a:ext cx="38703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3" imgW="1612200" imgH="177723" progId="Equation.DSMT4">
                  <p:embed/>
                </p:oleObj>
              </mc:Choice>
              <mc:Fallback>
                <p:oleObj name="Equation" r:id="rId3" imgW="1612200" imgH="177723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38703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1" name="Object 21">
            <a:extLst>
              <a:ext uri="{FF2B5EF4-FFF2-40B4-BE49-F238E27FC236}">
                <a16:creationId xmlns:a16="http://schemas.microsoft.com/office/drawing/2014/main" id="{B6104B19-D4B3-4271-A9BF-4526B7347D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886200"/>
          <a:ext cx="39322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5" imgW="1637589" imgH="177723" progId="Equation.DSMT4">
                  <p:embed/>
                </p:oleObj>
              </mc:Choice>
              <mc:Fallback>
                <p:oleObj name="Equation" r:id="rId5" imgW="1637589" imgH="177723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39322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2" name="Object 22">
            <a:extLst>
              <a:ext uri="{FF2B5EF4-FFF2-40B4-BE49-F238E27FC236}">
                <a16:creationId xmlns:a16="http://schemas.microsoft.com/office/drawing/2014/main" id="{0066A6F1-5E5C-4822-93AE-20BBED745C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419600"/>
          <a:ext cx="39004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7" imgW="1624895" imgH="177723" progId="Equation.DSMT4">
                  <p:embed/>
                </p:oleObj>
              </mc:Choice>
              <mc:Fallback>
                <p:oleObj name="Equation" r:id="rId7" imgW="1624895" imgH="177723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19600"/>
                        <a:ext cx="39004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3" name="Object 23">
            <a:extLst>
              <a:ext uri="{FF2B5EF4-FFF2-40B4-BE49-F238E27FC236}">
                <a16:creationId xmlns:a16="http://schemas.microsoft.com/office/drawing/2014/main" id="{EC6D9133-3FAB-4D0A-AF96-BDAF1ACC5D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876800"/>
          <a:ext cx="39306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9" imgW="1637589" imgH="177723" progId="Equation.DSMT4">
                  <p:embed/>
                </p:oleObj>
              </mc:Choice>
              <mc:Fallback>
                <p:oleObj name="Equation" r:id="rId9" imgW="1637589" imgH="177723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76800"/>
                        <a:ext cx="39306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4" name="Object 24">
            <a:extLst>
              <a:ext uri="{FF2B5EF4-FFF2-40B4-BE49-F238E27FC236}">
                <a16:creationId xmlns:a16="http://schemas.microsoft.com/office/drawing/2014/main" id="{3938499A-E440-4165-AAB8-95D16D16BF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5410200"/>
          <a:ext cx="39004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11" imgW="1624895" imgH="177723" progId="Equation.DSMT4">
                  <p:embed/>
                </p:oleObj>
              </mc:Choice>
              <mc:Fallback>
                <p:oleObj name="Equation" r:id="rId11" imgW="1624895" imgH="177723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10200"/>
                        <a:ext cx="39004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5" name="Object 25">
            <a:extLst>
              <a:ext uri="{FF2B5EF4-FFF2-40B4-BE49-F238E27FC236}">
                <a16:creationId xmlns:a16="http://schemas.microsoft.com/office/drawing/2014/main" id="{F253D089-F549-4B2E-9C44-E50C958458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5943600"/>
          <a:ext cx="39306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13" imgW="1637589" imgH="177723" progId="Equation.DSMT4">
                  <p:embed/>
                </p:oleObj>
              </mc:Choice>
              <mc:Fallback>
                <p:oleObj name="Equation" r:id="rId13" imgW="1637589" imgH="177723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943600"/>
                        <a:ext cx="39306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3" name="Text Box 26">
            <a:extLst>
              <a:ext uri="{FF2B5EF4-FFF2-40B4-BE49-F238E27FC236}">
                <a16:creationId xmlns:a16="http://schemas.microsoft.com/office/drawing/2014/main" id="{6AC342E0-4636-4ECA-8A90-6B6771758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971800"/>
            <a:ext cx="35607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Weight of circuit</a:t>
            </a:r>
          </a:p>
        </p:txBody>
      </p:sp>
      <p:sp>
        <p:nvSpPr>
          <p:cNvPr id="66587" name="Text Box 27">
            <a:extLst>
              <a:ext uri="{FF2B5EF4-FFF2-40B4-BE49-F238E27FC236}">
                <a16:creationId xmlns:a16="http://schemas.microsoft.com/office/drawing/2014/main" id="{2007395B-9BAE-493E-8B37-A2A28F3D6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3528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66588" name="Text Box 28">
            <a:extLst>
              <a:ext uri="{FF2B5EF4-FFF2-40B4-BE49-F238E27FC236}">
                <a16:creationId xmlns:a16="http://schemas.microsoft.com/office/drawing/2014/main" id="{B2E016B3-2F38-4F94-9BBE-FEB6F9993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8674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66589" name="Text Box 29">
            <a:extLst>
              <a:ext uri="{FF2B5EF4-FFF2-40B4-BE49-F238E27FC236}">
                <a16:creationId xmlns:a16="http://schemas.microsoft.com/office/drawing/2014/main" id="{97A1A2F9-6044-4586-ABEC-625C5428A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8100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66590" name="Text Box 30">
            <a:extLst>
              <a:ext uri="{FF2B5EF4-FFF2-40B4-BE49-F238E27FC236}">
                <a16:creationId xmlns:a16="http://schemas.microsoft.com/office/drawing/2014/main" id="{7ECE7FB2-BFBA-4860-BBAD-2FAA67CCF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8006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66591" name="Text Box 31">
            <a:extLst>
              <a:ext uri="{FF2B5EF4-FFF2-40B4-BE49-F238E27FC236}">
                <a16:creationId xmlns:a16="http://schemas.microsoft.com/office/drawing/2014/main" id="{65E3A7A6-7522-453F-81E5-4B0DC5533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2672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66592" name="Text Box 32">
            <a:extLst>
              <a:ext uri="{FF2B5EF4-FFF2-40B4-BE49-F238E27FC236}">
                <a16:creationId xmlns:a16="http://schemas.microsoft.com/office/drawing/2014/main" id="{C09C89ED-EAF8-4B51-9D93-E1966AF70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3340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66593" name="Oval 33">
            <a:extLst>
              <a:ext uri="{FF2B5EF4-FFF2-40B4-BE49-F238E27FC236}">
                <a16:creationId xmlns:a16="http://schemas.microsoft.com/office/drawing/2014/main" id="{E461FAB7-5081-4454-A9D0-9E22632DA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0"/>
            <a:ext cx="6096000" cy="609600"/>
          </a:xfrm>
          <a:prstGeom prst="ellips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13" name="Text Box 34">
            <a:extLst>
              <a:ext uri="{FF2B5EF4-FFF2-40B4-BE49-F238E27FC236}">
                <a16:creationId xmlns:a16="http://schemas.microsoft.com/office/drawing/2014/main" id="{44608C74-F0F8-4F97-94E9-8BDB2714E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810000"/>
            <a:ext cx="1219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Min.</a:t>
            </a:r>
          </a:p>
        </p:txBody>
      </p:sp>
      <p:sp>
        <p:nvSpPr>
          <p:cNvPr id="66595" name="Text Box 35">
            <a:extLst>
              <a:ext uri="{FF2B5EF4-FFF2-40B4-BE49-F238E27FC236}">
                <a16:creationId xmlns:a16="http://schemas.microsoft.com/office/drawing/2014/main" id="{4407D121-AE08-4986-976E-BA3D4D5CF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8006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(opposite of 2)</a:t>
            </a:r>
          </a:p>
        </p:txBody>
      </p:sp>
      <p:sp>
        <p:nvSpPr>
          <p:cNvPr id="66596" name="Text Box 36">
            <a:extLst>
              <a:ext uri="{FF2B5EF4-FFF2-40B4-BE49-F238E27FC236}">
                <a16:creationId xmlns:a16="http://schemas.microsoft.com/office/drawing/2014/main" id="{ACCD486D-4979-4A64-9037-73987C75B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3340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(opposite of 3)</a:t>
            </a:r>
          </a:p>
        </p:txBody>
      </p:sp>
      <p:sp>
        <p:nvSpPr>
          <p:cNvPr id="66597" name="Text Box 37">
            <a:extLst>
              <a:ext uri="{FF2B5EF4-FFF2-40B4-BE49-F238E27FC236}">
                <a16:creationId xmlns:a16="http://schemas.microsoft.com/office/drawing/2014/main" id="{AC047A76-46AE-4D49-A835-D53DAB3CA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867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(opposite of 1)</a:t>
            </a:r>
          </a:p>
        </p:txBody>
      </p:sp>
      <p:sp>
        <p:nvSpPr>
          <p:cNvPr id="22565" name="Rectangle 38">
            <a:extLst>
              <a:ext uri="{FF2B5EF4-FFF2-40B4-BE49-F238E27FC236}">
                <a16:creationId xmlns:a16="http://schemas.microsoft.com/office/drawing/2014/main" id="{F2EFDBBF-FD64-4D01-AF9F-0A691AE47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Using the Brute Force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7" grpId="0"/>
      <p:bldP spid="66588" grpId="0"/>
      <p:bldP spid="66589" grpId="0"/>
      <p:bldP spid="66590" grpId="0"/>
      <p:bldP spid="66591" grpId="0"/>
      <p:bldP spid="66592" grpId="0"/>
      <p:bldP spid="66593" grpId="0" animBg="1"/>
      <p:bldP spid="20513" grpId="0"/>
      <p:bldP spid="66595" grpId="0"/>
      <p:bldP spid="66596" grpId="0"/>
      <p:bldP spid="665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>
            <a:extLst>
              <a:ext uri="{FF2B5EF4-FFF2-40B4-BE49-F238E27FC236}">
                <a16:creationId xmlns:a16="http://schemas.microsoft.com/office/drawing/2014/main" id="{E1109204-A9A0-4C8E-B6A7-23E143D8D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590675"/>
            <a:ext cx="8304213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Algorithms that do not take too much computer time are called </a:t>
            </a:r>
            <a:r>
              <a:rPr lang="en-US" altLang="en-US" sz="3000" b="1">
                <a:latin typeface="Times New Roman" panose="02020603050405020304" pitchFamily="18" charset="0"/>
              </a:rPr>
              <a:t>efficient algorithms</a:t>
            </a:r>
            <a:r>
              <a:rPr lang="en-US" altLang="en-US" sz="3000">
                <a:latin typeface="Times New Roman" panose="02020603050405020304" pitchFamily="18" charset="0"/>
              </a:rPr>
              <a:t>. The Brute Force Algorithm is </a:t>
            </a:r>
            <a:r>
              <a:rPr lang="en-US" altLang="en-US" sz="3000" i="1">
                <a:latin typeface="Times New Roman" panose="02020603050405020304" pitchFamily="18" charset="0"/>
              </a:rPr>
              <a:t>not</a:t>
            </a:r>
            <a:r>
              <a:rPr lang="en-US" altLang="en-US" sz="3000">
                <a:latin typeface="Times New Roman" panose="02020603050405020304" pitchFamily="18" charset="0"/>
              </a:rPr>
              <a:t> an efficient algorithm.</a:t>
            </a: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2F9CB25B-5161-4973-A700-A40474366C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Algorithms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8D5B821B-58D1-45B9-8303-CFCB0E4DC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3073400"/>
            <a:ext cx="82105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There are some algorithms that do not take too much computer time and that give </a:t>
            </a:r>
            <a:r>
              <a:rPr lang="en-US" altLang="en-US" sz="3000" i="1">
                <a:latin typeface="Times New Roman" panose="02020603050405020304" pitchFamily="18" charset="0"/>
              </a:rPr>
              <a:t>reasonably good </a:t>
            </a:r>
            <a:r>
              <a:rPr lang="en-US" altLang="en-US" sz="3000">
                <a:latin typeface="Times New Roman" panose="02020603050405020304" pitchFamily="18" charset="0"/>
              </a:rPr>
              <a:t>solutions</a:t>
            </a:r>
            <a:r>
              <a:rPr lang="en-US" altLang="en-US" sz="3000" i="1">
                <a:latin typeface="Times New Roman" panose="02020603050405020304" pitchFamily="18" charset="0"/>
              </a:rPr>
              <a:t> most of the time. </a:t>
            </a:r>
            <a:r>
              <a:rPr lang="en-US" altLang="en-US" sz="3000">
                <a:latin typeface="Times New Roman" panose="02020603050405020304" pitchFamily="18" charset="0"/>
              </a:rPr>
              <a:t>They are called </a:t>
            </a:r>
            <a:r>
              <a:rPr lang="en-US" altLang="en-US" sz="3000" b="1">
                <a:latin typeface="Times New Roman" panose="02020603050405020304" pitchFamily="18" charset="0"/>
              </a:rPr>
              <a:t>approximate algorithms</a:t>
            </a:r>
            <a:r>
              <a:rPr lang="en-US" altLang="en-US" sz="3000">
                <a:latin typeface="Times New Roman" panose="02020603050405020304" pitchFamily="18" charset="0"/>
              </a:rPr>
              <a:t> because they give an approximate solution to the problem.  The </a:t>
            </a:r>
            <a:r>
              <a:rPr lang="en-US" altLang="en-US" sz="3000" i="1">
                <a:latin typeface="Times New Roman" panose="02020603050405020304" pitchFamily="18" charset="0"/>
              </a:rPr>
              <a:t>Nearest Neighbor Algorithm</a:t>
            </a:r>
            <a:r>
              <a:rPr lang="en-US" altLang="en-US" sz="3000">
                <a:latin typeface="Times New Roman" panose="02020603050405020304" pitchFamily="18" charset="0"/>
              </a:rPr>
              <a:t> is an </a:t>
            </a:r>
            <a:r>
              <a:rPr lang="en-US" altLang="en-US" sz="3000" i="1">
                <a:latin typeface="Times New Roman" panose="02020603050405020304" pitchFamily="18" charset="0"/>
              </a:rPr>
              <a:t>approximate algorithm</a:t>
            </a:r>
            <a:r>
              <a:rPr lang="en-US" altLang="en-US" sz="3000">
                <a:latin typeface="Times New Roman" panose="02020603050405020304" pitchFamily="18" charset="0"/>
              </a:rPr>
              <a:t> for finding a minimum Hamilton circuit.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>
            <a:extLst>
              <a:ext uri="{FF2B5EF4-FFF2-40B4-BE49-F238E27FC236}">
                <a16:creationId xmlns:a16="http://schemas.microsoft.com/office/drawing/2014/main" id="{14B29EE9-5AAA-4E2E-BEDB-323CFF564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598613"/>
            <a:ext cx="8139112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371600" indent="-1371600"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1"/>
              <a:t>Step 1:	</a:t>
            </a:r>
            <a:r>
              <a:rPr lang="en-US" altLang="en-US"/>
              <a:t>Choose a starting point. Call this vertex A.</a:t>
            </a:r>
          </a:p>
          <a:p>
            <a:r>
              <a:rPr lang="en-US" altLang="en-US" b="1" i="1"/>
              <a:t>Step 2:</a:t>
            </a:r>
            <a:r>
              <a:rPr lang="en-US" altLang="en-US"/>
              <a:t>	Check all the edges joined to A, and choose one that has the smallest weight.  Proceed along this edge to the next vertex.</a:t>
            </a:r>
          </a:p>
          <a:p>
            <a:r>
              <a:rPr lang="en-US" altLang="en-US" b="1" i="1"/>
              <a:t>Step 3:	</a:t>
            </a:r>
            <a:r>
              <a:rPr lang="en-US" altLang="en-US"/>
              <a:t>At each vertex you reach, check the edges from there </a:t>
            </a:r>
            <a:r>
              <a:rPr lang="en-US" altLang="en-US" i="1"/>
              <a:t>to vertices not yet visited</a:t>
            </a:r>
            <a:r>
              <a:rPr lang="en-US" altLang="en-US"/>
              <a:t>.  Choose the smallest weight. Proceed along this edge to the next vertex.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F78A9F88-B2B5-432D-AAAE-50A2FB79F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Algorithm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>
            <a:extLst>
              <a:ext uri="{FF2B5EF4-FFF2-40B4-BE49-F238E27FC236}">
                <a16:creationId xmlns:a16="http://schemas.microsoft.com/office/drawing/2014/main" id="{1F86B5C1-F425-48E0-98BF-8A30B8BB9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598613"/>
            <a:ext cx="74676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371600" indent="-1371600"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b="1" i="1"/>
              <a:t>Step 4:</a:t>
            </a:r>
            <a:r>
              <a:rPr lang="en-US" altLang="en-US"/>
              <a:t>	Repeat Step 3 until you have visited all the vertices.</a:t>
            </a:r>
          </a:p>
          <a:p>
            <a:pPr>
              <a:spcBef>
                <a:spcPct val="0"/>
              </a:spcBef>
            </a:pPr>
            <a:r>
              <a:rPr lang="en-US" altLang="en-US" b="1" i="1"/>
              <a:t>Step 5:</a:t>
            </a:r>
            <a:r>
              <a:rPr lang="en-US" altLang="en-US"/>
              <a:t> 	Return to the starting vertex.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E2533D4A-7994-4574-825A-E372BC4CC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Algorithm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3">
            <a:extLst>
              <a:ext uri="{FF2B5EF4-FFF2-40B4-BE49-F238E27FC236}">
                <a16:creationId xmlns:a16="http://schemas.microsoft.com/office/drawing/2014/main" id="{CC198A3F-B70D-4E82-A1EE-728A1C298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81400"/>
            <a:ext cx="2362200" cy="1981200"/>
          </a:xfrm>
          <a:prstGeom prst="pentagon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27" name="Line 4">
            <a:extLst>
              <a:ext uri="{FF2B5EF4-FFF2-40B4-BE49-F238E27FC236}">
                <a16:creationId xmlns:a16="http://schemas.microsoft.com/office/drawing/2014/main" id="{C529F027-5620-484E-99E7-40CEEFD52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343400"/>
            <a:ext cx="19050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Line 5">
            <a:extLst>
              <a:ext uri="{FF2B5EF4-FFF2-40B4-BE49-F238E27FC236}">
                <a16:creationId xmlns:a16="http://schemas.microsoft.com/office/drawing/2014/main" id="{C9050A4F-4B0B-46AE-AA94-ECE6C7B6D9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4343400"/>
            <a:ext cx="19050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Line 6">
            <a:extLst>
              <a:ext uri="{FF2B5EF4-FFF2-40B4-BE49-F238E27FC236}">
                <a16:creationId xmlns:a16="http://schemas.microsoft.com/office/drawing/2014/main" id="{7A671643-EFC8-4E20-B126-C03F06DAF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581400"/>
            <a:ext cx="76200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7">
            <a:extLst>
              <a:ext uri="{FF2B5EF4-FFF2-40B4-BE49-F238E27FC236}">
                <a16:creationId xmlns:a16="http://schemas.microsoft.com/office/drawing/2014/main" id="{1CE295F1-18BB-4A96-BD80-7ABC6400B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343400"/>
            <a:ext cx="23622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8">
            <a:extLst>
              <a:ext uri="{FF2B5EF4-FFF2-40B4-BE49-F238E27FC236}">
                <a16:creationId xmlns:a16="http://schemas.microsoft.com/office/drawing/2014/main" id="{6BB9FBAD-F60E-4B43-96DD-157FBE0A89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581400"/>
            <a:ext cx="68580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Text Box 9">
            <a:extLst>
              <a:ext uri="{FF2B5EF4-FFF2-40B4-BE49-F238E27FC236}">
                <a16:creationId xmlns:a16="http://schemas.microsoft.com/office/drawing/2014/main" id="{15FACF33-F041-456E-BC1E-202922FA8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90675"/>
            <a:ext cx="8686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The time it takes to travel between points (in minutes) is shown on the graph below.  Use the nearest neighbor algorithm to approximate the least time to visit each location.</a:t>
            </a:r>
          </a:p>
        </p:txBody>
      </p:sp>
      <p:sp>
        <p:nvSpPr>
          <p:cNvPr id="26633" name="Text Box 10">
            <a:extLst>
              <a:ext uri="{FF2B5EF4-FFF2-40B4-BE49-F238E27FC236}">
                <a16:creationId xmlns:a16="http://schemas.microsoft.com/office/drawing/2014/main" id="{ACDB9727-845A-45F7-BCDC-4CCE44635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124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6634" name="Text Box 11">
            <a:extLst>
              <a:ext uri="{FF2B5EF4-FFF2-40B4-BE49-F238E27FC236}">
                <a16:creationId xmlns:a16="http://schemas.microsoft.com/office/drawing/2014/main" id="{EFA97A2E-70C6-4EE4-B7BD-2F0B68494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962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6635" name="Text Box 12">
            <a:extLst>
              <a:ext uri="{FF2B5EF4-FFF2-40B4-BE49-F238E27FC236}">
                <a16:creationId xmlns:a16="http://schemas.microsoft.com/office/drawing/2014/main" id="{9063C69F-B615-469B-92AA-7AD4F3CB6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486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6636" name="Text Box 13">
            <a:extLst>
              <a:ext uri="{FF2B5EF4-FFF2-40B4-BE49-F238E27FC236}">
                <a16:creationId xmlns:a16="http://schemas.microsoft.com/office/drawing/2014/main" id="{B5B020C4-A5E0-4918-BF84-340BFB3E3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486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6637" name="Text Box 14">
            <a:extLst>
              <a:ext uri="{FF2B5EF4-FFF2-40B4-BE49-F238E27FC236}">
                <a16:creationId xmlns:a16="http://schemas.microsoft.com/office/drawing/2014/main" id="{F7604B1E-A324-4FAE-8F69-3C92A7F67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724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6638" name="Text Box 15">
            <a:extLst>
              <a:ext uri="{FF2B5EF4-FFF2-40B4-BE49-F238E27FC236}">
                <a16:creationId xmlns:a16="http://schemas.microsoft.com/office/drawing/2014/main" id="{02732178-DC46-4E15-BD19-455A03036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581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6639" name="Text Box 16">
            <a:extLst>
              <a:ext uri="{FF2B5EF4-FFF2-40B4-BE49-F238E27FC236}">
                <a16:creationId xmlns:a16="http://schemas.microsoft.com/office/drawing/2014/main" id="{7866456B-1844-4AAD-85FE-659ABDD28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1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6640" name="Text Box 17">
            <a:extLst>
              <a:ext uri="{FF2B5EF4-FFF2-40B4-BE49-F238E27FC236}">
                <a16:creationId xmlns:a16="http://schemas.microsoft.com/office/drawing/2014/main" id="{183FEEBD-0863-44ED-81A7-0158147FE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86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6641" name="Text Box 18">
            <a:extLst>
              <a:ext uri="{FF2B5EF4-FFF2-40B4-BE49-F238E27FC236}">
                <a16:creationId xmlns:a16="http://schemas.microsoft.com/office/drawing/2014/main" id="{1A737C9B-64A4-488E-AB0F-FF8055F6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810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26642" name="Text Box 19">
            <a:extLst>
              <a:ext uri="{FF2B5EF4-FFF2-40B4-BE49-F238E27FC236}">
                <a16:creationId xmlns:a16="http://schemas.microsoft.com/office/drawing/2014/main" id="{54FA386D-061A-4F59-B393-568F28094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24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6643" name="Text Box 20">
            <a:extLst>
              <a:ext uri="{FF2B5EF4-FFF2-40B4-BE49-F238E27FC236}">
                <a16:creationId xmlns:a16="http://schemas.microsoft.com/office/drawing/2014/main" id="{F894503B-A233-443B-A3D1-5C40C9BC7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86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6644" name="Text Box 21">
            <a:extLst>
              <a:ext uri="{FF2B5EF4-FFF2-40B4-BE49-F238E27FC236}">
                <a16:creationId xmlns:a16="http://schemas.microsoft.com/office/drawing/2014/main" id="{5D9B4079-D4B7-4F2A-87D1-3085EC930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810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6645" name="Text Box 22">
            <a:extLst>
              <a:ext uri="{FF2B5EF4-FFF2-40B4-BE49-F238E27FC236}">
                <a16:creationId xmlns:a16="http://schemas.microsoft.com/office/drawing/2014/main" id="{ACD0B621-3771-45A2-824F-85B2811C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62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6646" name="Text Box 23">
            <a:extLst>
              <a:ext uri="{FF2B5EF4-FFF2-40B4-BE49-F238E27FC236}">
                <a16:creationId xmlns:a16="http://schemas.microsoft.com/office/drawing/2014/main" id="{1C5469AA-ADCA-41B9-99E2-0D3248816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95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6647" name="Text Box 24">
            <a:extLst>
              <a:ext uri="{FF2B5EF4-FFF2-40B4-BE49-F238E27FC236}">
                <a16:creationId xmlns:a16="http://schemas.microsoft.com/office/drawing/2014/main" id="{DB5350E2-C559-4922-9B26-EB2907CC5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95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6648" name="Rectangle 25">
            <a:extLst>
              <a:ext uri="{FF2B5EF4-FFF2-40B4-BE49-F238E27FC236}">
                <a16:creationId xmlns:a16="http://schemas.microsoft.com/office/drawing/2014/main" id="{3246EFB9-7A1C-4E04-8DCC-9DB71E646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Using the Nearest Neighbor Algorithm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4A338DA-4EBB-4C02-A297-855F17197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11: </a:t>
            </a:r>
            <a:r>
              <a:rPr lang="en-US" altLang="en-US" dirty="0">
                <a:solidFill>
                  <a:schemeClr val="accent2"/>
                </a:solidFill>
              </a:rPr>
              <a:t>Graph Theory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93BCEA1-2FE3-4745-8799-116676CAB2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66738" indent="-566738" eaLnBrk="1" hangingPunct="1"/>
            <a:r>
              <a:rPr lang="en-US" altLang="en-US" dirty="0"/>
              <a:t>11.1	Basic Concepts</a:t>
            </a:r>
          </a:p>
          <a:p>
            <a:pPr marL="566738" indent="-566738" eaLnBrk="1" hangingPunct="1"/>
            <a:r>
              <a:rPr lang="en-US" altLang="en-US" dirty="0"/>
              <a:t>11.2	Euler Circuits and Route Planning</a:t>
            </a:r>
          </a:p>
          <a:p>
            <a:pPr marL="566738" indent="-566738" eaLnBrk="1" hangingPunct="1"/>
            <a:r>
              <a:rPr lang="en-US" altLang="en-US" dirty="0"/>
              <a:t>11.3	Hamilton Circuits and Algorithms</a:t>
            </a:r>
          </a:p>
          <a:p>
            <a:pPr marL="566738" indent="-566738" eaLnBrk="1" hangingPunct="1"/>
            <a:r>
              <a:rPr lang="en-US" altLang="en-US" dirty="0"/>
              <a:t>11.4	Trees and Minimum Spanning Trees</a:t>
            </a:r>
          </a:p>
          <a:p>
            <a:pPr marL="566738" indent="-566738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>
            <a:extLst>
              <a:ext uri="{FF2B5EF4-FFF2-40B4-BE49-F238E27FC236}">
                <a16:creationId xmlns:a16="http://schemas.microsoft.com/office/drawing/2014/main" id="{4592C1E8-87BD-4E2F-A6C6-8A7035F7A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1495425"/>
            <a:ext cx="617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  <a:r>
              <a:rPr lang="en-US" altLang="en-US" sz="3600">
                <a:solidFill>
                  <a:srgbClr val="BC2C3A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0660" name="Group 4">
            <a:extLst>
              <a:ext uri="{FF2B5EF4-FFF2-40B4-BE49-F238E27FC236}">
                <a16:creationId xmlns:a16="http://schemas.microsoft.com/office/drawing/2014/main" id="{E5A9E86E-91EB-4B82-97B3-A1D0DC9871CC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2362200"/>
          <a:ext cx="7848600" cy="3505200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4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Circuit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681" name="Object 34">
            <a:extLst>
              <a:ext uri="{FF2B5EF4-FFF2-40B4-BE49-F238E27FC236}">
                <a16:creationId xmlns:a16="http://schemas.microsoft.com/office/drawing/2014/main" id="{1653B8E0-21AF-413C-A6E4-C595AB4AA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971800"/>
          <a:ext cx="42052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Equation" r:id="rId3" imgW="1751840" imgH="177723" progId="Equation.DSMT4">
                  <p:embed/>
                </p:oleObj>
              </mc:Choice>
              <mc:Fallback>
                <p:oleObj name="Equation" r:id="rId3" imgW="1751840" imgH="177723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71800"/>
                        <a:ext cx="42052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2" name="Object 35">
            <a:extLst>
              <a:ext uri="{FF2B5EF4-FFF2-40B4-BE49-F238E27FC236}">
                <a16:creationId xmlns:a16="http://schemas.microsoft.com/office/drawing/2014/main" id="{A0347C3A-A5C9-4DF8-A53F-A9CBDB5BB9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6488" y="3581400"/>
          <a:ext cx="4175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Equation" r:id="rId5" imgW="1739900" imgH="177800" progId="Equation.DSMT4">
                  <p:embed/>
                </p:oleObj>
              </mc:Choice>
              <mc:Fallback>
                <p:oleObj name="Equation" r:id="rId5" imgW="1739900" imgH="1778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3581400"/>
                        <a:ext cx="41751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3" name="Object 36">
            <a:extLst>
              <a:ext uri="{FF2B5EF4-FFF2-40B4-BE49-F238E27FC236}">
                <a16:creationId xmlns:a16="http://schemas.microsoft.com/office/drawing/2014/main" id="{9444BA46-F03B-4072-831D-7B34F01D70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6488" y="4191000"/>
          <a:ext cx="4175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Equation" r:id="rId7" imgW="1739900" imgH="177800" progId="Equation.DSMT4">
                  <p:embed/>
                </p:oleObj>
              </mc:Choice>
              <mc:Fallback>
                <p:oleObj name="Equation" r:id="rId7" imgW="1739900" imgH="1778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4191000"/>
                        <a:ext cx="41751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4" name="Object 37">
            <a:extLst>
              <a:ext uri="{FF2B5EF4-FFF2-40B4-BE49-F238E27FC236}">
                <a16:creationId xmlns:a16="http://schemas.microsoft.com/office/drawing/2014/main" id="{9C8747C9-9A8F-43E8-BDB5-329394E91D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724400"/>
          <a:ext cx="42052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Equation" r:id="rId9" imgW="1751840" imgH="177723" progId="Equation.DSMT4">
                  <p:embed/>
                </p:oleObj>
              </mc:Choice>
              <mc:Fallback>
                <p:oleObj name="Equation" r:id="rId9" imgW="1751840" imgH="177723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24400"/>
                        <a:ext cx="42052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5" name="Object 38">
            <a:extLst>
              <a:ext uri="{FF2B5EF4-FFF2-40B4-BE49-F238E27FC236}">
                <a16:creationId xmlns:a16="http://schemas.microsoft.com/office/drawing/2014/main" id="{693C70B6-848A-440A-8D9D-8E81248526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6488" y="5334000"/>
          <a:ext cx="4175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Equation" r:id="rId11" imgW="1739900" imgH="177800" progId="Equation.DSMT4">
                  <p:embed/>
                </p:oleObj>
              </mc:Choice>
              <mc:Fallback>
                <p:oleObj name="Equation" r:id="rId11" imgW="1739900" imgH="1778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5334000"/>
                        <a:ext cx="41751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6" name="Rectangle 39">
            <a:extLst>
              <a:ext uri="{FF2B5EF4-FFF2-40B4-BE49-F238E27FC236}">
                <a16:creationId xmlns:a16="http://schemas.microsoft.com/office/drawing/2014/main" id="{33F4F88D-E60D-4735-8013-211931C99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Using the Nearest Neighbor Algorithm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>
            <a:extLst>
              <a:ext uri="{FF2B5EF4-FFF2-40B4-BE49-F238E27FC236}">
                <a16:creationId xmlns:a16="http://schemas.microsoft.com/office/drawing/2014/main" id="{6808A2AD-8013-45A8-9365-6589E99E8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1514475"/>
            <a:ext cx="6172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  <a:r>
              <a:rPr lang="en-US" altLang="en-US" sz="2800">
                <a:solidFill>
                  <a:srgbClr val="BC2C3A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000">
                <a:solidFill>
                  <a:schemeClr val="tx2"/>
                </a:solidFill>
                <a:latin typeface="Times New Roman" panose="02020603050405020304" pitchFamily="18" charset="0"/>
              </a:rPr>
              <a:t>(continued)</a:t>
            </a:r>
            <a:r>
              <a:rPr lang="en-US" altLang="en-US" sz="3000">
                <a:solidFill>
                  <a:srgbClr val="BC2C3A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7C5776F6-8CA8-4E98-9DA3-90DE3DF7F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2143125"/>
            <a:ext cx="7848600" cy="35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From the information on the previous slide, we would say that a route of 37 minutes should be about the least amount of time.</a:t>
            </a:r>
          </a:p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Note that </a:t>
            </a:r>
          </a:p>
          <a:p>
            <a:r>
              <a:rPr lang="en-US" altLang="en-US" sz="3000">
                <a:latin typeface="Times New Roman" panose="02020603050405020304" pitchFamily="18" charset="0"/>
              </a:rPr>
              <a:t>has a total weight of 36 minutes.  All we can expect from the nearest neighbor algorithm is a reasonably good solution.</a:t>
            </a:r>
          </a:p>
        </p:txBody>
      </p:sp>
      <p:graphicFrame>
        <p:nvGraphicFramePr>
          <p:cNvPr id="71685" name="Object 5">
            <a:extLst>
              <a:ext uri="{FF2B5EF4-FFF2-40B4-BE49-F238E27FC236}">
                <a16:creationId xmlns:a16="http://schemas.microsoft.com/office/drawing/2014/main" id="{56E19385-0DF9-463A-8159-EA8E6CA9A5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8825" y="3810000"/>
          <a:ext cx="42052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3" imgW="1751840" imgH="177723" progId="Equation.DSMT4">
                  <p:embed/>
                </p:oleObj>
              </mc:Choice>
              <mc:Fallback>
                <p:oleObj name="Equation" r:id="rId3" imgW="1751840" imgH="17772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3810000"/>
                        <a:ext cx="42052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6">
            <a:extLst>
              <a:ext uri="{FF2B5EF4-FFF2-40B4-BE49-F238E27FC236}">
                <a16:creationId xmlns:a16="http://schemas.microsoft.com/office/drawing/2014/main" id="{90B4B015-055B-4C58-BDE3-D7A5DD736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Using the Nearest Neighbor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E0BD9B9-1BAD-4C5E-B51B-71AF5420E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ffectLst/>
              </a:rPr>
              <a:t>Section 11-3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87E4695-F0DA-4090-9D2C-6B4670EBD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Hamilton Circuits and Algorithms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484A8A9-4245-4A7D-B9E5-E1C4B68B2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575" y="1651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Hamilton Circuits and Algorithms</a:t>
            </a:r>
          </a:p>
        </p:txBody>
      </p:sp>
      <p:sp>
        <p:nvSpPr>
          <p:cNvPr id="459780" name="Rectangle 4">
            <a:extLst>
              <a:ext uri="{FF2B5EF4-FFF2-40B4-BE49-F238E27FC236}">
                <a16:creationId xmlns:a16="http://schemas.microsoft.com/office/drawing/2014/main" id="{362B1552-2680-4956-A28B-20B5ECF1E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5450" y="1536700"/>
            <a:ext cx="8229600" cy="4525963"/>
          </a:xfrm>
        </p:spPr>
        <p:txBody>
          <a:bodyPr/>
          <a:lstStyle/>
          <a:p>
            <a:pPr marL="457200" indent="-457200" eaLnBrk="1" hangingPunct="1">
              <a:buFontTx/>
              <a:buChar char="•"/>
            </a:pPr>
            <a:r>
              <a:rPr lang="en-US" altLang="en-US" sz="2800"/>
              <a:t>Define and identify a Hamilton circuit in a graph. 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800"/>
              <a:t>Determine the number of Hamilton circuits in a complete graph with </a:t>
            </a:r>
            <a:r>
              <a:rPr lang="en-US" altLang="en-US" sz="2800" i="1"/>
              <a:t>n</a:t>
            </a:r>
            <a:r>
              <a:rPr lang="en-US" altLang="en-US" sz="2800"/>
              <a:t> vertices.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800"/>
              <a:t>Know the meanings of the terms </a:t>
            </a:r>
            <a:r>
              <a:rPr lang="en-US" altLang="en-US" sz="2800" i="1"/>
              <a:t>weighted graph </a:t>
            </a:r>
            <a:r>
              <a:rPr lang="en-US" altLang="en-US" sz="2800"/>
              <a:t> and </a:t>
            </a:r>
            <a:r>
              <a:rPr lang="en-US" altLang="en-US" sz="2800" i="1"/>
              <a:t>minimum Hamilton circuit.</a:t>
            </a:r>
            <a:endParaRPr lang="en-US" altLang="en-US" sz="2800"/>
          </a:p>
          <a:p>
            <a:pPr marL="457200" indent="-457200" eaLnBrk="1" hangingPunct="1">
              <a:buFontTx/>
              <a:buChar char="•"/>
            </a:pPr>
            <a:r>
              <a:rPr lang="en-US" altLang="en-US" sz="2800"/>
              <a:t>Apply the brute force algorithm for a complete, weighted graph.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800"/>
              <a:t>Know the meaning of the terms </a:t>
            </a:r>
            <a:r>
              <a:rPr lang="en-US" altLang="en-US" sz="2800" i="1"/>
              <a:t>efficient algorithm </a:t>
            </a:r>
            <a:r>
              <a:rPr lang="en-US" altLang="en-US" sz="2800"/>
              <a:t> and </a:t>
            </a:r>
            <a:r>
              <a:rPr lang="en-US" altLang="en-US" sz="2800" i="1"/>
              <a:t>approximate algorithm.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800"/>
              <a:t>Apply the nearest neighbor algorithm.</a:t>
            </a:r>
          </a:p>
          <a:p>
            <a:pPr marL="457200" indent="-457200" eaLnBrk="1" hangingPunct="1">
              <a:buFontTx/>
              <a:buChar char="•"/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>
            <a:extLst>
              <a:ext uri="{FF2B5EF4-FFF2-40B4-BE49-F238E27FC236}">
                <a16:creationId xmlns:a16="http://schemas.microsoft.com/office/drawing/2014/main" id="{547D934D-500A-4346-BDA6-51F8C5D5D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590675"/>
            <a:ext cx="75438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A </a:t>
            </a:r>
            <a:r>
              <a:rPr lang="en-US" altLang="en-US" sz="3000" b="1">
                <a:latin typeface="Times New Roman" panose="02020603050405020304" pitchFamily="18" charset="0"/>
              </a:rPr>
              <a:t>Hamilton circuit</a:t>
            </a:r>
            <a:r>
              <a:rPr lang="en-US" altLang="en-US" sz="3000">
                <a:latin typeface="Times New Roman" panose="02020603050405020304" pitchFamily="18" charset="0"/>
              </a:rPr>
              <a:t> in a graph is a circuit that visits each vertex exactly once (returning to the starting vertex to complete the circuit).</a:t>
            </a: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3798E58C-F652-4CB3-B099-20FF81225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Hamilton Circuit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3">
            <a:extLst>
              <a:ext uri="{FF2B5EF4-FFF2-40B4-BE49-F238E27FC236}">
                <a16:creationId xmlns:a16="http://schemas.microsoft.com/office/drawing/2014/main" id="{A977DBEA-189B-41FB-A620-4824DA842A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876800"/>
            <a:ext cx="0" cy="1066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" name="Line 4">
            <a:extLst>
              <a:ext uri="{FF2B5EF4-FFF2-40B4-BE49-F238E27FC236}">
                <a16:creationId xmlns:a16="http://schemas.microsoft.com/office/drawing/2014/main" id="{3AFE8DD1-8A12-413B-A21A-158213370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876800"/>
            <a:ext cx="1143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" name="Line 5">
            <a:extLst>
              <a:ext uri="{FF2B5EF4-FFF2-40B4-BE49-F238E27FC236}">
                <a16:creationId xmlns:a16="http://schemas.microsoft.com/office/drawing/2014/main" id="{477532B3-6B23-416A-996A-07ECE590C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876800"/>
            <a:ext cx="0" cy="1066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Line 6">
            <a:extLst>
              <a:ext uri="{FF2B5EF4-FFF2-40B4-BE49-F238E27FC236}">
                <a16:creationId xmlns:a16="http://schemas.microsoft.com/office/drawing/2014/main" id="{904D253A-DE70-494D-8BA9-79AE86C7F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943600"/>
            <a:ext cx="1143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Line 7">
            <a:extLst>
              <a:ext uri="{FF2B5EF4-FFF2-40B4-BE49-F238E27FC236}">
                <a16:creationId xmlns:a16="http://schemas.microsoft.com/office/drawing/2014/main" id="{0CE1BB40-9CD3-4124-900E-55429F1EA7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876800"/>
            <a:ext cx="1219200" cy="1066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8">
            <a:extLst>
              <a:ext uri="{FF2B5EF4-FFF2-40B4-BE49-F238E27FC236}">
                <a16:creationId xmlns:a16="http://schemas.microsoft.com/office/drawing/2014/main" id="{E38269A7-512F-4C85-8272-4B07A6246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715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320" name="Text Box 9">
            <a:extLst>
              <a:ext uri="{FF2B5EF4-FFF2-40B4-BE49-F238E27FC236}">
                <a16:creationId xmlns:a16="http://schemas.microsoft.com/office/drawing/2014/main" id="{315EEA62-1A80-4159-ABBF-060203C92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572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3321" name="Text Box 10">
            <a:extLst>
              <a:ext uri="{FF2B5EF4-FFF2-40B4-BE49-F238E27FC236}">
                <a16:creationId xmlns:a16="http://schemas.microsoft.com/office/drawing/2014/main" id="{E8396B8D-B0B9-4E34-9BBE-DFC3E66DE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495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3322" name="Text Box 11">
            <a:extLst>
              <a:ext uri="{FF2B5EF4-FFF2-40B4-BE49-F238E27FC236}">
                <a16:creationId xmlns:a16="http://schemas.microsoft.com/office/drawing/2014/main" id="{D8AC7FF9-82BA-4DE4-925C-5BFDA19F0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648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3323" name="Text Box 12">
            <a:extLst>
              <a:ext uri="{FF2B5EF4-FFF2-40B4-BE49-F238E27FC236}">
                <a16:creationId xmlns:a16="http://schemas.microsoft.com/office/drawing/2014/main" id="{F235F1A0-FA39-4313-AE9E-3EB58AEE5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943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3324" name="Text Box 13">
            <a:extLst>
              <a:ext uri="{FF2B5EF4-FFF2-40B4-BE49-F238E27FC236}">
                <a16:creationId xmlns:a16="http://schemas.microsoft.com/office/drawing/2014/main" id="{D476FCD5-3816-4921-A909-79FCB7098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43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3325" name="Line 14">
            <a:extLst>
              <a:ext uri="{FF2B5EF4-FFF2-40B4-BE49-F238E27FC236}">
                <a16:creationId xmlns:a16="http://schemas.microsoft.com/office/drawing/2014/main" id="{76B1CCCD-BA41-44C6-B641-2B62E57A2F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876800"/>
            <a:ext cx="762000" cy="1066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5">
            <a:extLst>
              <a:ext uri="{FF2B5EF4-FFF2-40B4-BE49-F238E27FC236}">
                <a16:creationId xmlns:a16="http://schemas.microsoft.com/office/drawing/2014/main" id="{05C9561E-706E-4B8A-9851-A2BDCE5E6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876800"/>
            <a:ext cx="1219200" cy="1066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6">
            <a:extLst>
              <a:ext uri="{FF2B5EF4-FFF2-40B4-BE49-F238E27FC236}">
                <a16:creationId xmlns:a16="http://schemas.microsoft.com/office/drawing/2014/main" id="{FE943EF4-57AF-4D36-96E1-EBE22A8DF8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4876800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7">
            <a:extLst>
              <a:ext uri="{FF2B5EF4-FFF2-40B4-BE49-F238E27FC236}">
                <a16:creationId xmlns:a16="http://schemas.microsoft.com/office/drawing/2014/main" id="{80808DB9-8B73-4469-81EF-1759EF6A68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5943600"/>
            <a:ext cx="838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8">
            <a:extLst>
              <a:ext uri="{FF2B5EF4-FFF2-40B4-BE49-F238E27FC236}">
                <a16:creationId xmlns:a16="http://schemas.microsoft.com/office/drawing/2014/main" id="{59F1099D-5696-445F-B72F-4E04DC04BF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4876800"/>
            <a:ext cx="914400" cy="1066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Text Box 19">
            <a:extLst>
              <a:ext uri="{FF2B5EF4-FFF2-40B4-BE49-F238E27FC236}">
                <a16:creationId xmlns:a16="http://schemas.microsoft.com/office/drawing/2014/main" id="{92B49AA1-B863-430C-8B5F-FD79808A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590675"/>
            <a:ext cx="8667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Refer to the graph below. Which of the following are Hamilton circuits?</a:t>
            </a:r>
          </a:p>
        </p:txBody>
      </p:sp>
      <p:graphicFrame>
        <p:nvGraphicFramePr>
          <p:cNvPr id="13331" name="Object 20">
            <a:extLst>
              <a:ext uri="{FF2B5EF4-FFF2-40B4-BE49-F238E27FC236}">
                <a16:creationId xmlns:a16="http://schemas.microsoft.com/office/drawing/2014/main" id="{B47A0034-5576-4B11-9DC1-57173CE054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5825" y="3057525"/>
          <a:ext cx="59436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3" imgW="2425700" imgH="406400" progId="Equation.DSMT4">
                  <p:embed/>
                </p:oleObj>
              </mc:Choice>
              <mc:Fallback>
                <p:oleObj name="Equation" r:id="rId3" imgW="2425700" imgH="4064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3057525"/>
                        <a:ext cx="59436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1">
            <a:extLst>
              <a:ext uri="{FF2B5EF4-FFF2-40B4-BE49-F238E27FC236}">
                <a16:creationId xmlns:a16="http://schemas.microsoft.com/office/drawing/2014/main" id="{9A9F3BF4-48C4-46F0-98BE-9E394A7470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5825" y="2600325"/>
          <a:ext cx="5486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5" imgW="2247900" imgH="203200" progId="Equation.DSMT4">
                  <p:embed/>
                </p:oleObj>
              </mc:Choice>
              <mc:Fallback>
                <p:oleObj name="Equation" r:id="rId5" imgW="2247900" imgH="203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2600325"/>
                        <a:ext cx="54864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2">
            <a:extLst>
              <a:ext uri="{FF2B5EF4-FFF2-40B4-BE49-F238E27FC236}">
                <a16:creationId xmlns:a16="http://schemas.microsoft.com/office/drawing/2014/main" id="{3CB9E359-21F3-4139-86F0-1BCDE310A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5825" y="4124325"/>
          <a:ext cx="4572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7" imgW="1905000" imgH="203200" progId="Equation.DSMT4">
                  <p:embed/>
                </p:oleObj>
              </mc:Choice>
              <mc:Fallback>
                <p:oleObj name="Equation" r:id="rId7" imgW="1905000" imgH="203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4124325"/>
                        <a:ext cx="4572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4" name="Rectangle 23">
            <a:extLst>
              <a:ext uri="{FF2B5EF4-FFF2-40B4-BE49-F238E27FC236}">
                <a16:creationId xmlns:a16="http://schemas.microsoft.com/office/drawing/2014/main" id="{EAA8F08E-5730-43AA-9BDC-B9A788AC9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Identifying Hamilton Circuits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>
            <a:extLst>
              <a:ext uri="{FF2B5EF4-FFF2-40B4-BE49-F238E27FC236}">
                <a16:creationId xmlns:a16="http://schemas.microsoft.com/office/drawing/2014/main" id="{DC4000A8-739F-4842-8CE8-DB890BF8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2128838"/>
            <a:ext cx="83058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tabLst>
                <a:tab pos="914400" algn="l"/>
              </a:tabLst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tabLst>
                <a:tab pos="914400" algn="l"/>
              </a:tabLst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tabLst>
                <a:tab pos="9144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tabLst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tabLst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	a)	It is a Hamilton circuit for the graph.</a:t>
            </a:r>
          </a:p>
          <a:p>
            <a:pPr>
              <a:spcBef>
                <a:spcPct val="0"/>
              </a:spcBef>
            </a:pPr>
            <a:r>
              <a:rPr lang="en-US" altLang="en-US"/>
              <a:t>	b)	It is not a Hamilton circuit since it visits B 	more than once.</a:t>
            </a:r>
          </a:p>
          <a:p>
            <a:pPr>
              <a:spcBef>
                <a:spcPct val="0"/>
              </a:spcBef>
            </a:pPr>
            <a:r>
              <a:rPr lang="en-US" altLang="en-US"/>
              <a:t>	c)	It is not a Hamilton circuit since it does not   	visit all the vertices.</a:t>
            </a:r>
          </a:p>
        </p:txBody>
      </p:sp>
      <p:sp>
        <p:nvSpPr>
          <p:cNvPr id="14339" name="Text Box 4">
            <a:extLst>
              <a:ext uri="{FF2B5EF4-FFF2-40B4-BE49-F238E27FC236}">
                <a16:creationId xmlns:a16="http://schemas.microsoft.com/office/drawing/2014/main" id="{AC2E8866-1960-47CF-9C79-CAD649129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5943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1FFFB601-A188-4ABF-8BB2-8F0B6D2C9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Identifying Hamilton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>
            <a:extLst>
              <a:ext uri="{FF2B5EF4-FFF2-40B4-BE49-F238E27FC236}">
                <a16:creationId xmlns:a16="http://schemas.microsoft.com/office/drawing/2014/main" id="{FBAF0948-8986-48F6-920C-0C314DE9C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84325"/>
            <a:ext cx="7696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Any complete graph with three or more vertices has a Hamilton circuit.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5EACD0AE-7BCC-467D-BBB3-664E22728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Hamilton Circuits for Complete Graphs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>
            <a:extLst>
              <a:ext uri="{FF2B5EF4-FFF2-40B4-BE49-F238E27FC236}">
                <a16:creationId xmlns:a16="http://schemas.microsoft.com/office/drawing/2014/main" id="{CA0F8D6D-667C-477D-A0F3-414DC941F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590675"/>
            <a:ext cx="8482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Hamilton circuits that differ </a:t>
            </a:r>
            <a:r>
              <a:rPr lang="en-US" altLang="en-US" sz="3000" i="1">
                <a:latin typeface="Times New Roman" panose="02020603050405020304" pitchFamily="18" charset="0"/>
              </a:rPr>
              <a:t>only</a:t>
            </a:r>
            <a:r>
              <a:rPr lang="en-US" altLang="en-US" sz="3000">
                <a:latin typeface="Times New Roman" panose="02020603050405020304" pitchFamily="18" charset="0"/>
              </a:rPr>
              <a:t> in their starting points will be considered to be the same circuit.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EB7972F0-0861-4E2F-8D13-8A7BF888B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Hamilton Circuits Are the Same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1695</TotalTime>
  <Words>582</Words>
  <Application>Microsoft Office PowerPoint</Application>
  <PresentationFormat>On-screen Show (4:3)</PresentationFormat>
  <Paragraphs>131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Times New Roman</vt:lpstr>
      <vt:lpstr>Default Design</vt:lpstr>
      <vt:lpstr>Custom Design</vt:lpstr>
      <vt:lpstr>MathType 6.0 Equation</vt:lpstr>
      <vt:lpstr>MathType 5.0 Equation</vt:lpstr>
      <vt:lpstr>Chapter 11</vt:lpstr>
      <vt:lpstr>Chapter 11: Graph Theory</vt:lpstr>
      <vt:lpstr>Section 11-3</vt:lpstr>
      <vt:lpstr>Hamilton Circuits and Algorithms</vt:lpstr>
      <vt:lpstr>Hamilton Circuit</vt:lpstr>
      <vt:lpstr>Example: Identifying Hamilton Circuits</vt:lpstr>
      <vt:lpstr>Example: Identifying Hamilton Circuits</vt:lpstr>
      <vt:lpstr>Hamilton Circuits for Complete Graphs</vt:lpstr>
      <vt:lpstr>When Hamilton Circuits Are the Same</vt:lpstr>
      <vt:lpstr>Number of Hamilton Circuits in a Complete Graph</vt:lpstr>
      <vt:lpstr>Example: Number of Circuits</vt:lpstr>
      <vt:lpstr>Minimum Hamilton Circuits</vt:lpstr>
      <vt:lpstr>Brute Force Algorithm</vt:lpstr>
      <vt:lpstr>Example: Using the Brute Force Algorithm</vt:lpstr>
      <vt:lpstr>Example: Using the Brute Force Algorithm</vt:lpstr>
      <vt:lpstr>Algorithms</vt:lpstr>
      <vt:lpstr>Nearest Neighbor Algorithm</vt:lpstr>
      <vt:lpstr>Nearest Neighbor Algorithm</vt:lpstr>
      <vt:lpstr>Example: Using the Nearest Neighbor Algorithm</vt:lpstr>
      <vt:lpstr>Example: Using the Nearest Neighbor Algorithm</vt:lpstr>
      <vt:lpstr>Example: Using the Nearest Neighbor Algorithm</vt:lpstr>
    </vt:vector>
  </TitlesOfParts>
  <Company>Pearson Education,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Mathematically 13e</dc:title>
  <dc:subject>Chapter 14</dc:subject>
  <dc:creator>Miller</dc:creator>
  <cp:lastModifiedBy>Christopher Foley</cp:lastModifiedBy>
  <cp:revision>115</cp:revision>
  <dcterms:created xsi:type="dcterms:W3CDTF">2011-05-10T13:51:27Z</dcterms:created>
  <dcterms:modified xsi:type="dcterms:W3CDTF">2018-04-01T14:55:04Z</dcterms:modified>
</cp:coreProperties>
</file>