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27"/>
  </p:notesMasterIdLst>
  <p:sldIdLst>
    <p:sldId id="256" r:id="rId3"/>
    <p:sldId id="257" r:id="rId4"/>
    <p:sldId id="269" r:id="rId5"/>
    <p:sldId id="260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 snapToGrid="0">
      <p:cViewPr varScale="1">
        <p:scale>
          <a:sx n="101" d="100"/>
          <a:sy n="101" d="100"/>
        </p:scale>
        <p:origin x="294" y="7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1C2611D-8457-4764-9CAA-E22EA9D414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2419E41-40F3-4EF4-B1A8-D0D6F71099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F91FB63-369C-4F75-B35E-7FEAA7CEAA5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5693B26-7386-4962-B1CA-BA0B165FAA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34362A8-5D5C-4B43-B8C7-EACAC08DF2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6034C6BC-23EF-458E-BC5B-93ED2A8224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1B7A4F7-7595-4F76-AF2C-FE345E67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2E49099-88E1-49CD-9F5D-D06143C2C0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909832-6351-4284-940E-832CA13BDE7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>
            <a:extLst>
              <a:ext uri="{FF2B5EF4-FFF2-40B4-BE49-F238E27FC236}">
                <a16:creationId xmlns:a16="http://schemas.microsoft.com/office/drawing/2014/main" id="{BE6B0BA8-55F6-4395-8757-385CC923B8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1B53304-C6D6-41B9-A446-964C2382F28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>
            <a:extLst>
              <a:ext uri="{FF2B5EF4-FFF2-40B4-BE49-F238E27FC236}">
                <a16:creationId xmlns:a16="http://schemas.microsoft.com/office/drawing/2014/main" id="{4E574ABF-9FE0-4BB6-9A50-22B211E882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>
            <a:extLst>
              <a:ext uri="{FF2B5EF4-FFF2-40B4-BE49-F238E27FC236}">
                <a16:creationId xmlns:a16="http://schemas.microsoft.com/office/drawing/2014/main" id="{85E2B547-CA90-4497-A97F-A4C501C4C5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E26E0A1-12A8-4785-B4B3-4BF1FCD2902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D7F3F99-CA5B-44DB-B4EA-9DA3D8FF1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C87A3BE5-1B0A-482C-B71F-F61E9929E565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4820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57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5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129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9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DF055FC-F057-46F4-878D-5F55E4A2B34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>
            <a:extLst>
              <a:ext uri="{FF2B5EF4-FFF2-40B4-BE49-F238E27FC236}">
                <a16:creationId xmlns:a16="http://schemas.microsoft.com/office/drawing/2014/main" id="{6EE21FE7-0495-4236-B708-DCF8DF524F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>
            <a:extLst>
              <a:ext uri="{FF2B5EF4-FFF2-40B4-BE49-F238E27FC236}">
                <a16:creationId xmlns:a16="http://schemas.microsoft.com/office/drawing/2014/main" id="{0A9013AD-87D7-4204-8A43-4628C1C76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56060D-CBD7-4282-8E9A-60F851D18AD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F716236-A4F7-4CE3-8FA8-B244C2DFD0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DFA6D1B-BAB4-4B35-B1D3-6C31218CBC30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94AECD0D-BA32-41B9-9027-10DBC8678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E75B7A6-0F91-4046-B476-39775295C7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DE2C3EBE-CCCC-4DC0-89FC-95AD1693E67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6604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F61CA8-7934-4759-A37C-F09E3915068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>
            <a:extLst>
              <a:ext uri="{FF2B5EF4-FFF2-40B4-BE49-F238E27FC236}">
                <a16:creationId xmlns:a16="http://schemas.microsoft.com/office/drawing/2014/main" id="{E11537AB-7B75-45E8-9A92-0AC02A30D2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>
            <a:extLst>
              <a:ext uri="{FF2B5EF4-FFF2-40B4-BE49-F238E27FC236}">
                <a16:creationId xmlns:a16="http://schemas.microsoft.com/office/drawing/2014/main" id="{5B2C0D40-B71B-480C-8E5A-C760C37B2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668653C-36B2-465E-B0B4-CDFF7F4A228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B759D09-BCC9-4897-BA47-0DF023CE7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AAEF6D47-444C-4896-A7C6-6598D69C5F47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1B58D40C-386A-4125-93B0-A46C1DE61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F34DCA3-1F90-4417-803E-FCDE3D2F5B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011DEC92-AEE0-46C6-B7E6-FDFC191C038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544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FC5D9094-2D3A-44F7-A9EF-43B778EB1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7" name="Picture 9" descr="banner">
            <a:extLst>
              <a:ext uri="{FF2B5EF4-FFF2-40B4-BE49-F238E27FC236}">
                <a16:creationId xmlns:a16="http://schemas.microsoft.com/office/drawing/2014/main" id="{C895C4EE-C26F-4490-AF21-3D1C1AC905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A78C244E-8D7C-42E1-91CB-FF6E7931E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F36A827C-6549-4068-AE79-6AF4D6854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>
            <a:extLst>
              <a:ext uri="{FF2B5EF4-FFF2-40B4-BE49-F238E27FC236}">
                <a16:creationId xmlns:a16="http://schemas.microsoft.com/office/drawing/2014/main" id="{3643A68B-0D20-4C4F-B3F3-9CD44F407C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>
            <a:extLst>
              <a:ext uri="{FF2B5EF4-FFF2-40B4-BE49-F238E27FC236}">
                <a16:creationId xmlns:a16="http://schemas.microsoft.com/office/drawing/2014/main" id="{B0838C7D-46BB-414C-BB4E-AEC81A8123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>
            <a:extLst>
              <a:ext uri="{FF2B5EF4-FFF2-40B4-BE49-F238E27FC236}">
                <a16:creationId xmlns:a16="http://schemas.microsoft.com/office/drawing/2014/main" id="{4E958722-2683-42BC-8E1F-EE7E962D311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>
            <a:extLst>
              <a:ext uri="{FF2B5EF4-FFF2-40B4-BE49-F238E27FC236}">
                <a16:creationId xmlns:a16="http://schemas.microsoft.com/office/drawing/2014/main" id="{199DD86B-E346-4B45-96E1-170AEBE33E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880C4EA-FB1D-4C5A-84C0-5B208820308B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6" r:id="rId2"/>
    <p:sldLayoutId id="2147483787" r:id="rId3"/>
    <p:sldLayoutId id="2147483788" r:id="rId4"/>
    <p:sldLayoutId id="2147483789" r:id="rId5"/>
    <p:sldLayoutId id="2147483790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6490D7E-BFBC-49F1-9A9B-C16F2BFD6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9F84C2F-0912-443A-B0B0-D7FA9A208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6ABB6DB-F745-4DED-866F-B2F269A0E18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>
            <a:extLst>
              <a:ext uri="{FF2B5EF4-FFF2-40B4-BE49-F238E27FC236}">
                <a16:creationId xmlns:a16="http://schemas.microsoft.com/office/drawing/2014/main" id="{FD018B27-98BF-49B7-8399-B93B982DB7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>
            <a:extLst>
              <a:ext uri="{FF2B5EF4-FFF2-40B4-BE49-F238E27FC236}">
                <a16:creationId xmlns:a16="http://schemas.microsoft.com/office/drawing/2014/main" id="{F87F179A-E9D5-4A1A-AB1D-885EFF9249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CD08195-36DC-47C3-AB37-306E42C644F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981C2677-6DD7-40E5-9888-B112FDF8FC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306D082-4357-47F3-B03C-4D77F6DDEA4C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4A587BCE-475C-4F29-9A1C-81135D2530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400" dirty="0"/>
              <a:t>Chapter 11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EDD29D5-9962-48CB-861F-0CBC2979CE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chemeClr val="accent2"/>
                </a:solidFill>
              </a:rPr>
              <a:t>Graph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0CB8C4A9-3721-4A16-9C1F-AEB690343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581150"/>
            <a:ext cx="6477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Neither of the graphs below is a tree.</a:t>
            </a:r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6F7B652C-0358-4B19-BB62-1162CA0C0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89A00D68-CBAD-4155-8387-A2E48E63B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13B092B1-5319-465E-9DAE-F45F4558F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9227F2A0-76B4-4CCB-A32C-E682947E7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3FCDCC8B-EC93-43DC-B42B-17E306C6A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124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id="{E6E1AD8C-9996-42D9-8CC6-B2534B90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E9E66A97-A7B0-48C4-915B-AB3DF6287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733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97F8A060-80EB-4B93-9947-467D0B1C5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2">
            <a:extLst>
              <a:ext uri="{FF2B5EF4-FFF2-40B4-BE49-F238E27FC236}">
                <a16:creationId xmlns:a16="http://schemas.microsoft.com/office/drawing/2014/main" id="{643AAA40-30E1-49A5-9813-D2B5B4217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175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Not connected</a:t>
            </a:r>
          </a:p>
        </p:txBody>
      </p:sp>
      <p:sp>
        <p:nvSpPr>
          <p:cNvPr id="17420" name="Line 13">
            <a:extLst>
              <a:ext uri="{FF2B5EF4-FFF2-40B4-BE49-F238E27FC236}">
                <a16:creationId xmlns:a16="http://schemas.microsoft.com/office/drawing/2014/main" id="{9E956A07-5B22-4575-9A70-8CC4A1999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124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Text Box 14">
            <a:extLst>
              <a:ext uri="{FF2B5EF4-FFF2-40B4-BE49-F238E27FC236}">
                <a16:creationId xmlns:a16="http://schemas.microsoft.com/office/drawing/2014/main" id="{C1F777D6-7C17-4763-9DAF-E5F0C874A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038600"/>
            <a:ext cx="175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Has a circuit</a:t>
            </a:r>
          </a:p>
        </p:txBody>
      </p:sp>
      <p:sp>
        <p:nvSpPr>
          <p:cNvPr id="17422" name="Rectangle 15">
            <a:extLst>
              <a:ext uri="{FF2B5EF4-FFF2-40B4-BE49-F238E27FC236}">
                <a16:creationId xmlns:a16="http://schemas.microsoft.com/office/drawing/2014/main" id="{58276971-C464-482F-ADD8-13477DE5E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Trees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56315BCC-5652-443B-BCD0-F2CB82D34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576388"/>
            <a:ext cx="7620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In a tree, there is always </a:t>
            </a:r>
            <a:r>
              <a:rPr lang="en-US" altLang="en-US" sz="3000" b="1">
                <a:latin typeface="Times New Roman" panose="02020603050405020304" pitchFamily="18" charset="0"/>
              </a:rPr>
              <a:t>exactly one path</a:t>
            </a:r>
            <a:r>
              <a:rPr lang="en-US" altLang="en-US" sz="3000">
                <a:latin typeface="Times New Roman" panose="02020603050405020304" pitchFamily="18" charset="0"/>
              </a:rPr>
              <a:t> from each vertex in the graph to any other vertex in the graph.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E5CFCD85-4951-479D-8E55-5EDE75C15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Unique Path Property of Trees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>
            <a:extLst>
              <a:ext uri="{FF2B5EF4-FFF2-40B4-BE49-F238E27FC236}">
                <a16:creationId xmlns:a16="http://schemas.microsoft.com/office/drawing/2014/main" id="{97C0B716-EFAD-4A69-96BA-FC5E4C9C9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576388"/>
            <a:ext cx="7931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 </a:t>
            </a:r>
            <a:r>
              <a:rPr lang="en-US" altLang="en-US" sz="3000" b="1">
                <a:latin typeface="Times New Roman" panose="02020603050405020304" pitchFamily="18" charset="0"/>
              </a:rPr>
              <a:t>spanning tree </a:t>
            </a:r>
            <a:r>
              <a:rPr lang="en-US" altLang="en-US" sz="3000">
                <a:latin typeface="Times New Roman" panose="02020603050405020304" pitchFamily="18" charset="0"/>
              </a:rPr>
              <a:t>for a graph is a subgraph that includes every vertex of the original, and is a tree.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0B845AF0-8BD3-484D-BCAC-C646BF728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Tree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>
            <a:extLst>
              <a:ext uri="{FF2B5EF4-FFF2-40B4-BE49-F238E27FC236}">
                <a16:creationId xmlns:a16="http://schemas.microsoft.com/office/drawing/2014/main" id="{1EC978DF-B9D5-420C-A3BF-23702EDD3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81150"/>
            <a:ext cx="7239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Find a spanning tree for the graph below.</a:t>
            </a:r>
          </a:p>
        </p:txBody>
      </p:sp>
      <p:sp>
        <p:nvSpPr>
          <p:cNvPr id="20483" name="Line 4">
            <a:extLst>
              <a:ext uri="{FF2B5EF4-FFF2-40B4-BE49-F238E27FC236}">
                <a16:creationId xmlns:a16="http://schemas.microsoft.com/office/drawing/2014/main" id="{30CE5BE4-4C5D-4870-8613-D88B107017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5">
            <a:extLst>
              <a:ext uri="{FF2B5EF4-FFF2-40B4-BE49-F238E27FC236}">
                <a16:creationId xmlns:a16="http://schemas.microsoft.com/office/drawing/2014/main" id="{8F72362D-06CD-4D7F-B335-4F142EE00F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514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6">
            <a:extLst>
              <a:ext uri="{FF2B5EF4-FFF2-40B4-BE49-F238E27FC236}">
                <a16:creationId xmlns:a16="http://schemas.microsoft.com/office/drawing/2014/main" id="{49F3E9C3-9320-4B8D-B3AE-10F61724B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95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7">
            <a:extLst>
              <a:ext uri="{FF2B5EF4-FFF2-40B4-BE49-F238E27FC236}">
                <a16:creationId xmlns:a16="http://schemas.microsoft.com/office/drawing/2014/main" id="{2EA170A5-7452-4B92-BCB2-4887A939E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95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8">
            <a:extLst>
              <a:ext uri="{FF2B5EF4-FFF2-40B4-BE49-F238E27FC236}">
                <a16:creationId xmlns:a16="http://schemas.microsoft.com/office/drawing/2014/main" id="{E2A782D5-6616-4E09-BD54-7863DCEFA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9">
            <a:extLst>
              <a:ext uri="{FF2B5EF4-FFF2-40B4-BE49-F238E27FC236}">
                <a16:creationId xmlns:a16="http://schemas.microsoft.com/office/drawing/2014/main" id="{A54B960A-4D07-4202-9A7E-3F6421528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0">
            <a:extLst>
              <a:ext uri="{FF2B5EF4-FFF2-40B4-BE49-F238E27FC236}">
                <a16:creationId xmlns:a16="http://schemas.microsoft.com/office/drawing/2014/main" id="{BC0AE7CA-CD88-4840-B27C-E5F4E9630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24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1">
            <a:extLst>
              <a:ext uri="{FF2B5EF4-FFF2-40B4-BE49-F238E27FC236}">
                <a16:creationId xmlns:a16="http://schemas.microsoft.com/office/drawing/2014/main" id="{91CC7261-85AC-4C55-A3FD-B7ACF21A0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2">
            <a:extLst>
              <a:ext uri="{FF2B5EF4-FFF2-40B4-BE49-F238E27FC236}">
                <a16:creationId xmlns:a16="http://schemas.microsoft.com/office/drawing/2014/main" id="{F6D5E497-FD5D-4FC1-89DB-9D599D39B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B03C7108-836B-43E8-A97A-EC7EE394A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790950"/>
            <a:ext cx="73152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We must break two circuits by removing a single edge from each. One of several possible ways to do this is shown.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F3417532-7DC5-4F90-B141-9BAC180C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81350"/>
            <a:ext cx="243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id="{7BD4BEE3-4C89-4FCA-B676-31DEA1C22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334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Line 16">
            <a:extLst>
              <a:ext uri="{FF2B5EF4-FFF2-40B4-BE49-F238E27FC236}">
                <a16:creationId xmlns:a16="http://schemas.microsoft.com/office/drawing/2014/main" id="{F0A6141E-C09D-4233-87D0-B7840521B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715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Line 17">
            <a:extLst>
              <a:ext uri="{FF2B5EF4-FFF2-40B4-BE49-F238E27FC236}">
                <a16:creationId xmlns:a16="http://schemas.microsoft.com/office/drawing/2014/main" id="{0ACDE85C-510E-4777-B71C-AE678F367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715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Line 18">
            <a:extLst>
              <a:ext uri="{FF2B5EF4-FFF2-40B4-BE49-F238E27FC236}">
                <a16:creationId xmlns:a16="http://schemas.microsoft.com/office/drawing/2014/main" id="{9B68FAB3-F815-4C79-B65B-1B454B6E6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Line 19">
            <a:extLst>
              <a:ext uri="{FF2B5EF4-FFF2-40B4-BE49-F238E27FC236}">
                <a16:creationId xmlns:a16="http://schemas.microsoft.com/office/drawing/2014/main" id="{499B1E40-DFF4-42BC-8E06-F207136B9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Line 20">
            <a:extLst>
              <a:ext uri="{FF2B5EF4-FFF2-40B4-BE49-F238E27FC236}">
                <a16:creationId xmlns:a16="http://schemas.microsoft.com/office/drawing/2014/main" id="{62DD4D59-95F2-4760-8161-5CFE99A56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3" name="Line 21">
            <a:extLst>
              <a:ext uri="{FF2B5EF4-FFF2-40B4-BE49-F238E27FC236}">
                <a16:creationId xmlns:a16="http://schemas.microsoft.com/office/drawing/2014/main" id="{6F78D91B-C2F1-4C56-8890-B622767ED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Rectangle 22">
            <a:extLst>
              <a:ext uri="{FF2B5EF4-FFF2-40B4-BE49-F238E27FC236}">
                <a16:creationId xmlns:a16="http://schemas.microsoft.com/office/drawing/2014/main" id="{46822AFF-451D-478D-A92D-C94EBBD22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Finding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5" grpId="0"/>
      <p:bldP spid="645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>
            <a:extLst>
              <a:ext uri="{FF2B5EF4-FFF2-40B4-BE49-F238E27FC236}">
                <a16:creationId xmlns:a16="http://schemas.microsoft.com/office/drawing/2014/main" id="{D4602254-7B8C-4F6D-9B3B-FCD62D39F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584325"/>
            <a:ext cx="7620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 spanning tree</a:t>
            </a:r>
            <a:r>
              <a:rPr lang="en-US" altLang="en-US" sz="3000" b="1">
                <a:latin typeface="Times New Roman" panose="02020603050405020304" pitchFamily="18" charset="0"/>
              </a:rPr>
              <a:t> </a:t>
            </a:r>
            <a:r>
              <a:rPr lang="en-US" altLang="en-US" sz="3000">
                <a:latin typeface="Times New Roman" panose="02020603050405020304" pitchFamily="18" charset="0"/>
              </a:rPr>
              <a:t>that has total minimum total weight is called a </a:t>
            </a:r>
            <a:r>
              <a:rPr lang="en-US" altLang="en-US" sz="3000" b="1">
                <a:latin typeface="Times New Roman" panose="02020603050405020304" pitchFamily="18" charset="0"/>
              </a:rPr>
              <a:t>minimum spanning tree</a:t>
            </a:r>
            <a:r>
              <a:rPr lang="en-US" altLang="en-US" sz="3000">
                <a:latin typeface="Times New Roman" panose="02020603050405020304" pitchFamily="18" charset="0"/>
              </a:rPr>
              <a:t> for the graph. 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8079183B-69F3-4747-9B1B-BBF7F23C8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Spanning Tree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369EEF6-49A5-4D05-8510-D2389716A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381000"/>
            <a:ext cx="8610600" cy="838200"/>
          </a:xfrm>
        </p:spPr>
        <p:txBody>
          <a:bodyPr/>
          <a:lstStyle/>
          <a:p>
            <a:r>
              <a:rPr lang="en-US" altLang="en-US" sz="3000"/>
              <a:t>Kruskal’s Algorithm for Finding a Minimum Spanning Tree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D9222F99-05DC-482F-B293-626DC3107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0675"/>
            <a:ext cx="784860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Choose edges for the spanning tree as follows.</a:t>
            </a:r>
          </a:p>
          <a:p>
            <a:pPr>
              <a:spcBef>
                <a:spcPct val="50000"/>
              </a:spcBef>
            </a:pPr>
            <a:r>
              <a:rPr lang="en-US" altLang="en-US" sz="3000" b="1" i="1">
                <a:latin typeface="Times New Roman" panose="02020603050405020304" pitchFamily="18" charset="0"/>
              </a:rPr>
              <a:t>Step 1:</a:t>
            </a:r>
            <a:r>
              <a:rPr lang="en-US" altLang="en-US" sz="3000">
                <a:latin typeface="Times New Roman" panose="02020603050405020304" pitchFamily="18" charset="0"/>
              </a:rPr>
              <a:t>	First edge: Choose any edge with the 		minimum weight.</a:t>
            </a:r>
          </a:p>
          <a:p>
            <a:pPr>
              <a:spcBef>
                <a:spcPct val="50000"/>
              </a:spcBef>
            </a:pPr>
            <a:r>
              <a:rPr lang="en-US" altLang="en-US" sz="3000" b="1" i="1">
                <a:latin typeface="Times New Roman" panose="02020603050405020304" pitchFamily="18" charset="0"/>
              </a:rPr>
              <a:t>Step 2:</a:t>
            </a:r>
            <a:r>
              <a:rPr lang="en-US" altLang="en-US" sz="3000">
                <a:latin typeface="Times New Roman" panose="02020603050405020304" pitchFamily="18" charset="0"/>
              </a:rPr>
              <a:t> 	Next edge: Choose any edge with 			minimum weight from </a:t>
            </a:r>
            <a:r>
              <a:rPr lang="en-US" altLang="en-US" sz="3000" i="1">
                <a:latin typeface="Times New Roman" panose="02020603050405020304" pitchFamily="18" charset="0"/>
              </a:rPr>
              <a:t>those not yet 		selected</a:t>
            </a:r>
            <a:r>
              <a:rPr lang="en-US" altLang="en-US" sz="3000">
                <a:latin typeface="Times New Roman" panose="02020603050405020304" pitchFamily="18" charset="0"/>
              </a:rPr>
              <a:t>.  (The subgraph can look 			disconnected at this stage.)</a:t>
            </a:r>
          </a:p>
          <a:p>
            <a:pPr>
              <a:spcBef>
                <a:spcPct val="50000"/>
              </a:spcBef>
            </a:pPr>
            <a:endParaRPr lang="en-US" altLang="en-US" sz="3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E3F8B9B-ABF7-46BF-9692-0B15D3613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5" y="381000"/>
            <a:ext cx="8610600" cy="838200"/>
          </a:xfrm>
        </p:spPr>
        <p:txBody>
          <a:bodyPr/>
          <a:lstStyle/>
          <a:p>
            <a:r>
              <a:rPr lang="en-US" altLang="en-US" sz="3000"/>
              <a:t>Kruskal’s Algorithm for Finding a Minimum Spanning Tree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07CAC5B7-39CB-458C-83AD-B8461914E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581150"/>
            <a:ext cx="8081963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b="1" i="1">
                <a:latin typeface="Times New Roman" panose="02020603050405020304" pitchFamily="18" charset="0"/>
              </a:rPr>
              <a:t>Step 3:</a:t>
            </a:r>
            <a:r>
              <a:rPr lang="en-US" altLang="en-US" sz="3000">
                <a:latin typeface="Times New Roman" panose="02020603050405020304" pitchFamily="18" charset="0"/>
              </a:rPr>
              <a:t> 	Continue to choose edges of 				minimum weight from those not yet 		selected, except </a:t>
            </a:r>
            <a:r>
              <a:rPr lang="en-US" altLang="en-US" sz="3000" i="1">
                <a:latin typeface="Times New Roman" panose="02020603050405020304" pitchFamily="18" charset="0"/>
              </a:rPr>
              <a:t>do not select any 			edge that creates a circuit</a:t>
            </a:r>
            <a:r>
              <a:rPr lang="en-US" altLang="en-US" sz="3000">
                <a:latin typeface="Times New Roman" panose="02020603050405020304" pitchFamily="18" charset="0"/>
              </a:rPr>
              <a:t> in the 			subgraph.</a:t>
            </a:r>
          </a:p>
          <a:p>
            <a:pPr>
              <a:spcBef>
                <a:spcPct val="50000"/>
              </a:spcBef>
            </a:pPr>
            <a:r>
              <a:rPr lang="en-US" altLang="en-US" sz="3000" b="1" i="1">
                <a:latin typeface="Times New Roman" panose="02020603050405020304" pitchFamily="18" charset="0"/>
              </a:rPr>
              <a:t>Step 4:</a:t>
            </a:r>
            <a:r>
              <a:rPr lang="en-US" altLang="en-US" sz="3000">
                <a:latin typeface="Times New Roman" panose="02020603050405020304" pitchFamily="18" charset="0"/>
              </a:rPr>
              <a:t>	Repeat step 3 until the subgraph 			connects all vertices of the original 			graph.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EA5151D-978F-44A3-8947-FA3546046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381000"/>
            <a:ext cx="8610600" cy="838200"/>
          </a:xfrm>
        </p:spPr>
        <p:txBody>
          <a:bodyPr/>
          <a:lstStyle/>
          <a:p>
            <a:r>
              <a:rPr lang="en-US" altLang="en-US"/>
              <a:t>Example: Applying Kruskal’s Algorithm</a:t>
            </a:r>
          </a:p>
        </p:txBody>
      </p:sp>
      <p:sp>
        <p:nvSpPr>
          <p:cNvPr id="24579" name="Freeform 3">
            <a:extLst>
              <a:ext uri="{FF2B5EF4-FFF2-40B4-BE49-F238E27FC236}">
                <a16:creationId xmlns:a16="http://schemas.microsoft.com/office/drawing/2014/main" id="{B91EACE8-958C-4E86-BCA8-6F455EFD4418}"/>
              </a:ext>
            </a:extLst>
          </p:cNvPr>
          <p:cNvSpPr>
            <a:spLocks/>
          </p:cNvSpPr>
          <p:nvPr/>
        </p:nvSpPr>
        <p:spPr bwMode="auto">
          <a:xfrm>
            <a:off x="2438400" y="4267200"/>
            <a:ext cx="533400" cy="914400"/>
          </a:xfrm>
          <a:custGeom>
            <a:avLst/>
            <a:gdLst>
              <a:gd name="T0" fmla="*/ 0 w 624"/>
              <a:gd name="T1" fmla="*/ 0 h 1152"/>
              <a:gd name="T2" fmla="*/ 315660820 w 624"/>
              <a:gd name="T3" fmla="*/ 574595625 h 1152"/>
              <a:gd name="T4" fmla="*/ 455954423 w 624"/>
              <a:gd name="T5" fmla="*/ 72580500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Freeform 4">
            <a:extLst>
              <a:ext uri="{FF2B5EF4-FFF2-40B4-BE49-F238E27FC236}">
                <a16:creationId xmlns:a16="http://schemas.microsoft.com/office/drawing/2014/main" id="{4F814B19-D456-4F94-9511-A58556DDF276}"/>
              </a:ext>
            </a:extLst>
          </p:cNvPr>
          <p:cNvSpPr>
            <a:spLocks/>
          </p:cNvSpPr>
          <p:nvPr/>
        </p:nvSpPr>
        <p:spPr bwMode="auto">
          <a:xfrm>
            <a:off x="2438400" y="3454400"/>
            <a:ext cx="1447800" cy="812800"/>
          </a:xfrm>
          <a:custGeom>
            <a:avLst/>
            <a:gdLst>
              <a:gd name="T0" fmla="*/ 0 w 912"/>
              <a:gd name="T1" fmla="*/ 1290320000 h 512"/>
              <a:gd name="T2" fmla="*/ 846772500 w 912"/>
              <a:gd name="T3" fmla="*/ 201612500 h 512"/>
              <a:gd name="T4" fmla="*/ 2147483646 w 912"/>
              <a:gd name="T5" fmla="*/ 80645000 h 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Freeform 5">
            <a:extLst>
              <a:ext uri="{FF2B5EF4-FFF2-40B4-BE49-F238E27FC236}">
                <a16:creationId xmlns:a16="http://schemas.microsoft.com/office/drawing/2014/main" id="{E0E5158F-DAB0-4B83-8296-CA1B58BE160C}"/>
              </a:ext>
            </a:extLst>
          </p:cNvPr>
          <p:cNvSpPr>
            <a:spLocks/>
          </p:cNvSpPr>
          <p:nvPr/>
        </p:nvSpPr>
        <p:spPr bwMode="auto">
          <a:xfrm>
            <a:off x="2971800" y="4419600"/>
            <a:ext cx="762000" cy="762000"/>
          </a:xfrm>
          <a:custGeom>
            <a:avLst/>
            <a:gdLst>
              <a:gd name="T0" fmla="*/ 0 w 480"/>
              <a:gd name="T1" fmla="*/ 1209675000 h 480"/>
              <a:gd name="T2" fmla="*/ 967740000 w 480"/>
              <a:gd name="T3" fmla="*/ 725805000 h 480"/>
              <a:gd name="T4" fmla="*/ 1209675000 w 480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Freeform 6">
            <a:extLst>
              <a:ext uri="{FF2B5EF4-FFF2-40B4-BE49-F238E27FC236}">
                <a16:creationId xmlns:a16="http://schemas.microsoft.com/office/drawing/2014/main" id="{6730E7B4-0435-4C55-B4CF-1DDCA8D27C70}"/>
              </a:ext>
            </a:extLst>
          </p:cNvPr>
          <p:cNvSpPr>
            <a:spLocks/>
          </p:cNvSpPr>
          <p:nvPr/>
        </p:nvSpPr>
        <p:spPr bwMode="auto">
          <a:xfrm>
            <a:off x="2438400" y="4267200"/>
            <a:ext cx="1295400" cy="330200"/>
          </a:xfrm>
          <a:custGeom>
            <a:avLst/>
            <a:gdLst>
              <a:gd name="T0" fmla="*/ 0 w 816"/>
              <a:gd name="T1" fmla="*/ 0 h 208"/>
              <a:gd name="T2" fmla="*/ 967740000 w 816"/>
              <a:gd name="T3" fmla="*/ 483870000 h 208"/>
              <a:gd name="T4" fmla="*/ 2056447500 w 816"/>
              <a:gd name="T5" fmla="*/ 2419350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83" name="AutoShape 7">
            <a:extLst>
              <a:ext uri="{FF2B5EF4-FFF2-40B4-BE49-F238E27FC236}">
                <a16:creationId xmlns:a16="http://schemas.microsoft.com/office/drawing/2014/main" id="{A0BE39D5-41A5-4865-AC82-7C601D8C547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24400" y="39624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4" name="Freeform 8">
            <a:extLst>
              <a:ext uri="{FF2B5EF4-FFF2-40B4-BE49-F238E27FC236}">
                <a16:creationId xmlns:a16="http://schemas.microsoft.com/office/drawing/2014/main" id="{050BDEEB-A675-429D-B844-FF501BA89D83}"/>
              </a:ext>
            </a:extLst>
          </p:cNvPr>
          <p:cNvSpPr>
            <a:spLocks/>
          </p:cNvSpPr>
          <p:nvPr/>
        </p:nvSpPr>
        <p:spPr bwMode="auto">
          <a:xfrm>
            <a:off x="3886200" y="3187700"/>
            <a:ext cx="1219200" cy="393700"/>
          </a:xfrm>
          <a:custGeom>
            <a:avLst/>
            <a:gdLst>
              <a:gd name="T0" fmla="*/ 0 w 768"/>
              <a:gd name="T1" fmla="*/ 504031250 h 248"/>
              <a:gd name="T2" fmla="*/ 1209675000 w 768"/>
              <a:gd name="T3" fmla="*/ 20161250 h 248"/>
              <a:gd name="T4" fmla="*/ 1935480000 w 768"/>
              <a:gd name="T5" fmla="*/ 62499875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9">
            <a:extLst>
              <a:ext uri="{FF2B5EF4-FFF2-40B4-BE49-F238E27FC236}">
                <a16:creationId xmlns:a16="http://schemas.microsoft.com/office/drawing/2014/main" id="{7FFC9F3A-9810-4BB0-9CB7-719CD244384D}"/>
              </a:ext>
            </a:extLst>
          </p:cNvPr>
          <p:cNvSpPr>
            <a:spLocks/>
          </p:cNvSpPr>
          <p:nvPr/>
        </p:nvSpPr>
        <p:spPr bwMode="auto">
          <a:xfrm>
            <a:off x="3733800" y="3505200"/>
            <a:ext cx="495300" cy="914400"/>
          </a:xfrm>
          <a:custGeom>
            <a:avLst/>
            <a:gdLst>
              <a:gd name="T0" fmla="*/ 0 w 312"/>
              <a:gd name="T1" fmla="*/ 1451610000 h 576"/>
              <a:gd name="T2" fmla="*/ 725805000 w 312"/>
              <a:gd name="T3" fmla="*/ 725805000 h 576"/>
              <a:gd name="T4" fmla="*/ 362902500 w 31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Freeform 10">
            <a:extLst>
              <a:ext uri="{FF2B5EF4-FFF2-40B4-BE49-F238E27FC236}">
                <a16:creationId xmlns:a16="http://schemas.microsoft.com/office/drawing/2014/main" id="{2077751D-F44E-4D1F-85B9-6A11DCC3B561}"/>
              </a:ext>
            </a:extLst>
          </p:cNvPr>
          <p:cNvSpPr>
            <a:spLocks/>
          </p:cNvSpPr>
          <p:nvPr/>
        </p:nvSpPr>
        <p:spPr bwMode="auto">
          <a:xfrm>
            <a:off x="3733800" y="3581400"/>
            <a:ext cx="1371600" cy="901700"/>
          </a:xfrm>
          <a:custGeom>
            <a:avLst/>
            <a:gdLst>
              <a:gd name="T0" fmla="*/ 0 w 864"/>
              <a:gd name="T1" fmla="*/ 1330642500 h 568"/>
              <a:gd name="T2" fmla="*/ 1451610000 w 864"/>
              <a:gd name="T3" fmla="*/ 1209675000 h 568"/>
              <a:gd name="T4" fmla="*/ 2147483646 w 864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Freeform 11">
            <a:extLst>
              <a:ext uri="{FF2B5EF4-FFF2-40B4-BE49-F238E27FC236}">
                <a16:creationId xmlns:a16="http://schemas.microsoft.com/office/drawing/2014/main" id="{431FEDE9-E8F0-413E-AF0E-9FE6B842ECBC}"/>
              </a:ext>
            </a:extLst>
          </p:cNvPr>
          <p:cNvSpPr>
            <a:spLocks/>
          </p:cNvSpPr>
          <p:nvPr/>
        </p:nvSpPr>
        <p:spPr bwMode="auto">
          <a:xfrm>
            <a:off x="2971800" y="5105400"/>
            <a:ext cx="2895600" cy="406400"/>
          </a:xfrm>
          <a:custGeom>
            <a:avLst/>
            <a:gdLst>
              <a:gd name="T0" fmla="*/ 0 w 1824"/>
              <a:gd name="T1" fmla="*/ 171566305 h 304"/>
              <a:gd name="T2" fmla="*/ 2147483646 w 1824"/>
              <a:gd name="T3" fmla="*/ 514698916 h 304"/>
              <a:gd name="T4" fmla="*/ 2147483646 w 1824"/>
              <a:gd name="T5" fmla="*/ 0 h 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Freeform 12">
            <a:extLst>
              <a:ext uri="{FF2B5EF4-FFF2-40B4-BE49-F238E27FC236}">
                <a16:creationId xmlns:a16="http://schemas.microsoft.com/office/drawing/2014/main" id="{11EE4238-4349-45EF-A712-21E6856F8818}"/>
              </a:ext>
            </a:extLst>
          </p:cNvPr>
          <p:cNvSpPr>
            <a:spLocks/>
          </p:cNvSpPr>
          <p:nvPr/>
        </p:nvSpPr>
        <p:spPr bwMode="auto">
          <a:xfrm>
            <a:off x="2971800" y="3581400"/>
            <a:ext cx="2133600" cy="1638300"/>
          </a:xfrm>
          <a:custGeom>
            <a:avLst/>
            <a:gdLst>
              <a:gd name="T0" fmla="*/ 0 w 1344"/>
              <a:gd name="T1" fmla="*/ 2147483646 h 1032"/>
              <a:gd name="T2" fmla="*/ 2147483646 w 1344"/>
              <a:gd name="T3" fmla="*/ 2147483646 h 1032"/>
              <a:gd name="T4" fmla="*/ 2147483646 w 1344"/>
              <a:gd name="T5" fmla="*/ 0 h 10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8171EC43-8B6A-4947-8026-828FA9EF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2F350B24-168E-476E-8DFF-9D1A97957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105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11ED8D8E-96E3-407F-9D36-12A180700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3855605F-BBF7-418E-9447-DE8B5E2CC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5926DA45-2859-4D44-B6AA-D794D01AA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594" name="Text Box 18">
            <a:extLst>
              <a:ext uri="{FF2B5EF4-FFF2-40B4-BE49-F238E27FC236}">
                <a16:creationId xmlns:a16="http://schemas.microsoft.com/office/drawing/2014/main" id="{E86918E0-62C9-42FE-B962-53890FA7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0580AAEA-7E69-4436-B7E1-328D61C98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743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596" name="Text Box 20">
            <a:extLst>
              <a:ext uri="{FF2B5EF4-FFF2-40B4-BE49-F238E27FC236}">
                <a16:creationId xmlns:a16="http://schemas.microsoft.com/office/drawing/2014/main" id="{E5CE4EAD-FDE7-42E2-8BDE-7591A507F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200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C4FF3A16-F4FC-4AD8-9829-FC2ECFCB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14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8F315A92-AD9E-4662-8BD7-8560B2F0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7.5</a:t>
            </a:r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B3ED38BA-142D-4D75-AAEA-3FCA40507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10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id="{098B479C-AFBC-4A94-89BA-A0C1AE9F2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96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id="{78AC90AD-E6DE-4458-886F-A639429EE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648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232EAA77-3488-48A2-8868-A6BB014C2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9.5</a:t>
            </a:r>
          </a:p>
        </p:txBody>
      </p:sp>
      <p:sp>
        <p:nvSpPr>
          <p:cNvPr id="24603" name="Text Box 27">
            <a:extLst>
              <a:ext uri="{FF2B5EF4-FFF2-40B4-BE49-F238E27FC236}">
                <a16:creationId xmlns:a16="http://schemas.microsoft.com/office/drawing/2014/main" id="{36E15FB1-C6ED-431A-989D-713939FB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657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4.5</a:t>
            </a:r>
          </a:p>
        </p:txBody>
      </p:sp>
      <p:sp>
        <p:nvSpPr>
          <p:cNvPr id="24604" name="Text Box 28">
            <a:extLst>
              <a:ext uri="{FF2B5EF4-FFF2-40B4-BE49-F238E27FC236}">
                <a16:creationId xmlns:a16="http://schemas.microsoft.com/office/drawing/2014/main" id="{6C32F02A-4F1E-4B2E-90D4-62055148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648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1.5</a:t>
            </a:r>
          </a:p>
        </p:txBody>
      </p:sp>
      <p:sp>
        <p:nvSpPr>
          <p:cNvPr id="24605" name="Text Box 29">
            <a:extLst>
              <a:ext uri="{FF2B5EF4-FFF2-40B4-BE49-F238E27FC236}">
                <a16:creationId xmlns:a16="http://schemas.microsoft.com/office/drawing/2014/main" id="{C351E190-330A-4DD7-85FD-BE4DA1E68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584325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Use Kruskal’s algorithm to find a minimum spanning tree for the graph.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770CB2F-ED0E-433D-BF93-3C147DE54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610600" cy="838200"/>
          </a:xfrm>
        </p:spPr>
        <p:txBody>
          <a:bodyPr/>
          <a:lstStyle/>
          <a:p>
            <a:r>
              <a:rPr lang="en-US" altLang="en-US"/>
              <a:t>Example: Applying Kruskal’s Algorithm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3BC196A-7D9C-432A-8672-42064B96F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31938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5604" name="Freeform 4">
            <a:extLst>
              <a:ext uri="{FF2B5EF4-FFF2-40B4-BE49-F238E27FC236}">
                <a16:creationId xmlns:a16="http://schemas.microsoft.com/office/drawing/2014/main" id="{A93066D7-2F23-4E05-B1A4-7102F30C7D6D}"/>
              </a:ext>
            </a:extLst>
          </p:cNvPr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>
              <a:gd name="T0" fmla="*/ 0 w 624"/>
              <a:gd name="T1" fmla="*/ 0 h 1152"/>
              <a:gd name="T2" fmla="*/ 315660820 w 624"/>
              <a:gd name="T3" fmla="*/ 574595625 h 1152"/>
              <a:gd name="T4" fmla="*/ 455954423 w 624"/>
              <a:gd name="T5" fmla="*/ 72580500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Freeform 5">
            <a:extLst>
              <a:ext uri="{FF2B5EF4-FFF2-40B4-BE49-F238E27FC236}">
                <a16:creationId xmlns:a16="http://schemas.microsoft.com/office/drawing/2014/main" id="{83B330C3-4373-4281-8E9B-48F7A424E038}"/>
              </a:ext>
            </a:extLst>
          </p:cNvPr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>
              <a:gd name="T0" fmla="*/ 0 w 912"/>
              <a:gd name="T1" fmla="*/ 1290320000 h 512"/>
              <a:gd name="T2" fmla="*/ 846772500 w 912"/>
              <a:gd name="T3" fmla="*/ 201612500 h 512"/>
              <a:gd name="T4" fmla="*/ 2147483646 w 912"/>
              <a:gd name="T5" fmla="*/ 80645000 h 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Freeform 6">
            <a:extLst>
              <a:ext uri="{FF2B5EF4-FFF2-40B4-BE49-F238E27FC236}">
                <a16:creationId xmlns:a16="http://schemas.microsoft.com/office/drawing/2014/main" id="{3DF241D1-9FB5-4164-9350-6159A1D86075}"/>
              </a:ext>
            </a:extLst>
          </p:cNvPr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>
              <a:gd name="T0" fmla="*/ 0 w 480"/>
              <a:gd name="T1" fmla="*/ 1209675000 h 480"/>
              <a:gd name="T2" fmla="*/ 967740000 w 480"/>
              <a:gd name="T3" fmla="*/ 725805000 h 480"/>
              <a:gd name="T4" fmla="*/ 1209675000 w 480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Freeform 7">
            <a:extLst>
              <a:ext uri="{FF2B5EF4-FFF2-40B4-BE49-F238E27FC236}">
                <a16:creationId xmlns:a16="http://schemas.microsoft.com/office/drawing/2014/main" id="{EFB55965-F302-4C4B-BEF5-B6CEC678501F}"/>
              </a:ext>
            </a:extLst>
          </p:cNvPr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>
              <a:gd name="T0" fmla="*/ 0 w 816"/>
              <a:gd name="T1" fmla="*/ 0 h 208"/>
              <a:gd name="T2" fmla="*/ 967740000 w 816"/>
              <a:gd name="T3" fmla="*/ 483870000 h 208"/>
              <a:gd name="T4" fmla="*/ 2056447500 w 816"/>
              <a:gd name="T5" fmla="*/ 2419350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608" name="AutoShape 8">
            <a:extLst>
              <a:ext uri="{FF2B5EF4-FFF2-40B4-BE49-F238E27FC236}">
                <a16:creationId xmlns:a16="http://schemas.microsoft.com/office/drawing/2014/main" id="{7B590957-B0FE-4227-834B-AA5805BFC52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09" name="Freeform 9">
            <a:extLst>
              <a:ext uri="{FF2B5EF4-FFF2-40B4-BE49-F238E27FC236}">
                <a16:creationId xmlns:a16="http://schemas.microsoft.com/office/drawing/2014/main" id="{F5364FE3-EA99-4060-97CF-BA75E56EB72D}"/>
              </a:ext>
            </a:extLst>
          </p:cNvPr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>
              <a:gd name="T0" fmla="*/ 0 w 768"/>
              <a:gd name="T1" fmla="*/ 504031250 h 248"/>
              <a:gd name="T2" fmla="*/ 1209675000 w 768"/>
              <a:gd name="T3" fmla="*/ 20161250 h 248"/>
              <a:gd name="T4" fmla="*/ 1935480000 w 768"/>
              <a:gd name="T5" fmla="*/ 62499875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Freeform 10">
            <a:extLst>
              <a:ext uri="{FF2B5EF4-FFF2-40B4-BE49-F238E27FC236}">
                <a16:creationId xmlns:a16="http://schemas.microsoft.com/office/drawing/2014/main" id="{C9DF74B4-4642-41D9-8464-F31498E16261}"/>
              </a:ext>
            </a:extLst>
          </p:cNvPr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>
              <a:gd name="T0" fmla="*/ 0 w 312"/>
              <a:gd name="T1" fmla="*/ 1451610000 h 576"/>
              <a:gd name="T2" fmla="*/ 725805000 w 312"/>
              <a:gd name="T3" fmla="*/ 725805000 h 576"/>
              <a:gd name="T4" fmla="*/ 362902500 w 31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Freeform 11">
            <a:extLst>
              <a:ext uri="{FF2B5EF4-FFF2-40B4-BE49-F238E27FC236}">
                <a16:creationId xmlns:a16="http://schemas.microsoft.com/office/drawing/2014/main" id="{FFDAAC2E-5BBC-480F-8707-F285B97FDCB1}"/>
              </a:ext>
            </a:extLst>
          </p:cNvPr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>
              <a:gd name="T0" fmla="*/ 0 w 864"/>
              <a:gd name="T1" fmla="*/ 1330642500 h 568"/>
              <a:gd name="T2" fmla="*/ 1451610000 w 864"/>
              <a:gd name="T3" fmla="*/ 1209675000 h 568"/>
              <a:gd name="T4" fmla="*/ 2147483646 w 864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Freeform 12">
            <a:extLst>
              <a:ext uri="{FF2B5EF4-FFF2-40B4-BE49-F238E27FC236}">
                <a16:creationId xmlns:a16="http://schemas.microsoft.com/office/drawing/2014/main" id="{C5027B47-62C5-409E-837D-2DF0D75E7DAB}"/>
              </a:ext>
            </a:extLst>
          </p:cNvPr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>
              <a:gd name="T0" fmla="*/ 0 w 1824"/>
              <a:gd name="T1" fmla="*/ 171566305 h 304"/>
              <a:gd name="T2" fmla="*/ 2147483646 w 1824"/>
              <a:gd name="T3" fmla="*/ 514698916 h 304"/>
              <a:gd name="T4" fmla="*/ 2147483646 w 1824"/>
              <a:gd name="T5" fmla="*/ 0 h 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Freeform 13">
            <a:extLst>
              <a:ext uri="{FF2B5EF4-FFF2-40B4-BE49-F238E27FC236}">
                <a16:creationId xmlns:a16="http://schemas.microsoft.com/office/drawing/2014/main" id="{76255355-EA74-4D05-8E0B-F40BB94FAD76}"/>
              </a:ext>
            </a:extLst>
          </p:cNvPr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>
              <a:gd name="T0" fmla="*/ 0 w 1344"/>
              <a:gd name="T1" fmla="*/ 2147483646 h 1032"/>
              <a:gd name="T2" fmla="*/ 2147483646 w 1344"/>
              <a:gd name="T3" fmla="*/ 2147483646 h 1032"/>
              <a:gd name="T4" fmla="*/ 2147483646 w 1344"/>
              <a:gd name="T5" fmla="*/ 0 h 10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439E6325-D35D-4DE5-92C3-1E8633DC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06BA4CB8-1E4D-4F01-A55C-D127ACB84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2459FF56-1005-4233-8DEC-A0645E321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B817BE26-5C7C-4BEF-B6EC-4A516912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5618" name="Text Box 18">
            <a:extLst>
              <a:ext uri="{FF2B5EF4-FFF2-40B4-BE49-F238E27FC236}">
                <a16:creationId xmlns:a16="http://schemas.microsoft.com/office/drawing/2014/main" id="{06E2EC3B-ABA3-490E-8368-4DCE4E759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E33F247A-E1E9-4E93-97BF-B8830DDF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5620" name="Text Box 20">
            <a:extLst>
              <a:ext uri="{FF2B5EF4-FFF2-40B4-BE49-F238E27FC236}">
                <a16:creationId xmlns:a16="http://schemas.microsoft.com/office/drawing/2014/main" id="{7D511001-4258-49C1-B7F7-1DC4EE9B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DBD4D5B7-F71F-4A90-AC41-40DD6C4F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F0ACDA92-4976-474B-9BF3-16083152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FA8E72D1-849A-4409-9F5E-E3479B62E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7.5</a:t>
            </a: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id="{CBC29973-8732-4345-AB62-1AA14C0BF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625" name="Text Box 25">
            <a:extLst>
              <a:ext uri="{FF2B5EF4-FFF2-40B4-BE49-F238E27FC236}">
                <a16:creationId xmlns:a16="http://schemas.microsoft.com/office/drawing/2014/main" id="{0F50A9F5-AC5B-41CE-9328-D851193D9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EB800BF8-3394-4F2C-9818-0A6E3F96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27" name="Text Box 27">
            <a:extLst>
              <a:ext uri="{FF2B5EF4-FFF2-40B4-BE49-F238E27FC236}">
                <a16:creationId xmlns:a16="http://schemas.microsoft.com/office/drawing/2014/main" id="{8D48B21B-4784-4ED2-ADA8-86BF2FF7F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9.5</a:t>
            </a:r>
          </a:p>
        </p:txBody>
      </p:sp>
      <p:sp>
        <p:nvSpPr>
          <p:cNvPr id="25628" name="Text Box 28">
            <a:extLst>
              <a:ext uri="{FF2B5EF4-FFF2-40B4-BE49-F238E27FC236}">
                <a16:creationId xmlns:a16="http://schemas.microsoft.com/office/drawing/2014/main" id="{FB07D335-66AB-4BA9-8759-7DAC9C74B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4.5</a:t>
            </a:r>
          </a:p>
        </p:txBody>
      </p:sp>
      <p:sp>
        <p:nvSpPr>
          <p:cNvPr id="25629" name="Text Box 29">
            <a:extLst>
              <a:ext uri="{FF2B5EF4-FFF2-40B4-BE49-F238E27FC236}">
                <a16:creationId xmlns:a16="http://schemas.microsoft.com/office/drawing/2014/main" id="{4DD92A42-1567-4D6A-A65D-E0D2EDD85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1.5</a:t>
            </a:r>
          </a:p>
        </p:txBody>
      </p:sp>
      <p:sp>
        <p:nvSpPr>
          <p:cNvPr id="25630" name="Text Box 30">
            <a:extLst>
              <a:ext uri="{FF2B5EF4-FFF2-40B4-BE49-F238E27FC236}">
                <a16:creationId xmlns:a16="http://schemas.microsoft.com/office/drawing/2014/main" id="{DFEF6F84-C3C6-40E1-9491-C96D96A76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209800"/>
            <a:ext cx="6400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First, choose ED (the smallest weight).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301B6AA-5B23-46FF-B652-BCD6E3594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381000"/>
            <a:ext cx="8610600" cy="838200"/>
          </a:xfrm>
        </p:spPr>
        <p:txBody>
          <a:bodyPr/>
          <a:lstStyle/>
          <a:p>
            <a:r>
              <a:rPr lang="en-US" altLang="en-US"/>
              <a:t>Example: Applying Kruskal’s Algorithm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E076FB3-EEDA-4019-A696-2DB6BCEAA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525588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6628" name="Freeform 4">
            <a:extLst>
              <a:ext uri="{FF2B5EF4-FFF2-40B4-BE49-F238E27FC236}">
                <a16:creationId xmlns:a16="http://schemas.microsoft.com/office/drawing/2014/main" id="{39820C7C-E558-47F5-9005-57E8D6780E78}"/>
              </a:ext>
            </a:extLst>
          </p:cNvPr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>
              <a:gd name="T0" fmla="*/ 0 w 624"/>
              <a:gd name="T1" fmla="*/ 0 h 1152"/>
              <a:gd name="T2" fmla="*/ 315660820 w 624"/>
              <a:gd name="T3" fmla="*/ 574595625 h 1152"/>
              <a:gd name="T4" fmla="*/ 455954423 w 624"/>
              <a:gd name="T5" fmla="*/ 72580500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Freeform 5">
            <a:extLst>
              <a:ext uri="{FF2B5EF4-FFF2-40B4-BE49-F238E27FC236}">
                <a16:creationId xmlns:a16="http://schemas.microsoft.com/office/drawing/2014/main" id="{B207FB0D-C119-4F6F-B413-B3844840EAE0}"/>
              </a:ext>
            </a:extLst>
          </p:cNvPr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>
              <a:gd name="T0" fmla="*/ 0 w 912"/>
              <a:gd name="T1" fmla="*/ 1290320000 h 512"/>
              <a:gd name="T2" fmla="*/ 846772500 w 912"/>
              <a:gd name="T3" fmla="*/ 201612500 h 512"/>
              <a:gd name="T4" fmla="*/ 2147483646 w 912"/>
              <a:gd name="T5" fmla="*/ 80645000 h 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Freeform 6">
            <a:extLst>
              <a:ext uri="{FF2B5EF4-FFF2-40B4-BE49-F238E27FC236}">
                <a16:creationId xmlns:a16="http://schemas.microsoft.com/office/drawing/2014/main" id="{5A9C0F05-42C2-4B30-8745-E8421EA83EE9}"/>
              </a:ext>
            </a:extLst>
          </p:cNvPr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>
              <a:gd name="T0" fmla="*/ 0 w 480"/>
              <a:gd name="T1" fmla="*/ 1209675000 h 480"/>
              <a:gd name="T2" fmla="*/ 967740000 w 480"/>
              <a:gd name="T3" fmla="*/ 725805000 h 480"/>
              <a:gd name="T4" fmla="*/ 1209675000 w 480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Freeform 7">
            <a:extLst>
              <a:ext uri="{FF2B5EF4-FFF2-40B4-BE49-F238E27FC236}">
                <a16:creationId xmlns:a16="http://schemas.microsoft.com/office/drawing/2014/main" id="{57AD37BD-EA05-4FEB-AC61-6EE57135DFF1}"/>
              </a:ext>
            </a:extLst>
          </p:cNvPr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>
              <a:gd name="T0" fmla="*/ 0 w 816"/>
              <a:gd name="T1" fmla="*/ 0 h 208"/>
              <a:gd name="T2" fmla="*/ 967740000 w 816"/>
              <a:gd name="T3" fmla="*/ 483870000 h 208"/>
              <a:gd name="T4" fmla="*/ 2056447500 w 816"/>
              <a:gd name="T5" fmla="*/ 2419350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632" name="AutoShape 8">
            <a:extLst>
              <a:ext uri="{FF2B5EF4-FFF2-40B4-BE49-F238E27FC236}">
                <a16:creationId xmlns:a16="http://schemas.microsoft.com/office/drawing/2014/main" id="{36B54D38-12BE-4EA6-AEC6-A635AEFA25A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3" name="Freeform 9">
            <a:extLst>
              <a:ext uri="{FF2B5EF4-FFF2-40B4-BE49-F238E27FC236}">
                <a16:creationId xmlns:a16="http://schemas.microsoft.com/office/drawing/2014/main" id="{3B3A9794-5E74-43D8-A036-8889DACB095C}"/>
              </a:ext>
            </a:extLst>
          </p:cNvPr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>
              <a:gd name="T0" fmla="*/ 0 w 768"/>
              <a:gd name="T1" fmla="*/ 504031250 h 248"/>
              <a:gd name="T2" fmla="*/ 1209675000 w 768"/>
              <a:gd name="T3" fmla="*/ 20161250 h 248"/>
              <a:gd name="T4" fmla="*/ 1935480000 w 768"/>
              <a:gd name="T5" fmla="*/ 62499875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Freeform 10">
            <a:extLst>
              <a:ext uri="{FF2B5EF4-FFF2-40B4-BE49-F238E27FC236}">
                <a16:creationId xmlns:a16="http://schemas.microsoft.com/office/drawing/2014/main" id="{8C0DDBCC-C4E2-431C-844F-3E52147309AD}"/>
              </a:ext>
            </a:extLst>
          </p:cNvPr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>
              <a:gd name="T0" fmla="*/ 0 w 312"/>
              <a:gd name="T1" fmla="*/ 1451610000 h 576"/>
              <a:gd name="T2" fmla="*/ 725805000 w 312"/>
              <a:gd name="T3" fmla="*/ 725805000 h 576"/>
              <a:gd name="T4" fmla="*/ 362902500 w 31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Freeform 11">
            <a:extLst>
              <a:ext uri="{FF2B5EF4-FFF2-40B4-BE49-F238E27FC236}">
                <a16:creationId xmlns:a16="http://schemas.microsoft.com/office/drawing/2014/main" id="{82C54CE7-D98C-4626-8E88-1C515A1CDDBC}"/>
              </a:ext>
            </a:extLst>
          </p:cNvPr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>
              <a:gd name="T0" fmla="*/ 0 w 864"/>
              <a:gd name="T1" fmla="*/ 1330642500 h 568"/>
              <a:gd name="T2" fmla="*/ 1451610000 w 864"/>
              <a:gd name="T3" fmla="*/ 1209675000 h 568"/>
              <a:gd name="T4" fmla="*/ 2147483646 w 864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Freeform 12">
            <a:extLst>
              <a:ext uri="{FF2B5EF4-FFF2-40B4-BE49-F238E27FC236}">
                <a16:creationId xmlns:a16="http://schemas.microsoft.com/office/drawing/2014/main" id="{102EEB0E-EA14-452F-8DD5-1DFA600B5E9C}"/>
              </a:ext>
            </a:extLst>
          </p:cNvPr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>
              <a:gd name="T0" fmla="*/ 0 w 1824"/>
              <a:gd name="T1" fmla="*/ 171566305 h 304"/>
              <a:gd name="T2" fmla="*/ 2147483646 w 1824"/>
              <a:gd name="T3" fmla="*/ 514698916 h 304"/>
              <a:gd name="T4" fmla="*/ 2147483646 w 1824"/>
              <a:gd name="T5" fmla="*/ 0 h 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13">
            <a:extLst>
              <a:ext uri="{FF2B5EF4-FFF2-40B4-BE49-F238E27FC236}">
                <a16:creationId xmlns:a16="http://schemas.microsoft.com/office/drawing/2014/main" id="{CF4116C6-D4BF-46B0-B4CD-6F86081D4AC8}"/>
              </a:ext>
            </a:extLst>
          </p:cNvPr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>
              <a:gd name="T0" fmla="*/ 0 w 1344"/>
              <a:gd name="T1" fmla="*/ 2147483646 h 1032"/>
              <a:gd name="T2" fmla="*/ 2147483646 w 1344"/>
              <a:gd name="T3" fmla="*/ 2147483646 h 1032"/>
              <a:gd name="T4" fmla="*/ 2147483646 w 1344"/>
              <a:gd name="T5" fmla="*/ 0 h 10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472F6B70-C0DA-405E-B71D-3FEBDC2C4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82EE55A5-68BA-4A43-A6F2-93156832E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3A5074BA-86F2-446D-A6E5-81666E90F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79C14C5B-AE64-49C3-9F42-7B9EE1777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DD91704B-79A0-449C-BF68-F4D1C7AF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E42DABBB-1900-4514-8BB7-C4AA368A7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4A7FE88D-F0D3-4B4B-AB47-54078157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45" name="Text Box 21">
            <a:extLst>
              <a:ext uri="{FF2B5EF4-FFF2-40B4-BE49-F238E27FC236}">
                <a16:creationId xmlns:a16="http://schemas.microsoft.com/office/drawing/2014/main" id="{8830E251-02C1-4DC3-AFF2-03664ED9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C893651E-68EE-4773-929B-282E5F0CE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647" name="Text Box 23">
            <a:extLst>
              <a:ext uri="{FF2B5EF4-FFF2-40B4-BE49-F238E27FC236}">
                <a16:creationId xmlns:a16="http://schemas.microsoft.com/office/drawing/2014/main" id="{337237AA-BCE9-4585-A98B-E1CA9194F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7.5</a:t>
            </a:r>
          </a:p>
        </p:txBody>
      </p:sp>
      <p:sp>
        <p:nvSpPr>
          <p:cNvPr id="26648" name="Text Box 24">
            <a:extLst>
              <a:ext uri="{FF2B5EF4-FFF2-40B4-BE49-F238E27FC236}">
                <a16:creationId xmlns:a16="http://schemas.microsoft.com/office/drawing/2014/main" id="{0C7166CD-A02C-434F-AC76-6B4DA9E8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6649" name="Text Box 25">
            <a:extLst>
              <a:ext uri="{FF2B5EF4-FFF2-40B4-BE49-F238E27FC236}">
                <a16:creationId xmlns:a16="http://schemas.microsoft.com/office/drawing/2014/main" id="{FB063E4F-C855-4DDA-91EC-7B2B63489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11069A07-5F41-4EC9-8F11-94FF2F572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51" name="Text Box 27">
            <a:extLst>
              <a:ext uri="{FF2B5EF4-FFF2-40B4-BE49-F238E27FC236}">
                <a16:creationId xmlns:a16="http://schemas.microsoft.com/office/drawing/2014/main" id="{356D4819-5610-49A9-949B-D18395BB6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9.5</a:t>
            </a:r>
          </a:p>
        </p:txBody>
      </p:sp>
      <p:sp>
        <p:nvSpPr>
          <p:cNvPr id="26652" name="Text Box 28">
            <a:extLst>
              <a:ext uri="{FF2B5EF4-FFF2-40B4-BE49-F238E27FC236}">
                <a16:creationId xmlns:a16="http://schemas.microsoft.com/office/drawing/2014/main" id="{5DA15DE1-46D3-4617-936F-189491FCE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4.5</a:t>
            </a:r>
          </a:p>
        </p:txBody>
      </p:sp>
      <p:sp>
        <p:nvSpPr>
          <p:cNvPr id="26653" name="Text Box 29">
            <a:extLst>
              <a:ext uri="{FF2B5EF4-FFF2-40B4-BE49-F238E27FC236}">
                <a16:creationId xmlns:a16="http://schemas.microsoft.com/office/drawing/2014/main" id="{FD6DAED3-9CAB-4BE2-811F-F881F12CF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1.5</a:t>
            </a:r>
          </a:p>
        </p:txBody>
      </p:sp>
      <p:sp>
        <p:nvSpPr>
          <p:cNvPr id="26654" name="Text Box 30">
            <a:extLst>
              <a:ext uri="{FF2B5EF4-FFF2-40B4-BE49-F238E27FC236}">
                <a16:creationId xmlns:a16="http://schemas.microsoft.com/office/drawing/2014/main" id="{D2191D18-092A-4D4C-ABC6-DF10504A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190750"/>
            <a:ext cx="78597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Now choose BF (the smallest remaining weight).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E815EC-DBD6-4AA3-BB30-114309B1D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11: </a:t>
            </a:r>
            <a:r>
              <a:rPr lang="en-US" altLang="en-US" dirty="0">
                <a:solidFill>
                  <a:schemeClr val="accent2"/>
                </a:solidFill>
              </a:rPr>
              <a:t>Graph Theory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9F9294A-A086-485A-8ECD-4052FF9F4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6738" indent="-566738" eaLnBrk="1" hangingPunct="1"/>
            <a:r>
              <a:rPr lang="en-US" altLang="en-US" dirty="0"/>
              <a:t>11.1	Basic Concepts</a:t>
            </a:r>
          </a:p>
          <a:p>
            <a:pPr marL="566738" indent="-566738" eaLnBrk="1" hangingPunct="1"/>
            <a:r>
              <a:rPr lang="en-US" altLang="en-US" dirty="0"/>
              <a:t>11.2	Euler Circuits and Route Planning</a:t>
            </a:r>
          </a:p>
          <a:p>
            <a:pPr marL="566738" indent="-566738" eaLnBrk="1" hangingPunct="1"/>
            <a:r>
              <a:rPr lang="en-US" altLang="en-US" dirty="0"/>
              <a:t>11.3	Hamilton Circuits and Algorithms</a:t>
            </a:r>
          </a:p>
          <a:p>
            <a:pPr marL="566738" indent="-566738" eaLnBrk="1" hangingPunct="1"/>
            <a:r>
              <a:rPr lang="en-US" altLang="en-US" dirty="0"/>
              <a:t>11.4	Trees and Minimum Spanning Trees</a:t>
            </a:r>
          </a:p>
          <a:p>
            <a:pPr marL="566738" indent="-566738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11C08A9-4DCD-4B8A-A011-1BF6FAC9B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381000"/>
            <a:ext cx="8610600" cy="838200"/>
          </a:xfrm>
        </p:spPr>
        <p:txBody>
          <a:bodyPr/>
          <a:lstStyle/>
          <a:p>
            <a:r>
              <a:rPr lang="en-US" altLang="en-US"/>
              <a:t>Example: Applying Kruskal’s Algorithm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8E7A0F9F-10DC-4631-A4AF-6C47B36F4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525588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7652" name="Freeform 4">
            <a:extLst>
              <a:ext uri="{FF2B5EF4-FFF2-40B4-BE49-F238E27FC236}">
                <a16:creationId xmlns:a16="http://schemas.microsoft.com/office/drawing/2014/main" id="{3FDA9204-BCE4-4DCE-9039-BCE5FECA4807}"/>
              </a:ext>
            </a:extLst>
          </p:cNvPr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>
              <a:gd name="T0" fmla="*/ 0 w 624"/>
              <a:gd name="T1" fmla="*/ 0 h 1152"/>
              <a:gd name="T2" fmla="*/ 315660820 w 624"/>
              <a:gd name="T3" fmla="*/ 574595625 h 1152"/>
              <a:gd name="T4" fmla="*/ 455954423 w 624"/>
              <a:gd name="T5" fmla="*/ 72580500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Freeform 5">
            <a:extLst>
              <a:ext uri="{FF2B5EF4-FFF2-40B4-BE49-F238E27FC236}">
                <a16:creationId xmlns:a16="http://schemas.microsoft.com/office/drawing/2014/main" id="{9A7E6D81-BDB1-43F3-AB4E-5AE7C0756F9D}"/>
              </a:ext>
            </a:extLst>
          </p:cNvPr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>
              <a:gd name="T0" fmla="*/ 0 w 912"/>
              <a:gd name="T1" fmla="*/ 1290320000 h 512"/>
              <a:gd name="T2" fmla="*/ 846772500 w 912"/>
              <a:gd name="T3" fmla="*/ 201612500 h 512"/>
              <a:gd name="T4" fmla="*/ 2147483646 w 912"/>
              <a:gd name="T5" fmla="*/ 80645000 h 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Freeform 6">
            <a:extLst>
              <a:ext uri="{FF2B5EF4-FFF2-40B4-BE49-F238E27FC236}">
                <a16:creationId xmlns:a16="http://schemas.microsoft.com/office/drawing/2014/main" id="{C773ED33-AA80-404A-9606-D9AF13338027}"/>
              </a:ext>
            </a:extLst>
          </p:cNvPr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>
              <a:gd name="T0" fmla="*/ 0 w 480"/>
              <a:gd name="T1" fmla="*/ 1209675000 h 480"/>
              <a:gd name="T2" fmla="*/ 967740000 w 480"/>
              <a:gd name="T3" fmla="*/ 725805000 h 480"/>
              <a:gd name="T4" fmla="*/ 1209675000 w 480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Freeform 7">
            <a:extLst>
              <a:ext uri="{FF2B5EF4-FFF2-40B4-BE49-F238E27FC236}">
                <a16:creationId xmlns:a16="http://schemas.microsoft.com/office/drawing/2014/main" id="{6AA04417-01C4-4BB6-843A-ECD2BECA9001}"/>
              </a:ext>
            </a:extLst>
          </p:cNvPr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>
              <a:gd name="T0" fmla="*/ 0 w 816"/>
              <a:gd name="T1" fmla="*/ 0 h 208"/>
              <a:gd name="T2" fmla="*/ 967740000 w 816"/>
              <a:gd name="T3" fmla="*/ 483870000 h 208"/>
              <a:gd name="T4" fmla="*/ 2056447500 w 816"/>
              <a:gd name="T5" fmla="*/ 2419350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7656" name="AutoShape 8">
            <a:extLst>
              <a:ext uri="{FF2B5EF4-FFF2-40B4-BE49-F238E27FC236}">
                <a16:creationId xmlns:a16="http://schemas.microsoft.com/office/drawing/2014/main" id="{52E53B98-CAB3-4E86-AAFC-7DCC20EFB07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7" name="Freeform 9">
            <a:extLst>
              <a:ext uri="{FF2B5EF4-FFF2-40B4-BE49-F238E27FC236}">
                <a16:creationId xmlns:a16="http://schemas.microsoft.com/office/drawing/2014/main" id="{FF559FAD-2255-48F6-8E42-255035996F05}"/>
              </a:ext>
            </a:extLst>
          </p:cNvPr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>
              <a:gd name="T0" fmla="*/ 0 w 768"/>
              <a:gd name="T1" fmla="*/ 504031250 h 248"/>
              <a:gd name="T2" fmla="*/ 1209675000 w 768"/>
              <a:gd name="T3" fmla="*/ 20161250 h 248"/>
              <a:gd name="T4" fmla="*/ 1935480000 w 768"/>
              <a:gd name="T5" fmla="*/ 62499875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Freeform 10">
            <a:extLst>
              <a:ext uri="{FF2B5EF4-FFF2-40B4-BE49-F238E27FC236}">
                <a16:creationId xmlns:a16="http://schemas.microsoft.com/office/drawing/2014/main" id="{640ABC56-4365-4678-822B-C6BB6F2047B8}"/>
              </a:ext>
            </a:extLst>
          </p:cNvPr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>
              <a:gd name="T0" fmla="*/ 0 w 312"/>
              <a:gd name="T1" fmla="*/ 1451610000 h 576"/>
              <a:gd name="T2" fmla="*/ 725805000 w 312"/>
              <a:gd name="T3" fmla="*/ 725805000 h 576"/>
              <a:gd name="T4" fmla="*/ 362902500 w 31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Freeform 11">
            <a:extLst>
              <a:ext uri="{FF2B5EF4-FFF2-40B4-BE49-F238E27FC236}">
                <a16:creationId xmlns:a16="http://schemas.microsoft.com/office/drawing/2014/main" id="{DA0BCF62-F359-47B1-A4A9-0F03C4FCEF67}"/>
              </a:ext>
            </a:extLst>
          </p:cNvPr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>
              <a:gd name="T0" fmla="*/ 0 w 864"/>
              <a:gd name="T1" fmla="*/ 1330642500 h 568"/>
              <a:gd name="T2" fmla="*/ 1451610000 w 864"/>
              <a:gd name="T3" fmla="*/ 1209675000 h 568"/>
              <a:gd name="T4" fmla="*/ 2147483646 w 864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Freeform 12">
            <a:extLst>
              <a:ext uri="{FF2B5EF4-FFF2-40B4-BE49-F238E27FC236}">
                <a16:creationId xmlns:a16="http://schemas.microsoft.com/office/drawing/2014/main" id="{55A949F6-EA9B-4135-8DF3-F034DC12FD57}"/>
              </a:ext>
            </a:extLst>
          </p:cNvPr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>
              <a:gd name="T0" fmla="*/ 0 w 1824"/>
              <a:gd name="T1" fmla="*/ 171566305 h 304"/>
              <a:gd name="T2" fmla="*/ 2147483646 w 1824"/>
              <a:gd name="T3" fmla="*/ 514698916 h 304"/>
              <a:gd name="T4" fmla="*/ 2147483646 w 1824"/>
              <a:gd name="T5" fmla="*/ 0 h 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Freeform 13">
            <a:extLst>
              <a:ext uri="{FF2B5EF4-FFF2-40B4-BE49-F238E27FC236}">
                <a16:creationId xmlns:a16="http://schemas.microsoft.com/office/drawing/2014/main" id="{4EA5C0B6-A95B-4100-8C63-E8BD766BD801}"/>
              </a:ext>
            </a:extLst>
          </p:cNvPr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>
              <a:gd name="T0" fmla="*/ 0 w 1344"/>
              <a:gd name="T1" fmla="*/ 2147483646 h 1032"/>
              <a:gd name="T2" fmla="*/ 2147483646 w 1344"/>
              <a:gd name="T3" fmla="*/ 2147483646 h 1032"/>
              <a:gd name="T4" fmla="*/ 2147483646 w 1344"/>
              <a:gd name="T5" fmla="*/ 0 h 10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0B3DB188-045D-416E-84B3-730E845A9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2CDFEF70-FB51-464E-94BA-C3C5D3D22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4AFB5D57-395E-4099-94D3-9C11A98C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460DCCF8-E2B2-43B8-B719-14188768C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7B02C6E3-1205-47E7-865C-7C58468AC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5326394B-0638-49CB-A9D2-C3A3E62A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F479CE37-D119-4D75-953B-0FC3C20F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7D7FA7FC-0EF5-45BD-92DC-B5421F709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757E5C59-958B-45C4-AB56-BF4A1B104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9B0C86E9-78F8-4E76-B4A8-44D69E307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7.5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D363B39D-199A-497D-815B-8CA88A3B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DBC1CE15-AB2E-46E8-B7E1-CF9B4CF1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49CC178A-78E3-4554-B82B-57C522F6D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75" name="Text Box 27">
            <a:extLst>
              <a:ext uri="{FF2B5EF4-FFF2-40B4-BE49-F238E27FC236}">
                <a16:creationId xmlns:a16="http://schemas.microsoft.com/office/drawing/2014/main" id="{729E8094-BF5A-4D03-8A85-0C32F2309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9.5</a:t>
            </a:r>
          </a:p>
        </p:txBody>
      </p:sp>
      <p:sp>
        <p:nvSpPr>
          <p:cNvPr id="27676" name="Text Box 28">
            <a:extLst>
              <a:ext uri="{FF2B5EF4-FFF2-40B4-BE49-F238E27FC236}">
                <a16:creationId xmlns:a16="http://schemas.microsoft.com/office/drawing/2014/main" id="{86CD59FE-DDCC-49BD-99B6-415925A08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4.5</a:t>
            </a:r>
          </a:p>
        </p:txBody>
      </p:sp>
      <p:sp>
        <p:nvSpPr>
          <p:cNvPr id="27677" name="Text Box 29">
            <a:extLst>
              <a:ext uri="{FF2B5EF4-FFF2-40B4-BE49-F238E27FC236}">
                <a16:creationId xmlns:a16="http://schemas.microsoft.com/office/drawing/2014/main" id="{56F73986-BE66-4050-A4F5-B8937DFF4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1.5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:a16="http://schemas.microsoft.com/office/drawing/2014/main" id="{CF14D279-4080-40DB-8F5D-4A822BF6F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200275"/>
            <a:ext cx="7391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Now CD and then BD.</a:t>
            </a:r>
          </a:p>
        </p:txBody>
      </p:sp>
      <p:sp>
        <p:nvSpPr>
          <p:cNvPr id="27679" name="Oval 31">
            <a:extLst>
              <a:ext uri="{FF2B5EF4-FFF2-40B4-BE49-F238E27FC236}">
                <a16:creationId xmlns:a16="http://schemas.microsoft.com/office/drawing/2014/main" id="{C9FBBAE7-80E4-4AD1-81A0-BBC332BB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80" name="Oval 32">
            <a:extLst>
              <a:ext uri="{FF2B5EF4-FFF2-40B4-BE49-F238E27FC236}">
                <a16:creationId xmlns:a16="http://schemas.microsoft.com/office/drawing/2014/main" id="{D757C27E-33A6-4AB9-9871-4FC720DB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B3B4600-C713-4D61-A436-E64BD4625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381000"/>
            <a:ext cx="8610600" cy="838200"/>
          </a:xfrm>
        </p:spPr>
        <p:txBody>
          <a:bodyPr/>
          <a:lstStyle/>
          <a:p>
            <a:r>
              <a:rPr lang="en-US" altLang="en-US"/>
              <a:t>Example: Applying Kruskal’s Algorithm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156765BB-60B2-4731-884B-FF7C4BDD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8676" name="Freeform 4">
            <a:extLst>
              <a:ext uri="{FF2B5EF4-FFF2-40B4-BE49-F238E27FC236}">
                <a16:creationId xmlns:a16="http://schemas.microsoft.com/office/drawing/2014/main" id="{5E1638B2-0148-4AE3-9BED-420B43243866}"/>
              </a:ext>
            </a:extLst>
          </p:cNvPr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>
              <a:gd name="T0" fmla="*/ 0 w 624"/>
              <a:gd name="T1" fmla="*/ 0 h 1152"/>
              <a:gd name="T2" fmla="*/ 315660820 w 624"/>
              <a:gd name="T3" fmla="*/ 574595625 h 1152"/>
              <a:gd name="T4" fmla="*/ 455954423 w 624"/>
              <a:gd name="T5" fmla="*/ 72580500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Freeform 5">
            <a:extLst>
              <a:ext uri="{FF2B5EF4-FFF2-40B4-BE49-F238E27FC236}">
                <a16:creationId xmlns:a16="http://schemas.microsoft.com/office/drawing/2014/main" id="{224BDC43-B011-41CE-A6F7-57032CF66C90}"/>
              </a:ext>
            </a:extLst>
          </p:cNvPr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>
              <a:gd name="T0" fmla="*/ 0 w 912"/>
              <a:gd name="T1" fmla="*/ 1290320000 h 512"/>
              <a:gd name="T2" fmla="*/ 846772500 w 912"/>
              <a:gd name="T3" fmla="*/ 201612500 h 512"/>
              <a:gd name="T4" fmla="*/ 2147483646 w 912"/>
              <a:gd name="T5" fmla="*/ 80645000 h 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Freeform 6">
            <a:extLst>
              <a:ext uri="{FF2B5EF4-FFF2-40B4-BE49-F238E27FC236}">
                <a16:creationId xmlns:a16="http://schemas.microsoft.com/office/drawing/2014/main" id="{66327C2E-AE07-43F9-9E94-93324577D84D}"/>
              </a:ext>
            </a:extLst>
          </p:cNvPr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>
              <a:gd name="T0" fmla="*/ 0 w 480"/>
              <a:gd name="T1" fmla="*/ 1209675000 h 480"/>
              <a:gd name="T2" fmla="*/ 967740000 w 480"/>
              <a:gd name="T3" fmla="*/ 725805000 h 480"/>
              <a:gd name="T4" fmla="*/ 1209675000 w 480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Freeform 7">
            <a:extLst>
              <a:ext uri="{FF2B5EF4-FFF2-40B4-BE49-F238E27FC236}">
                <a16:creationId xmlns:a16="http://schemas.microsoft.com/office/drawing/2014/main" id="{E4F4FE9F-E63A-4E36-969C-929EB4EAE74E}"/>
              </a:ext>
            </a:extLst>
          </p:cNvPr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>
              <a:gd name="T0" fmla="*/ 0 w 816"/>
              <a:gd name="T1" fmla="*/ 0 h 208"/>
              <a:gd name="T2" fmla="*/ 967740000 w 816"/>
              <a:gd name="T3" fmla="*/ 483870000 h 208"/>
              <a:gd name="T4" fmla="*/ 2056447500 w 816"/>
              <a:gd name="T5" fmla="*/ 2419350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680" name="AutoShape 8">
            <a:extLst>
              <a:ext uri="{FF2B5EF4-FFF2-40B4-BE49-F238E27FC236}">
                <a16:creationId xmlns:a16="http://schemas.microsoft.com/office/drawing/2014/main" id="{B07BE373-4306-4C44-89B8-39E80912A25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1" name="Freeform 9">
            <a:extLst>
              <a:ext uri="{FF2B5EF4-FFF2-40B4-BE49-F238E27FC236}">
                <a16:creationId xmlns:a16="http://schemas.microsoft.com/office/drawing/2014/main" id="{94826F5A-A780-48F2-B48E-BFDB875019B4}"/>
              </a:ext>
            </a:extLst>
          </p:cNvPr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>
              <a:gd name="T0" fmla="*/ 0 w 768"/>
              <a:gd name="T1" fmla="*/ 504031250 h 248"/>
              <a:gd name="T2" fmla="*/ 1209675000 w 768"/>
              <a:gd name="T3" fmla="*/ 20161250 h 248"/>
              <a:gd name="T4" fmla="*/ 1935480000 w 768"/>
              <a:gd name="T5" fmla="*/ 62499875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Freeform 10">
            <a:extLst>
              <a:ext uri="{FF2B5EF4-FFF2-40B4-BE49-F238E27FC236}">
                <a16:creationId xmlns:a16="http://schemas.microsoft.com/office/drawing/2014/main" id="{C04FBBE1-648B-4984-A43A-AF0876E1AFD1}"/>
              </a:ext>
            </a:extLst>
          </p:cNvPr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>
              <a:gd name="T0" fmla="*/ 0 w 312"/>
              <a:gd name="T1" fmla="*/ 1451610000 h 576"/>
              <a:gd name="T2" fmla="*/ 725805000 w 312"/>
              <a:gd name="T3" fmla="*/ 725805000 h 576"/>
              <a:gd name="T4" fmla="*/ 362902500 w 31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Freeform 11">
            <a:extLst>
              <a:ext uri="{FF2B5EF4-FFF2-40B4-BE49-F238E27FC236}">
                <a16:creationId xmlns:a16="http://schemas.microsoft.com/office/drawing/2014/main" id="{F6A2506C-480B-4BB5-94A6-A5FEB33F5308}"/>
              </a:ext>
            </a:extLst>
          </p:cNvPr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>
              <a:gd name="T0" fmla="*/ 0 w 864"/>
              <a:gd name="T1" fmla="*/ 1330642500 h 568"/>
              <a:gd name="T2" fmla="*/ 1451610000 w 864"/>
              <a:gd name="T3" fmla="*/ 1209675000 h 568"/>
              <a:gd name="T4" fmla="*/ 2147483646 w 864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Freeform 12">
            <a:extLst>
              <a:ext uri="{FF2B5EF4-FFF2-40B4-BE49-F238E27FC236}">
                <a16:creationId xmlns:a16="http://schemas.microsoft.com/office/drawing/2014/main" id="{673204AA-D46A-4DEE-B567-241EFF4EA894}"/>
              </a:ext>
            </a:extLst>
          </p:cNvPr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>
              <a:gd name="T0" fmla="*/ 0 w 1824"/>
              <a:gd name="T1" fmla="*/ 171566305 h 304"/>
              <a:gd name="T2" fmla="*/ 2147483646 w 1824"/>
              <a:gd name="T3" fmla="*/ 514698916 h 304"/>
              <a:gd name="T4" fmla="*/ 2147483646 w 1824"/>
              <a:gd name="T5" fmla="*/ 0 h 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Freeform 13">
            <a:extLst>
              <a:ext uri="{FF2B5EF4-FFF2-40B4-BE49-F238E27FC236}">
                <a16:creationId xmlns:a16="http://schemas.microsoft.com/office/drawing/2014/main" id="{A8A4BBD4-BE92-44DC-8B48-7D96C5B4A08B}"/>
              </a:ext>
            </a:extLst>
          </p:cNvPr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>
              <a:gd name="T0" fmla="*/ 0 w 1344"/>
              <a:gd name="T1" fmla="*/ 2147483646 h 1032"/>
              <a:gd name="T2" fmla="*/ 2147483646 w 1344"/>
              <a:gd name="T3" fmla="*/ 2147483646 h 1032"/>
              <a:gd name="T4" fmla="*/ 2147483646 w 1344"/>
              <a:gd name="T5" fmla="*/ 0 h 10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320CBBEC-1E8D-47F4-AB65-C1CB4DA39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D8AF3B7F-575A-4B52-BD0F-D9323ED61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94174728-C85E-4142-AB48-72E3FB22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DCC5CE1F-8678-4DAD-8553-EF2CB6295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75A203DF-1D4D-4F61-B844-4EFB2C52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0270AB8C-D1FA-4FE7-8FA5-51A12931F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4A8FA826-AEB0-4E20-ADC5-1B1EC0E7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2C09B410-1BE9-4832-8C81-661F3720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2A3FB5AD-A0E3-426E-A5EB-B9D0C8D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2EAE7729-DCFB-4B99-B49F-DB6802423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7.5</a:t>
            </a:r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753C6C92-94CF-4C6F-B223-D4D709F4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8697" name="Text Box 25">
            <a:extLst>
              <a:ext uri="{FF2B5EF4-FFF2-40B4-BE49-F238E27FC236}">
                <a16:creationId xmlns:a16="http://schemas.microsoft.com/office/drawing/2014/main" id="{B27FD970-8620-43FF-9014-5C357E018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6009ED67-3A22-4E73-BBA0-731C991F6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99" name="Text Box 27">
            <a:extLst>
              <a:ext uri="{FF2B5EF4-FFF2-40B4-BE49-F238E27FC236}">
                <a16:creationId xmlns:a16="http://schemas.microsoft.com/office/drawing/2014/main" id="{7EB4B9A6-4089-4998-A923-CCFF79B53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9.5</a:t>
            </a:r>
          </a:p>
        </p:txBody>
      </p:sp>
      <p:sp>
        <p:nvSpPr>
          <p:cNvPr id="28700" name="Text Box 28">
            <a:extLst>
              <a:ext uri="{FF2B5EF4-FFF2-40B4-BE49-F238E27FC236}">
                <a16:creationId xmlns:a16="http://schemas.microsoft.com/office/drawing/2014/main" id="{F2F26BD2-2338-4606-8E4A-136C19F5A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4.5</a:t>
            </a:r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ADF0C192-4BAB-4D5C-9675-1977E3EC8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1.5</a:t>
            </a:r>
          </a:p>
        </p:txBody>
      </p:sp>
      <p:sp>
        <p:nvSpPr>
          <p:cNvPr id="28702" name="Text Box 30">
            <a:extLst>
              <a:ext uri="{FF2B5EF4-FFF2-40B4-BE49-F238E27FC236}">
                <a16:creationId xmlns:a16="http://schemas.microsoft.com/office/drawing/2014/main" id="{AAF66C6C-2C2E-45EF-ADFD-6D463910A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209800"/>
            <a:ext cx="8458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Note EF is the smallest remaining, but that would create a circuit. Choose AE and we are done.</a:t>
            </a:r>
          </a:p>
        </p:txBody>
      </p:sp>
      <p:sp>
        <p:nvSpPr>
          <p:cNvPr id="28703" name="Oval 31">
            <a:extLst>
              <a:ext uri="{FF2B5EF4-FFF2-40B4-BE49-F238E27FC236}">
                <a16:creationId xmlns:a16="http://schemas.microsoft.com/office/drawing/2014/main" id="{49F98B88-5E7F-4100-A7D6-99E79C1E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4" name="Oval 32">
            <a:extLst>
              <a:ext uri="{FF2B5EF4-FFF2-40B4-BE49-F238E27FC236}">
                <a16:creationId xmlns:a16="http://schemas.microsoft.com/office/drawing/2014/main" id="{83F4906B-403C-44C9-BC6F-09C12E857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05" name="Oval 33">
            <a:extLst>
              <a:ext uri="{FF2B5EF4-FFF2-40B4-BE49-F238E27FC236}">
                <a16:creationId xmlns:a16="http://schemas.microsoft.com/office/drawing/2014/main" id="{763B2B27-57B9-4ACB-AC67-D92619128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AE0342B-7CEA-4FB1-ABB1-62477F7D0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975" y="381000"/>
            <a:ext cx="8610600" cy="838200"/>
          </a:xfrm>
        </p:spPr>
        <p:txBody>
          <a:bodyPr/>
          <a:lstStyle/>
          <a:p>
            <a:r>
              <a:rPr lang="en-US" altLang="en-US"/>
              <a:t>Example: Applying Kruskal’s Algorithm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91ABCF0-7348-4B56-951F-0F01D4374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514475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29700" name="Freeform 4">
            <a:extLst>
              <a:ext uri="{FF2B5EF4-FFF2-40B4-BE49-F238E27FC236}">
                <a16:creationId xmlns:a16="http://schemas.microsoft.com/office/drawing/2014/main" id="{13EE4E37-7D80-477D-9FA3-E5B72FCFD06E}"/>
              </a:ext>
            </a:extLst>
          </p:cNvPr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>
              <a:gd name="T0" fmla="*/ 0 w 624"/>
              <a:gd name="T1" fmla="*/ 0 h 1152"/>
              <a:gd name="T2" fmla="*/ 315660820 w 624"/>
              <a:gd name="T3" fmla="*/ 574595625 h 1152"/>
              <a:gd name="T4" fmla="*/ 455954423 w 624"/>
              <a:gd name="T5" fmla="*/ 72580500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Freeform 5">
            <a:extLst>
              <a:ext uri="{FF2B5EF4-FFF2-40B4-BE49-F238E27FC236}">
                <a16:creationId xmlns:a16="http://schemas.microsoft.com/office/drawing/2014/main" id="{E8E08904-5070-4E98-840D-92714636EB8D}"/>
              </a:ext>
            </a:extLst>
          </p:cNvPr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>
              <a:gd name="T0" fmla="*/ 0 w 912"/>
              <a:gd name="T1" fmla="*/ 1290320000 h 512"/>
              <a:gd name="T2" fmla="*/ 846772500 w 912"/>
              <a:gd name="T3" fmla="*/ 201612500 h 512"/>
              <a:gd name="T4" fmla="*/ 2147483646 w 912"/>
              <a:gd name="T5" fmla="*/ 80645000 h 5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Freeform 6">
            <a:extLst>
              <a:ext uri="{FF2B5EF4-FFF2-40B4-BE49-F238E27FC236}">
                <a16:creationId xmlns:a16="http://schemas.microsoft.com/office/drawing/2014/main" id="{3A0D2814-317C-459C-AE7B-199ACC06C805}"/>
              </a:ext>
            </a:extLst>
          </p:cNvPr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>
              <a:gd name="T0" fmla="*/ 0 w 480"/>
              <a:gd name="T1" fmla="*/ 1209675000 h 480"/>
              <a:gd name="T2" fmla="*/ 967740000 w 480"/>
              <a:gd name="T3" fmla="*/ 725805000 h 480"/>
              <a:gd name="T4" fmla="*/ 1209675000 w 480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Freeform 7">
            <a:extLst>
              <a:ext uri="{FF2B5EF4-FFF2-40B4-BE49-F238E27FC236}">
                <a16:creationId xmlns:a16="http://schemas.microsoft.com/office/drawing/2014/main" id="{CF314305-075B-42E6-A0CC-56DB5ED88ECD}"/>
              </a:ext>
            </a:extLst>
          </p:cNvPr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>
              <a:gd name="T0" fmla="*/ 0 w 816"/>
              <a:gd name="T1" fmla="*/ 0 h 208"/>
              <a:gd name="T2" fmla="*/ 967740000 w 816"/>
              <a:gd name="T3" fmla="*/ 483870000 h 208"/>
              <a:gd name="T4" fmla="*/ 2056447500 w 816"/>
              <a:gd name="T5" fmla="*/ 2419350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704" name="AutoShape 8">
            <a:extLst>
              <a:ext uri="{FF2B5EF4-FFF2-40B4-BE49-F238E27FC236}">
                <a16:creationId xmlns:a16="http://schemas.microsoft.com/office/drawing/2014/main" id="{34C15F2A-7728-4DC0-A297-A4B294FFFDB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5" name="Freeform 9">
            <a:extLst>
              <a:ext uri="{FF2B5EF4-FFF2-40B4-BE49-F238E27FC236}">
                <a16:creationId xmlns:a16="http://schemas.microsoft.com/office/drawing/2014/main" id="{B8E59C7B-E646-4BE3-93F7-9ADF274ED02E}"/>
              </a:ext>
            </a:extLst>
          </p:cNvPr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>
              <a:gd name="T0" fmla="*/ 0 w 768"/>
              <a:gd name="T1" fmla="*/ 504031250 h 248"/>
              <a:gd name="T2" fmla="*/ 1209675000 w 768"/>
              <a:gd name="T3" fmla="*/ 20161250 h 248"/>
              <a:gd name="T4" fmla="*/ 1935480000 w 768"/>
              <a:gd name="T5" fmla="*/ 62499875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Freeform 10">
            <a:extLst>
              <a:ext uri="{FF2B5EF4-FFF2-40B4-BE49-F238E27FC236}">
                <a16:creationId xmlns:a16="http://schemas.microsoft.com/office/drawing/2014/main" id="{5A0257BE-3C8B-42E5-8A56-F1EA6C74418E}"/>
              </a:ext>
            </a:extLst>
          </p:cNvPr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>
              <a:gd name="T0" fmla="*/ 0 w 312"/>
              <a:gd name="T1" fmla="*/ 1451610000 h 576"/>
              <a:gd name="T2" fmla="*/ 725805000 w 312"/>
              <a:gd name="T3" fmla="*/ 725805000 h 576"/>
              <a:gd name="T4" fmla="*/ 362902500 w 31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Freeform 11">
            <a:extLst>
              <a:ext uri="{FF2B5EF4-FFF2-40B4-BE49-F238E27FC236}">
                <a16:creationId xmlns:a16="http://schemas.microsoft.com/office/drawing/2014/main" id="{854833E0-D83E-42E2-9E02-8466049B9B81}"/>
              </a:ext>
            </a:extLst>
          </p:cNvPr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>
              <a:gd name="T0" fmla="*/ 0 w 864"/>
              <a:gd name="T1" fmla="*/ 1330642500 h 568"/>
              <a:gd name="T2" fmla="*/ 1451610000 w 864"/>
              <a:gd name="T3" fmla="*/ 1209675000 h 568"/>
              <a:gd name="T4" fmla="*/ 2147483646 w 864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Freeform 12">
            <a:extLst>
              <a:ext uri="{FF2B5EF4-FFF2-40B4-BE49-F238E27FC236}">
                <a16:creationId xmlns:a16="http://schemas.microsoft.com/office/drawing/2014/main" id="{D7AB4B96-82CC-4742-BB20-280ECBAA9F81}"/>
              </a:ext>
            </a:extLst>
          </p:cNvPr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>
              <a:gd name="T0" fmla="*/ 0 w 1824"/>
              <a:gd name="T1" fmla="*/ 171566305 h 304"/>
              <a:gd name="T2" fmla="*/ 2147483646 w 1824"/>
              <a:gd name="T3" fmla="*/ 514698916 h 304"/>
              <a:gd name="T4" fmla="*/ 2147483646 w 1824"/>
              <a:gd name="T5" fmla="*/ 0 h 3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Freeform 13">
            <a:extLst>
              <a:ext uri="{FF2B5EF4-FFF2-40B4-BE49-F238E27FC236}">
                <a16:creationId xmlns:a16="http://schemas.microsoft.com/office/drawing/2014/main" id="{5E06D03E-3A54-4D4B-BA29-A9C3C9A991D5}"/>
              </a:ext>
            </a:extLst>
          </p:cNvPr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>
              <a:gd name="T0" fmla="*/ 0 w 1344"/>
              <a:gd name="T1" fmla="*/ 2147483646 h 1032"/>
              <a:gd name="T2" fmla="*/ 2147483646 w 1344"/>
              <a:gd name="T3" fmla="*/ 2147483646 h 1032"/>
              <a:gd name="T4" fmla="*/ 2147483646 w 1344"/>
              <a:gd name="T5" fmla="*/ 0 h 10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287458EB-AE23-4F55-ADF2-25B73BAE5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BCF6F3D7-4440-4E3E-B330-BBE8D5779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7A86629B-D117-4F9B-AA8B-3CD70900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0ABE0E9B-BC89-4219-81D8-90D40604F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A1609EEA-10C4-4760-912F-BD3A0DC04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CF7A673A-688E-4C2F-ADB4-84040385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BEB688E9-2FAF-4D3B-A1F1-16AB3DC2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8B76D2E3-E4BB-485C-9534-9EB892C03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5BF6D82B-184C-4C36-8266-A0809E43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44730553-E304-44CF-BFBD-F7A1C7DD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7.5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785D7A2D-B376-4EB2-8796-0CF57A00C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2C59444D-E7AE-4359-8A00-1E4F3B9EF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62E4B0EF-4626-4FA0-BB80-B491007D6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FF20B4D6-C711-4AC4-BED1-23D84532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9.5</a:t>
            </a:r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8FAC3E4F-72F6-4769-BBE2-B131C2292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4.5</a:t>
            </a:r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51B6C904-B817-41DD-B545-C99D49B6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1.5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EAA4ECD3-2BA1-4260-9D03-4476A7553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190750"/>
            <a:ext cx="7391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total weight of the tree is 16.5.</a:t>
            </a:r>
          </a:p>
        </p:txBody>
      </p:sp>
      <p:sp>
        <p:nvSpPr>
          <p:cNvPr id="29727" name="Oval 31">
            <a:extLst>
              <a:ext uri="{FF2B5EF4-FFF2-40B4-BE49-F238E27FC236}">
                <a16:creationId xmlns:a16="http://schemas.microsoft.com/office/drawing/2014/main" id="{C1CD0DD7-3708-4DA2-8A08-C31BF3889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28" name="Oval 32">
            <a:extLst>
              <a:ext uri="{FF2B5EF4-FFF2-40B4-BE49-F238E27FC236}">
                <a16:creationId xmlns:a16="http://schemas.microsoft.com/office/drawing/2014/main" id="{10744C9C-5216-4875-AFED-88AB627F2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29" name="Oval 33">
            <a:extLst>
              <a:ext uri="{FF2B5EF4-FFF2-40B4-BE49-F238E27FC236}">
                <a16:creationId xmlns:a16="http://schemas.microsoft.com/office/drawing/2014/main" id="{6B59F3C3-228C-432E-A2E4-D71AEE72C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C2A6FBE-01B1-4D80-A1D0-F29CC0CFE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5" y="381000"/>
            <a:ext cx="8610600" cy="838200"/>
          </a:xfrm>
        </p:spPr>
        <p:txBody>
          <a:bodyPr/>
          <a:lstStyle/>
          <a:p>
            <a:r>
              <a:rPr lang="en-US" altLang="en-US"/>
              <a:t>Number of Vertices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F4879F55-C925-4BB6-B6A7-E3823B2F3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584325"/>
            <a:ext cx="78486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If a graph is a tree, then the number of edges in the graph is one less than the number of vertices.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	</a:t>
            </a:r>
            <a:r>
              <a:rPr lang="en-US" altLang="en-US" sz="3000" b="1">
                <a:latin typeface="Times New Roman" panose="02020603050405020304" pitchFamily="18" charset="0"/>
              </a:rPr>
              <a:t>A tree with </a:t>
            </a:r>
            <a:r>
              <a:rPr lang="en-US" altLang="en-US" sz="3000" b="1" i="1">
                <a:latin typeface="Times New Roman" panose="02020603050405020304" pitchFamily="18" charset="0"/>
              </a:rPr>
              <a:t>n</a:t>
            </a:r>
            <a:r>
              <a:rPr lang="en-US" altLang="en-US" sz="3000" b="1">
                <a:latin typeface="Times New Roman" panose="02020603050405020304" pitchFamily="18" charset="0"/>
              </a:rPr>
              <a:t> vertices has </a:t>
            </a:r>
            <a:r>
              <a:rPr lang="en-US" altLang="en-US" sz="3000" b="1" i="1">
                <a:latin typeface="Times New Roman" panose="02020603050405020304" pitchFamily="18" charset="0"/>
              </a:rPr>
              <a:t>n</a:t>
            </a:r>
            <a:r>
              <a:rPr lang="en-US" altLang="en-US" sz="3000" b="1">
                <a:latin typeface="Times New Roman" panose="02020603050405020304" pitchFamily="18" charset="0"/>
              </a:rPr>
              <a:t> – 1 edges.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E3BAF90-FC33-4D95-AECC-216A64774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5" y="381000"/>
            <a:ext cx="8610600" cy="838200"/>
          </a:xfrm>
        </p:spPr>
        <p:txBody>
          <a:bodyPr/>
          <a:lstStyle/>
          <a:p>
            <a:r>
              <a:rPr lang="en-US" altLang="en-US"/>
              <a:t>Example: Using the Vertex/Edge Relation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EBEB5948-55A3-4207-A09A-2BFF7560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609725"/>
            <a:ext cx="86582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>
                <a:latin typeface="Times New Roman" panose="02020603050405020304" pitchFamily="18" charset="0"/>
              </a:rPr>
              <a:t>A molecule of a chemical compound contains </a:t>
            </a:r>
          </a:p>
          <a:p>
            <a:r>
              <a:rPr lang="en-US" altLang="en-US" sz="3000">
                <a:latin typeface="Times New Roman" panose="02020603050405020304" pitchFamily="18" charset="0"/>
              </a:rPr>
              <a:t>54 atoms and it has a tree-like structure. How many chemical bonds are there in the molecule? 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83773AAC-9A4E-4C32-B29C-A57E225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81350"/>
            <a:ext cx="487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 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A34EA660-9588-4575-94F4-2F6662B80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810000"/>
            <a:ext cx="82962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If the atoms are like the vertices of a tree, the bonds are like the edges.  This tree has 54 vertices, so the number of bonds (edges) must be 54 – 1 = 53.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  <p:bldP spid="757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F2806AC-CA75-41F3-B017-266E61870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Section 11-4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4F75660-9BE4-4832-95FC-D630F231B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 and Minimum Spanning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A0F45CA-0223-4C02-936F-8186BE450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165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Trees and Minimum Spanning Trees</a:t>
            </a:r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04034C55-A7CB-4EE2-8B5E-A1352DA29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5450" y="1536700"/>
            <a:ext cx="8229600" cy="4525963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Determine whether a graph is a </a:t>
            </a:r>
            <a:r>
              <a:rPr lang="en-US" altLang="en-US" sz="2800" i="1"/>
              <a:t>tree</a:t>
            </a:r>
            <a:r>
              <a:rPr lang="en-US" altLang="en-US" sz="2800"/>
              <a:t>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Understand the unique path property of trees.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Know the meaning of the terms </a:t>
            </a:r>
            <a:r>
              <a:rPr lang="en-US" altLang="en-US" sz="2800" i="1"/>
              <a:t>spanning tree </a:t>
            </a:r>
            <a:r>
              <a:rPr lang="en-US" altLang="en-US" sz="2800"/>
              <a:t>and </a:t>
            </a:r>
            <a:r>
              <a:rPr lang="en-US" altLang="en-US" sz="2800" i="1"/>
              <a:t> minimum spanning </a:t>
            </a:r>
            <a:r>
              <a:rPr lang="en-US" altLang="en-US" sz="2800"/>
              <a:t>tree.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Apply Kruskal’s algorithm to find a minimum spanning tree.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sz="2800"/>
              <a:t>Understand the relationship between the number of vertices and the number of edges in a tree.</a:t>
            </a:r>
          </a:p>
          <a:p>
            <a:pPr marL="457200" indent="-457200" eaLnBrk="1" hangingPunct="1"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>
            <a:extLst>
              <a:ext uri="{FF2B5EF4-FFF2-40B4-BE49-F238E27FC236}">
                <a16:creationId xmlns:a16="http://schemas.microsoft.com/office/drawing/2014/main" id="{57A393CB-B19B-4403-AAC4-8AE2F6D4A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98613"/>
            <a:ext cx="79470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In the previous two sections, we looked at graphs with special kinds of circuits. In this section we examine graphs (called </a:t>
            </a:r>
            <a:r>
              <a:rPr lang="en-US" altLang="en-US" sz="3000" i="1">
                <a:latin typeface="Times New Roman" panose="02020603050405020304" pitchFamily="18" charset="0"/>
              </a:rPr>
              <a:t>trees</a:t>
            </a:r>
            <a:r>
              <a:rPr lang="en-US" altLang="en-US" sz="3000">
                <a:latin typeface="Times New Roman" panose="02020603050405020304" pitchFamily="18" charset="0"/>
              </a:rPr>
              <a:t>) that have no circuits.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76280979-A253-4A2D-83B6-D7F1BA7F0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>
            <a:extLst>
              <a:ext uri="{FF2B5EF4-FFF2-40B4-BE49-F238E27FC236}">
                <a16:creationId xmlns:a16="http://schemas.microsoft.com/office/drawing/2014/main" id="{22757E70-4397-4BEA-98E5-0C89D5D0D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1587500"/>
            <a:ext cx="762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</a:t>
            </a:r>
            <a:r>
              <a:rPr lang="en-US" altLang="en-US" sz="3000" b="1">
                <a:latin typeface="Times New Roman" panose="02020603050405020304" pitchFamily="18" charset="0"/>
              </a:rPr>
              <a:t> connected graph</a:t>
            </a:r>
            <a:r>
              <a:rPr lang="en-US" altLang="en-US" sz="3000">
                <a:latin typeface="Times New Roman" panose="02020603050405020304" pitchFamily="18" charset="0"/>
              </a:rPr>
              <a:t> is one in which there is </a:t>
            </a:r>
            <a:r>
              <a:rPr lang="en-US" altLang="en-US" sz="3000" i="1">
                <a:latin typeface="Times New Roman" panose="02020603050405020304" pitchFamily="18" charset="0"/>
              </a:rPr>
              <a:t>at least one path </a:t>
            </a:r>
            <a:r>
              <a:rPr lang="en-US" altLang="en-US" sz="3000">
                <a:latin typeface="Times New Roman" panose="02020603050405020304" pitchFamily="18" charset="0"/>
              </a:rPr>
              <a:t>between each pair of vertices.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743C6EDC-B316-46CE-A886-8FCF9ED54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Connected Graph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3">
            <a:extLst>
              <a:ext uri="{FF2B5EF4-FFF2-40B4-BE49-F238E27FC236}">
                <a16:creationId xmlns:a16="http://schemas.microsoft.com/office/drawing/2014/main" id="{5F6090FE-0B66-4B82-BA79-DD3663F87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0386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Line 4">
            <a:extLst>
              <a:ext uri="{FF2B5EF4-FFF2-40B4-BE49-F238E27FC236}">
                <a16:creationId xmlns:a16="http://schemas.microsoft.com/office/drawing/2014/main" id="{BDA05B14-4BD5-49C2-AB58-7CDDB2B8E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40386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5">
            <a:extLst>
              <a:ext uri="{FF2B5EF4-FFF2-40B4-BE49-F238E27FC236}">
                <a16:creationId xmlns:a16="http://schemas.microsoft.com/office/drawing/2014/main" id="{ED6F8018-AFC4-4A10-AFF3-4D856D5E3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43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2FDF8C64-AC4A-42D3-9015-C2F0D5093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7432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7">
            <a:extLst>
              <a:ext uri="{FF2B5EF4-FFF2-40B4-BE49-F238E27FC236}">
                <a16:creationId xmlns:a16="http://schemas.microsoft.com/office/drawing/2014/main" id="{DE2623C9-C82D-4019-97A5-0C91BDED9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33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8">
            <a:extLst>
              <a:ext uri="{FF2B5EF4-FFF2-40B4-BE49-F238E27FC236}">
                <a16:creationId xmlns:a16="http://schemas.microsoft.com/office/drawing/2014/main" id="{4C628B62-8206-438C-B74E-4846BA92B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0386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9">
            <a:extLst>
              <a:ext uri="{FF2B5EF4-FFF2-40B4-BE49-F238E27FC236}">
                <a16:creationId xmlns:a16="http://schemas.microsoft.com/office/drawing/2014/main" id="{148671F5-6340-481E-8209-DD4EC583C3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2004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Text Box 10">
            <a:extLst>
              <a:ext uri="{FF2B5EF4-FFF2-40B4-BE49-F238E27FC236}">
                <a16:creationId xmlns:a16="http://schemas.microsoft.com/office/drawing/2014/main" id="{95EFAEBC-DEED-4C21-89F5-815FC214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577975"/>
            <a:ext cx="7391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Below is an example of a connected graph.</a:t>
            </a:r>
          </a:p>
        </p:txBody>
      </p:sp>
      <p:sp>
        <p:nvSpPr>
          <p:cNvPr id="14346" name="Rectangle 11">
            <a:extLst>
              <a:ext uri="{FF2B5EF4-FFF2-40B4-BE49-F238E27FC236}">
                <a16:creationId xmlns:a16="http://schemas.microsoft.com/office/drawing/2014/main" id="{26B031FE-6D90-4341-AC83-8FEFC19AD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Connected Graph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D1543997-232B-463D-AC52-1674A9FF3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581150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We call a graph a </a:t>
            </a:r>
            <a:r>
              <a:rPr lang="en-US" altLang="en-US" sz="3000" b="1">
                <a:latin typeface="Times New Roman" panose="02020603050405020304" pitchFamily="18" charset="0"/>
              </a:rPr>
              <a:t>tree </a:t>
            </a:r>
            <a:r>
              <a:rPr lang="en-US" altLang="en-US" sz="3000">
                <a:latin typeface="Times New Roman" panose="02020603050405020304" pitchFamily="18" charset="0"/>
              </a:rPr>
              <a:t>if the graph is </a:t>
            </a:r>
            <a:r>
              <a:rPr lang="en-US" altLang="en-US" sz="3000" i="1">
                <a:latin typeface="Times New Roman" panose="02020603050405020304" pitchFamily="18" charset="0"/>
              </a:rPr>
              <a:t>connected </a:t>
            </a:r>
            <a:r>
              <a:rPr lang="en-US" altLang="en-US" sz="3000">
                <a:latin typeface="Times New Roman" panose="02020603050405020304" pitchFamily="18" charset="0"/>
              </a:rPr>
              <a:t>and</a:t>
            </a:r>
            <a:r>
              <a:rPr lang="en-US" altLang="en-US" sz="3000" i="1">
                <a:latin typeface="Times New Roman" panose="02020603050405020304" pitchFamily="18" charset="0"/>
              </a:rPr>
              <a:t> </a:t>
            </a:r>
            <a:r>
              <a:rPr lang="en-US" altLang="en-US" sz="3000">
                <a:latin typeface="Times New Roman" panose="02020603050405020304" pitchFamily="18" charset="0"/>
              </a:rPr>
              <a:t>contains </a:t>
            </a:r>
            <a:r>
              <a:rPr lang="en-US" altLang="en-US" sz="3000" i="1">
                <a:latin typeface="Times New Roman" panose="02020603050405020304" pitchFamily="18" charset="0"/>
              </a:rPr>
              <a:t>no circuits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085E35F8-6E51-4652-9FB4-98992330D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>
            <a:extLst>
              <a:ext uri="{FF2B5EF4-FFF2-40B4-BE49-F238E27FC236}">
                <a16:creationId xmlns:a16="http://schemas.microsoft.com/office/drawing/2014/main" id="{559ADADD-58A7-4038-AE48-F6B8FF6BF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590675"/>
            <a:ext cx="6477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Each of the graphs below is a tree.</a:t>
            </a: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5338C5EC-1893-4850-84FB-D0EC96F11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6F289517-843D-4B3F-BED6-DA467ACC7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97729EA5-F5DF-4181-B3D6-DB6728525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971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C2B6DA52-8F6B-40A5-A7DE-D4A16258C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2971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E6DBB7B0-1A28-457F-9513-785669D65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05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9">
            <a:extLst>
              <a:ext uri="{FF2B5EF4-FFF2-40B4-BE49-F238E27FC236}">
                <a16:creationId xmlns:a16="http://schemas.microsoft.com/office/drawing/2014/main" id="{18E10479-FB11-422E-A95A-33BEEA5B5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657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0">
            <a:extLst>
              <a:ext uri="{FF2B5EF4-FFF2-40B4-BE49-F238E27FC236}">
                <a16:creationId xmlns:a16="http://schemas.microsoft.com/office/drawing/2014/main" id="{4F111885-B0C3-423B-9F0C-6C329CBED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1">
            <a:extLst>
              <a:ext uri="{FF2B5EF4-FFF2-40B4-BE49-F238E27FC236}">
                <a16:creationId xmlns:a16="http://schemas.microsoft.com/office/drawing/2014/main" id="{63CC68B1-E3E1-4952-A610-992FF780B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2">
            <a:extLst>
              <a:ext uri="{FF2B5EF4-FFF2-40B4-BE49-F238E27FC236}">
                <a16:creationId xmlns:a16="http://schemas.microsoft.com/office/drawing/2014/main" id="{827B773D-4897-4B82-88B5-7BE215857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3">
            <a:extLst>
              <a:ext uri="{FF2B5EF4-FFF2-40B4-BE49-F238E27FC236}">
                <a16:creationId xmlns:a16="http://schemas.microsoft.com/office/drawing/2014/main" id="{5CB9A7CF-1D96-40B2-9CBE-BF32DDBDA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4">
            <a:extLst>
              <a:ext uri="{FF2B5EF4-FFF2-40B4-BE49-F238E27FC236}">
                <a16:creationId xmlns:a16="http://schemas.microsoft.com/office/drawing/2014/main" id="{7EC98444-404B-408E-8F3D-450333C04B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A40F02B4-1E26-41B9-B955-9957058AB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6">
            <a:extLst>
              <a:ext uri="{FF2B5EF4-FFF2-40B4-BE49-F238E27FC236}">
                <a16:creationId xmlns:a16="http://schemas.microsoft.com/office/drawing/2014/main" id="{EB29E782-81EB-44B0-A98D-AF383174E3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3581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7">
            <a:extLst>
              <a:ext uri="{FF2B5EF4-FFF2-40B4-BE49-F238E27FC236}">
                <a16:creationId xmlns:a16="http://schemas.microsoft.com/office/drawing/2014/main" id="{567E61BF-3763-4302-9EAD-29FEC4FAA0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886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Rectangle 18">
            <a:extLst>
              <a:ext uri="{FF2B5EF4-FFF2-40B4-BE49-F238E27FC236}">
                <a16:creationId xmlns:a16="http://schemas.microsoft.com/office/drawing/2014/main" id="{A9A694DD-08F2-4F47-874B-3566115E1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Trees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Words>635</Words>
  <Application>Microsoft Office PowerPoint</Application>
  <PresentationFormat>On-screen Show (4:3)</PresentationFormat>
  <Paragraphs>168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Default Design</vt:lpstr>
      <vt:lpstr>Custom Design</vt:lpstr>
      <vt:lpstr>Chapter 11</vt:lpstr>
      <vt:lpstr>Chapter 11: Graph Theory</vt:lpstr>
      <vt:lpstr>Section 11-4</vt:lpstr>
      <vt:lpstr>Trees and Minimum Spanning Trees</vt:lpstr>
      <vt:lpstr>Trees</vt:lpstr>
      <vt:lpstr>Connected Graph</vt:lpstr>
      <vt:lpstr>Example: Connected Graph</vt:lpstr>
      <vt:lpstr>Tree</vt:lpstr>
      <vt:lpstr>Example: Trees</vt:lpstr>
      <vt:lpstr>Example: Trees</vt:lpstr>
      <vt:lpstr>Unique Path Property of Trees</vt:lpstr>
      <vt:lpstr>Spanning Tree</vt:lpstr>
      <vt:lpstr>Example: Finding Spanning Trees</vt:lpstr>
      <vt:lpstr>Minimum Spanning Tree</vt:lpstr>
      <vt:lpstr>Kruskal’s Algorithm for Finding a Minimum Spanning Tree</vt:lpstr>
      <vt:lpstr>Kruskal’s Algorithm for Finding a Minimum Spanning Tree</vt:lpstr>
      <vt:lpstr>Example: Applying Kruskal’s Algorithm</vt:lpstr>
      <vt:lpstr>Example: Applying Kruskal’s Algorithm</vt:lpstr>
      <vt:lpstr>Example: Applying Kruskal’s Algorithm</vt:lpstr>
      <vt:lpstr>Example: Applying Kruskal’s Algorithm</vt:lpstr>
      <vt:lpstr>Example: Applying Kruskal’s Algorithm</vt:lpstr>
      <vt:lpstr>Example: Applying Kruskal’s Algorithm</vt:lpstr>
      <vt:lpstr>Number of Vertices</vt:lpstr>
      <vt:lpstr>Example: Using the Vertex/Edge Relation</vt:lpstr>
    </vt:vector>
  </TitlesOfParts>
  <Company>Pearson Education,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14</dc:subject>
  <dc:creator>Miller</dc:creator>
  <cp:lastModifiedBy>Christopher Foley</cp:lastModifiedBy>
  <cp:revision>117</cp:revision>
  <dcterms:created xsi:type="dcterms:W3CDTF">2011-05-10T13:51:27Z</dcterms:created>
  <dcterms:modified xsi:type="dcterms:W3CDTF">2018-04-01T14:52:16Z</dcterms:modified>
</cp:coreProperties>
</file>