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29"/>
  </p:notesMasterIdLst>
  <p:sldIdLst>
    <p:sldId id="256" r:id="rId3"/>
    <p:sldId id="257" r:id="rId4"/>
    <p:sldId id="269" r:id="rId5"/>
    <p:sldId id="260" r:id="rId6"/>
    <p:sldId id="270" r:id="rId7"/>
    <p:sldId id="276" r:id="rId8"/>
    <p:sldId id="277" r:id="rId9"/>
    <p:sldId id="274" r:id="rId10"/>
    <p:sldId id="278" r:id="rId11"/>
    <p:sldId id="275" r:id="rId12"/>
    <p:sldId id="279" r:id="rId13"/>
    <p:sldId id="280" r:id="rId14"/>
    <p:sldId id="281" r:id="rId15"/>
    <p:sldId id="273" r:id="rId16"/>
    <p:sldId id="282" r:id="rId17"/>
    <p:sldId id="283" r:id="rId18"/>
    <p:sldId id="284" r:id="rId19"/>
    <p:sldId id="285" r:id="rId20"/>
    <p:sldId id="286" r:id="rId21"/>
    <p:sldId id="287" r:id="rId22"/>
    <p:sldId id="272" r:id="rId23"/>
    <p:sldId id="288" r:id="rId24"/>
    <p:sldId id="271" r:id="rId25"/>
    <p:sldId id="291" r:id="rId26"/>
    <p:sldId id="290" r:id="rId27"/>
    <p:sldId id="292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5501" autoAdjust="0"/>
  </p:normalViewPr>
  <p:slideViewPr>
    <p:cSldViewPr snapToGrid="0">
      <p:cViewPr varScale="1">
        <p:scale>
          <a:sx n="107" d="100"/>
          <a:sy n="107" d="100"/>
        </p:scale>
        <p:origin x="114" y="102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D2EE124-F148-4AEF-B699-BFC748F89D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83C1B36-6268-48C7-A2F5-C33D466B45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2ED692BB-1DA9-4778-8781-C8C9DD6CA77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C2867C65-6601-4CD2-BB86-E479793844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C0DFF00B-8205-43CC-9616-E92F83212B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F5A6BA8D-F512-4E24-B80D-BC941311BB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26D96D7-9DDD-4601-88D5-35FBEEC2AF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D3DD868-67FE-4631-AF7E-D9A9D56659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8CB6073-BB2E-4016-84B4-DCDC7CF66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>
            <a:extLst>
              <a:ext uri="{FF2B5EF4-FFF2-40B4-BE49-F238E27FC236}">
                <a16:creationId xmlns:a16="http://schemas.microsoft.com/office/drawing/2014/main" id="{9EB0FD46-F7D4-47D2-BE0E-979DC0A508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99E3670-5C48-4379-8ED3-57EDC0F6B32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>
            <a:extLst>
              <a:ext uri="{FF2B5EF4-FFF2-40B4-BE49-F238E27FC236}">
                <a16:creationId xmlns:a16="http://schemas.microsoft.com/office/drawing/2014/main" id="{0687B049-6B4A-4C1B-8609-181FA3DAA3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>
            <a:extLst>
              <a:ext uri="{FF2B5EF4-FFF2-40B4-BE49-F238E27FC236}">
                <a16:creationId xmlns:a16="http://schemas.microsoft.com/office/drawing/2014/main" id="{00217F41-E2BC-46CD-BCA5-393E0AE9F7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67A32FA-E724-4EA7-8EA5-162763F17C6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dirty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0C57D78-1A3B-4657-A418-D46E1CAA06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1964F1AB-4302-47B2-8A98-E2F1300711D2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35958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690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29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42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425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07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6F35624-4861-43F5-9853-062139E5DA3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>
            <a:extLst>
              <a:ext uri="{FF2B5EF4-FFF2-40B4-BE49-F238E27FC236}">
                <a16:creationId xmlns:a16="http://schemas.microsoft.com/office/drawing/2014/main" id="{18447CDA-EA45-4B08-9467-76AC633E2C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>
            <a:extLst>
              <a:ext uri="{FF2B5EF4-FFF2-40B4-BE49-F238E27FC236}">
                <a16:creationId xmlns:a16="http://schemas.microsoft.com/office/drawing/2014/main" id="{E1F59BDD-8FDF-4452-A1E8-155B564431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50F2C92-2E2F-4134-87C8-F8A8F59402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975DD1C-3EEB-4514-BAF4-1C99334A3F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0FC28460-B380-409E-8008-6E6750E16F32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5850BE73-AD0E-4892-90C5-1BACB587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3726789-B5D7-4D4F-9666-8FC2F0D15F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B345D4EA-06EE-4616-AB15-0720BB7DE7D1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4698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44E6381-A72F-4E7A-BA01-A28D3F02471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>
            <a:extLst>
              <a:ext uri="{FF2B5EF4-FFF2-40B4-BE49-F238E27FC236}">
                <a16:creationId xmlns:a16="http://schemas.microsoft.com/office/drawing/2014/main" id="{FD4CFC3B-3ADD-45F7-9D8D-0FBCA75D25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>
            <a:extLst>
              <a:ext uri="{FF2B5EF4-FFF2-40B4-BE49-F238E27FC236}">
                <a16:creationId xmlns:a16="http://schemas.microsoft.com/office/drawing/2014/main" id="{45EC8D01-E651-4496-8F2C-58C1A41417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70369C0-2A3A-4001-8E07-CBFBDFB1909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11339DC-D799-4201-9B6E-41276F0A08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28EF96C9-0A52-409A-82B1-D93BA378AF61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34A41908-056A-452F-9165-B510E87149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99011CD-5964-4455-A73F-C922E3BA3F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16DB4570-9F58-4153-84D8-4AF890112DBF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553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FAD1477E-F37E-46AE-B9F3-122C7B1ED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7" name="Picture 9" descr="banner">
            <a:extLst>
              <a:ext uri="{FF2B5EF4-FFF2-40B4-BE49-F238E27FC236}">
                <a16:creationId xmlns:a16="http://schemas.microsoft.com/office/drawing/2014/main" id="{9250ECA5-A8DC-413D-996A-595624EDBE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>
            <a:extLst>
              <a:ext uri="{FF2B5EF4-FFF2-40B4-BE49-F238E27FC236}">
                <a16:creationId xmlns:a16="http://schemas.microsoft.com/office/drawing/2014/main" id="{ABA2E967-874D-4392-AA07-207278B1D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DD995AB1-1AAD-43F7-907D-E0D6D270AE4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>
            <a:extLst>
              <a:ext uri="{FF2B5EF4-FFF2-40B4-BE49-F238E27FC236}">
                <a16:creationId xmlns:a16="http://schemas.microsoft.com/office/drawing/2014/main" id="{EFEFDF2D-612B-4A88-8DE9-2D00592990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>
            <a:extLst>
              <a:ext uri="{FF2B5EF4-FFF2-40B4-BE49-F238E27FC236}">
                <a16:creationId xmlns:a16="http://schemas.microsoft.com/office/drawing/2014/main" id="{168E73F3-54B9-41A0-8165-16C6E91E11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>
            <a:extLst>
              <a:ext uri="{FF2B5EF4-FFF2-40B4-BE49-F238E27FC236}">
                <a16:creationId xmlns:a16="http://schemas.microsoft.com/office/drawing/2014/main" id="{56EBA616-595F-4F57-A026-3004079AC0A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>
            <a:extLst>
              <a:ext uri="{FF2B5EF4-FFF2-40B4-BE49-F238E27FC236}">
                <a16:creationId xmlns:a16="http://schemas.microsoft.com/office/drawing/2014/main" id="{7CBBEF30-2983-43C2-A998-CBD33E4D18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F27708C6-5CBC-4524-AC2D-2184DCB046A2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A7B15B0-4A6A-4027-A718-6BC1A1B68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C48E6CA-D5D8-4A43-A42F-8E815404A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B6E0290-E417-4200-BC76-A3F6EDA74CF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>
            <a:extLst>
              <a:ext uri="{FF2B5EF4-FFF2-40B4-BE49-F238E27FC236}">
                <a16:creationId xmlns:a16="http://schemas.microsoft.com/office/drawing/2014/main" id="{3973507E-BAD1-4D2E-B4C1-C74F8954D1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>
            <a:extLst>
              <a:ext uri="{FF2B5EF4-FFF2-40B4-BE49-F238E27FC236}">
                <a16:creationId xmlns:a16="http://schemas.microsoft.com/office/drawing/2014/main" id="{35D2A1C5-32B1-4FA9-862B-C4C1BDEC0A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B2A65A3D-F345-478C-A3C4-E9EAAFC50C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0C90C24-871A-470C-93C5-134F0E6181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7D3D1C37-79FF-494D-BB28-E13C1D7DAA8B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92C18619-FCA4-4977-A4DC-66EA90742D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 12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F290806-A494-4685-BB07-D74B160D60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The Real Numbers and Their Representation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z="3600" dirty="0"/>
              <a:t>Determine the relative error and percent error of a measurement.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D1BB30-3E34-4E2B-828A-B0B5649FA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012" y="1600201"/>
                <a:ext cx="8435788" cy="307937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𝑎𝑏𝑠𝑜𝑙𝑢𝑡𝑒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𝑟𝑒𝑙𝑎𝑡𝑖𝑣𝑒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𝑎𝑏𝑠𝑜𝑙𝑢𝑡𝑒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𝑝𝑒𝑟𝑐𝑒𝑛𝑡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𝑟𝑒𝑙𝑎𝑡𝑖𝑣𝑒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∗100%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D1BB30-3E34-4E2B-828A-B0B5649FA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012" y="1600201"/>
                <a:ext cx="8435788" cy="30793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63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z="3600" dirty="0"/>
              <a:t>Determine the relative error and percent error of a measurement.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D1BB30-3E34-4E2B-828A-B0B5649FA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012" y="1600201"/>
                <a:ext cx="8435788" cy="3079376"/>
              </a:xfrm>
            </p:spPr>
            <p:txBody>
              <a:bodyPr/>
              <a:lstStyle/>
              <a:p>
                <a:r>
                  <a:rPr lang="en-US" sz="2800" dirty="0"/>
                  <a:t>Example: The blueprint calls for a part to 32.112mm. A measurement of the part is recorded as 32.155mm.</a:t>
                </a:r>
              </a:p>
              <a:p>
                <a:r>
                  <a:rPr lang="en-US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𝑎𝑏𝑠𝑜𝑙𝑢𝑡𝑒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algn="ctr"/>
                <a:r>
                  <a:rPr lang="en-US" sz="2800" i="1" dirty="0"/>
                  <a:t>Absolute error 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32.155−32.112</m:t>
                        </m:r>
                      </m:e>
                    </m:d>
                  </m:oMath>
                </a14:m>
                <a:r>
                  <a:rPr lang="en-US" sz="2800" dirty="0"/>
                  <a:t> = 0.043mm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D1BB30-3E34-4E2B-828A-B0B5649FA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012" y="1600201"/>
                <a:ext cx="8435788" cy="3079376"/>
              </a:xfrm>
              <a:blipFill>
                <a:blip r:embed="rId2"/>
                <a:stretch>
                  <a:fillRect l="-1445" t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62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z="3600" dirty="0"/>
              <a:t>Determine the relative error and percent error of a measurement.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D1BB30-3E34-4E2B-828A-B0B5649FA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012" y="1600200"/>
                <a:ext cx="8435788" cy="3913093"/>
              </a:xfrm>
            </p:spPr>
            <p:txBody>
              <a:bodyPr/>
              <a:lstStyle/>
              <a:p>
                <a:r>
                  <a:rPr lang="en-US" sz="2800" dirty="0"/>
                  <a:t>Example: The blueprint calls for a part to 32.112mm. A measurement of the part is recorded as 32.155mm. 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𝑟𝑒𝑙𝑎𝑡𝑖𝑣𝑒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𝑎𝑏𝑠𝑜𝑙𝑢𝑡𝑒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𝑟𝑒𝑙𝑎𝑡𝑖𝑣𝑒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0.043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32.112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=0.0013390633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D1BB30-3E34-4E2B-828A-B0B5649FA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012" y="1600200"/>
                <a:ext cx="8435788" cy="3913093"/>
              </a:xfrm>
              <a:blipFill>
                <a:blip r:embed="rId2"/>
                <a:stretch>
                  <a:fillRect l="-1445" t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41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z="3600" dirty="0"/>
              <a:t>Determine the relative error and percent error of a measurement.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D1BB30-3E34-4E2B-828A-B0B5649FA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012" y="1600201"/>
                <a:ext cx="8435788" cy="3079376"/>
              </a:xfrm>
            </p:spPr>
            <p:txBody>
              <a:bodyPr/>
              <a:lstStyle/>
              <a:p>
                <a:r>
                  <a:rPr lang="en-US" sz="2800" dirty="0"/>
                  <a:t>Example: The blueprint calls for a part to 32.112mm. A measurement of the part is recorded as 32.155mm. 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𝑝𝑒𝑟𝑐𝑒𝑛𝑡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𝑟𝑒𝑙𝑎𝑡𝑖𝑣𝑒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∗100%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pPr algn="ctr"/>
                <a:r>
                  <a:rPr lang="en-US" sz="2800" i="1" dirty="0"/>
                  <a:t>Percent error = 0.134% (rounded)</a:t>
                </a:r>
                <a:endParaRPr lang="en-US" sz="2800" b="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D1BB30-3E34-4E2B-828A-B0B5649FA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012" y="1600201"/>
                <a:ext cx="8435788" cy="3079376"/>
              </a:xfrm>
              <a:blipFill>
                <a:blip r:embed="rId2"/>
                <a:stretch>
                  <a:fillRect l="-1445" t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28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z="3200" dirty="0"/>
              <a:t>Determine an appropriate approximation of measurement calculations.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BB30-3E34-4E2B-828A-B0B5649F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round the sum or difference of measurements of different precisions: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necessary, change all the measurements to a common unit of measure.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or subtract common units of measure.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Round the result to have the same precision as the </a:t>
            </a:r>
            <a:r>
              <a:rPr lang="en-US" i="1" dirty="0"/>
              <a:t>least precise </a:t>
            </a:r>
            <a:r>
              <a:rPr lang="en-US" dirty="0"/>
              <a:t>measurement.</a:t>
            </a:r>
          </a:p>
        </p:txBody>
      </p:sp>
    </p:spTree>
    <p:extLst>
      <p:ext uri="{BB962C8B-B14F-4D97-AF65-F5344CB8AC3E}">
        <p14:creationId xmlns:p14="http://schemas.microsoft.com/office/powerpoint/2010/main" val="253931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z="3200" dirty="0"/>
              <a:t>Determine an appropriate approximation of measurement calculations.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BB30-3E34-4E2B-828A-B0B5649F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measurements: 12.5 m, 38 cm, 2.9m, 43.25cm.</a:t>
            </a:r>
          </a:p>
          <a:p>
            <a:r>
              <a:rPr lang="en-US" sz="2400" dirty="0"/>
              <a:t>If necessary, change all the measurements to a common unit of measure.</a:t>
            </a:r>
          </a:p>
          <a:p>
            <a:pPr algn="ctr"/>
            <a:r>
              <a:rPr lang="en-US" sz="3200" dirty="0"/>
              <a:t>12,500cm, 38cm, 2,900cm, 43.25 cm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4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z="3200" dirty="0"/>
              <a:t>Determine an appropriate approximation of measurement calculations.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BB30-3E34-4E2B-828A-B0B5649F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measurements: 12.5 cm, 38 cm, 2.9m, 43.25cm.</a:t>
            </a:r>
          </a:p>
          <a:p>
            <a:r>
              <a:rPr lang="en-US" sz="2400" dirty="0"/>
              <a:t>If necessary, change all the measurements to a common unit of measure.</a:t>
            </a:r>
          </a:p>
          <a:p>
            <a:pPr algn="ctr"/>
            <a:r>
              <a:rPr lang="en-US" sz="3200" dirty="0"/>
              <a:t>12,500cm, 38cm, 2,900cm, 43.25 cm</a:t>
            </a:r>
          </a:p>
          <a:p>
            <a:endParaRPr lang="en-US" sz="3200" dirty="0"/>
          </a:p>
          <a:p>
            <a:r>
              <a:rPr lang="en-US" sz="2400" dirty="0"/>
              <a:t>Add or subtract common units of measure.</a:t>
            </a:r>
          </a:p>
          <a:p>
            <a:r>
              <a:rPr lang="en-US" sz="2400" dirty="0"/>
              <a:t>Round the result to have the same precision as the </a:t>
            </a:r>
            <a:r>
              <a:rPr lang="en-US" sz="2400" i="1" dirty="0"/>
              <a:t>least precise </a:t>
            </a:r>
            <a:r>
              <a:rPr lang="en-US" sz="2400" dirty="0"/>
              <a:t>measurement.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0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z="3200" dirty="0"/>
              <a:t>Determine an appropriate approximation of measurement calculations.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BB30-3E34-4E2B-828A-B0B5649F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measurements: 12.5 cm, 38 cm, 2.9m, 43.25cm.</a:t>
            </a:r>
          </a:p>
          <a:p>
            <a:r>
              <a:rPr lang="en-US" sz="3200" dirty="0"/>
              <a:t>Add or subtract common units of measure.</a:t>
            </a:r>
          </a:p>
          <a:p>
            <a:pPr lvl="4"/>
            <a:r>
              <a:rPr lang="en-US" sz="3200" dirty="0"/>
              <a:t>12,500</a:t>
            </a:r>
          </a:p>
          <a:p>
            <a:pPr lvl="4"/>
            <a:r>
              <a:rPr lang="en-US" sz="3200" dirty="0"/>
              <a:t>       38.0</a:t>
            </a:r>
          </a:p>
          <a:p>
            <a:pPr lvl="4"/>
            <a:r>
              <a:rPr lang="en-US" sz="3200" dirty="0"/>
              <a:t>  2,900</a:t>
            </a:r>
          </a:p>
          <a:p>
            <a:pPr lvl="4"/>
            <a:r>
              <a:rPr lang="en-US" sz="3200" u="sng" dirty="0"/>
              <a:t>+     43.25</a:t>
            </a:r>
          </a:p>
          <a:p>
            <a:pPr lvl="4"/>
            <a:r>
              <a:rPr lang="en-US" sz="3200" dirty="0"/>
              <a:t>16,212.25cm</a:t>
            </a:r>
          </a:p>
        </p:txBody>
      </p:sp>
    </p:spTree>
    <p:extLst>
      <p:ext uri="{BB962C8B-B14F-4D97-AF65-F5344CB8AC3E}">
        <p14:creationId xmlns:p14="http://schemas.microsoft.com/office/powerpoint/2010/main" val="2279553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z="3200" dirty="0"/>
              <a:t>Determine an appropriate approximation of measurement calculations.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BB30-3E34-4E2B-828A-B0B5649F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measurements: 12.5 cm, 38 cm, 2.9m, 43.25cm.</a:t>
            </a:r>
          </a:p>
          <a:p>
            <a:r>
              <a:rPr lang="en-US" sz="3200" dirty="0"/>
              <a:t>	</a:t>
            </a:r>
            <a:endParaRPr lang="en-US" sz="2400" dirty="0"/>
          </a:p>
          <a:p>
            <a:r>
              <a:rPr lang="en-US" sz="3200" dirty="0"/>
              <a:t>Round the result to have the same precision as the </a:t>
            </a:r>
            <a:r>
              <a:rPr lang="en-US" sz="3200" i="1" dirty="0"/>
              <a:t>least precise </a:t>
            </a:r>
            <a:r>
              <a:rPr lang="en-US" sz="3200" dirty="0"/>
              <a:t>measurement.</a:t>
            </a:r>
          </a:p>
          <a:p>
            <a:r>
              <a:rPr lang="en-US" sz="2800" dirty="0"/>
              <a:t>16,212.25cm rounds 16.21225m which rounds to 16.2m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75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z="3200" dirty="0"/>
              <a:t>Determine an appropriate approximation of measurement calculations.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BB30-3E34-4E2B-828A-B0B5649F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round the quotient or product of measurements of different accuracy: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Multiply or divide the measurements (same units)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Round the product or quotient to have the same number of significant digits as the measurement with the fewest significant digits.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2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184F472-03A6-4ABE-AE38-42C703811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12: </a:t>
            </a:r>
            <a:r>
              <a:rPr lang="en-US" altLang="en-US" dirty="0">
                <a:solidFill>
                  <a:schemeClr val="accent2"/>
                </a:solidFill>
              </a:rPr>
              <a:t>The Real Numbers and Their Representation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35EC9E8-949A-4A81-8015-4C96396AE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66738" indent="-566738" eaLnBrk="1" hangingPunct="1"/>
            <a:r>
              <a:rPr lang="en-US" altLang="en-US" dirty="0"/>
              <a:t>12.1 Rational Numbers and Decimal Representation</a:t>
            </a:r>
          </a:p>
          <a:p>
            <a:pPr marL="566738" indent="-566738" eaLnBrk="1" hangingPunct="1"/>
            <a:r>
              <a:rPr lang="en-US" altLang="en-US" dirty="0"/>
              <a:t>12.2 Irrational Numbers and Decimal Representation</a:t>
            </a:r>
          </a:p>
          <a:p>
            <a:pPr marL="566738" indent="-566738" eaLnBrk="1" hangingPunct="1"/>
            <a:r>
              <a:rPr lang="en-US" altLang="en-US" dirty="0"/>
              <a:t>12.3 Accuracy, Precision, Error and Measuring Instruments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z="3200" dirty="0"/>
              <a:t>Determine an appropriate approximation of measurement calculations.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BB30-3E34-4E2B-828A-B0B5649F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the measurements: (150m)(105m)(50m)</a:t>
            </a:r>
          </a:p>
          <a:p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Multiply or divide the measurements (same units)</a:t>
            </a:r>
          </a:p>
          <a:p>
            <a:pPr algn="ctr"/>
            <a:r>
              <a:rPr lang="en-US" sz="2800" dirty="0"/>
              <a:t>(150m)(105m)(50m)=787 500m</a:t>
            </a:r>
            <a:r>
              <a:rPr lang="en-US" sz="2800" baseline="30000" dirty="0"/>
              <a:t>3</a:t>
            </a: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Round the product or quotient to have the same number of significant digits as the measurement with the fewest significant digits.</a:t>
            </a:r>
          </a:p>
          <a:p>
            <a:pPr lvl="1" algn="ctr"/>
            <a:r>
              <a:rPr lang="en-US" sz="2400" dirty="0"/>
              <a:t>50m has the fewest </a:t>
            </a:r>
            <a:r>
              <a:rPr lang="en-US" sz="2400" dirty="0" err="1"/>
              <a:t>signinficant</a:t>
            </a:r>
            <a:r>
              <a:rPr lang="en-US" sz="2400" dirty="0"/>
              <a:t> digits – one</a:t>
            </a:r>
          </a:p>
          <a:p>
            <a:pPr lvl="1" algn="ctr"/>
            <a:r>
              <a:rPr lang="en-US" sz="2400" dirty="0"/>
              <a:t>787 500m</a:t>
            </a:r>
            <a:r>
              <a:rPr lang="en-US" sz="2400" baseline="30000" dirty="0"/>
              <a:t>3 </a:t>
            </a:r>
            <a:r>
              <a:rPr lang="en-US" sz="2400" dirty="0"/>
              <a:t>≈ 800 000m</a:t>
            </a:r>
            <a:r>
              <a:rPr lang="en-US" sz="2400" baseline="30000" dirty="0"/>
              <a:t>3</a:t>
            </a:r>
            <a:endParaRPr lang="en-US" sz="2400" dirty="0"/>
          </a:p>
          <a:p>
            <a:pPr lvl="1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0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747"/>
            <a:ext cx="8229600" cy="847912"/>
          </a:xfrm>
        </p:spPr>
        <p:txBody>
          <a:bodyPr/>
          <a:lstStyle/>
          <a:p>
            <a:pPr marL="457200" indent="-457200" eaLnBrk="1" hangingPunct="1"/>
            <a:r>
              <a:rPr lang="en-US" altLang="en-US" sz="3600" dirty="0"/>
              <a:t>Read a ruler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9256B9-1E90-4E52-9313-29F9AEBC8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573706" y="576100"/>
            <a:ext cx="4293085" cy="61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73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747"/>
            <a:ext cx="8229600" cy="847912"/>
          </a:xfrm>
        </p:spPr>
        <p:txBody>
          <a:bodyPr/>
          <a:lstStyle/>
          <a:p>
            <a:pPr marL="457200" indent="-457200" eaLnBrk="1" hangingPunct="1"/>
            <a:r>
              <a:rPr lang="en-US" altLang="en-US" sz="3600" dirty="0"/>
              <a:t>Read a ruler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44BE64-100C-4CD9-B994-B00C9BD77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1838528" y="-227977"/>
            <a:ext cx="4938775" cy="810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17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865841"/>
          </a:xfrm>
        </p:spPr>
        <p:txBody>
          <a:bodyPr/>
          <a:lstStyle/>
          <a:p>
            <a:pPr marL="457200" indent="-457200" eaLnBrk="1" hangingPunct="1"/>
            <a:r>
              <a:rPr lang="en-US" altLang="en-US" sz="2400" dirty="0"/>
              <a:t>Find the distance and midpoint of a line segment.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D1BB30-3E34-4E2B-828A-B0B5649FA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find the distance between two points on a line: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Determine the coordinate for each point.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  <m:box>
                            <m:box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D1BB30-3E34-4E2B-828A-B0B5649FA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4973AE1-B7FA-4317-999E-2550D7F4C3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19212" y="1336474"/>
            <a:ext cx="4061720" cy="1638219"/>
            <a:chOff x="288" y="244"/>
            <a:chExt cx="4262" cy="1719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B2DCE70-2A61-4EDD-A9B6-7A4576458AE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56" y="1085"/>
              <a:ext cx="2408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41989" name="Picture 5">
              <a:extLst>
                <a:ext uri="{FF2B5EF4-FFF2-40B4-BE49-F238E27FC236}">
                  <a16:creationId xmlns:a16="http://schemas.microsoft.com/office/drawing/2014/main" id="{5EFE7CF0-A2C5-4891-9143-670466616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59" y="-1027"/>
              <a:ext cx="1719" cy="4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643EC7-2CD9-4991-A633-E59BCFCDF390}"/>
              </a:ext>
            </a:extLst>
          </p:cNvPr>
          <p:cNvCxnSpPr>
            <a:cxnSpLocks/>
          </p:cNvCxnSpPr>
          <p:nvPr/>
        </p:nvCxnSpPr>
        <p:spPr>
          <a:xfrm>
            <a:off x="3044142" y="1441122"/>
            <a:ext cx="26969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36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865841"/>
          </a:xfrm>
        </p:spPr>
        <p:txBody>
          <a:bodyPr/>
          <a:lstStyle/>
          <a:p>
            <a:pPr marL="457200" indent="-457200" eaLnBrk="1" hangingPunct="1"/>
            <a:r>
              <a:rPr lang="en-US" altLang="en-US" sz="2400" dirty="0"/>
              <a:t>Find the distance and midpoint of a line segment.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D1BB30-3E34-4E2B-828A-B0B5649FA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find the distance between two points on a line: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Subtract the coordinate of the leftmost (lesser value) point from the rightmost.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D1BB30-3E34-4E2B-828A-B0B5649FA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4973AE1-B7FA-4317-999E-2550D7F4C3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19212" y="1336474"/>
            <a:ext cx="4061720" cy="1638219"/>
            <a:chOff x="288" y="244"/>
            <a:chExt cx="4262" cy="1719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B2DCE70-2A61-4EDD-A9B6-7A4576458AE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56" y="1085"/>
              <a:ext cx="2408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41989" name="Picture 5">
              <a:extLst>
                <a:ext uri="{FF2B5EF4-FFF2-40B4-BE49-F238E27FC236}">
                  <a16:creationId xmlns:a16="http://schemas.microsoft.com/office/drawing/2014/main" id="{5EFE7CF0-A2C5-4891-9143-670466616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59" y="-1027"/>
              <a:ext cx="1719" cy="4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643EC7-2CD9-4991-A633-E59BCFCDF390}"/>
              </a:ext>
            </a:extLst>
          </p:cNvPr>
          <p:cNvCxnSpPr>
            <a:cxnSpLocks/>
          </p:cNvCxnSpPr>
          <p:nvPr/>
        </p:nvCxnSpPr>
        <p:spPr>
          <a:xfrm>
            <a:off x="3044142" y="1441122"/>
            <a:ext cx="26969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191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865841"/>
          </a:xfrm>
        </p:spPr>
        <p:txBody>
          <a:bodyPr/>
          <a:lstStyle/>
          <a:p>
            <a:pPr marL="457200" indent="-457200" eaLnBrk="1" hangingPunct="1"/>
            <a:r>
              <a:rPr lang="en-US" altLang="en-US" sz="2400" dirty="0"/>
              <a:t>Find the distance and midpoint of a line segment.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D1BB30-3E34-4E2B-828A-B0B5649FA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find the midpoint between two points on a line: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Determine the coordinate for each point.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Average the coordinates of the endpoints.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𝑀𝑖𝑑𝑝𝑜𝑖𝑛𝑡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D1BB30-3E34-4E2B-828A-B0B5649FA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504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z="2400" dirty="0"/>
              <a:t>Find the distance and midpoint of a line segment.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D1BB30-3E34-4E2B-828A-B0B5649FA53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2587" y="1452563"/>
                <a:ext cx="8541493" cy="4702175"/>
              </a:xfrm>
            </p:spPr>
            <p:txBody>
              <a:bodyPr/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To find the midpoint between 2.8 cm and 5.6 cm.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tx1"/>
                    </a:solidFill>
                  </a:rPr>
                  <a:t>Determine the coordinate for each point.</a:t>
                </a:r>
              </a:p>
              <a:p>
                <a:pPr lvl="2"/>
                <a:r>
                  <a:rPr lang="en-US" sz="2800" dirty="0">
                    <a:solidFill>
                      <a:schemeClr val="tx1"/>
                    </a:solidFill>
                  </a:rPr>
                  <a:t>2.8 cm 5.6 cm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tx1"/>
                    </a:solidFill>
                  </a:rPr>
                  <a:t>Average the coordinates of the endpoints.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𝑀𝑖𝑑𝑝𝑜𝑖𝑛𝑡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𝑀𝑖𝑑𝑝𝑜𝑖𝑛𝑡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2.8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𝑐𝑚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5.6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𝑀𝑖𝑑𝑝𝑜𝑖𝑛𝑡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8.4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=4.2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D1BB30-3E34-4E2B-828A-B0B5649FA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2587" y="1452563"/>
                <a:ext cx="8541493" cy="4702175"/>
              </a:xfrm>
              <a:blipFill>
                <a:blip r:embed="rId2"/>
                <a:stretch>
                  <a:fillRect l="-1570" t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52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59F7EBB-05E0-4346-8F90-09EECE8AB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ffectLst/>
              </a:rPr>
              <a:t>Section 12-3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A61FBBA-A6AB-4130-8196-E514D17CF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 of Decimals and Percents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9B3FF4C-88EF-40BC-8909-F64402D9C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Accuracy, Precision, Error and Measuring Instruments</a:t>
            </a:r>
          </a:p>
        </p:txBody>
      </p:sp>
      <p:sp>
        <p:nvSpPr>
          <p:cNvPr id="459780" name="Rectangle 4">
            <a:extLst>
              <a:ext uri="{FF2B5EF4-FFF2-40B4-BE49-F238E27FC236}">
                <a16:creationId xmlns:a16="http://schemas.microsoft.com/office/drawing/2014/main" id="{0C386285-6A58-497B-9D28-9D5ACAC208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5450" y="1536700"/>
            <a:ext cx="8229600" cy="4525963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en-US" altLang="en-US" sz="2800" dirty="0"/>
              <a:t>Determine the significant digits of a number.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800" dirty="0"/>
              <a:t>Find the precision and greatest possible error of a measurement.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800" dirty="0"/>
              <a:t>Determine the relative error and percent error of a measurement.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800" dirty="0"/>
              <a:t>Determine an appropriate approximation of measurement calculations.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800" dirty="0"/>
              <a:t>Read a ruler.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800" dirty="0"/>
              <a:t>Find the distance and midpoint of a line segment.</a:t>
            </a:r>
          </a:p>
        </p:txBody>
      </p:sp>
      <p:graphicFrame>
        <p:nvGraphicFramePr>
          <p:cNvPr id="10244" name="Object 3">
            <a:extLst>
              <a:ext uri="{FF2B5EF4-FFF2-40B4-BE49-F238E27FC236}">
                <a16:creationId xmlns:a16="http://schemas.microsoft.com/office/drawing/2014/main" id="{4BA16FE8-7616-4F41-8DCB-ECE7A745AC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7600" y="2921000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4" imgW="457677" imgH="793306" progId="Equation.DSMT4">
                  <p:embed/>
                </p:oleObj>
              </mc:Choice>
              <mc:Fallback>
                <p:oleObj name="Equation" r:id="rId4" imgW="457677" imgH="7933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921000"/>
                        <a:ext cx="914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64BC813-8A9E-425E-BF1F-492948231CE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1412" y="165100"/>
            <a:ext cx="6861175" cy="6858000"/>
            <a:chOff x="1358" y="0"/>
            <a:chExt cx="4322" cy="432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9559648E-7345-4594-B84C-EBFACFE901E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07" y="0"/>
              <a:ext cx="194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0965" name="Picture 5">
              <a:extLst>
                <a:ext uri="{FF2B5EF4-FFF2-40B4-BE49-F238E27FC236}">
                  <a16:creationId xmlns:a16="http://schemas.microsoft.com/office/drawing/2014/main" id="{426C0F84-8507-499D-9A1A-236FF3395D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45" y="841"/>
              <a:ext cx="1948" cy="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z="3600" dirty="0"/>
              <a:t>Determine the significant digits of a number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BB30-3E34-4E2B-828A-B0B5649F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2356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Accuracy – how close the measured value is to the correct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Precision – the degree to which the process gets consistent results.</a:t>
            </a:r>
          </a:p>
        </p:txBody>
      </p:sp>
    </p:spTree>
    <p:extLst>
      <p:ext uri="{BB962C8B-B14F-4D97-AF65-F5344CB8AC3E}">
        <p14:creationId xmlns:p14="http://schemas.microsoft.com/office/powerpoint/2010/main" val="66253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9559648E-7345-4594-B84C-EBFACFE901E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12950" y="165100"/>
            <a:ext cx="3089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z="3600" dirty="0"/>
              <a:t>Determine the significant digits of a number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BB30-3E34-4E2B-828A-B0B5649F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9681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One indicator of precision is the number of </a:t>
            </a:r>
            <a:r>
              <a:rPr lang="en-US" b="1" dirty="0"/>
              <a:t>significant digits.</a:t>
            </a: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A7C132-5739-454A-BF58-776CCC91D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52039"/>
              </p:ext>
            </p:extLst>
          </p:nvPr>
        </p:nvGraphicFramePr>
        <p:xfrm>
          <a:off x="457200" y="2697019"/>
          <a:ext cx="8453718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859">
                  <a:extLst>
                    <a:ext uri="{9D8B030D-6E8A-4147-A177-3AD203B41FA5}">
                      <a16:colId xmlns:a16="http://schemas.microsoft.com/office/drawing/2014/main" val="2953448126"/>
                    </a:ext>
                  </a:extLst>
                </a:gridCol>
                <a:gridCol w="4226859">
                  <a:extLst>
                    <a:ext uri="{9D8B030D-6E8A-4147-A177-3AD203B41FA5}">
                      <a16:colId xmlns:a16="http://schemas.microsoft.com/office/drawing/2014/main" val="8929872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 determine the significant digits of a number: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For whole numbers: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i="0" dirty="0"/>
                        <a:t>Start with the leftmost nonzero digit.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i="0" dirty="0"/>
                        <a:t>Count each digit (excluding zeros) through the rightmost nonzero digit.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Significant digits:</a:t>
                      </a:r>
                    </a:p>
                    <a:p>
                      <a:r>
                        <a:rPr lang="en-US" i="0" dirty="0"/>
                        <a:t>200 has 1 significant digit</a:t>
                      </a:r>
                    </a:p>
                    <a:p>
                      <a:r>
                        <a:rPr lang="en-US" i="0" dirty="0"/>
                        <a:t>28 has 2 significant digits</a:t>
                      </a:r>
                    </a:p>
                    <a:p>
                      <a:r>
                        <a:rPr lang="en-US" i="0" dirty="0"/>
                        <a:t>1,230 has 3 significant digits</a:t>
                      </a:r>
                    </a:p>
                    <a:p>
                      <a:r>
                        <a:rPr lang="en-US" i="0" dirty="0"/>
                        <a:t>2,005 has 4 significant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6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For decimals and mixed decimals: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i="0" dirty="0"/>
                        <a:t>Start with the leftmost nonzero digit.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i="0" dirty="0"/>
                        <a:t>Count each digit through the last digit.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0.007 has 1 significant digit</a:t>
                      </a:r>
                    </a:p>
                    <a:p>
                      <a:r>
                        <a:rPr lang="en-US" dirty="0"/>
                        <a:t>2.0 has 2 significant digits</a:t>
                      </a:r>
                    </a:p>
                    <a:p>
                      <a:r>
                        <a:rPr lang="en-US" dirty="0"/>
                        <a:t>1.20 has 3 significant digits</a:t>
                      </a:r>
                    </a:p>
                    <a:p>
                      <a:r>
                        <a:rPr lang="en-US" dirty="0"/>
                        <a:t>0.01234 has 4 significant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55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12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9559648E-7345-4594-B84C-EBFACFE901E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12950" y="165100"/>
            <a:ext cx="3089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z="3600" dirty="0"/>
              <a:t>Determine the significant digits of a number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BB30-3E34-4E2B-828A-B0B5649F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031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Indicate the number of significant digits in the following: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5,205				4 significant digits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12,000				2 significant digits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0.003				1 significant digit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0.0105				3 significant digits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3.02				3 significant digits</a:t>
            </a:r>
          </a:p>
        </p:txBody>
      </p:sp>
    </p:spTree>
    <p:extLst>
      <p:ext uri="{BB962C8B-B14F-4D97-AF65-F5344CB8AC3E}">
        <p14:creationId xmlns:p14="http://schemas.microsoft.com/office/powerpoint/2010/main" val="377905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z="3600" dirty="0"/>
              <a:t>Find the precision and greatest possible error of a measurement.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BB30-3E34-4E2B-828A-B0B5649F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6718"/>
          </a:xfrm>
        </p:spPr>
        <p:txBody>
          <a:bodyPr/>
          <a:lstStyle/>
          <a:p>
            <a:r>
              <a:rPr lang="en-US" b="1" dirty="0"/>
              <a:t>Precision </a:t>
            </a:r>
            <a:r>
              <a:rPr lang="en-US" dirty="0"/>
              <a:t>is based on the place value or significant digits of a measure. </a:t>
            </a:r>
          </a:p>
          <a:p>
            <a:r>
              <a:rPr lang="en-US" dirty="0"/>
              <a:t>The </a:t>
            </a:r>
            <a:r>
              <a:rPr lang="en-US" b="1" dirty="0"/>
              <a:t>greatest possible error</a:t>
            </a:r>
            <a:r>
              <a:rPr lang="en-US" dirty="0"/>
              <a:t> or a measurement is half of the precision of the measurement.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AC9153-CCA6-4B53-858C-121A2CEF1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81185"/>
              </p:ext>
            </p:extLst>
          </p:nvPr>
        </p:nvGraphicFramePr>
        <p:xfrm>
          <a:off x="1394012" y="3683000"/>
          <a:ext cx="6355976" cy="220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988">
                  <a:extLst>
                    <a:ext uri="{9D8B030D-6E8A-4147-A177-3AD203B41FA5}">
                      <a16:colId xmlns:a16="http://schemas.microsoft.com/office/drawing/2014/main" val="3747743934"/>
                    </a:ext>
                  </a:extLst>
                </a:gridCol>
                <a:gridCol w="3177988">
                  <a:extLst>
                    <a:ext uri="{9D8B030D-6E8A-4147-A177-3AD203B41FA5}">
                      <a16:colId xmlns:a16="http://schemas.microsoft.com/office/drawing/2014/main" val="2642038353"/>
                    </a:ext>
                  </a:extLst>
                </a:gridCol>
              </a:tblGrid>
              <a:tr h="772384">
                <a:tc gridSpan="2">
                  <a:txBody>
                    <a:bodyPr/>
                    <a:lstStyle/>
                    <a:p>
                      <a:r>
                        <a:rPr lang="en-US" dirty="0"/>
                        <a:t>To find the precision and greatest possible error of a measurement: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139778"/>
                  </a:ext>
                </a:extLst>
              </a:tr>
              <a:tr h="1434428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Determine the precision of the measurement.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The greatest possible error is one-half the precision.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the greatest possible error of a measurement of 1¾ ft.</a:t>
                      </a:r>
                    </a:p>
                    <a:p>
                      <a:r>
                        <a:rPr lang="en-US" dirty="0"/>
                        <a:t>Precision: ¼ ft.</a:t>
                      </a:r>
                    </a:p>
                    <a:p>
                      <a:r>
                        <a:rPr lang="en-US" dirty="0"/>
                        <a:t>½( ¼ ) = 1/8 ft.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42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01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DD3-C480-4ABD-9293-52E799E7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z="3600" dirty="0"/>
              <a:t>Find the precision and greatest possible error of a measurement.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BB30-3E34-4E2B-828A-B0B5649F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5423"/>
          </a:xfrm>
        </p:spPr>
        <p:txBody>
          <a:bodyPr/>
          <a:lstStyle/>
          <a:p>
            <a:r>
              <a:rPr lang="en-US" dirty="0"/>
              <a:t>Find the greatest possible error of the measurements.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6FBC58-AF39-4517-B589-10ED21E55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09949"/>
              </p:ext>
            </p:extLst>
          </p:nvPr>
        </p:nvGraphicFramePr>
        <p:xfrm>
          <a:off x="546846" y="2723777"/>
          <a:ext cx="813995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977">
                  <a:extLst>
                    <a:ext uri="{9D8B030D-6E8A-4147-A177-3AD203B41FA5}">
                      <a16:colId xmlns:a16="http://schemas.microsoft.com/office/drawing/2014/main" val="3322377718"/>
                    </a:ext>
                  </a:extLst>
                </a:gridCol>
                <a:gridCol w="4069977">
                  <a:extLst>
                    <a:ext uri="{9D8B030D-6E8A-4147-A177-3AD203B41FA5}">
                      <a16:colId xmlns:a16="http://schemas.microsoft.com/office/drawing/2014/main" val="2461404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5/8 inches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9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2 5/8 inches   - 1/8 inch precision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½ ( 1/8 ) = 1/16 inch maximum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3.5 cm   - Precision = 0.1 cm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0.5 (0.1) = 0.05cm maximum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2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3260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1106</Words>
  <Application>Microsoft Office PowerPoint</Application>
  <PresentationFormat>On-screen Show (4:3)</PresentationFormat>
  <Paragraphs>159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Times New Roman</vt:lpstr>
      <vt:lpstr>Default Design</vt:lpstr>
      <vt:lpstr>Custom Design</vt:lpstr>
      <vt:lpstr>Equation</vt:lpstr>
      <vt:lpstr>Chapter  12</vt:lpstr>
      <vt:lpstr>Chapter 12: The Real Numbers and Their Representation</vt:lpstr>
      <vt:lpstr>Section 12-3</vt:lpstr>
      <vt:lpstr>Accuracy, Precision, Error and Measuring Instruments</vt:lpstr>
      <vt:lpstr>Determine the significant digits of a number</vt:lpstr>
      <vt:lpstr>Determine the significant digits of a number</vt:lpstr>
      <vt:lpstr>Determine the significant digits of a number</vt:lpstr>
      <vt:lpstr>Find the precision and greatest possible error of a measurement.</vt:lpstr>
      <vt:lpstr>Find the precision and greatest possible error of a measurement.</vt:lpstr>
      <vt:lpstr>Determine the relative error and percent error of a measurement.</vt:lpstr>
      <vt:lpstr>Determine the relative error and percent error of a measurement.</vt:lpstr>
      <vt:lpstr>Determine the relative error and percent error of a measurement.</vt:lpstr>
      <vt:lpstr>Determine the relative error and percent error of a measurement.</vt:lpstr>
      <vt:lpstr>Determine an appropriate approximation of measurement calculations.</vt:lpstr>
      <vt:lpstr>Determine an appropriate approximation of measurement calculations.</vt:lpstr>
      <vt:lpstr>Determine an appropriate approximation of measurement calculations.</vt:lpstr>
      <vt:lpstr>Determine an appropriate approximation of measurement calculations.</vt:lpstr>
      <vt:lpstr>Determine an appropriate approximation of measurement calculations.</vt:lpstr>
      <vt:lpstr>Determine an appropriate approximation of measurement calculations.</vt:lpstr>
      <vt:lpstr>Determine an appropriate approximation of measurement calculations.</vt:lpstr>
      <vt:lpstr>Read a ruler</vt:lpstr>
      <vt:lpstr>Read a ruler</vt:lpstr>
      <vt:lpstr>Find the distance and midpoint of a line segment.</vt:lpstr>
      <vt:lpstr>Find the distance and midpoint of a line segment.</vt:lpstr>
      <vt:lpstr>Find the distance and midpoint of a line segment.</vt:lpstr>
      <vt:lpstr>Find the distance and midpoint of a line segment.</vt:lpstr>
    </vt:vector>
  </TitlesOfParts>
  <Company>Pearson Education,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subject>Chapter 6</dc:subject>
  <dc:creator/>
  <cp:lastModifiedBy>Christopher Foley</cp:lastModifiedBy>
  <cp:revision>123</cp:revision>
  <dcterms:created xsi:type="dcterms:W3CDTF">2011-05-10T13:51:27Z</dcterms:created>
  <dcterms:modified xsi:type="dcterms:W3CDTF">2018-01-22T17:22:40Z</dcterms:modified>
</cp:coreProperties>
</file>