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1" r:id="rId1"/>
  </p:sldMasterIdLst>
  <p:notesMasterIdLst>
    <p:notesMasterId r:id="rId16"/>
  </p:notesMasterIdLst>
  <p:handoutMasterIdLst>
    <p:handoutMasterId r:id="rId17"/>
  </p:handoutMasterIdLst>
  <p:sldIdLst>
    <p:sldId id="271" r:id="rId2"/>
    <p:sldId id="286" r:id="rId3"/>
    <p:sldId id="266" r:id="rId4"/>
    <p:sldId id="288" r:id="rId5"/>
    <p:sldId id="272" r:id="rId6"/>
    <p:sldId id="285" r:id="rId7"/>
    <p:sldId id="273" r:id="rId8"/>
    <p:sldId id="275" r:id="rId9"/>
    <p:sldId id="277" r:id="rId10"/>
    <p:sldId id="278" r:id="rId11"/>
    <p:sldId id="282" r:id="rId12"/>
    <p:sldId id="289" r:id="rId13"/>
    <p:sldId id="290" r:id="rId14"/>
    <p:sldId id="287" r:id="rId15"/>
  </p:sldIdLst>
  <p:sldSz cx="9939338" cy="7451725"/>
  <p:notesSz cx="6669088" cy="9926638"/>
  <p:defaultTextStyle>
    <a:defPPr>
      <a:defRPr lang="en-US"/>
    </a:defPPr>
    <a:lvl1pPr algn="l" defTabSz="4953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95300" indent="-38100" algn="l" defTabSz="4953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92188" indent="-77788" algn="l" defTabSz="4953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489075" indent="-117475" algn="l" defTabSz="4953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985963" indent="-157163" algn="l" defTabSz="4953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6">
          <p15:clr>
            <a:srgbClr val="A4A3A4"/>
          </p15:clr>
        </p15:guide>
        <p15:guide id="2" pos="32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  <a:srgbClr val="0016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ema til typografi 1 - Markerin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/>
    <p:restoredTop sz="94681"/>
  </p:normalViewPr>
  <p:slideViewPr>
    <p:cSldViewPr snapToGrid="0" snapToObjects="1">
      <p:cViewPr varScale="1">
        <p:scale>
          <a:sx n="58" d="100"/>
          <a:sy n="58" d="100"/>
        </p:scale>
        <p:origin x="1372" y="60"/>
      </p:cViewPr>
      <p:guideLst>
        <p:guide orient="horz" pos="3436"/>
        <p:guide pos="32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9035FAB-249B-4842-AF36-8D43425EFD62}" type="datetimeFigureOut">
              <a:rPr lang="da-DK"/>
              <a:pPr>
                <a:defRPr/>
              </a:pPr>
              <a:t>28-09-2018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38D4511-B4D7-344C-9431-08CAFE3BEC9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92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2EA327F-F00B-BE43-992D-29661E59BD23}" type="datetimeFigureOut">
              <a:rPr lang="en-US"/>
              <a:pPr>
                <a:defRPr/>
              </a:pPr>
              <a:t>9/28/2018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US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BF1BE58-3393-C440-B6F0-366B411882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3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0" name="Pladsholder til no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>
                <a:latin typeface="Calibri" charset="0"/>
              </a:rPr>
              <a:t>To hovedtyper af portfolier</a:t>
            </a:r>
          </a:p>
          <a:p>
            <a:pPr eaLnBrk="1" hangingPunct="1"/>
            <a:r>
              <a:rPr lang="da-DK">
                <a:latin typeface="Calibri" charset="0"/>
              </a:rPr>
              <a:t>Arbejdsportfolio (proces, værksted)</a:t>
            </a:r>
          </a:p>
          <a:p>
            <a:pPr eaLnBrk="1" hangingPunct="1"/>
            <a:r>
              <a:rPr lang="da-DK">
                <a:latin typeface="Calibri" charset="0"/>
              </a:rPr>
              <a:t>Præsentationsportfolio (resultat, udstillingsvindue)</a:t>
            </a:r>
          </a:p>
          <a:p>
            <a:endParaRPr lang="da-DK">
              <a:latin typeface="Calibri" charset="0"/>
            </a:endParaRPr>
          </a:p>
        </p:txBody>
      </p:sp>
      <p:sp>
        <p:nvSpPr>
          <p:cNvPr id="717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9CA06B-820C-3B4F-A020-9A81A4AB6058}" type="slidenum">
              <a:rPr lang="en-US" sz="1200">
                <a:cs typeface="Arial" charset="0"/>
              </a:rPr>
              <a:pPr eaLnBrk="1" hangingPunct="1"/>
              <a:t>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Pladsholder til no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>
                <a:latin typeface="Calibri" charset="0"/>
              </a:rPr>
              <a:t>Øvelse: tænk over hvorfor du ønsker at lave en portfolio. Skriv nogle grunde ned og tænk over hvordan disse kan være med til at forme din portfolio</a:t>
            </a:r>
          </a:p>
        </p:txBody>
      </p:sp>
      <p:sp>
        <p:nvSpPr>
          <p:cNvPr id="9219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E75258-8FD3-D34C-BD2B-E389EB37B324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E3FF71-FF39-424B-A641-72357B4F259C}" type="slidenum">
              <a:rPr lang="da-DK" sz="1200">
                <a:cs typeface="Arial" charset="0"/>
              </a:rPr>
              <a:pPr eaLnBrk="1" hangingPunct="1"/>
              <a:t>3</a:t>
            </a:fld>
            <a:endParaRPr lang="da-DK" sz="1200">
              <a:cs typeface="Arial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dirty="0">
                <a:latin typeface="Calibri" charset="0"/>
              </a:rPr>
              <a:t>Sikkert om </a:t>
            </a:r>
            <a:r>
              <a:rPr lang="da-DK" dirty="0" err="1">
                <a:latin typeface="Calibri" charset="0"/>
              </a:rPr>
              <a:t>portfolioen</a:t>
            </a:r>
            <a:r>
              <a:rPr lang="da-DK" dirty="0">
                <a:latin typeface="Calibri" charset="0"/>
              </a:rPr>
              <a:t>:</a:t>
            </a:r>
          </a:p>
          <a:p>
            <a:r>
              <a:rPr lang="da-DK" dirty="0">
                <a:latin typeface="Calibri" charset="0"/>
              </a:rPr>
              <a:t>Det er online</a:t>
            </a:r>
          </a:p>
          <a:p>
            <a:r>
              <a:rPr lang="da-DK" dirty="0">
                <a:latin typeface="Calibri" charset="0"/>
              </a:rPr>
              <a:t>Det er et medieprodukt</a:t>
            </a:r>
          </a:p>
          <a:p>
            <a:r>
              <a:rPr lang="da-DK" dirty="0">
                <a:latin typeface="Calibri" charset="0"/>
              </a:rPr>
              <a:t>Du befinder dig i en kommunikationssituation</a:t>
            </a:r>
          </a:p>
          <a:p>
            <a:r>
              <a:rPr lang="da-DK" dirty="0">
                <a:latin typeface="Calibri" charset="0"/>
              </a:rPr>
              <a:t>Et </a:t>
            </a:r>
            <a:r>
              <a:rPr lang="da-DK" dirty="0" err="1">
                <a:latin typeface="Calibri" charset="0"/>
              </a:rPr>
              <a:t>portfolio</a:t>
            </a:r>
            <a:r>
              <a:rPr lang="da-DK" dirty="0">
                <a:latin typeface="Calibri" charset="0"/>
              </a:rPr>
              <a:t> er en digital ramme/platform, som det er op til dig at fylde et troværdigt og meningsfyldt indhold i </a:t>
            </a:r>
          </a:p>
          <a:p>
            <a:r>
              <a:rPr lang="da-DK" dirty="0">
                <a:latin typeface="Calibri" charset="0"/>
              </a:rPr>
              <a:t>Teknik alene gør det ikke alene</a:t>
            </a:r>
          </a:p>
          <a:p>
            <a:r>
              <a:rPr lang="da-DK" dirty="0">
                <a:latin typeface="Calibri" charset="0"/>
              </a:rPr>
              <a:t>Det bør vise dine refleksioner</a:t>
            </a:r>
          </a:p>
          <a:p>
            <a:endParaRPr lang="da-DK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CC3C3-FFE2-BE4C-90AD-8C76E764F5F5}" type="slidenum">
              <a:rPr lang="da-DK" sz="1200">
                <a:cs typeface="Arial" charset="0"/>
              </a:rPr>
              <a:pPr eaLnBrk="1" hangingPunct="1"/>
              <a:t>7</a:t>
            </a:fld>
            <a:endParaRPr lang="da-DK" sz="1200"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82C88-7BFF-5C41-88C8-41E22FE74BC6}" type="slidenum">
              <a:rPr lang="da-DK" sz="1200">
                <a:cs typeface="Arial" charset="0"/>
              </a:rPr>
              <a:pPr eaLnBrk="1" hangingPunct="1"/>
              <a:t>11</a:t>
            </a:fld>
            <a:endParaRPr lang="da-DK" sz="1200"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82C88-7BFF-5C41-88C8-41E22FE74BC6}" type="slidenum">
              <a:rPr lang="da-DK" sz="1200">
                <a:cs typeface="Arial" charset="0"/>
              </a:rPr>
              <a:pPr eaLnBrk="1" hangingPunct="1"/>
              <a:t>14</a:t>
            </a:fld>
            <a:endParaRPr lang="da-DK" sz="1200"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7FEFD-FD11-9E44-8AAC-9A0ED8BE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417" y="1219531"/>
            <a:ext cx="7454504" cy="2594304"/>
          </a:xfrm>
        </p:spPr>
        <p:txBody>
          <a:bodyPr anchor="b"/>
          <a:lstStyle>
            <a:lvl1pPr algn="ctr">
              <a:defRPr sz="4891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A8923D-1718-0C4E-A56C-F4321815D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417" y="3913881"/>
            <a:ext cx="7454504" cy="1799108"/>
          </a:xfrm>
        </p:spPr>
        <p:txBody>
          <a:bodyPr/>
          <a:lstStyle>
            <a:lvl1pPr marL="0" indent="0" algn="ctr">
              <a:buNone/>
              <a:defRPr sz="1956"/>
            </a:lvl1pPr>
            <a:lvl2pPr marL="372709" indent="0" algn="ctr">
              <a:buNone/>
              <a:defRPr sz="1630"/>
            </a:lvl2pPr>
            <a:lvl3pPr marL="745419" indent="0" algn="ctr">
              <a:buNone/>
              <a:defRPr sz="1467"/>
            </a:lvl3pPr>
            <a:lvl4pPr marL="1118128" indent="0" algn="ctr">
              <a:buNone/>
              <a:defRPr sz="1304"/>
            </a:lvl4pPr>
            <a:lvl5pPr marL="1490838" indent="0" algn="ctr">
              <a:buNone/>
              <a:defRPr sz="1304"/>
            </a:lvl5pPr>
            <a:lvl6pPr marL="1863547" indent="0" algn="ctr">
              <a:buNone/>
              <a:defRPr sz="1304"/>
            </a:lvl6pPr>
            <a:lvl7pPr marL="2236257" indent="0" algn="ctr">
              <a:buNone/>
              <a:defRPr sz="1304"/>
            </a:lvl7pPr>
            <a:lvl8pPr marL="2608966" indent="0" algn="ctr">
              <a:buNone/>
              <a:defRPr sz="1304"/>
            </a:lvl8pPr>
            <a:lvl9pPr marL="2981676" indent="0" algn="ctr">
              <a:buNone/>
              <a:defRPr sz="1304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FB32B9-3A3A-1A40-8AEA-CA97147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C9ED09-5EBB-6740-824E-4AF8D18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8EB2C4-5FBB-4447-A7EF-615BC81C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1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A6C21-BA0D-6B46-82A5-291BD9AB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DC35B2-3BE8-7F48-ABD6-FBD409D7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001003-C6BB-1147-8248-A9D8E5CE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3790EB-4118-3448-9A7F-18B7794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DAB470-2841-1C4A-A56C-D20AB146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78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77E6EA-2D37-A842-B236-882B56808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12839" y="396736"/>
            <a:ext cx="2143170" cy="631499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463B73-E200-BF4D-83F0-56F4239C3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329" y="396736"/>
            <a:ext cx="6305268" cy="6314992"/>
          </a:xfrm>
        </p:spPr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5EA126-AE1D-3B46-A2FF-A0875682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B022E3-BB0B-BD49-A7DF-5F943410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BB4606-617E-A141-A4EA-7DFBF735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859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>
          <a:xfrm>
            <a:off x="554736" y="727670"/>
            <a:ext cx="8789988" cy="1242418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878713" y="2799761"/>
            <a:ext cx="8054975" cy="360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50218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944100" cy="7451725"/>
          </a:xfrm>
          <a:prstGeom prst="rect">
            <a:avLst/>
          </a:prstGeom>
          <a:solidFill>
            <a:srgbClr val="00163B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968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279525"/>
            <a:ext cx="8308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149350"/>
            <a:ext cx="731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1113"/>
            <a:ext cx="23399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Pladsholder til tekst 19"/>
          <p:cNvSpPr>
            <a:spLocks noGrp="1"/>
          </p:cNvSpPr>
          <p:nvPr>
            <p:ph type="body" sz="quarter" idx="10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69836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944100" cy="7451725"/>
          </a:xfrm>
          <a:prstGeom prst="rect">
            <a:avLst/>
          </a:prstGeom>
          <a:solidFill>
            <a:srgbClr val="00163B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968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304925"/>
            <a:ext cx="750093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1113"/>
            <a:ext cx="23399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tekst 7"/>
          <p:cNvSpPr>
            <a:spLocks noGrp="1"/>
          </p:cNvSpPr>
          <p:nvPr>
            <p:ph type="body" sz="quarter" idx="10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4110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96967" y="2234152"/>
            <a:ext cx="4389874" cy="4422378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052497" y="2234152"/>
            <a:ext cx="4389874" cy="4422377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54736" y="727670"/>
            <a:ext cx="8789988" cy="1242418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70180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96967" y="2205353"/>
            <a:ext cx="4391600" cy="695149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2600" b="1"/>
            </a:lvl1pPr>
            <a:lvl2pPr marL="496885" indent="0">
              <a:buNone/>
              <a:defRPr sz="2200" b="1"/>
            </a:lvl2pPr>
            <a:lvl3pPr marL="993770" indent="0">
              <a:buNone/>
              <a:defRPr sz="2000" b="1"/>
            </a:lvl3pPr>
            <a:lvl4pPr marL="1490655" indent="0">
              <a:buNone/>
              <a:defRPr sz="1700" b="1"/>
            </a:lvl4pPr>
            <a:lvl5pPr marL="1987540" indent="0">
              <a:buNone/>
              <a:defRPr sz="1700" b="1"/>
            </a:lvl5pPr>
            <a:lvl6pPr marL="2484425" indent="0">
              <a:buNone/>
              <a:defRPr sz="1700" b="1"/>
            </a:lvl6pPr>
            <a:lvl7pPr marL="2981310" indent="0">
              <a:buNone/>
              <a:defRPr sz="1700" b="1"/>
            </a:lvl7pPr>
            <a:lvl8pPr marL="3478195" indent="0">
              <a:buNone/>
              <a:defRPr sz="1700" b="1"/>
            </a:lvl8pPr>
            <a:lvl9pPr marL="3975080" indent="0">
              <a:buNone/>
              <a:defRPr sz="17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96967" y="2900503"/>
            <a:ext cx="4391600" cy="3756028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5049046" y="2205353"/>
            <a:ext cx="4393325" cy="695149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2600" b="1"/>
            </a:lvl1pPr>
            <a:lvl2pPr marL="496885" indent="0">
              <a:buNone/>
              <a:defRPr sz="2200" b="1"/>
            </a:lvl2pPr>
            <a:lvl3pPr marL="993770" indent="0">
              <a:buNone/>
              <a:defRPr sz="2000" b="1"/>
            </a:lvl3pPr>
            <a:lvl4pPr marL="1490655" indent="0">
              <a:buNone/>
              <a:defRPr sz="1700" b="1"/>
            </a:lvl4pPr>
            <a:lvl5pPr marL="1987540" indent="0">
              <a:buNone/>
              <a:defRPr sz="1700" b="1"/>
            </a:lvl5pPr>
            <a:lvl6pPr marL="2484425" indent="0">
              <a:buNone/>
              <a:defRPr sz="1700" b="1"/>
            </a:lvl6pPr>
            <a:lvl7pPr marL="2981310" indent="0">
              <a:buNone/>
              <a:defRPr sz="1700" b="1"/>
            </a:lvl7pPr>
            <a:lvl8pPr marL="3478195" indent="0">
              <a:buNone/>
              <a:defRPr sz="1700" b="1"/>
            </a:lvl8pPr>
            <a:lvl9pPr marL="3975080" indent="0">
              <a:buNone/>
              <a:defRPr sz="17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5049046" y="2900503"/>
            <a:ext cx="4393325" cy="3756027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54736" y="727670"/>
            <a:ext cx="8789988" cy="1242418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281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A9B2D-7490-A343-8675-C77173FC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6C8E6F-07D2-C34B-A042-78981E7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AAE17D-EFC4-D34E-981C-A7623E22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B2BEBF-950B-CC44-BC28-C735801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76B07B-AA48-EA42-9372-582F622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8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87CDB-1D82-324D-9965-56002B69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53" y="1857758"/>
            <a:ext cx="8572679" cy="3099710"/>
          </a:xfrm>
        </p:spPr>
        <p:txBody>
          <a:bodyPr anchor="b"/>
          <a:lstStyle>
            <a:lvl1pPr>
              <a:defRPr sz="4891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44D242-1428-5549-9B45-4B2EB60C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153" y="4986792"/>
            <a:ext cx="8572679" cy="1630064"/>
          </a:xfrm>
        </p:spPr>
        <p:txBody>
          <a:bodyPr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372709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2pPr>
            <a:lvl3pPr marL="74541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3pPr>
            <a:lvl4pPr marL="1118128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4pPr>
            <a:lvl5pPr marL="1490838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5pPr>
            <a:lvl6pPr marL="1863547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6pPr>
            <a:lvl7pPr marL="2236257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7pPr>
            <a:lvl8pPr marL="2608966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8pPr>
            <a:lvl9pPr marL="2981676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BD93D85-48A8-374A-9C5A-8F6A38FC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B3DA43-87E5-2744-911A-D615565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0C532F-D49F-6346-8DD5-38BDADD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39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1C2CF-F8E5-2848-8C9C-F5EF910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D591DE-F99C-0646-915C-D14121282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329" y="1983677"/>
            <a:ext cx="4224219" cy="4728051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F367FB-E676-214C-A2E0-03F1B43C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1790" y="1983677"/>
            <a:ext cx="4224219" cy="4728051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9D45BFC-65F9-3F42-8480-CFBA5E9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B69076-B7B6-974C-96BC-2D5E00D0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E1D362-5EBD-E940-8E79-9AA5A1D8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25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998C8-108E-7A41-B3D2-5920004A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24" y="396736"/>
            <a:ext cx="8572679" cy="14403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09433A-4EF1-1848-9A47-4F8F2653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625" y="1826708"/>
            <a:ext cx="4204805" cy="895241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709" indent="0">
              <a:buNone/>
              <a:defRPr sz="1630" b="1"/>
            </a:lvl2pPr>
            <a:lvl3pPr marL="745419" indent="0">
              <a:buNone/>
              <a:defRPr sz="1467" b="1"/>
            </a:lvl3pPr>
            <a:lvl4pPr marL="1118128" indent="0">
              <a:buNone/>
              <a:defRPr sz="1304" b="1"/>
            </a:lvl4pPr>
            <a:lvl5pPr marL="1490838" indent="0">
              <a:buNone/>
              <a:defRPr sz="1304" b="1"/>
            </a:lvl5pPr>
            <a:lvl6pPr marL="1863547" indent="0">
              <a:buNone/>
              <a:defRPr sz="1304" b="1"/>
            </a:lvl6pPr>
            <a:lvl7pPr marL="2236257" indent="0">
              <a:buNone/>
              <a:defRPr sz="1304" b="1"/>
            </a:lvl7pPr>
            <a:lvl8pPr marL="2608966" indent="0">
              <a:buNone/>
              <a:defRPr sz="1304" b="1"/>
            </a:lvl8pPr>
            <a:lvl9pPr marL="2981676" indent="0">
              <a:buNone/>
              <a:defRPr sz="1304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A8878D4-778B-4E48-B5FE-B6DCB406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25" y="2721949"/>
            <a:ext cx="4204805" cy="400357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D3C69C-FB2D-C549-AAB1-B1929E372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1790" y="1826708"/>
            <a:ext cx="4225513" cy="895241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709" indent="0">
              <a:buNone/>
              <a:defRPr sz="1630" b="1"/>
            </a:lvl2pPr>
            <a:lvl3pPr marL="745419" indent="0">
              <a:buNone/>
              <a:defRPr sz="1467" b="1"/>
            </a:lvl3pPr>
            <a:lvl4pPr marL="1118128" indent="0">
              <a:buNone/>
              <a:defRPr sz="1304" b="1"/>
            </a:lvl4pPr>
            <a:lvl5pPr marL="1490838" indent="0">
              <a:buNone/>
              <a:defRPr sz="1304" b="1"/>
            </a:lvl5pPr>
            <a:lvl6pPr marL="1863547" indent="0">
              <a:buNone/>
              <a:defRPr sz="1304" b="1"/>
            </a:lvl6pPr>
            <a:lvl7pPr marL="2236257" indent="0">
              <a:buNone/>
              <a:defRPr sz="1304" b="1"/>
            </a:lvl7pPr>
            <a:lvl8pPr marL="2608966" indent="0">
              <a:buNone/>
              <a:defRPr sz="1304" b="1"/>
            </a:lvl8pPr>
            <a:lvl9pPr marL="2981676" indent="0">
              <a:buNone/>
              <a:defRPr sz="1304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5A7B157-FC9F-BC4D-B8E1-7A6AD498D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31790" y="2721949"/>
            <a:ext cx="4225513" cy="400357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255EBF0-E264-7C46-A2B0-B38CAA84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D15B817-EB1A-2149-B876-DF322637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8CF700C-1566-BD42-B3C0-0B3547D1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5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062B5-5045-0B4A-8D97-B5BA96DB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5329A14-A666-D84B-BB3D-2DCC321E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A2F79F6-3B20-E04C-96E6-37E6FD0E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A8F6FC6-224C-214C-A467-6F47650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8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FF10640-472F-6548-8736-B099FAE0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9375920-92B0-FB49-9E80-8F9CB5BA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1D8B6AF-E4A1-074E-8736-5214099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6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A201B-945C-0E42-9BB0-34C9C674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24" y="496782"/>
            <a:ext cx="3205695" cy="1738736"/>
          </a:xfrm>
        </p:spPr>
        <p:txBody>
          <a:bodyPr anchor="b"/>
          <a:lstStyle>
            <a:lvl1pPr>
              <a:defRPr sz="2609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739801-D05A-E34C-8644-AD431A13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13" y="1072911"/>
            <a:ext cx="5031790" cy="5295555"/>
          </a:xfrm>
        </p:spPr>
        <p:txBody>
          <a:bodyPr/>
          <a:lstStyle>
            <a:lvl1pPr>
              <a:defRPr sz="2609"/>
            </a:lvl1pPr>
            <a:lvl2pPr>
              <a:defRPr sz="2283"/>
            </a:lvl2pPr>
            <a:lvl3pPr>
              <a:defRPr sz="1956"/>
            </a:lvl3pPr>
            <a:lvl4pPr>
              <a:defRPr sz="1630"/>
            </a:lvl4pPr>
            <a:lvl5pPr>
              <a:defRPr sz="1630"/>
            </a:lvl5pPr>
            <a:lvl6pPr>
              <a:defRPr sz="1630"/>
            </a:lvl6pPr>
            <a:lvl7pPr>
              <a:defRPr sz="1630"/>
            </a:lvl7pPr>
            <a:lvl8pPr>
              <a:defRPr sz="1630"/>
            </a:lvl8pPr>
            <a:lvl9pPr>
              <a:defRPr sz="163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F485C25-2CD7-4B42-A6A3-6F91EEF8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24" y="2235517"/>
            <a:ext cx="3205695" cy="4141573"/>
          </a:xfrm>
        </p:spPr>
        <p:txBody>
          <a:bodyPr/>
          <a:lstStyle>
            <a:lvl1pPr marL="0" indent="0">
              <a:buNone/>
              <a:defRPr sz="1304"/>
            </a:lvl1pPr>
            <a:lvl2pPr marL="372709" indent="0">
              <a:buNone/>
              <a:defRPr sz="1141"/>
            </a:lvl2pPr>
            <a:lvl3pPr marL="745419" indent="0">
              <a:buNone/>
              <a:defRPr sz="978"/>
            </a:lvl3pPr>
            <a:lvl4pPr marL="1118128" indent="0">
              <a:buNone/>
              <a:defRPr sz="815"/>
            </a:lvl4pPr>
            <a:lvl5pPr marL="1490838" indent="0">
              <a:buNone/>
              <a:defRPr sz="815"/>
            </a:lvl5pPr>
            <a:lvl6pPr marL="1863547" indent="0">
              <a:buNone/>
              <a:defRPr sz="815"/>
            </a:lvl6pPr>
            <a:lvl7pPr marL="2236257" indent="0">
              <a:buNone/>
              <a:defRPr sz="815"/>
            </a:lvl7pPr>
            <a:lvl8pPr marL="2608966" indent="0">
              <a:buNone/>
              <a:defRPr sz="815"/>
            </a:lvl8pPr>
            <a:lvl9pPr marL="2981676" indent="0">
              <a:buNone/>
              <a:defRPr sz="815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7ACA74D-881E-5F40-807E-1B632990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BFA1C6-226F-B243-B0D6-5D1654DF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C14EAE-8D35-B540-9338-3529DDC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89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03E9B-65A4-AC48-AEBF-8C770F60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24" y="496782"/>
            <a:ext cx="3205695" cy="1738736"/>
          </a:xfrm>
        </p:spPr>
        <p:txBody>
          <a:bodyPr anchor="b"/>
          <a:lstStyle>
            <a:lvl1pPr>
              <a:defRPr sz="2609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862BA8-14DB-8149-A616-4D869333F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5513" y="1072911"/>
            <a:ext cx="5031790" cy="5295555"/>
          </a:xfrm>
        </p:spPr>
        <p:txBody>
          <a:bodyPr/>
          <a:lstStyle>
            <a:lvl1pPr marL="0" indent="0">
              <a:buNone/>
              <a:defRPr sz="2609"/>
            </a:lvl1pPr>
            <a:lvl2pPr marL="372709" indent="0">
              <a:buNone/>
              <a:defRPr sz="2283"/>
            </a:lvl2pPr>
            <a:lvl3pPr marL="745419" indent="0">
              <a:buNone/>
              <a:defRPr sz="1956"/>
            </a:lvl3pPr>
            <a:lvl4pPr marL="1118128" indent="0">
              <a:buNone/>
              <a:defRPr sz="1630"/>
            </a:lvl4pPr>
            <a:lvl5pPr marL="1490838" indent="0">
              <a:buNone/>
              <a:defRPr sz="1630"/>
            </a:lvl5pPr>
            <a:lvl6pPr marL="1863547" indent="0">
              <a:buNone/>
              <a:defRPr sz="1630"/>
            </a:lvl6pPr>
            <a:lvl7pPr marL="2236257" indent="0">
              <a:buNone/>
              <a:defRPr sz="1630"/>
            </a:lvl7pPr>
            <a:lvl8pPr marL="2608966" indent="0">
              <a:buNone/>
              <a:defRPr sz="1630"/>
            </a:lvl8pPr>
            <a:lvl9pPr marL="2981676" indent="0">
              <a:buNone/>
              <a:defRPr sz="163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5058AB-0464-0C45-B710-081D0F7D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24" y="2235517"/>
            <a:ext cx="3205695" cy="4141573"/>
          </a:xfrm>
        </p:spPr>
        <p:txBody>
          <a:bodyPr/>
          <a:lstStyle>
            <a:lvl1pPr marL="0" indent="0">
              <a:buNone/>
              <a:defRPr sz="1304"/>
            </a:lvl1pPr>
            <a:lvl2pPr marL="372709" indent="0">
              <a:buNone/>
              <a:defRPr sz="1141"/>
            </a:lvl2pPr>
            <a:lvl3pPr marL="745419" indent="0">
              <a:buNone/>
              <a:defRPr sz="978"/>
            </a:lvl3pPr>
            <a:lvl4pPr marL="1118128" indent="0">
              <a:buNone/>
              <a:defRPr sz="815"/>
            </a:lvl4pPr>
            <a:lvl5pPr marL="1490838" indent="0">
              <a:buNone/>
              <a:defRPr sz="815"/>
            </a:lvl5pPr>
            <a:lvl6pPr marL="1863547" indent="0">
              <a:buNone/>
              <a:defRPr sz="815"/>
            </a:lvl6pPr>
            <a:lvl7pPr marL="2236257" indent="0">
              <a:buNone/>
              <a:defRPr sz="815"/>
            </a:lvl7pPr>
            <a:lvl8pPr marL="2608966" indent="0">
              <a:buNone/>
              <a:defRPr sz="815"/>
            </a:lvl8pPr>
            <a:lvl9pPr marL="2981676" indent="0">
              <a:buNone/>
              <a:defRPr sz="815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2F006A9-09F2-8445-8090-7C39468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4363C7-EC82-D64D-8493-6B712BD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6568A3-AF7E-5647-942A-DBAF72E0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3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7388AD6-08CE-DA49-BE3B-C405303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144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4F6742B-FB47-674F-91BA-A67C717E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330" y="1983677"/>
            <a:ext cx="8572679" cy="472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CF843D-4CD9-344F-8D94-0FA2C15AA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330" y="6906646"/>
            <a:ext cx="2236351" cy="39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DF9-5990-6D4E-9336-70DA9847E716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439F92-E6EE-BD4F-BC83-F509F19C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2406" y="6906646"/>
            <a:ext cx="3354527" cy="39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9111A0-B40E-FD4D-8008-1CF8B4193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9657" y="6906646"/>
            <a:ext cx="2236351" cy="39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DD0A-068B-BE4F-A555-A2E33496B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96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27" r:id="rId13"/>
    <p:sldLayoutId id="2147483928" r:id="rId14"/>
    <p:sldLayoutId id="2147483920" r:id="rId15"/>
    <p:sldLayoutId id="2147483921" r:id="rId16"/>
  </p:sldLayoutIdLst>
  <p:txStyles>
    <p:titleStyle>
      <a:lvl1pPr algn="l" defTabSz="745419" rtl="0" eaLnBrk="1" latinLnBrk="0" hangingPunct="1">
        <a:lnSpc>
          <a:spcPct val="90000"/>
        </a:lnSpc>
        <a:spcBef>
          <a:spcPct val="0"/>
        </a:spcBef>
        <a:buNone/>
        <a:defRPr sz="3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355" indent="-186355" algn="l" defTabSz="745419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1pPr>
      <a:lvl2pPr marL="559064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31774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304483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677192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2049902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422611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795321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3168030" indent="-186355" algn="l" defTabSz="745419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72709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745419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18128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490838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1863547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236257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608966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2981676" algn="l" defTabSz="745419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dssoegaard.dk/index.html" TargetMode="External"/><Relationship Id="rId7" Type="http://schemas.openxmlformats.org/officeDocument/2006/relationships/hyperlink" Target="http://magnusmultimedia.dk/eksamensprojekt/index.html" TargetMode="External"/><Relationship Id="rId2" Type="http://schemas.openxmlformats.org/officeDocument/2006/relationships/hyperlink" Target="https://www.artlike.dk/#firstpag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tinnia.com/index.php" TargetMode="External"/><Relationship Id="rId5" Type="http://schemas.openxmlformats.org/officeDocument/2006/relationships/hyperlink" Target="http://www.zero2hero.dk/" TargetMode="External"/><Relationship Id="rId4" Type="http://schemas.openxmlformats.org/officeDocument/2006/relationships/hyperlink" Target="http://okomaro.bplaced.net/Portfolio_2_1/project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finck.com/info/" TargetMode="External"/><Relationship Id="rId2" Type="http://schemas.openxmlformats.org/officeDocument/2006/relationships/hyperlink" Target="http://www.adhamdannaway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andigraphics.com/" TargetMode="External"/><Relationship Id="rId4" Type="http://schemas.openxmlformats.org/officeDocument/2006/relationships/hyperlink" Target="http://www.jakehauge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tekst 1"/>
          <p:cNvSpPr>
            <a:spLocks noGrp="1"/>
          </p:cNvSpPr>
          <p:nvPr>
            <p:ph type="body" sz="quarter" idx="10"/>
          </p:nvPr>
        </p:nvSpPr>
        <p:spPr bwMode="auto">
          <a:xfrm>
            <a:off x="574675" y="463550"/>
            <a:ext cx="8789988" cy="12414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da-DK" sz="4400" dirty="0"/>
              <a:t>Portfolio, indhold og struktur</a:t>
            </a:r>
          </a:p>
        </p:txBody>
      </p:sp>
      <p:sp>
        <p:nvSpPr>
          <p:cNvPr id="6146" name="Pladsholder til indhold 2"/>
          <p:cNvSpPr>
            <a:spLocks noGrp="1"/>
          </p:cNvSpPr>
          <p:nvPr>
            <p:ph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>
              <a:latin typeface="Verdana" charset="0"/>
            </a:endParaRPr>
          </a:p>
        </p:txBody>
      </p:sp>
      <p:pic>
        <p:nvPicPr>
          <p:cNvPr id="6147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3930"/>
            <a:ext cx="9939338" cy="48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dirty="0" err="1">
                <a:solidFill>
                  <a:srgbClr val="FBB040"/>
                </a:solidFill>
                <a:latin typeface="+mn-lt"/>
              </a:rPr>
              <a:t>Portfolierne</a:t>
            </a:r>
            <a:r>
              <a:rPr lang="da-DK" dirty="0">
                <a:solidFill>
                  <a:srgbClr val="FBB040"/>
                </a:solidFill>
                <a:latin typeface="+mn-lt"/>
              </a:rPr>
              <a:t> er offentlige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/>
              <a:t>Som</a:t>
            </a:r>
            <a:r>
              <a:rPr lang="en-US" sz="2600" dirty="0"/>
              <a:t> </a:t>
            </a:r>
            <a:r>
              <a:rPr lang="en-US" sz="2600" dirty="0" err="1"/>
              <a:t>studerende</a:t>
            </a:r>
            <a:r>
              <a:rPr lang="en-US" sz="2600" dirty="0"/>
              <a:t> </a:t>
            </a:r>
            <a:r>
              <a:rPr lang="en-US" sz="2600" dirty="0" err="1"/>
              <a:t>har</a:t>
            </a:r>
            <a:r>
              <a:rPr lang="en-US" sz="2600" dirty="0"/>
              <a:t> du </a:t>
            </a:r>
            <a:r>
              <a:rPr lang="en-US" sz="2600" dirty="0" err="1"/>
              <a:t>kontrollen</a:t>
            </a:r>
            <a:r>
              <a:rPr lang="en-US" sz="2600" dirty="0"/>
              <a:t> med </a:t>
            </a:r>
            <a:r>
              <a:rPr lang="en-US" sz="2600" dirty="0" err="1"/>
              <a:t>indholdet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da-DK" sz="2600" dirty="0"/>
              <a:t>Du tvinges til at se på dig selv, som andre mennesker ser dig </a:t>
            </a:r>
          </a:p>
          <a:p>
            <a:pPr eaLnBrk="1" hangingPunct="1">
              <a:lnSpc>
                <a:spcPct val="90000"/>
              </a:lnSpc>
            </a:pPr>
            <a:r>
              <a:rPr lang="da-DK" sz="2600" dirty="0"/>
              <a:t>Det, du skriver er afgørende – et offentligt spejl</a:t>
            </a:r>
          </a:p>
          <a:p>
            <a:pPr eaLnBrk="1" hangingPunct="1">
              <a:lnSpc>
                <a:spcPct val="90000"/>
              </a:lnSpc>
            </a:pPr>
            <a:r>
              <a:rPr lang="da-DK" sz="2600" dirty="0"/>
              <a:t>Det giver absolut ikke mening at lyve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sz="3500" dirty="0">
                <a:solidFill>
                  <a:srgbClr val="FBB040"/>
                </a:solidFill>
                <a:latin typeface="+mn-lt"/>
              </a:rPr>
              <a:t>Øvelse: 1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r>
              <a:rPr lang="da-DK" sz="2600" dirty="0"/>
              <a:t>Sæt jer i grupper af op til 5</a:t>
            </a:r>
          </a:p>
          <a:p>
            <a:r>
              <a:rPr lang="da-DK" sz="2600" dirty="0"/>
              <a:t>Beskriv hvad et </a:t>
            </a:r>
            <a:r>
              <a:rPr lang="da-DK" sz="2600" dirty="0" err="1"/>
              <a:t>portfolio</a:t>
            </a:r>
            <a:r>
              <a:rPr lang="da-DK" sz="2600" dirty="0"/>
              <a:t> skal indeholde</a:t>
            </a:r>
          </a:p>
          <a:p>
            <a:r>
              <a:rPr lang="da-DK" sz="2600" dirty="0"/>
              <a:t>Beskriv hvad et </a:t>
            </a:r>
            <a:r>
              <a:rPr lang="da-DK" sz="2600" dirty="0" err="1"/>
              <a:t>portfolio</a:t>
            </a:r>
            <a:r>
              <a:rPr lang="da-DK" sz="2600" dirty="0"/>
              <a:t> kunne indeholde</a:t>
            </a:r>
          </a:p>
          <a:p>
            <a:r>
              <a:rPr lang="da-DK" sz="2600" dirty="0"/>
              <a:t>Beskriv øvrige krav til </a:t>
            </a:r>
            <a:r>
              <a:rPr lang="da-DK" sz="2600" dirty="0" err="1"/>
              <a:t>portfoliet</a:t>
            </a:r>
            <a:endParaRPr lang="da-DK" sz="2600" dirty="0"/>
          </a:p>
          <a:p>
            <a:pPr>
              <a:buFontTx/>
              <a:buNone/>
            </a:pPr>
            <a:endParaRPr lang="da-DK" sz="2600" dirty="0"/>
          </a:p>
          <a:p>
            <a:pPr>
              <a:buFontTx/>
              <a:buNone/>
            </a:pPr>
            <a:r>
              <a:rPr lang="da-DK" sz="2600" dirty="0"/>
              <a:t>Øvelsens varighed: 30 minutter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FF4102-26FE-B845-9A8A-ED4363D0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BB040"/>
                </a:solidFill>
                <a:latin typeface="+mn-lt"/>
              </a:rPr>
              <a:t>Eksempler på studerendes </a:t>
            </a:r>
            <a:r>
              <a:rPr lang="da-DK" dirty="0" err="1">
                <a:solidFill>
                  <a:srgbClr val="FBB040"/>
                </a:solidFill>
                <a:latin typeface="+mn-lt"/>
              </a:rPr>
              <a:t>portfolier</a:t>
            </a:r>
            <a:endParaRPr lang="da-DK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592EC55-615F-DB4F-ABD4-7C84D884F534}"/>
              </a:ext>
            </a:extLst>
          </p:cNvPr>
          <p:cNvSpPr txBox="1"/>
          <p:nvPr/>
        </p:nvSpPr>
        <p:spPr>
          <a:xfrm>
            <a:off x="1470991" y="2107096"/>
            <a:ext cx="6405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u="sng" dirty="0">
                <a:latin typeface="+mj-lt"/>
                <a:hlinkClick r:id="rId2"/>
              </a:rPr>
              <a:t>https://www.artlike.dk/#firstpage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3"/>
              </a:rPr>
              <a:t>http://madssoegaard.dk/index.html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4"/>
              </a:rPr>
              <a:t>http://okomaro.bplaced.net/Portfolio_2_1/projects.html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5"/>
              </a:rPr>
              <a:t>http://www.zero2hero.dk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6"/>
              </a:rPr>
              <a:t>https://www.stinnia.com/index.php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7"/>
              </a:rPr>
              <a:t>http://magnusmultimedia.dk/eksamensprojekt/index.html#</a:t>
            </a:r>
            <a:r>
              <a:rPr lang="da-DK" dirty="0">
                <a:latin typeface="+mj-lt"/>
              </a:rPr>
              <a:t> </a:t>
            </a:r>
          </a:p>
          <a:p>
            <a:endParaRPr lang="da-D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18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FF4102-26FE-B845-9A8A-ED4363D0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BB040"/>
                </a:solidFill>
                <a:latin typeface="+mn-lt"/>
              </a:rPr>
              <a:t>Eksempler på professionelle </a:t>
            </a:r>
            <a:r>
              <a:rPr lang="da-DK" dirty="0" err="1">
                <a:solidFill>
                  <a:srgbClr val="FBB040"/>
                </a:solidFill>
                <a:latin typeface="+mn-lt"/>
              </a:rPr>
              <a:t>portfolier</a:t>
            </a:r>
            <a:endParaRPr lang="da-DK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592EC55-615F-DB4F-ABD4-7C84D884F534}"/>
              </a:ext>
            </a:extLst>
          </p:cNvPr>
          <p:cNvSpPr txBox="1"/>
          <p:nvPr/>
        </p:nvSpPr>
        <p:spPr>
          <a:xfrm>
            <a:off x="1505415" y="2631688"/>
            <a:ext cx="38697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>
                <a:latin typeface="+mj-lt"/>
                <a:hlinkClick r:id="rId2"/>
              </a:rPr>
              <a:t>http://www.adhamdannaway.com/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3"/>
              </a:rPr>
              <a:t>https://www.tylerfinck.com/info/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4"/>
              </a:rPr>
              <a:t>http://www.jakehaugen.com/</a:t>
            </a:r>
            <a:r>
              <a:rPr lang="da-DK" dirty="0">
                <a:latin typeface="+mj-lt"/>
              </a:rPr>
              <a:t> </a:t>
            </a:r>
          </a:p>
          <a:p>
            <a:r>
              <a:rPr lang="da-DK" dirty="0">
                <a:latin typeface="+mj-lt"/>
              </a:rPr>
              <a:t> </a:t>
            </a:r>
          </a:p>
          <a:p>
            <a:r>
              <a:rPr lang="da-DK" u="sng" dirty="0">
                <a:latin typeface="+mj-lt"/>
                <a:hlinkClick r:id="rId5"/>
              </a:rPr>
              <a:t>https://www.youandigraphics.com/</a:t>
            </a:r>
            <a:r>
              <a:rPr lang="da-DK" dirty="0">
                <a:latin typeface="+mj-lt"/>
              </a:rPr>
              <a:t> </a:t>
            </a:r>
          </a:p>
          <a:p>
            <a:endParaRPr lang="da-D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99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sz="3500" dirty="0">
                <a:solidFill>
                  <a:srgbClr val="FBB040"/>
                </a:solidFill>
                <a:latin typeface="+mn-lt"/>
              </a:rPr>
              <a:t>Øvelse: 2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endParaRPr lang="da-DK" sz="2600" dirty="0"/>
          </a:p>
          <a:p>
            <a:r>
              <a:rPr lang="da-DK" sz="2600" dirty="0"/>
              <a:t>Fortsæt i grupperne</a:t>
            </a:r>
          </a:p>
          <a:p>
            <a:r>
              <a:rPr lang="da-DK" sz="2600" dirty="0"/>
              <a:t>Skriv overskrifter af </a:t>
            </a:r>
            <a:r>
              <a:rPr lang="da-DK" sz="2600" dirty="0" err="1"/>
              <a:t>portfolio</a:t>
            </a:r>
            <a:r>
              <a:rPr lang="da-DK" sz="2600" dirty="0"/>
              <a:t> på papir (</a:t>
            </a:r>
            <a:r>
              <a:rPr lang="da-DK" sz="2600" dirty="0" err="1"/>
              <a:t>PostIt</a:t>
            </a:r>
            <a:r>
              <a:rPr lang="da-DK" sz="2600" dirty="0"/>
              <a:t>)</a:t>
            </a:r>
          </a:p>
          <a:p>
            <a:r>
              <a:rPr lang="da-DK" sz="2600" dirty="0"/>
              <a:t>Prioritér jeres liste (Hvad er vigtigst)</a:t>
            </a:r>
          </a:p>
          <a:p>
            <a:r>
              <a:rPr lang="da-DK" sz="2600" dirty="0"/>
              <a:t>Læg menupunkter op i logisk rækkefølge</a:t>
            </a:r>
          </a:p>
          <a:p>
            <a:r>
              <a:rPr lang="da-DK" sz="2600" dirty="0"/>
              <a:t>Sæt det op på væggen</a:t>
            </a:r>
          </a:p>
          <a:p>
            <a:endParaRPr lang="da-DK" sz="2600" dirty="0"/>
          </a:p>
          <a:p>
            <a:pPr>
              <a:buFontTx/>
              <a:buNone/>
            </a:pPr>
            <a:r>
              <a:rPr lang="da-DK" sz="2600" dirty="0"/>
              <a:t>Øvelsens varighed: 30 minutter</a:t>
            </a:r>
          </a:p>
        </p:txBody>
      </p:sp>
    </p:spTree>
    <p:extLst>
      <p:ext uri="{BB962C8B-B14F-4D97-AF65-F5344CB8AC3E}">
        <p14:creationId xmlns:p14="http://schemas.microsoft.com/office/powerpoint/2010/main" val="2457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E25F227-5259-854D-8B36-8B47FA48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30" y="396737"/>
            <a:ext cx="8572679" cy="1143828"/>
          </a:xfrm>
        </p:spPr>
        <p:txBody>
          <a:bodyPr/>
          <a:lstStyle/>
          <a:p>
            <a:r>
              <a:rPr lang="da-DK" sz="3600" dirty="0">
                <a:solidFill>
                  <a:srgbClr val="FBB040"/>
                </a:solidFill>
                <a:latin typeface="+mn-lt"/>
              </a:rPr>
              <a:t>Hvad</a:t>
            </a:r>
            <a:r>
              <a:rPr lang="da-DK" dirty="0">
                <a:solidFill>
                  <a:srgbClr val="FBB040"/>
                </a:solidFill>
                <a:latin typeface="+mn-lt"/>
              </a:rPr>
              <a:t> </a:t>
            </a:r>
            <a:r>
              <a:rPr lang="da-DK" sz="3600" dirty="0">
                <a:solidFill>
                  <a:srgbClr val="FBB040"/>
                </a:solidFill>
                <a:latin typeface="+mn-lt"/>
              </a:rPr>
              <a:t>er</a:t>
            </a:r>
            <a:r>
              <a:rPr lang="da-DK" dirty="0">
                <a:solidFill>
                  <a:srgbClr val="FBB040"/>
                </a:solidFill>
                <a:latin typeface="+mn-lt"/>
              </a:rPr>
              <a:t> </a:t>
            </a:r>
            <a:r>
              <a:rPr lang="da-DK" sz="3600" dirty="0">
                <a:solidFill>
                  <a:srgbClr val="FBB040"/>
                </a:solidFill>
                <a:latin typeface="+mn-lt"/>
              </a:rPr>
              <a:t>en</a:t>
            </a:r>
            <a:r>
              <a:rPr lang="da-DK" dirty="0">
                <a:solidFill>
                  <a:srgbClr val="FBB040"/>
                </a:solidFill>
                <a:latin typeface="+mn-lt"/>
              </a:rPr>
              <a:t> </a:t>
            </a:r>
            <a:r>
              <a:rPr lang="da-DK" sz="3600" dirty="0" err="1">
                <a:solidFill>
                  <a:srgbClr val="FBB040"/>
                </a:solidFill>
                <a:latin typeface="+mn-lt"/>
              </a:rPr>
              <a:t>portfolio</a:t>
            </a:r>
            <a:r>
              <a:rPr lang="da-DK" sz="3600" dirty="0">
                <a:solidFill>
                  <a:srgbClr val="FBB040"/>
                </a:solidFill>
                <a:latin typeface="+mn-lt"/>
              </a:rPr>
              <a:t>?</a:t>
            </a:r>
            <a:endParaRPr lang="da-DK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8194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a-DK" dirty="0"/>
              <a:t>En </a:t>
            </a:r>
            <a:r>
              <a:rPr lang="da-DK" dirty="0" err="1"/>
              <a:t>præsentationsportfolio</a:t>
            </a:r>
            <a:r>
              <a:rPr lang="da-DK" dirty="0"/>
              <a:t> er en samling af materialer som præsenteres for bl.a. at demonstrere en persons kompetencer, resultater og erfaring.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præsentationsportfolio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IKKE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erstatning</a:t>
            </a:r>
            <a:r>
              <a:rPr lang="en-US" dirty="0"/>
              <a:t> for et CV.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025912" y="2074128"/>
            <a:ext cx="8329961" cy="34089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9377" tIns="49688" rIns="99377" bIns="4968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 u="sng" dirty="0">
                <a:latin typeface="+mn-lt"/>
              </a:rPr>
              <a:t>P</a:t>
            </a:r>
            <a:r>
              <a:rPr lang="da-DK" b="1" dirty="0">
                <a:latin typeface="+mn-lt"/>
              </a:rPr>
              <a:t>rodukt</a:t>
            </a:r>
            <a:r>
              <a:rPr lang="da-DK" dirty="0">
                <a:latin typeface="+mn-lt"/>
              </a:rPr>
              <a:t> 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latin typeface="+mn-lt"/>
              </a:rPr>
              <a:t>en samling arbejder, løsninger </a:t>
            </a:r>
            <a:br>
              <a:rPr lang="da-DK" sz="1800" dirty="0">
                <a:latin typeface="+mn-lt"/>
              </a:rPr>
            </a:br>
            <a:r>
              <a:rPr lang="da-DK" sz="1800" dirty="0">
                <a:latin typeface="+mn-lt"/>
              </a:rPr>
              <a:t>  (resultater)</a:t>
            </a:r>
          </a:p>
          <a:p>
            <a:pPr eaLnBrk="1" hangingPunct="1">
              <a:spcBef>
                <a:spcPct val="50000"/>
              </a:spcBef>
            </a:pPr>
            <a:r>
              <a:rPr lang="da-DK" b="1" u="sng" dirty="0">
                <a:latin typeface="+mn-lt"/>
              </a:rPr>
              <a:t>P</a:t>
            </a:r>
            <a:r>
              <a:rPr lang="da-DK" b="1" dirty="0">
                <a:latin typeface="+mn-lt"/>
              </a:rPr>
              <a:t>roces</a:t>
            </a:r>
            <a:r>
              <a:rPr lang="da-DK" dirty="0">
                <a:latin typeface="+mn-lt"/>
              </a:rPr>
              <a:t> 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latin typeface="+mn-lt"/>
              </a:rPr>
              <a:t>metoder og teorier, beskrivelse måden arbejdet blev løst på </a:t>
            </a:r>
            <a:br>
              <a:rPr lang="da-DK" sz="1800" dirty="0">
                <a:latin typeface="+mn-lt"/>
              </a:rPr>
            </a:br>
            <a:r>
              <a:rPr lang="da-DK" sz="1800" dirty="0">
                <a:latin typeface="+mn-lt"/>
              </a:rPr>
              <a:t>  (vejen til resultatet)</a:t>
            </a:r>
          </a:p>
          <a:p>
            <a:pPr eaLnBrk="1" hangingPunct="1">
              <a:spcBef>
                <a:spcPct val="50000"/>
              </a:spcBef>
            </a:pPr>
            <a:r>
              <a:rPr lang="da-DK" b="1" u="sng" dirty="0">
                <a:latin typeface="+mn-lt"/>
              </a:rPr>
              <a:t>P</a:t>
            </a:r>
            <a:r>
              <a:rPr lang="da-DK" b="1" dirty="0">
                <a:latin typeface="+mn-lt"/>
              </a:rPr>
              <a:t>rogression</a:t>
            </a:r>
            <a:r>
              <a:rPr lang="da-DK" dirty="0">
                <a:latin typeface="+mn-lt"/>
              </a:rPr>
              <a:t> 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latin typeface="+mn-lt"/>
              </a:rPr>
              <a:t>kundskabsudviklingen, hvilke erfaringer kan bruges i et andet udviklingsforløb</a:t>
            </a:r>
            <a:br>
              <a:rPr lang="da-DK" sz="1800" dirty="0">
                <a:latin typeface="+mn-lt"/>
              </a:rPr>
            </a:br>
            <a:r>
              <a:rPr lang="da-DK" sz="1800" dirty="0">
                <a:latin typeface="+mn-lt"/>
              </a:rPr>
              <a:t>  (refleksioner over det der er lært)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E5341A-DF57-2C48-80E3-AA003781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30" y="396735"/>
            <a:ext cx="9256008" cy="1243222"/>
          </a:xfrm>
        </p:spPr>
        <p:txBody>
          <a:bodyPr anchor="ctr">
            <a:noAutofit/>
          </a:bodyPr>
          <a:lstStyle/>
          <a:p>
            <a:r>
              <a:rPr lang="da-DK" sz="3590" dirty="0">
                <a:solidFill>
                  <a:srgbClr val="FBB04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 balanceret </a:t>
            </a:r>
            <a:r>
              <a:rPr lang="da-DK" sz="3590" dirty="0" err="1">
                <a:solidFill>
                  <a:srgbClr val="FBB04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portfolio</a:t>
            </a:r>
            <a:r>
              <a:rPr lang="da-DK" sz="3590" dirty="0">
                <a:solidFill>
                  <a:srgbClr val="FBB04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hviler på 3 p’er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992ED6B-C76A-8D43-B6C7-950922C7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BB04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Plus det vigtigste!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15D5F5-835A-6243-BF9C-BA41C780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a-DK" sz="2400" b="1" dirty="0"/>
              <a:t>Præs</a:t>
            </a:r>
            <a:r>
              <a:rPr lang="da-DK" b="1" dirty="0"/>
              <a:t>entation</a:t>
            </a:r>
            <a:r>
              <a:rPr lang="da-DK" sz="2400" b="1" dirty="0"/>
              <a:t>?</a:t>
            </a:r>
          </a:p>
          <a:p>
            <a:pPr marL="285750" indent="-285750">
              <a:spcBef>
                <a:spcPct val="50000"/>
              </a:spcBef>
            </a:pPr>
            <a:r>
              <a:rPr lang="da-DK" sz="2400" dirty="0"/>
              <a:t>Hvem er jeg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60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dirty="0">
                <a:solidFill>
                  <a:srgbClr val="FBB040"/>
                </a:solidFill>
                <a:latin typeface="+mn-lt"/>
              </a:rPr>
              <a:t>Hvorfor </a:t>
            </a:r>
            <a:r>
              <a:rPr lang="da-DK" dirty="0" err="1">
                <a:solidFill>
                  <a:srgbClr val="FBB040"/>
                </a:solidFill>
                <a:latin typeface="+mn-lt"/>
              </a:rPr>
              <a:t>portfolio</a:t>
            </a:r>
            <a:r>
              <a:rPr lang="da-DK" dirty="0">
                <a:solidFill>
                  <a:srgbClr val="FBB040"/>
                </a:solidFill>
                <a:latin typeface="+mn-lt"/>
              </a:rPr>
              <a:t>?</a:t>
            </a:r>
          </a:p>
        </p:txBody>
      </p:sp>
      <p:sp>
        <p:nvSpPr>
          <p:cNvPr id="14338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da-DK" sz="2000" dirty="0"/>
              <a:t>Læring indeholder to elementer:</a:t>
            </a:r>
          </a:p>
          <a:p>
            <a:pPr lvl="1"/>
            <a:r>
              <a:rPr lang="da-DK" sz="2000" dirty="0"/>
              <a:t>Tilegnelse af faglig viden </a:t>
            </a:r>
          </a:p>
          <a:p>
            <a:pPr lvl="1"/>
            <a:r>
              <a:rPr lang="da-DK" sz="2000" dirty="0"/>
              <a:t>Tilegnelse af viden om, hvordan du lærer</a:t>
            </a:r>
          </a:p>
          <a:p>
            <a:endParaRPr lang="da-DK" sz="2000" dirty="0"/>
          </a:p>
          <a:p>
            <a:pPr>
              <a:buFontTx/>
              <a:buNone/>
            </a:pPr>
            <a:r>
              <a:rPr lang="da-DK" sz="2000" b="1" dirty="0"/>
              <a:t>Portfolio:</a:t>
            </a:r>
          </a:p>
          <a:p>
            <a:pPr lvl="1"/>
            <a:r>
              <a:rPr lang="da-DK" sz="2000" dirty="0"/>
              <a:t>Arbejdsredskab, der rummer begge aspekter!</a:t>
            </a:r>
          </a:p>
          <a:p>
            <a:endParaRPr lang="da-DK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a-DK" dirty="0">
                <a:solidFill>
                  <a:srgbClr val="FBB040"/>
                </a:solidFill>
                <a:latin typeface="+mn-lt"/>
              </a:rPr>
              <a:t>Hvad er vigtigt ved en </a:t>
            </a:r>
            <a:r>
              <a:rPr lang="da-DK" dirty="0" err="1">
                <a:solidFill>
                  <a:srgbClr val="FBB040"/>
                </a:solidFill>
                <a:latin typeface="+mn-lt"/>
              </a:rPr>
              <a:t>portfolio</a:t>
            </a:r>
            <a:endParaRPr lang="da-DK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a-DK" dirty="0"/>
              <a:t>Kreativ og tilgængelig </a:t>
            </a:r>
          </a:p>
          <a:p>
            <a:r>
              <a:rPr lang="da-DK" dirty="0"/>
              <a:t>Visuel appel</a:t>
            </a:r>
          </a:p>
          <a:p>
            <a:r>
              <a:rPr lang="da-DK" dirty="0"/>
              <a:t>Tydelig afsender</a:t>
            </a:r>
          </a:p>
          <a:p>
            <a:r>
              <a:rPr lang="da-DK" dirty="0"/>
              <a:t>Tryghed om hvad jeg klikker på</a:t>
            </a:r>
          </a:p>
          <a:p>
            <a:r>
              <a:rPr lang="da-DK" dirty="0"/>
              <a:t>Sammenhængende budskab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dirty="0" err="1">
                <a:solidFill>
                  <a:srgbClr val="FBB040"/>
                </a:solidFill>
                <a:latin typeface="+mn-lt"/>
              </a:rPr>
              <a:t>Præsentationsportfolio</a:t>
            </a:r>
            <a:endParaRPr lang="da-DK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689908-BD2F-0E43-8F20-C9EEA58F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a-DK" sz="2600" dirty="0"/>
              <a:t>Udvalg af jeres faglige produkter som viser jeres  faglige kvalifikationer og kompetencer</a:t>
            </a:r>
          </a:p>
          <a:p>
            <a:pPr>
              <a:spcBef>
                <a:spcPct val="50000"/>
              </a:spcBef>
            </a:pPr>
            <a:r>
              <a:rPr lang="da-DK" sz="2600" dirty="0"/>
              <a:t>Viser både noget om jeres proces og udvikling. </a:t>
            </a:r>
          </a:p>
          <a:p>
            <a:pPr>
              <a:spcBef>
                <a:spcPct val="50000"/>
              </a:spcBef>
            </a:pPr>
            <a:r>
              <a:rPr lang="da-DK" sz="2600" dirty="0"/>
              <a:t>Fælles for alt indhold i </a:t>
            </a:r>
            <a:r>
              <a:rPr lang="da-DK" sz="2600" dirty="0" err="1"/>
              <a:t>præsentationsportfolioen</a:t>
            </a:r>
            <a:r>
              <a:rPr lang="da-DK" sz="2600" dirty="0"/>
              <a:t> er, </a:t>
            </a:r>
            <a:br>
              <a:rPr lang="da-DK" sz="2600" dirty="0"/>
            </a:br>
            <a:r>
              <a:rPr lang="da-DK" sz="2600" dirty="0"/>
              <a:t>at der er en begrundelse for at indholdet er der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da-DK" dirty="0">
                <a:solidFill>
                  <a:srgbClr val="FBB040"/>
                </a:solidFill>
                <a:latin typeface="+mn-lt"/>
              </a:rPr>
              <a:t>Problemet kort fortalt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da-DK" sz="2000" dirty="0"/>
              <a:t>Du ansættes på dine generiske kompetencer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Dine </a:t>
            </a:r>
            <a:r>
              <a:rPr lang="en-US" sz="2000" dirty="0" err="1"/>
              <a:t>læringskompetence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Dine </a:t>
            </a:r>
            <a:r>
              <a:rPr lang="en-US" sz="2000" dirty="0" err="1"/>
              <a:t>evne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at </a:t>
            </a:r>
            <a:r>
              <a:rPr lang="en-US" sz="2000" dirty="0" err="1"/>
              <a:t>være</a:t>
            </a:r>
            <a:r>
              <a:rPr lang="en-US" sz="2000" dirty="0"/>
              <a:t> </a:t>
            </a:r>
            <a:r>
              <a:rPr lang="en-US" sz="2000" dirty="0" err="1"/>
              <a:t>kreative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innovative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Dine </a:t>
            </a:r>
            <a:r>
              <a:rPr lang="en-US" sz="2000" dirty="0" err="1"/>
              <a:t>kommunikative</a:t>
            </a:r>
            <a:r>
              <a:rPr lang="en-US" sz="2000" dirty="0"/>
              <a:t> </a:t>
            </a:r>
            <a:r>
              <a:rPr lang="en-US" sz="2000" dirty="0" err="1"/>
              <a:t>kompetencer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…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højere</a:t>
            </a:r>
            <a:r>
              <a:rPr lang="en-US" sz="2000" dirty="0"/>
              <a:t> grad end </a:t>
            </a:r>
            <a:r>
              <a:rPr lang="en-US" sz="2000" dirty="0" err="1"/>
              <a:t>på</a:t>
            </a:r>
            <a:r>
              <a:rPr lang="en-US" sz="2000" dirty="0"/>
              <a:t> dine </a:t>
            </a:r>
            <a:r>
              <a:rPr lang="en-US" sz="2000" dirty="0" err="1"/>
              <a:t>faglige</a:t>
            </a:r>
            <a:r>
              <a:rPr lang="en-US" sz="2000" dirty="0"/>
              <a:t> </a:t>
            </a:r>
            <a:r>
              <a:rPr lang="en-US" sz="2000" dirty="0" err="1"/>
              <a:t>kvalifikationer</a:t>
            </a:r>
            <a:r>
              <a:rPr lang="en-US" sz="2000" dirty="0"/>
              <a:t>. </a:t>
            </a:r>
            <a:r>
              <a:rPr lang="en-US" sz="2000" dirty="0" err="1"/>
              <a:t>Visse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disse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indimellem</a:t>
            </a:r>
            <a:r>
              <a:rPr lang="en-US" sz="2000" dirty="0"/>
              <a:t> </a:t>
            </a:r>
            <a:r>
              <a:rPr lang="en-US" sz="2000" dirty="0" err="1"/>
              <a:t>uddaterede</a:t>
            </a:r>
            <a:r>
              <a:rPr lang="en-US" sz="2000" dirty="0"/>
              <a:t> </a:t>
            </a:r>
            <a:r>
              <a:rPr lang="en-US" sz="2000" dirty="0" err="1"/>
              <a:t>efter</a:t>
            </a:r>
            <a:r>
              <a:rPr lang="en-US" sz="2000" dirty="0"/>
              <a:t> </a:t>
            </a:r>
            <a:r>
              <a:rPr lang="en-US" sz="2000" dirty="0" err="1"/>
              <a:t>få</a:t>
            </a:r>
            <a:r>
              <a:rPr lang="en-US" sz="2000" dirty="0"/>
              <a:t> </a:t>
            </a:r>
            <a:r>
              <a:rPr lang="en-US" sz="2000" dirty="0" err="1"/>
              <a:t>år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Men de </a:t>
            </a:r>
            <a:r>
              <a:rPr lang="en-US" sz="2000" dirty="0" err="1"/>
              <a:t>generiske</a:t>
            </a:r>
            <a:r>
              <a:rPr lang="en-US" sz="2000" dirty="0"/>
              <a:t> </a:t>
            </a:r>
            <a:r>
              <a:rPr lang="en-US" sz="2000" dirty="0" err="1"/>
              <a:t>kompetencer</a:t>
            </a:r>
            <a:r>
              <a:rPr lang="en-US" sz="2000" dirty="0"/>
              <a:t> </a:t>
            </a:r>
            <a:r>
              <a:rPr lang="en-US" sz="2000" dirty="0" err="1"/>
              <a:t>fremgår</a:t>
            </a:r>
            <a:r>
              <a:rPr lang="en-US" sz="2000" dirty="0"/>
              <a:t> </a:t>
            </a:r>
            <a:r>
              <a:rPr lang="en-US" sz="2000" dirty="0" err="1"/>
              <a:t>kun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ringe</a:t>
            </a:r>
            <a:r>
              <a:rPr lang="en-US" sz="2000" dirty="0"/>
              <a:t> grad </a:t>
            </a:r>
            <a:r>
              <a:rPr lang="en-US" sz="2000" dirty="0" err="1"/>
              <a:t>af</a:t>
            </a:r>
            <a:r>
              <a:rPr lang="en-US" sz="2000" dirty="0"/>
              <a:t> </a:t>
            </a:r>
            <a:r>
              <a:rPr lang="en-US" sz="2000" dirty="0" err="1"/>
              <a:t>eksamensbeviset</a:t>
            </a:r>
            <a:endParaRPr lang="en-US" sz="2000" dirty="0"/>
          </a:p>
          <a:p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 err="1">
                <a:solidFill>
                  <a:srgbClr val="FBB040"/>
                </a:solidFill>
                <a:latin typeface="+mn-lt"/>
              </a:rPr>
              <a:t>Portfolierne</a:t>
            </a:r>
            <a:r>
              <a:rPr lang="en-US" sz="3600" dirty="0">
                <a:solidFill>
                  <a:srgbClr val="FBB040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rgbClr val="FBB040"/>
                </a:solidFill>
                <a:latin typeface="+mn-lt"/>
              </a:rPr>
              <a:t>viser</a:t>
            </a:r>
            <a:endParaRPr lang="en-US" sz="3600" dirty="0">
              <a:solidFill>
                <a:srgbClr val="FBB040"/>
              </a:solidFill>
              <a:latin typeface="+mn-lt"/>
            </a:endParaRP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377" tIns="49688" rIns="99377" bIns="49688" numCol="1" anchor="t" anchorCtr="0" compatLnSpc="1">
            <a:prstTxWarp prst="textNoShape">
              <a:avLst/>
            </a:prstTxWarp>
          </a:bodyPr>
          <a:lstStyle/>
          <a:p>
            <a:r>
              <a:rPr lang="da-DK" sz="2000" dirty="0"/>
              <a:t>Hvordan du kommunikerer med din modtager (at </a:t>
            </a:r>
            <a:r>
              <a:rPr lang="da-DK" sz="2000" dirty="0" err="1"/>
              <a:t>netværke</a:t>
            </a:r>
            <a:r>
              <a:rPr lang="da-DK" sz="2000" dirty="0"/>
              <a:t>)</a:t>
            </a:r>
            <a:endParaRPr lang="en-US" sz="2000" dirty="0"/>
          </a:p>
          <a:p>
            <a:r>
              <a:rPr lang="da-DK" sz="2000" dirty="0"/>
              <a:t>Hvor kreativ du er (visuelt og tekstmæssigt)</a:t>
            </a:r>
            <a:endParaRPr lang="en-US" sz="2000" dirty="0"/>
          </a:p>
          <a:p>
            <a:r>
              <a:rPr lang="da-DK" sz="2000" dirty="0"/>
              <a:t>Hvor god den du er til at være bevidst om at meddele dig til andre</a:t>
            </a:r>
            <a:endParaRPr lang="en-US" sz="2000" dirty="0"/>
          </a:p>
          <a:p>
            <a:r>
              <a:rPr lang="en-US" sz="2000" dirty="0" err="1"/>
              <a:t>Hvor</a:t>
            </a:r>
            <a:r>
              <a:rPr lang="en-US" sz="2000" dirty="0"/>
              <a:t> </a:t>
            </a:r>
            <a:r>
              <a:rPr lang="en-US" sz="2000" dirty="0" err="1"/>
              <a:t>professionel</a:t>
            </a:r>
            <a:r>
              <a:rPr lang="en-US" sz="2000" dirty="0"/>
              <a:t> du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være</a:t>
            </a:r>
            <a:r>
              <a:rPr lang="en-US" sz="2000" dirty="0"/>
              <a:t> </a:t>
            </a:r>
            <a:r>
              <a:rPr lang="en-US" sz="2000" dirty="0" err="1"/>
              <a:t>omkring</a:t>
            </a:r>
            <a:r>
              <a:rPr lang="en-US" sz="2000" dirty="0"/>
              <a:t> din </a:t>
            </a:r>
            <a:r>
              <a:rPr lang="en-US" sz="2000" dirty="0" err="1"/>
              <a:t>egen</a:t>
            </a:r>
            <a:r>
              <a:rPr lang="en-US" sz="2000" dirty="0"/>
              <a:t> </a:t>
            </a:r>
            <a:r>
              <a:rPr lang="en-US" sz="2000" dirty="0" err="1"/>
              <a:t>læring</a:t>
            </a:r>
            <a:endParaRPr lang="en-US" sz="2000" dirty="0"/>
          </a:p>
          <a:p>
            <a:r>
              <a:rPr lang="en-US" sz="2000" dirty="0"/>
              <a:t>Progression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uddannelsesforløbet</a:t>
            </a:r>
            <a:endParaRPr lang="en-US" sz="2000" dirty="0"/>
          </a:p>
          <a:p>
            <a:r>
              <a:rPr lang="en-US" sz="2000" dirty="0" err="1"/>
              <a:t>Eksempler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produkter</a:t>
            </a:r>
            <a:endParaRPr lang="en-US" sz="2000" dirty="0"/>
          </a:p>
          <a:p>
            <a:r>
              <a:rPr lang="en-US" sz="2000" dirty="0" err="1"/>
              <a:t>Styrker</a:t>
            </a:r>
            <a:r>
              <a:rPr lang="en-US" sz="2000" dirty="0"/>
              <a:t>/</a:t>
            </a:r>
            <a:r>
              <a:rPr lang="en-US" sz="2000" dirty="0" err="1"/>
              <a:t>svagheder</a:t>
            </a:r>
            <a:endParaRPr lang="en-US" sz="2000" dirty="0"/>
          </a:p>
          <a:p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</TotalTime>
  <Words>493</Words>
  <Application>Microsoft Office PowerPoint</Application>
  <PresentationFormat>Brugerdefineret</PresentationFormat>
  <Paragraphs>106</Paragraphs>
  <Slides>14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Verdana</vt:lpstr>
      <vt:lpstr>Wingdings</vt:lpstr>
      <vt:lpstr>Office-tema</vt:lpstr>
      <vt:lpstr>PowerPoint-præsentation</vt:lpstr>
      <vt:lpstr>Hvad er en portfolio?</vt:lpstr>
      <vt:lpstr>En balanceret portfolio hviler på 3 p’er</vt:lpstr>
      <vt:lpstr>Plus det vigtigste!</vt:lpstr>
      <vt:lpstr>Hvorfor portfolio?</vt:lpstr>
      <vt:lpstr>Hvad er vigtigt ved en portfolio</vt:lpstr>
      <vt:lpstr>Præsentationsportfolio</vt:lpstr>
      <vt:lpstr>Problemet kort fortalt</vt:lpstr>
      <vt:lpstr>Portfolierne viser</vt:lpstr>
      <vt:lpstr>Portfolierne er offentlige</vt:lpstr>
      <vt:lpstr>Øvelse: 1 </vt:lpstr>
      <vt:lpstr>Eksempler på studerendes portfolier</vt:lpstr>
      <vt:lpstr>Eksempler på professionelle portfolier</vt:lpstr>
      <vt:lpstr>Øvelse: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pc</dc:creator>
  <cp:lastModifiedBy>Louise Kaerlige</cp:lastModifiedBy>
  <cp:revision>183</cp:revision>
  <cp:lastPrinted>2013-03-20T07:58:34Z</cp:lastPrinted>
  <dcterms:created xsi:type="dcterms:W3CDTF">2012-08-21T11:17:37Z</dcterms:created>
  <dcterms:modified xsi:type="dcterms:W3CDTF">2018-09-28T07:41:25Z</dcterms:modified>
</cp:coreProperties>
</file>