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931400" cy="7442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1pPr>
    <a:lvl2pPr marL="0" marR="0" indent="496884"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2pPr>
    <a:lvl3pPr marL="0" marR="0" indent="993769"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3pPr>
    <a:lvl4pPr marL="0" marR="0" indent="1490655"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4pPr>
    <a:lvl5pPr marL="0" marR="0" indent="1987539"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5pPr>
    <a:lvl6pPr marL="0" marR="0" indent="2484424"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6pPr>
    <a:lvl7pPr marL="0" marR="0" indent="2981310"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7pPr>
    <a:lvl8pPr marL="0" marR="0" indent="3478195"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8pPr>
    <a:lvl9pPr marL="0" marR="0" indent="3975079"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7" name="Shape 47"/>
          <p:cNvSpPr/>
          <p:nvPr>
            <p:ph type="sldImg"/>
          </p:nvPr>
        </p:nvSpPr>
        <p:spPr>
          <a:xfrm>
            <a:off x="1143000" y="685800"/>
            <a:ext cx="4572000" cy="3429000"/>
          </a:xfrm>
          <a:prstGeom prst="rect">
            <a:avLst/>
          </a:prstGeom>
        </p:spPr>
        <p:txBody>
          <a:bodyPr/>
          <a:lstStyle/>
          <a:p>
            <a:pPr/>
          </a:p>
        </p:txBody>
      </p:sp>
      <p:sp>
        <p:nvSpPr>
          <p:cNvPr id="48" name="Shape 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buSzPct val="100000"/>
              <a:buFont typeface="Arial"/>
              <a:buChar char="•"/>
            </a:pPr>
            <a:r>
              <a:t>Stackoverflow</a:t>
            </a:r>
          </a:p>
          <a:p>
            <a:pPr>
              <a:buSzPct val="100000"/>
              <a:buFont typeface="Arial"/>
              <a:buChar char="•"/>
            </a:pPr>
            <a:r>
              <a:t>Officiel dokumentation (for system X)</a:t>
            </a:r>
          </a:p>
          <a:p>
            <a:pPr>
              <a:buSzPct val="100000"/>
              <a:buFont typeface="Arial"/>
              <a:buChar char="•"/>
            </a:pPr>
            <a:r>
              <a:t>Thought Ram (angular 4)</a:t>
            </a:r>
          </a:p>
          <a:p>
            <a:pPr>
              <a:buSzPct val="100000"/>
              <a:buFont typeface="Arial"/>
              <a:buChar char="•"/>
            </a:pPr>
            <a:r>
              <a:t>Youtube</a:t>
            </a:r>
          </a:p>
          <a:p>
            <a:pPr>
              <a:buSzPct val="100000"/>
              <a:buFont typeface="Arial"/>
              <a:buChar char="•"/>
            </a:pPr>
            <a:r>
              <a:t>Mooc courses</a:t>
            </a:r>
          </a:p>
          <a:p>
            <a:pPr>
              <a:buSzPct val="100000"/>
              <a:buFont typeface="Arial"/>
              <a:buChar char="•"/>
            </a:pPr>
            <a:r>
              <a:t>Code project</a:t>
            </a:r>
          </a:p>
          <a:p>
            <a:pPr>
              <a:buSzPct val="100000"/>
              <a:buFont typeface="Arial"/>
              <a:buChar char="•"/>
            </a:pPr>
            <a:r>
              <a:t>Lynda</a:t>
            </a:r>
          </a:p>
          <a:p>
            <a:pPr>
              <a:buSzPct val="100000"/>
              <a:buFont typeface="Arial"/>
              <a:buChar char="•"/>
            </a:pPr>
            <a:r>
              <a:t>Tutorialspoint</a:t>
            </a:r>
          </a:p>
          <a:p>
            <a:pPr>
              <a:buSzPct val="100000"/>
              <a:buFont typeface="Arial"/>
              <a:buChar char="•"/>
            </a:pPr>
            <a:r>
              <a:t>Google Scholar</a:t>
            </a:r>
          </a:p>
          <a:p>
            <a:pPr>
              <a:buSzPct val="100000"/>
              <a:buFont typeface="Arial"/>
              <a:buChar char="•"/>
            </a:pPr>
            <a:r>
              <a:t>Reddit</a:t>
            </a:r>
          </a:p>
          <a:p>
            <a:pPr>
              <a:buSzPct val="100000"/>
              <a:buFont typeface="Arial"/>
              <a:buChar char="•"/>
            </a:pPr>
            <a:r>
              <a:t>Github issues på ens system</a:t>
            </a:r>
          </a:p>
          <a:p>
            <a:pPr>
              <a:buSzPct val="100000"/>
              <a:buFont typeface="Arial"/>
              <a:buChar char="•"/>
            </a:pPr>
            <a:r>
              <a:t>Google generelt</a:t>
            </a:r>
          </a:p>
          <a:p>
            <a:pPr>
              <a:buSzPct val="100000"/>
              <a:buFont typeface="Arial"/>
              <a:buChar char="•"/>
            </a:pPr>
            <a:r>
              <a:t>Diskussions for a</a:t>
            </a:r>
          </a:p>
          <a:p>
            <a:pPr>
              <a:buSzPct val="100000"/>
              <a:buFont typeface="Arial"/>
              <a:buChar char="•"/>
            </a:pPr>
            <a:r>
              <a:t>Slack channels</a:t>
            </a:r>
          </a:p>
          <a:p>
            <a:pPr>
              <a:buSzPct val="100000"/>
              <a:buFont typeface="Arial"/>
              <a:buChar char="•"/>
            </a:pPr>
            <a:r>
              <a:t>Wikipedia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Burn out</a:t>
            </a:r>
          </a:p>
          <a:p>
            <a:pPr/>
            <a:r>
              <a:t>Problem with large team</a:t>
            </a:r>
          </a:p>
          <a:p>
            <a:pPr/>
            <a:r>
              <a:t>Sprint slipover</a:t>
            </a:r>
          </a:p>
          <a:p>
            <a:pPr/>
            <a:r>
              <a:t>Code quality</a:t>
            </a:r>
          </a:p>
          <a:p>
            <a:pPr/>
            <a:r>
              <a:t>Unexpected urgent addons from PO</a:t>
            </a:r>
          </a:p>
          <a:p>
            <a:pPr/>
            <a:r>
              <a:t>Daily scrum meetings useless</a:t>
            </a:r>
          </a:p>
          <a:p>
            <a:pPr/>
            <a:r>
              <a:t>Scope creep</a:t>
            </a:r>
          </a:p>
          <a:p>
            <a:pPr/>
            <a:r>
              <a:t>Conversion to scrum is hard</a:t>
            </a:r>
          </a:p>
          <a:p>
            <a:pPr/>
            <a:r>
              <a:t>Individual heroics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og indholdsobjekt">
    <p:spTree>
      <p:nvGrpSpPr>
        <p:cNvPr id="1" name=""/>
        <p:cNvGrpSpPr/>
        <p:nvPr/>
      </p:nvGrpSpPr>
      <p:grpSpPr>
        <a:xfrm>
          <a:off x="0" y="0"/>
          <a:ext cx="0" cy="0"/>
          <a:chOff x="0" y="0"/>
          <a:chExt cx="0" cy="0"/>
        </a:xfrm>
      </p:grpSpPr>
      <p:sp>
        <p:nvSpPr>
          <p:cNvPr id="16"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 name="Pladsholder til tekst 21"/>
          <p:cNvSpPr/>
          <p:nvPr>
            <p:ph type="body" sz="half" idx="13"/>
          </p:nvPr>
        </p:nvSpPr>
        <p:spPr>
          <a:xfrm>
            <a:off x="1127236" y="4426458"/>
            <a:ext cx="7409023" cy="2285239"/>
          </a:xfrm>
          <a:prstGeom prst="rect">
            <a:avLst/>
          </a:prstGeom>
        </p:spPr>
        <p:txBody>
          <a:bodyPr/>
          <a:lstStyle/>
          <a:p>
            <a:pPr>
              <a:spcBef>
                <a:spcPts val="300"/>
              </a:spcBef>
              <a:defRPr sz="1400">
                <a:solidFill>
                  <a:srgbClr val="FFFFFF"/>
                </a:solidFill>
              </a:defRPr>
            </a:pP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yt emne">
    <p:spTree>
      <p:nvGrpSpPr>
        <p:cNvPr id="1" name=""/>
        <p:cNvGrpSpPr/>
        <p:nvPr/>
      </p:nvGrpSpPr>
      <p:grpSpPr>
        <a:xfrm>
          <a:off x="0" y="0"/>
          <a:ext cx="0" cy="0"/>
          <a:chOff x="0" y="0"/>
          <a:chExt cx="0" cy="0"/>
        </a:xfrm>
      </p:grpSpPr>
      <p:pic>
        <p:nvPicPr>
          <p:cNvPr id="25" name="Picture 6" descr="Picture 6"/>
          <p:cNvPicPr>
            <a:picLocks noChangeAspect="1"/>
          </p:cNvPicPr>
          <p:nvPr/>
        </p:nvPicPr>
        <p:blipFill>
          <a:blip r:embed="rId2">
            <a:extLst/>
          </a:blip>
          <a:stretch>
            <a:fillRect/>
          </a:stretch>
        </p:blipFill>
        <p:spPr>
          <a:xfrm>
            <a:off x="7602333" y="6598078"/>
            <a:ext cx="2347875" cy="930763"/>
          </a:xfrm>
          <a:prstGeom prst="rect">
            <a:avLst/>
          </a:prstGeom>
          <a:ln w="12700">
            <a:miter lim="400000"/>
          </a:ln>
        </p:spPr>
      </p:pic>
      <p:sp>
        <p:nvSpPr>
          <p:cNvPr id="26" name="Rectangle 7"/>
          <p:cNvSpPr/>
          <p:nvPr/>
        </p:nvSpPr>
        <p:spPr>
          <a:xfrm>
            <a:off x="0" y="0"/>
            <a:ext cx="9944004" cy="7451725"/>
          </a:xfrm>
          <a:prstGeom prst="rect">
            <a:avLst/>
          </a:prstGeom>
          <a:solidFill>
            <a:srgbClr val="00163B"/>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pic>
        <p:nvPicPr>
          <p:cNvPr id="27" name="Picture 6" descr="Picture 6"/>
          <p:cNvPicPr>
            <a:picLocks noChangeAspect="1"/>
          </p:cNvPicPr>
          <p:nvPr/>
        </p:nvPicPr>
        <p:blipFill>
          <a:blip r:embed="rId3">
            <a:extLst/>
          </a:blip>
          <a:stretch>
            <a:fillRect/>
          </a:stretch>
        </p:blipFill>
        <p:spPr>
          <a:xfrm>
            <a:off x="1215787" y="1304241"/>
            <a:ext cx="7500979" cy="3443014"/>
          </a:xfrm>
          <a:prstGeom prst="rect">
            <a:avLst/>
          </a:prstGeom>
          <a:ln w="12700">
            <a:miter lim="400000"/>
          </a:ln>
        </p:spPr>
      </p:pic>
      <p:sp>
        <p:nvSpPr>
          <p:cNvPr id="28" name="Body Level One…"/>
          <p:cNvSpPr txBox="1"/>
          <p:nvPr>
            <p:ph type="body" sz="quarter" idx="1"/>
          </p:nvPr>
        </p:nvSpPr>
        <p:spPr>
          <a:xfrm>
            <a:off x="1127402" y="4855464"/>
            <a:ext cx="7589364" cy="779610"/>
          </a:xfrm>
          <a:prstGeom prst="rect">
            <a:avLst/>
          </a:prstGeom>
        </p:spPr>
        <p:txBody>
          <a:bodyPr/>
          <a:lstStyle>
            <a:lvl2pPr marL="1117991" indent="-621106">
              <a:buSzPct val="100000"/>
              <a:buChar char="▪"/>
            </a:lvl2pPr>
            <a:lvl3pPr marL="1490653" indent="-496884">
              <a:buSzPct val="100000"/>
              <a:buChar char="▪"/>
            </a:lvl3pPr>
          </a:lstStyle>
          <a:p>
            <a:pPr/>
            <a:r>
              <a:t>Body Level One</a:t>
            </a:r>
          </a:p>
          <a:p>
            <a:pPr lvl="1"/>
            <a:r>
              <a:t>Body Level Two</a:t>
            </a:r>
          </a:p>
          <a:p>
            <a:pPr lvl="2"/>
            <a:r>
              <a:t>Body Level Three</a:t>
            </a:r>
          </a:p>
          <a:p>
            <a:pPr lvl="3"/>
            <a:r>
              <a:t>Body Level Four</a:t>
            </a:r>
          </a:p>
          <a:p>
            <a:pPr lvl="4"/>
            <a:r>
              <a:t>Body Level Five</a:t>
            </a:r>
          </a:p>
        </p:txBody>
      </p:sp>
      <p:sp>
        <p:nvSpPr>
          <p:cNvPr id="29" name="Pladsholder til tekst 11"/>
          <p:cNvSpPr/>
          <p:nvPr>
            <p:ph type="body" sz="quarter" idx="13"/>
          </p:nvPr>
        </p:nvSpPr>
        <p:spPr>
          <a:xfrm>
            <a:off x="1127236" y="5644215"/>
            <a:ext cx="7589530" cy="1488105"/>
          </a:xfrm>
          <a:prstGeom prst="rect">
            <a:avLst/>
          </a:prstGeom>
        </p:spPr>
        <p:txBody>
          <a:bodyPr/>
          <a:lstStyle/>
          <a:p>
            <a:pPr marL="0" indent="0">
              <a:spcBef>
                <a:spcPts val="400"/>
              </a:spcBef>
              <a:defRPr sz="1800">
                <a:solidFill>
                  <a:srgbClr val="FFFFFF"/>
                </a:solidFill>
              </a:defRPr>
            </a:pPr>
          </a:p>
        </p:txBody>
      </p:sp>
      <p:pic>
        <p:nvPicPr>
          <p:cNvPr id="30" name="Picture 5" descr="Picture 5"/>
          <p:cNvPicPr>
            <a:picLocks noChangeAspect="1"/>
          </p:cNvPicPr>
          <p:nvPr/>
        </p:nvPicPr>
        <p:blipFill>
          <a:blip r:embed="rId4">
            <a:extLst/>
          </a:blip>
          <a:stretch>
            <a:fillRect/>
          </a:stretch>
        </p:blipFill>
        <p:spPr>
          <a:xfrm>
            <a:off x="7604007" y="10854"/>
            <a:ext cx="2339997" cy="927978"/>
          </a:xfrm>
          <a:prstGeom prst="rect">
            <a:avLst/>
          </a:prstGeom>
          <a:ln w="12700">
            <a:miter lim="400000"/>
          </a:ln>
        </p:spPr>
      </p:pic>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rmal side">
    <p:spTree>
      <p:nvGrpSpPr>
        <p:cNvPr id="1" name=""/>
        <p:cNvGrpSpPr/>
        <p:nvPr/>
      </p:nvGrpSpPr>
      <p:grpSpPr>
        <a:xfrm>
          <a:off x="0" y="0"/>
          <a:ext cx="0" cy="0"/>
          <a:chOff x="0" y="0"/>
          <a:chExt cx="0" cy="0"/>
        </a:xfrm>
      </p:grpSpPr>
      <p:pic>
        <p:nvPicPr>
          <p:cNvPr id="38" name="Picture 6" descr="Picture 6"/>
          <p:cNvPicPr>
            <a:picLocks noChangeAspect="1"/>
          </p:cNvPicPr>
          <p:nvPr/>
        </p:nvPicPr>
        <p:blipFill>
          <a:blip r:embed="rId2">
            <a:extLst/>
          </a:blip>
          <a:stretch>
            <a:fillRect/>
          </a:stretch>
        </p:blipFill>
        <p:spPr>
          <a:xfrm>
            <a:off x="7602333" y="6598078"/>
            <a:ext cx="2347875" cy="930763"/>
          </a:xfrm>
          <a:prstGeom prst="rect">
            <a:avLst/>
          </a:prstGeom>
          <a:ln w="12700">
            <a:miter lim="400000"/>
          </a:ln>
        </p:spPr>
      </p:pic>
      <p:sp>
        <p:nvSpPr>
          <p:cNvPr id="39" name="Body Level One…"/>
          <p:cNvSpPr txBox="1"/>
          <p:nvPr>
            <p:ph type="body" sz="quarter" idx="1"/>
          </p:nvPr>
        </p:nvSpPr>
        <p:spPr>
          <a:xfrm>
            <a:off x="191866" y="206905"/>
            <a:ext cx="9602431" cy="624491"/>
          </a:xfrm>
          <a:prstGeom prst="rect">
            <a:avLst/>
          </a:prstGeom>
        </p:spPr>
        <p:txBody>
          <a:bodyPr/>
          <a:lstStyle>
            <a:lvl1pPr>
              <a:defRPr b="1"/>
            </a:lvl1pPr>
            <a:lvl2pPr marL="1117991" indent="-621106">
              <a:buSzPct val="100000"/>
              <a:buChar char="▪"/>
              <a:defRPr b="1"/>
            </a:lvl2pPr>
            <a:lvl3pPr marL="1490653" indent="-496884">
              <a:buSzPct val="100000"/>
              <a:buChar char="▪"/>
              <a:defRPr b="1"/>
            </a:lvl3pPr>
            <a:lvl4pPr>
              <a:defRPr b="1"/>
            </a:lvl4pPr>
            <a:lvl5pPr>
              <a:defRPr b="1"/>
            </a:lvl5pPr>
          </a:lstStyle>
          <a:p>
            <a:pPr/>
            <a:r>
              <a:t>Body Level One</a:t>
            </a:r>
          </a:p>
          <a:p>
            <a:pPr lvl="1"/>
            <a:r>
              <a:t>Body Level Two</a:t>
            </a:r>
          </a:p>
          <a:p>
            <a:pPr lvl="2"/>
            <a:r>
              <a:t>Body Level Three</a:t>
            </a:r>
          </a:p>
          <a:p>
            <a:pPr lvl="3"/>
            <a:r>
              <a:t>Body Level Four</a:t>
            </a:r>
          </a:p>
          <a:p>
            <a:pPr lvl="4"/>
            <a:r>
              <a:t>Body Level Five</a:t>
            </a:r>
          </a:p>
        </p:txBody>
      </p:sp>
      <p:sp>
        <p:nvSpPr>
          <p:cNvPr id="40" name="Text Placeholder 2"/>
          <p:cNvSpPr/>
          <p:nvPr>
            <p:ph type="body" idx="13"/>
          </p:nvPr>
        </p:nvSpPr>
        <p:spPr>
          <a:xfrm>
            <a:off x="192087" y="927100"/>
            <a:ext cx="9602789" cy="5937250"/>
          </a:xfrm>
          <a:prstGeom prst="rect">
            <a:avLst/>
          </a:prstGeom>
        </p:spPr>
        <p:txBody>
          <a:bodyPr/>
          <a:lstStyle/>
          <a:p>
            <a:pPr>
              <a:spcBef>
                <a:spcPts val="600"/>
              </a:spcBef>
              <a:buClr>
                <a:srgbClr val="FBB040"/>
              </a:buClr>
              <a:buSzPct val="100000"/>
              <a:buChar char="▪"/>
              <a:defRPr sz="2800">
                <a:solidFill>
                  <a:srgbClr val="00163B"/>
                </a:solidFill>
              </a:defRPr>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7602333" y="6598078"/>
            <a:ext cx="2347875" cy="930763"/>
          </a:xfrm>
          <a:prstGeom prst="rect">
            <a:avLst/>
          </a:prstGeom>
          <a:ln w="12700">
            <a:miter lim="400000"/>
          </a:ln>
        </p:spPr>
      </p:pic>
      <p:sp>
        <p:nvSpPr>
          <p:cNvPr id="3" name="Rectangle 7"/>
          <p:cNvSpPr/>
          <p:nvPr/>
        </p:nvSpPr>
        <p:spPr>
          <a:xfrm>
            <a:off x="0" y="0"/>
            <a:ext cx="9944004" cy="7451725"/>
          </a:xfrm>
          <a:prstGeom prst="rect">
            <a:avLst/>
          </a:prstGeom>
          <a:solidFill>
            <a:srgbClr val="00163B"/>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pic>
        <p:nvPicPr>
          <p:cNvPr id="4" name="Picture 1" descr="Picture 1"/>
          <p:cNvPicPr>
            <a:picLocks noChangeAspect="1"/>
          </p:cNvPicPr>
          <p:nvPr/>
        </p:nvPicPr>
        <p:blipFill>
          <a:blip r:embed="rId3">
            <a:extLst/>
          </a:blip>
          <a:stretch>
            <a:fillRect/>
          </a:stretch>
        </p:blipFill>
        <p:spPr>
          <a:xfrm>
            <a:off x="1215787" y="1279054"/>
            <a:ext cx="8309045" cy="2029164"/>
          </a:xfrm>
          <a:prstGeom prst="rect">
            <a:avLst/>
          </a:prstGeom>
          <a:ln w="12700">
            <a:miter lim="400000"/>
          </a:ln>
        </p:spPr>
      </p:pic>
      <p:pic>
        <p:nvPicPr>
          <p:cNvPr id="5" name="Picture 2" descr="Picture 2"/>
          <p:cNvPicPr>
            <a:picLocks noChangeAspect="1"/>
          </p:cNvPicPr>
          <p:nvPr/>
        </p:nvPicPr>
        <p:blipFill>
          <a:blip r:embed="rId4">
            <a:extLst/>
          </a:blip>
          <a:stretch>
            <a:fillRect/>
          </a:stretch>
        </p:blipFill>
        <p:spPr>
          <a:xfrm>
            <a:off x="1215790" y="1149718"/>
            <a:ext cx="7311326" cy="198321"/>
          </a:xfrm>
          <a:prstGeom prst="rect">
            <a:avLst/>
          </a:prstGeom>
          <a:ln w="12700">
            <a:miter lim="400000"/>
          </a:ln>
        </p:spPr>
      </p:pic>
      <p:sp>
        <p:nvSpPr>
          <p:cNvPr id="6" name="Body Level One…"/>
          <p:cNvSpPr txBox="1"/>
          <p:nvPr>
            <p:ph type="body" idx="1"/>
          </p:nvPr>
        </p:nvSpPr>
        <p:spPr>
          <a:xfrm>
            <a:off x="1127236" y="3639311"/>
            <a:ext cx="7399880" cy="7846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7" name="Picture 5" descr="Picture 5"/>
          <p:cNvPicPr>
            <a:picLocks noChangeAspect="1"/>
          </p:cNvPicPr>
          <p:nvPr/>
        </p:nvPicPr>
        <p:blipFill>
          <a:blip r:embed="rId5">
            <a:extLst/>
          </a:blip>
          <a:stretch>
            <a:fillRect/>
          </a:stretch>
        </p:blipFill>
        <p:spPr>
          <a:xfrm>
            <a:off x="7604007" y="10854"/>
            <a:ext cx="2339997" cy="927978"/>
          </a:xfrm>
          <a:prstGeom prst="rect">
            <a:avLst/>
          </a:prstGeom>
          <a:ln w="12700">
            <a:miter lim="400000"/>
          </a:ln>
        </p:spPr>
      </p:pic>
      <p:sp>
        <p:nvSpPr>
          <p:cNvPr id="8" name="Title Text"/>
          <p:cNvSpPr txBox="1"/>
          <p:nvPr>
            <p:ph type="title"/>
          </p:nvPr>
        </p:nvSpPr>
        <p:spPr>
          <a:xfrm>
            <a:off x="496569" y="0"/>
            <a:ext cx="8938261" cy="1836432"/>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9" name="Slide Number"/>
          <p:cNvSpPr txBox="1"/>
          <p:nvPr>
            <p:ph type="sldNum" sz="quarter" idx="2"/>
          </p:nvPr>
        </p:nvSpPr>
        <p:spPr>
          <a:xfrm>
            <a:off x="4800176" y="6699702"/>
            <a:ext cx="2317328" cy="396230"/>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6"/>
    <p:sldLayoutId id="2147483650" r:id="rId7"/>
    <p:sldLayoutId id="2147483651" r:id="rId8"/>
  </p:sldLayoutIdLst>
  <p:transition xmlns:p14="http://schemas.microsoft.com/office/powerpoint/2010/main" spd="med" advClick="1"/>
  <p:txStyles>
    <p:titleStyle>
      <a:lvl1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1pPr>
      <a:lvl2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2pPr>
      <a:lvl3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3pPr>
      <a:lvl4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4pPr>
      <a:lvl5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5pPr>
      <a:lvl6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6pPr>
      <a:lvl7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7pPr>
      <a:lvl8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8pPr>
      <a:lvl9pPr marL="0" marR="0" indent="0" algn="l" defTabSz="496884" rtl="0" latinLnBrk="0">
        <a:lnSpc>
          <a:spcPct val="100000"/>
        </a:lnSpc>
        <a:spcBef>
          <a:spcPts val="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9pPr>
    </p:titleStyle>
    <p:bodyStyle>
      <a:lvl1pPr marL="372664" marR="0" indent="-372664" algn="l" defTabSz="496884" rtl="0" latinLnBrk="0">
        <a:lnSpc>
          <a:spcPct val="100000"/>
        </a:lnSpc>
        <a:spcBef>
          <a:spcPts val="80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1pPr>
      <a:lvl2pPr marL="372664" marR="0" indent="124221" algn="l" defTabSz="496884" rtl="0" latinLnBrk="0">
        <a:lnSpc>
          <a:spcPct val="100000"/>
        </a:lnSpc>
        <a:spcBef>
          <a:spcPts val="80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2pPr>
      <a:lvl3pPr marL="372664" marR="0" indent="621105" algn="l" defTabSz="496884" rtl="0" latinLnBrk="0">
        <a:lnSpc>
          <a:spcPct val="100000"/>
        </a:lnSpc>
        <a:spcBef>
          <a:spcPts val="800"/>
        </a:spcBef>
        <a:spcAft>
          <a:spcPts val="0"/>
        </a:spcAft>
        <a:buClrTx/>
        <a:buSzTx/>
        <a:buFontTx/>
        <a:buNone/>
        <a:tabLst/>
        <a:defRPr b="0" baseline="0" cap="none" i="0" spc="0" strike="noStrike" sz="3600" u="none">
          <a:solidFill>
            <a:srgbClr val="FBB040"/>
          </a:solidFill>
          <a:uFillTx/>
          <a:latin typeface="Verdana"/>
          <a:ea typeface="Verdana"/>
          <a:cs typeface="Verdana"/>
          <a:sym typeface="Verdana"/>
        </a:defRPr>
      </a:lvl3pPr>
      <a:lvl4pPr marL="1987538" marR="0" indent="-496884" algn="l" defTabSz="496884" rtl="0" latinLnBrk="0">
        <a:lnSpc>
          <a:spcPct val="100000"/>
        </a:lnSpc>
        <a:spcBef>
          <a:spcPts val="800"/>
        </a:spcBef>
        <a:spcAft>
          <a:spcPts val="0"/>
        </a:spcAft>
        <a:buClrTx/>
        <a:buSzPct val="100000"/>
        <a:buFontTx/>
        <a:buChar char="▪"/>
        <a:tabLst/>
        <a:defRPr b="0" baseline="0" cap="none" i="0" spc="0" strike="noStrike" sz="3600" u="none">
          <a:solidFill>
            <a:srgbClr val="FBB040"/>
          </a:solidFill>
          <a:uFillTx/>
          <a:latin typeface="Verdana"/>
          <a:ea typeface="Verdana"/>
          <a:cs typeface="Verdana"/>
          <a:sym typeface="Verdana"/>
        </a:defRPr>
      </a:lvl4pPr>
      <a:lvl5pPr marL="2484423" marR="0" indent="-496884" algn="l" defTabSz="496884" rtl="0" latinLnBrk="0">
        <a:lnSpc>
          <a:spcPct val="100000"/>
        </a:lnSpc>
        <a:spcBef>
          <a:spcPts val="800"/>
        </a:spcBef>
        <a:spcAft>
          <a:spcPts val="0"/>
        </a:spcAft>
        <a:buClrTx/>
        <a:buSzPct val="100000"/>
        <a:buFontTx/>
        <a:buChar char="▪"/>
        <a:tabLst/>
        <a:defRPr b="0" baseline="0" cap="none" i="0" spc="0" strike="noStrike" sz="3600" u="none">
          <a:solidFill>
            <a:srgbClr val="FBB040"/>
          </a:solidFill>
          <a:uFillTx/>
          <a:latin typeface="Verdana"/>
          <a:ea typeface="Verdana"/>
          <a:cs typeface="Verdana"/>
          <a:sym typeface="Verdana"/>
        </a:defRPr>
      </a:lvl5pPr>
      <a:lvl6pPr marL="2890966" marR="0" indent="-406541" algn="l" defTabSz="496884" rtl="0" latinLnBrk="0">
        <a:lnSpc>
          <a:spcPct val="100000"/>
        </a:lnSpc>
        <a:spcBef>
          <a:spcPts val="800"/>
        </a:spcBef>
        <a:spcAft>
          <a:spcPts val="0"/>
        </a:spcAft>
        <a:buClrTx/>
        <a:buSzPct val="100000"/>
        <a:buFontTx/>
        <a:buChar char="•"/>
        <a:tabLst/>
        <a:defRPr b="0" baseline="0" cap="none" i="0" spc="0" strike="noStrike" sz="3600" u="none">
          <a:solidFill>
            <a:srgbClr val="FBB040"/>
          </a:solidFill>
          <a:uFillTx/>
          <a:latin typeface="Verdana"/>
          <a:ea typeface="Verdana"/>
          <a:cs typeface="Verdana"/>
          <a:sym typeface="Verdana"/>
        </a:defRPr>
      </a:lvl6pPr>
      <a:lvl7pPr marL="3387851" marR="0" indent="-406541" algn="l" defTabSz="496884" rtl="0" latinLnBrk="0">
        <a:lnSpc>
          <a:spcPct val="100000"/>
        </a:lnSpc>
        <a:spcBef>
          <a:spcPts val="800"/>
        </a:spcBef>
        <a:spcAft>
          <a:spcPts val="0"/>
        </a:spcAft>
        <a:buClrTx/>
        <a:buSzPct val="100000"/>
        <a:buFontTx/>
        <a:buChar char="•"/>
        <a:tabLst/>
        <a:defRPr b="0" baseline="0" cap="none" i="0" spc="0" strike="noStrike" sz="3600" u="none">
          <a:solidFill>
            <a:srgbClr val="FBB040"/>
          </a:solidFill>
          <a:uFillTx/>
          <a:latin typeface="Verdana"/>
          <a:ea typeface="Verdana"/>
          <a:cs typeface="Verdana"/>
          <a:sym typeface="Verdana"/>
        </a:defRPr>
      </a:lvl7pPr>
      <a:lvl8pPr marL="3884736" marR="0" indent="-406541" algn="l" defTabSz="496884" rtl="0" latinLnBrk="0">
        <a:lnSpc>
          <a:spcPct val="100000"/>
        </a:lnSpc>
        <a:spcBef>
          <a:spcPts val="800"/>
        </a:spcBef>
        <a:spcAft>
          <a:spcPts val="0"/>
        </a:spcAft>
        <a:buClrTx/>
        <a:buSzPct val="100000"/>
        <a:buFontTx/>
        <a:buChar char="•"/>
        <a:tabLst/>
        <a:defRPr b="0" baseline="0" cap="none" i="0" spc="0" strike="noStrike" sz="3600" u="none">
          <a:solidFill>
            <a:srgbClr val="FBB040"/>
          </a:solidFill>
          <a:uFillTx/>
          <a:latin typeface="Verdana"/>
          <a:ea typeface="Verdana"/>
          <a:cs typeface="Verdana"/>
          <a:sym typeface="Verdana"/>
        </a:defRPr>
      </a:lvl8pPr>
      <a:lvl9pPr marL="4381621" marR="0" indent="-406541" algn="l" defTabSz="496884" rtl="0" latinLnBrk="0">
        <a:lnSpc>
          <a:spcPct val="100000"/>
        </a:lnSpc>
        <a:spcBef>
          <a:spcPts val="800"/>
        </a:spcBef>
        <a:spcAft>
          <a:spcPts val="0"/>
        </a:spcAft>
        <a:buClrTx/>
        <a:buSzPct val="100000"/>
        <a:buFontTx/>
        <a:buChar char="•"/>
        <a:tabLst/>
        <a:defRPr b="0" baseline="0" cap="none" i="0" spc="0" strike="noStrike" sz="3600" u="none">
          <a:solidFill>
            <a:srgbClr val="FBB040"/>
          </a:solidFill>
          <a:uFillTx/>
          <a:latin typeface="Verdana"/>
          <a:ea typeface="Verdana"/>
          <a:cs typeface="Verdana"/>
          <a:sym typeface="Verdana"/>
        </a:defRPr>
      </a:lvl9pPr>
    </p:bodyStyle>
    <p:otherStyle>
      <a:lvl1pPr marL="0" marR="0" indent="0"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96884"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93769"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490655"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987539"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484424"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981310"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478195"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975079" algn="r" defTabSz="49688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document/d/1GltBt7541g4csC8iPvoyICWh7rECNoH22deyWHnIdvE/edit?usp=sharing" TargetMode="External"/><Relationship Id="rId4" Type="http://schemas.openxmlformats.org/officeDocument/2006/relationships/hyperlink" Target="https://www.digitalocean.com/community/tutorials/" TargetMode="External"/><Relationship Id="rId5" Type="http://schemas.openxmlformats.org/officeDocument/2006/relationships/hyperlink" Target="https://developer.android.com/" TargetMode="External"/><Relationship Id="rId6" Type="http://schemas.openxmlformats.org/officeDocument/2006/relationships/hyperlink" Target="https://www.lynda.com/" TargetMode="External"/><Relationship Id="rId7" Type="http://schemas.openxmlformats.org/officeDocument/2006/relationships/hyperlink" Target="https://www.pluralsight.com/" TargetMode="External"/><Relationship Id="rId8" Type="http://schemas.openxmlformats.org/officeDocument/2006/relationships/hyperlink" Target="http://shop.oreilly.com/" TargetMode="External"/><Relationship Id="rId9" Type="http://schemas.openxmlformats.org/officeDocument/2006/relationships/hyperlink" Target="https://www.quora.com/" TargetMode="External"/><Relationship Id="rId10" Type="http://schemas.openxmlformats.org/officeDocument/2006/relationships/hyperlink" Target="https://www.wikihow.com/Main-Page" TargetMode="External"/><Relationship Id="rId11" Type="http://schemas.openxmlformats.org/officeDocument/2006/relationships/hyperlink" Target="https://www.w3schools.com/" TargetMode="External"/><Relationship Id="rId12" Type="http://schemas.openxmlformats.org/officeDocument/2006/relationships/hyperlink" Target="https://www.wikipedia.org/" TargetMode="External"/><Relationship Id="rId13" Type="http://schemas.openxmlformats.org/officeDocument/2006/relationships/hyperlink" Target="https://www.udemy.com/" TargetMode="External"/><Relationship Id="rId14" Type="http://schemas.openxmlformats.org/officeDocument/2006/relationships/hyperlink" Target="https://www.infoq.com/" TargetMode="External"/><Relationship Id="rId15" Type="http://schemas.openxmlformats.org/officeDocument/2006/relationships/hyperlink" Target="https://github.com/" TargetMode="External"/><Relationship Id="rId16" Type="http://schemas.openxmlformats.org/officeDocument/2006/relationships/hyperlink" Target="https://www.tutorialspoint.com/" TargetMode="External"/><Relationship Id="rId17" Type="http://schemas.openxmlformats.org/officeDocument/2006/relationships/hyperlink" Target="https://docs.aws.amazon.com/" TargetMode="External"/><Relationship Id="rId18" Type="http://schemas.openxmlformats.org/officeDocument/2006/relationships/hyperlink" Target="https://reactjs.org/docs/getting-started.html" TargetMode="External"/><Relationship Id="rId19" Type="http://schemas.openxmlformats.org/officeDocument/2006/relationships/hyperlink" Target="https://vuejs.org/v2/guide/" TargetMode="External"/><Relationship Id="rId20" Type="http://schemas.openxmlformats.org/officeDocument/2006/relationships/hyperlink" Target="https://developer.android.com/docs" TargetMode="External"/><Relationship Id="rId21" Type="http://schemas.openxmlformats.org/officeDocument/2006/relationships/hyperlink" Target="https://docs.python.org/3/" TargetMode="External"/><Relationship Id="rId22" Type="http://schemas.openxmlformats.org/officeDocument/2006/relationships/hyperlink" Target="https://distill.pub/" TargetMode="External"/><Relationship Id="rId23" Type="http://schemas.openxmlformats.org/officeDocument/2006/relationships/hyperlink" Target="http://arxiv.org"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GltBt7541g4csC8iPvoyICWh7rECNoH22deyWHnIdvE/edit?usp=sharing"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Rectangle 7"/>
          <p:cNvSpPr/>
          <p:nvPr/>
        </p:nvSpPr>
        <p:spPr>
          <a:xfrm>
            <a:off x="0" y="191191"/>
            <a:ext cx="9944004" cy="7451726"/>
          </a:xfrm>
          <a:prstGeom prst="rect">
            <a:avLst/>
          </a:prstGeom>
          <a:solidFill>
            <a:srgbClr val="00163B"/>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51" name="Title Placeholder 1"/>
          <p:cNvSpPr txBox="1"/>
          <p:nvPr/>
        </p:nvSpPr>
        <p:spPr>
          <a:xfrm>
            <a:off x="1167782" y="3634287"/>
            <a:ext cx="7195350" cy="658177"/>
          </a:xfrm>
          <a:prstGeom prst="rect">
            <a:avLst/>
          </a:prstGeom>
          <a:ln w="12700">
            <a:miter lim="400000"/>
          </a:ln>
          <a:extLst>
            <a:ext uri="{C572A759-6A51-4108-AA02-DFA0A04FC94B}">
              <ma14:wrappingTextBoxFlag xmlns:ma14="http://schemas.microsoft.com/office/mac/drawingml/2011/main" val="1"/>
            </a:ext>
          </a:extLst>
        </p:spPr>
        <p:txBody>
          <a:bodyPr lIns="49688" tIns="49688" rIns="49688" bIns="49688" anchor="ctr">
            <a:spAutoFit/>
          </a:bodyPr>
          <a:lstStyle>
            <a:lvl1pPr>
              <a:defRPr sz="3600">
                <a:solidFill>
                  <a:srgbClr val="FBB040"/>
                </a:solidFill>
                <a:latin typeface="Verdana"/>
                <a:ea typeface="Verdana"/>
                <a:cs typeface="Verdana"/>
                <a:sym typeface="Verdana"/>
              </a:defRPr>
            </a:lvl1pPr>
          </a:lstStyle>
          <a:p>
            <a:pPr/>
            <a:r>
              <a:t>Investigation &amp; Reporting</a:t>
            </a:r>
          </a:p>
        </p:txBody>
      </p:sp>
      <p:pic>
        <p:nvPicPr>
          <p:cNvPr id="52" name="Picture 5" descr="Picture 5"/>
          <p:cNvPicPr>
            <a:picLocks noChangeAspect="1"/>
          </p:cNvPicPr>
          <p:nvPr/>
        </p:nvPicPr>
        <p:blipFill>
          <a:blip r:embed="rId2">
            <a:extLst/>
          </a:blip>
          <a:stretch>
            <a:fillRect/>
          </a:stretch>
        </p:blipFill>
        <p:spPr>
          <a:xfrm>
            <a:off x="7604007" y="10854"/>
            <a:ext cx="2339997" cy="927978"/>
          </a:xfrm>
          <a:prstGeom prst="rect">
            <a:avLst/>
          </a:prstGeom>
          <a:ln w="12700">
            <a:miter lim="400000"/>
          </a:ln>
        </p:spPr>
      </p:pic>
      <p:pic>
        <p:nvPicPr>
          <p:cNvPr id="53" name="Picture 1" descr="Picture 1"/>
          <p:cNvPicPr>
            <a:picLocks noChangeAspect="1"/>
          </p:cNvPicPr>
          <p:nvPr/>
        </p:nvPicPr>
        <p:blipFill>
          <a:blip r:embed="rId3">
            <a:extLst/>
          </a:blip>
          <a:stretch>
            <a:fillRect/>
          </a:stretch>
        </p:blipFill>
        <p:spPr>
          <a:xfrm>
            <a:off x="1215787" y="1279054"/>
            <a:ext cx="8309045" cy="2029164"/>
          </a:xfrm>
          <a:prstGeom prst="rect">
            <a:avLst/>
          </a:prstGeom>
          <a:ln w="12700">
            <a:miter lim="400000"/>
          </a:ln>
        </p:spPr>
      </p:pic>
      <p:pic>
        <p:nvPicPr>
          <p:cNvPr id="54" name="Picture 2" descr="Picture 2"/>
          <p:cNvPicPr>
            <a:picLocks noChangeAspect="1"/>
          </p:cNvPicPr>
          <p:nvPr/>
        </p:nvPicPr>
        <p:blipFill>
          <a:blip r:embed="rId4">
            <a:extLst/>
          </a:blip>
          <a:stretch>
            <a:fillRect/>
          </a:stretch>
        </p:blipFill>
        <p:spPr>
          <a:xfrm>
            <a:off x="1215790" y="1149718"/>
            <a:ext cx="7311326" cy="19832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0" name="Group 1"/>
          <p:cNvGrpSpPr/>
          <p:nvPr/>
        </p:nvGrpSpPr>
        <p:grpSpPr>
          <a:xfrm>
            <a:off x="2217584" y="1513610"/>
            <a:ext cx="5525391" cy="2014168"/>
            <a:chOff x="0" y="0"/>
            <a:chExt cx="5525389" cy="2014166"/>
          </a:xfrm>
        </p:grpSpPr>
        <p:grpSp>
          <p:nvGrpSpPr>
            <p:cNvPr id="107" name="Group 2"/>
            <p:cNvGrpSpPr/>
            <p:nvPr/>
          </p:nvGrpSpPr>
          <p:grpSpPr>
            <a:xfrm>
              <a:off x="0" y="-1"/>
              <a:ext cx="5525390" cy="2014168"/>
              <a:chOff x="0" y="0"/>
              <a:chExt cx="5525388" cy="2014166"/>
            </a:xfrm>
          </p:grpSpPr>
          <p:sp>
            <p:nvSpPr>
              <p:cNvPr id="105" name="Arc 5"/>
              <p:cNvSpPr/>
              <p:nvPr/>
            </p:nvSpPr>
            <p:spPr>
              <a:xfrm flipH="1" rot="10800000">
                <a:off x="0" y="0"/>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106" name="Arc 6"/>
              <p:cNvSpPr/>
              <p:nvPr/>
            </p:nvSpPr>
            <p:spPr>
              <a:xfrm>
                <a:off x="0" y="268213"/>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108" name="Straight Connector 3"/>
            <p:cNvSpPr/>
            <p:nvPr/>
          </p:nvSpPr>
          <p:spPr>
            <a:xfrm flipH="1">
              <a:off x="5525388" y="4557"/>
              <a:ext cx="1" cy="2005052"/>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09" name="Straight Connector 4"/>
            <p:cNvSpPr/>
            <p:nvPr/>
          </p:nvSpPr>
          <p:spPr>
            <a:xfrm flipH="1">
              <a:off x="-1" y="0"/>
              <a:ext cx="2" cy="201416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111" name="TextBox 7"/>
          <p:cNvSpPr txBox="1"/>
          <p:nvPr/>
        </p:nvSpPr>
        <p:spPr>
          <a:xfrm>
            <a:off x="765147" y="4287027"/>
            <a:ext cx="8363048" cy="23439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pPr>
            <a:r>
              <a:t>Short few line statement.</a:t>
            </a:r>
          </a:p>
          <a:p>
            <a:pPr>
              <a:defRPr sz="2100"/>
            </a:pPr>
            <a:r>
              <a:t>In order for those few lines to be readable a significant amount of background material might be needed to be presented. </a:t>
            </a:r>
          </a:p>
          <a:p>
            <a:pPr>
              <a:defRPr sz="2100"/>
            </a:pPr>
            <a:r>
              <a:t>When working with concrete problems statements relating to specifics in concrete companies, it is for instance mostly necessary to introduce company and some relevant products to allow the reader to appreciate the problem statement.</a:t>
            </a:r>
          </a:p>
        </p:txBody>
      </p:sp>
      <p:sp>
        <p:nvSpPr>
          <p:cNvPr id="112" name="Text Placeholder 8"/>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Problem statement</a:t>
            </a:r>
          </a:p>
        </p:txBody>
      </p:sp>
      <p:sp>
        <p:nvSpPr>
          <p:cNvPr id="113" name="Up Arrow 10"/>
          <p:cNvSpPr/>
          <p:nvPr/>
        </p:nvSpPr>
        <p:spPr>
          <a:xfrm>
            <a:off x="2499946" y="3442063"/>
            <a:ext cx="889488" cy="926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73"/>
                </a:moveTo>
                <a:lnTo>
                  <a:pt x="10800" y="0"/>
                </a:lnTo>
                <a:lnTo>
                  <a:pt x="21600" y="10373"/>
                </a:lnTo>
                <a:lnTo>
                  <a:pt x="16200" y="10373"/>
                </a:lnTo>
                <a:lnTo>
                  <a:pt x="16200" y="21600"/>
                </a:lnTo>
                <a:lnTo>
                  <a:pt x="5400" y="21600"/>
                </a:lnTo>
                <a:lnTo>
                  <a:pt x="5400" y="10373"/>
                </a:lnTo>
                <a:close/>
              </a:path>
            </a:pathLst>
          </a:custGeom>
          <a:solidFill>
            <a:schemeClr val="accent2"/>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0" name="Group 1"/>
          <p:cNvGrpSpPr/>
          <p:nvPr/>
        </p:nvGrpSpPr>
        <p:grpSpPr>
          <a:xfrm>
            <a:off x="2217584" y="1513610"/>
            <a:ext cx="5525391" cy="2014168"/>
            <a:chOff x="0" y="0"/>
            <a:chExt cx="5525389" cy="2014166"/>
          </a:xfrm>
        </p:grpSpPr>
        <p:grpSp>
          <p:nvGrpSpPr>
            <p:cNvPr id="117" name="Group 2"/>
            <p:cNvGrpSpPr/>
            <p:nvPr/>
          </p:nvGrpSpPr>
          <p:grpSpPr>
            <a:xfrm>
              <a:off x="0" y="-1"/>
              <a:ext cx="5525390" cy="2014168"/>
              <a:chOff x="0" y="0"/>
              <a:chExt cx="5525388" cy="2014166"/>
            </a:xfrm>
          </p:grpSpPr>
          <p:sp>
            <p:nvSpPr>
              <p:cNvPr id="115" name="Arc 5"/>
              <p:cNvSpPr/>
              <p:nvPr/>
            </p:nvSpPr>
            <p:spPr>
              <a:xfrm flipH="1" rot="10800000">
                <a:off x="0" y="0"/>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116" name="Arc 6"/>
              <p:cNvSpPr/>
              <p:nvPr/>
            </p:nvSpPr>
            <p:spPr>
              <a:xfrm>
                <a:off x="0" y="268213"/>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118" name="Straight Connector 3"/>
            <p:cNvSpPr/>
            <p:nvPr/>
          </p:nvSpPr>
          <p:spPr>
            <a:xfrm flipH="1">
              <a:off x="5525388" y="4557"/>
              <a:ext cx="1" cy="2005052"/>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19" name="Straight Connector 4"/>
            <p:cNvSpPr/>
            <p:nvPr/>
          </p:nvSpPr>
          <p:spPr>
            <a:xfrm flipH="1">
              <a:off x="-1" y="0"/>
              <a:ext cx="2" cy="201416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121" name="TextBox 7"/>
          <p:cNvSpPr txBox="1"/>
          <p:nvPr/>
        </p:nvSpPr>
        <p:spPr>
          <a:xfrm>
            <a:off x="765147" y="4287027"/>
            <a:ext cx="8363048" cy="23439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pPr>
            <a:r>
              <a:t>This is all the work to be carried out to reach a conclusion. </a:t>
            </a:r>
          </a:p>
          <a:p>
            <a:pPr>
              <a:defRPr sz="2100"/>
            </a:pPr>
            <a:r>
              <a:t>Work packages depend on the problem statement, but </a:t>
            </a:r>
            <a:r>
              <a:rPr i="1">
                <a:latin typeface="+mn-lt"/>
                <a:ea typeface="+mn-ea"/>
                <a:cs typeface="+mn-cs"/>
                <a:sym typeface="Helvetica"/>
              </a:rPr>
              <a:t>include</a:t>
            </a:r>
            <a:r>
              <a:t> argumentation based on:</a:t>
            </a:r>
          </a:p>
          <a:p>
            <a:pPr marL="342900" indent="-342900">
              <a:buSzPct val="100000"/>
              <a:buFont typeface="Arial"/>
              <a:buChar char="•"/>
              <a:defRPr sz="2100"/>
            </a:pPr>
            <a:r>
              <a:t>Literature, blogs etc.</a:t>
            </a:r>
          </a:p>
          <a:p>
            <a:pPr marL="342900" indent="-342900">
              <a:buSzPct val="100000"/>
              <a:buFont typeface="Arial"/>
              <a:buChar char="•"/>
              <a:defRPr sz="2100"/>
            </a:pPr>
            <a:r>
              <a:t>Prototypes </a:t>
            </a:r>
          </a:p>
          <a:p>
            <a:pPr marL="342900" indent="-342900">
              <a:buSzPct val="100000"/>
              <a:buFont typeface="Arial"/>
              <a:buChar char="•"/>
              <a:defRPr sz="2100"/>
            </a:pPr>
            <a:r>
              <a:t>Measurements</a:t>
            </a:r>
          </a:p>
          <a:p>
            <a:pPr marL="342900" indent="-342900">
              <a:buSzPct val="100000"/>
              <a:buFont typeface="Arial"/>
              <a:buChar char="•"/>
              <a:defRPr sz="2100"/>
            </a:pPr>
            <a:r>
              <a:t>Interviews</a:t>
            </a:r>
          </a:p>
        </p:txBody>
      </p:sp>
      <p:sp>
        <p:nvSpPr>
          <p:cNvPr id="122" name="Text Placeholder 8"/>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Work packages provide evidence</a:t>
            </a:r>
          </a:p>
        </p:txBody>
      </p:sp>
      <p:sp>
        <p:nvSpPr>
          <p:cNvPr id="123" name="Up Arrow 10"/>
          <p:cNvSpPr/>
          <p:nvPr/>
        </p:nvSpPr>
        <p:spPr>
          <a:xfrm>
            <a:off x="4501927" y="3378174"/>
            <a:ext cx="889488" cy="926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73"/>
                </a:moveTo>
                <a:lnTo>
                  <a:pt x="10800" y="0"/>
                </a:lnTo>
                <a:lnTo>
                  <a:pt x="21600" y="10373"/>
                </a:lnTo>
                <a:lnTo>
                  <a:pt x="16200" y="10373"/>
                </a:lnTo>
                <a:lnTo>
                  <a:pt x="16200" y="21600"/>
                </a:lnTo>
                <a:lnTo>
                  <a:pt x="5400" y="21600"/>
                </a:lnTo>
                <a:lnTo>
                  <a:pt x="5400" y="10373"/>
                </a:lnTo>
                <a:close/>
              </a:path>
            </a:pathLst>
          </a:custGeom>
          <a:solidFill>
            <a:schemeClr val="accent2"/>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0" name="Group 1"/>
          <p:cNvGrpSpPr/>
          <p:nvPr/>
        </p:nvGrpSpPr>
        <p:grpSpPr>
          <a:xfrm>
            <a:off x="2217584" y="1513610"/>
            <a:ext cx="5525391" cy="2014168"/>
            <a:chOff x="0" y="0"/>
            <a:chExt cx="5525389" cy="2014166"/>
          </a:xfrm>
        </p:grpSpPr>
        <p:grpSp>
          <p:nvGrpSpPr>
            <p:cNvPr id="127" name="Group 2"/>
            <p:cNvGrpSpPr/>
            <p:nvPr/>
          </p:nvGrpSpPr>
          <p:grpSpPr>
            <a:xfrm>
              <a:off x="0" y="-1"/>
              <a:ext cx="5525390" cy="2014168"/>
              <a:chOff x="0" y="0"/>
              <a:chExt cx="5525388" cy="2014166"/>
            </a:xfrm>
          </p:grpSpPr>
          <p:sp>
            <p:nvSpPr>
              <p:cNvPr id="125" name="Arc 5"/>
              <p:cNvSpPr/>
              <p:nvPr/>
            </p:nvSpPr>
            <p:spPr>
              <a:xfrm flipH="1" rot="10800000">
                <a:off x="0" y="0"/>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126" name="Arc 6"/>
              <p:cNvSpPr/>
              <p:nvPr/>
            </p:nvSpPr>
            <p:spPr>
              <a:xfrm>
                <a:off x="0" y="268213"/>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128" name="Straight Connector 3"/>
            <p:cNvSpPr/>
            <p:nvPr/>
          </p:nvSpPr>
          <p:spPr>
            <a:xfrm flipH="1">
              <a:off x="5525388" y="4557"/>
              <a:ext cx="1" cy="2005052"/>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29" name="Straight Connector 4"/>
            <p:cNvSpPr/>
            <p:nvPr/>
          </p:nvSpPr>
          <p:spPr>
            <a:xfrm flipH="1">
              <a:off x="-1" y="0"/>
              <a:ext cx="2" cy="201416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131" name="TextBox 7"/>
          <p:cNvSpPr txBox="1"/>
          <p:nvPr/>
        </p:nvSpPr>
        <p:spPr>
          <a:xfrm>
            <a:off x="765147" y="4287027"/>
            <a:ext cx="8363048" cy="20137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pPr>
            <a:r>
              <a:t>It should answer the problem statement based on the work packages. New material or perspectives should not be included here. </a:t>
            </a:r>
          </a:p>
          <a:p>
            <a:pPr>
              <a:defRPr sz="2100"/>
            </a:pPr>
            <a:r>
              <a:t>Sometimes when writing the conclusion ideas for new work packages surface. </a:t>
            </a:r>
          </a:p>
          <a:p>
            <a:pPr>
              <a:defRPr sz="2100"/>
            </a:pPr>
            <a:r>
              <a:t>Writing a preliminary conclusion shortly after the problem statement is formulated and initial work packages outlined is useful.</a:t>
            </a:r>
          </a:p>
        </p:txBody>
      </p:sp>
      <p:sp>
        <p:nvSpPr>
          <p:cNvPr id="132" name="Text Placeholder 8"/>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Conclusion	</a:t>
            </a:r>
          </a:p>
        </p:txBody>
      </p:sp>
      <p:sp>
        <p:nvSpPr>
          <p:cNvPr id="133" name="Up Arrow 10"/>
          <p:cNvSpPr/>
          <p:nvPr/>
        </p:nvSpPr>
        <p:spPr>
          <a:xfrm>
            <a:off x="6619719" y="3309894"/>
            <a:ext cx="889488" cy="926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73"/>
                </a:moveTo>
                <a:lnTo>
                  <a:pt x="10800" y="0"/>
                </a:lnTo>
                <a:lnTo>
                  <a:pt x="21600" y="10373"/>
                </a:lnTo>
                <a:lnTo>
                  <a:pt x="16200" y="10373"/>
                </a:lnTo>
                <a:lnTo>
                  <a:pt x="16200" y="21600"/>
                </a:lnTo>
                <a:lnTo>
                  <a:pt x="5400" y="21600"/>
                </a:lnTo>
                <a:lnTo>
                  <a:pt x="5400" y="10373"/>
                </a:lnTo>
                <a:close/>
              </a:path>
            </a:pathLst>
          </a:custGeom>
          <a:solidFill>
            <a:schemeClr val="accent2"/>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0" name="Group 1"/>
          <p:cNvGrpSpPr/>
          <p:nvPr/>
        </p:nvGrpSpPr>
        <p:grpSpPr>
          <a:xfrm>
            <a:off x="2217584" y="1513610"/>
            <a:ext cx="5525391" cy="2014168"/>
            <a:chOff x="0" y="0"/>
            <a:chExt cx="5525389" cy="2014166"/>
          </a:xfrm>
        </p:grpSpPr>
        <p:grpSp>
          <p:nvGrpSpPr>
            <p:cNvPr id="137" name="Group 2"/>
            <p:cNvGrpSpPr/>
            <p:nvPr/>
          </p:nvGrpSpPr>
          <p:grpSpPr>
            <a:xfrm>
              <a:off x="0" y="-1"/>
              <a:ext cx="5525390" cy="2014168"/>
              <a:chOff x="0" y="0"/>
              <a:chExt cx="5525388" cy="2014166"/>
            </a:xfrm>
          </p:grpSpPr>
          <p:sp>
            <p:nvSpPr>
              <p:cNvPr id="135" name="Arc 5"/>
              <p:cNvSpPr/>
              <p:nvPr/>
            </p:nvSpPr>
            <p:spPr>
              <a:xfrm flipH="1" rot="10800000">
                <a:off x="0" y="0"/>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136" name="Arc 6"/>
              <p:cNvSpPr/>
              <p:nvPr/>
            </p:nvSpPr>
            <p:spPr>
              <a:xfrm>
                <a:off x="0" y="268213"/>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138" name="Straight Connector 3"/>
            <p:cNvSpPr/>
            <p:nvPr/>
          </p:nvSpPr>
          <p:spPr>
            <a:xfrm flipH="1">
              <a:off x="5525388" y="4557"/>
              <a:ext cx="1" cy="2005052"/>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39" name="Straight Connector 4"/>
            <p:cNvSpPr/>
            <p:nvPr/>
          </p:nvSpPr>
          <p:spPr>
            <a:xfrm flipH="1">
              <a:off x="-1" y="0"/>
              <a:ext cx="2" cy="201416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141" name="TextBox 7"/>
          <p:cNvSpPr txBox="1"/>
          <p:nvPr/>
        </p:nvSpPr>
        <p:spPr>
          <a:xfrm>
            <a:off x="765147" y="4287027"/>
            <a:ext cx="8363048" cy="20137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pPr>
            <a:r>
              <a:t>The conclusion did not answer the initiating problem statement but the narrow problem statement. </a:t>
            </a:r>
          </a:p>
          <a:p>
            <a:pPr>
              <a:defRPr sz="2100"/>
            </a:pPr>
            <a:r>
              <a:t>The work packages have (hopefully) been saying more than strictly needed to answer the problem statement in the conclusion. </a:t>
            </a:r>
          </a:p>
          <a:p>
            <a:pPr>
              <a:defRPr sz="2100"/>
            </a:pPr>
            <a:r>
              <a:t>The widening at the end of the report draws some presumed consequences of the conclusion in relation to the initiating problem statement.</a:t>
            </a:r>
          </a:p>
        </p:txBody>
      </p:sp>
      <p:sp>
        <p:nvSpPr>
          <p:cNvPr id="142" name="Text Placeholder 8"/>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Outlook discussion</a:t>
            </a:r>
          </a:p>
        </p:txBody>
      </p:sp>
      <p:sp>
        <p:nvSpPr>
          <p:cNvPr id="143" name="Up Arrow 10"/>
          <p:cNvSpPr/>
          <p:nvPr/>
        </p:nvSpPr>
        <p:spPr>
          <a:xfrm>
            <a:off x="7137461" y="3309894"/>
            <a:ext cx="889488" cy="926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73"/>
                </a:moveTo>
                <a:lnTo>
                  <a:pt x="10800" y="0"/>
                </a:lnTo>
                <a:lnTo>
                  <a:pt x="21600" y="10373"/>
                </a:lnTo>
                <a:lnTo>
                  <a:pt x="16200" y="10373"/>
                </a:lnTo>
                <a:lnTo>
                  <a:pt x="16200" y="21600"/>
                </a:lnTo>
                <a:lnTo>
                  <a:pt x="5400" y="21600"/>
                </a:lnTo>
                <a:lnTo>
                  <a:pt x="5400" y="10373"/>
                </a:lnTo>
                <a:close/>
              </a:path>
            </a:pathLst>
          </a:custGeom>
          <a:solidFill>
            <a:schemeClr val="accent2"/>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0" name="Group 1"/>
          <p:cNvGrpSpPr/>
          <p:nvPr/>
        </p:nvGrpSpPr>
        <p:grpSpPr>
          <a:xfrm>
            <a:off x="4377988" y="138282"/>
            <a:ext cx="3419429" cy="1174301"/>
            <a:chOff x="0" y="0"/>
            <a:chExt cx="3419428" cy="1174299"/>
          </a:xfrm>
        </p:grpSpPr>
        <p:grpSp>
          <p:nvGrpSpPr>
            <p:cNvPr id="147" name="Group 2"/>
            <p:cNvGrpSpPr/>
            <p:nvPr/>
          </p:nvGrpSpPr>
          <p:grpSpPr>
            <a:xfrm>
              <a:off x="10182" y="24967"/>
              <a:ext cx="3398952" cy="1124367"/>
              <a:chOff x="0" y="0"/>
              <a:chExt cx="3398951" cy="1124366"/>
            </a:xfrm>
          </p:grpSpPr>
          <p:sp>
            <p:nvSpPr>
              <p:cNvPr id="145" name="Arc 5"/>
              <p:cNvSpPr/>
              <p:nvPr/>
            </p:nvSpPr>
            <p:spPr>
              <a:xfrm flipH="1" rot="10800000">
                <a:off x="0" y="0"/>
                <a:ext cx="3398952" cy="992965"/>
              </a:xfrm>
              <a:custGeom>
                <a:avLst/>
                <a:gdLst/>
                <a:ahLst/>
                <a:cxnLst>
                  <a:cxn ang="0">
                    <a:pos x="wd2" y="hd2"/>
                  </a:cxn>
                  <a:cxn ang="5400000">
                    <a:pos x="wd2" y="hd2"/>
                  </a:cxn>
                  <a:cxn ang="10800000">
                    <a:pos x="wd2" y="hd2"/>
                  </a:cxn>
                  <a:cxn ang="16200000">
                    <a:pos x="wd2" y="hd2"/>
                  </a:cxn>
                </a:cxnLst>
                <a:rect l="0" t="0" r="r" b="b"/>
                <a:pathLst>
                  <a:path w="21600" h="18228" fill="norm" stroke="1" extrusionOk="0">
                    <a:moveTo>
                      <a:pt x="0" y="18228"/>
                    </a:moveTo>
                    <a:lnTo>
                      <a:pt x="0" y="18228"/>
                    </a:lnTo>
                    <a:cubicBezTo>
                      <a:pt x="2050" y="4130"/>
                      <a:pt x="8549" y="-3372"/>
                      <a:pt x="14515" y="1471"/>
                    </a:cubicBezTo>
                    <a:cubicBezTo>
                      <a:pt x="17839" y="4169"/>
                      <a:pt x="20452" y="10330"/>
                      <a:pt x="21600" y="18177"/>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146" name="Arc 6"/>
              <p:cNvSpPr/>
              <p:nvPr/>
            </p:nvSpPr>
            <p:spPr>
              <a:xfrm>
                <a:off x="0" y="131402"/>
                <a:ext cx="3398952" cy="992965"/>
              </a:xfrm>
              <a:custGeom>
                <a:avLst/>
                <a:gdLst/>
                <a:ahLst/>
                <a:cxnLst>
                  <a:cxn ang="0">
                    <a:pos x="wd2" y="hd2"/>
                  </a:cxn>
                  <a:cxn ang="5400000">
                    <a:pos x="wd2" y="hd2"/>
                  </a:cxn>
                  <a:cxn ang="10800000">
                    <a:pos x="wd2" y="hd2"/>
                  </a:cxn>
                  <a:cxn ang="16200000">
                    <a:pos x="wd2" y="hd2"/>
                  </a:cxn>
                </a:cxnLst>
                <a:rect l="0" t="0" r="r" b="b"/>
                <a:pathLst>
                  <a:path w="21600" h="18228" fill="norm" stroke="1" extrusionOk="0">
                    <a:moveTo>
                      <a:pt x="0" y="18228"/>
                    </a:moveTo>
                    <a:lnTo>
                      <a:pt x="0" y="18228"/>
                    </a:lnTo>
                    <a:cubicBezTo>
                      <a:pt x="2050" y="4130"/>
                      <a:pt x="8549" y="-3372"/>
                      <a:pt x="14515" y="1471"/>
                    </a:cubicBezTo>
                    <a:cubicBezTo>
                      <a:pt x="17839" y="4169"/>
                      <a:pt x="20452" y="10330"/>
                      <a:pt x="21600" y="18177"/>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148" name="Straight Connector 3"/>
            <p:cNvSpPr/>
            <p:nvPr/>
          </p:nvSpPr>
          <p:spPr>
            <a:xfrm>
              <a:off x="3419428" y="2656"/>
              <a:ext cx="1" cy="116898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49" name="Straight Connector 4"/>
            <p:cNvSpPr/>
            <p:nvPr/>
          </p:nvSpPr>
          <p:spPr>
            <a:xfrm flipH="1">
              <a:off x="-1" y="0"/>
              <a:ext cx="2" cy="1174300"/>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151" name="TextBox 7"/>
          <p:cNvSpPr txBox="1"/>
          <p:nvPr/>
        </p:nvSpPr>
        <p:spPr>
          <a:xfrm>
            <a:off x="601025" y="1517469"/>
            <a:ext cx="8363048" cy="46553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pPr>
            <a:r>
              <a:t>One do not (need to) work from left to right. </a:t>
            </a:r>
          </a:p>
          <a:p>
            <a:pPr>
              <a:defRPr sz="2100"/>
            </a:pPr>
          </a:p>
          <a:p>
            <a:pPr>
              <a:defRPr sz="2100"/>
            </a:pPr>
            <a:r>
              <a:t>One has to understand the overall picture at all times, and can then fill in in what ever order one wants. </a:t>
            </a:r>
          </a:p>
          <a:p>
            <a:pPr>
              <a:defRPr sz="2100"/>
            </a:pPr>
          </a:p>
          <a:p>
            <a:pPr>
              <a:defRPr sz="2100"/>
            </a:pPr>
            <a:r>
              <a:t>It is good to get some version of the problem statement and intended conclusion nailed early on. But often be prepared that the problem statement move and adjust both all the way up to the deadline.</a:t>
            </a:r>
          </a:p>
          <a:p>
            <a:pPr>
              <a:defRPr sz="2100"/>
            </a:pPr>
          </a:p>
          <a:p>
            <a:pPr>
              <a:defRPr sz="2100"/>
            </a:pPr>
            <a:r>
              <a:t>Sometimes you have wish to do specific work packages. The model serves well to highlight what is needed in a thesis beyond the work package. </a:t>
            </a:r>
          </a:p>
          <a:p>
            <a:pPr>
              <a:defRPr sz="2100"/>
            </a:pPr>
          </a:p>
          <a:p>
            <a:pPr>
              <a:defRPr sz="2100"/>
            </a:pPr>
            <a:r>
              <a:t>Mostly there is a hidden motivation and initial problem statement that lies behind the wish to do said work package.</a:t>
            </a:r>
          </a:p>
        </p:txBody>
      </p:sp>
      <p:sp>
        <p:nvSpPr>
          <p:cNvPr id="152" name="Text Placeholder 8"/>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Pragmatics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ext Placeholder 1"/>
          <p:cNvSpPr txBox="1"/>
          <p:nvPr>
            <p:ph type="body" sz="quarter" idx="1"/>
          </p:nvPr>
        </p:nvSpPr>
        <p:spPr>
          <a:xfrm>
            <a:off x="1127401" y="4855464"/>
            <a:ext cx="7589365" cy="779610"/>
          </a:xfrm>
          <a:prstGeom prst="rect">
            <a:avLst/>
          </a:prstGeom>
        </p:spPr>
        <p:txBody>
          <a:bodyPr/>
          <a:lstStyle/>
          <a:p>
            <a:pPr/>
            <a:r>
              <a:t>Literature review</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Pladsholder til tekst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One should not reinvent the wheel</a:t>
            </a:r>
          </a:p>
        </p:txBody>
      </p:sp>
      <p:sp>
        <p:nvSpPr>
          <p:cNvPr id="157" name="Text Placeholder 2"/>
          <p:cNvSpPr/>
          <p:nvPr>
            <p:ph type="body" idx="13"/>
          </p:nvPr>
        </p:nvSpPr>
        <p:spPr>
          <a:xfrm>
            <a:off x="192089" y="927100"/>
            <a:ext cx="4518808" cy="5937250"/>
          </a:xfrm>
          <a:prstGeom prst="rect">
            <a:avLst/>
          </a:prstGeom>
          <a:extLst>
            <a:ext uri="{C572A759-6A51-4108-AA02-DFA0A04FC94B}">
              <ma14:wrappingTextBoxFlag xmlns:ma14="http://schemas.microsoft.com/office/mac/drawingml/2011/main" val="1"/>
            </a:ext>
          </a:extLst>
        </p:spPr>
        <p:txBody>
          <a:bodyPr/>
          <a:lstStyle/>
          <a:p>
            <a:pPr marL="0" indent="0" defTabSz="914400">
              <a:spcBef>
                <a:spcPts val="0"/>
              </a:spcBef>
              <a:buClr>
                <a:srgbClr val="FBB040"/>
              </a:buClr>
              <a:buFont typeface="Wingdings"/>
              <a:defRPr sz="2800">
                <a:solidFill>
                  <a:srgbClr val="00163B"/>
                </a:solidFill>
              </a:defRPr>
            </a:pPr>
            <a:r>
              <a:t>You must know what is best practice in your field</a:t>
            </a:r>
          </a:p>
          <a:p>
            <a:pPr marL="0" indent="0" defTabSz="914400">
              <a:spcBef>
                <a:spcPts val="0"/>
              </a:spcBef>
              <a:buClr>
                <a:srgbClr val="FBB040"/>
              </a:buClr>
              <a:buFont typeface="Wingdings"/>
              <a:defRPr sz="2800">
                <a:solidFill>
                  <a:srgbClr val="00163B"/>
                </a:solidFill>
              </a:defRPr>
            </a:pPr>
          </a:p>
          <a:p>
            <a:pPr marL="0" indent="0" defTabSz="914400">
              <a:spcBef>
                <a:spcPts val="0"/>
              </a:spcBef>
              <a:buClr>
                <a:srgbClr val="FBB040"/>
              </a:buClr>
              <a:buFont typeface="Wingdings"/>
              <a:defRPr sz="2800">
                <a:solidFill>
                  <a:srgbClr val="00163B"/>
                </a:solidFill>
              </a:defRPr>
            </a:pPr>
            <a:r>
              <a:t>You must know which sources of information can be relied on to be on the edge.</a:t>
            </a:r>
          </a:p>
        </p:txBody>
      </p:sp>
      <p:sp>
        <p:nvSpPr>
          <p:cNvPr id="158" name="Text Placeholder 2"/>
          <p:cNvSpPr txBox="1"/>
          <p:nvPr/>
        </p:nvSpPr>
        <p:spPr>
          <a:xfrm>
            <a:off x="4756617" y="927100"/>
            <a:ext cx="4863733" cy="6314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200">
                <a:solidFill>
                  <a:srgbClr val="00163B"/>
                </a:solidFill>
                <a:latin typeface="Arial Narrow"/>
                <a:ea typeface="Arial Narrow"/>
                <a:cs typeface="Arial Narrow"/>
                <a:sym typeface="Arial Narrow"/>
              </a:defRPr>
            </a:pPr>
            <a:r>
              <a:t>List of popular sources: Type them in our </a:t>
            </a:r>
            <a:r>
              <a:rPr u="sng">
                <a:solidFill>
                  <a:srgbClr val="0000FF"/>
                </a:solidFill>
                <a:uFill>
                  <a:solidFill>
                    <a:srgbClr val="0000FF"/>
                  </a:solidFill>
                </a:uFill>
                <a:hlinkClick r:id="rId3" invalidUrl="" action="" tgtFrame="" tooltip="" history="1" highlightClick="0" endSnd="0"/>
              </a:rPr>
              <a:t>scrapbook</a:t>
            </a:r>
            <a:r>
              <a:t> (see course page):</a:t>
            </a:r>
            <a:br/>
            <a:r>
              <a:t>Stackoverflow x2</a:t>
            </a:r>
          </a:p>
          <a:p>
            <a:pPr defTabSz="457200">
              <a:defRPr sz="1200">
                <a:latin typeface="Arial Narrow"/>
                <a:ea typeface="Arial Narrow"/>
                <a:cs typeface="Arial Narrow"/>
                <a:sym typeface="Arial Narrow"/>
              </a:defRPr>
            </a:pPr>
          </a:p>
          <a:p>
            <a:pPr defTabSz="457200">
              <a:defRPr sz="1200">
                <a:latin typeface="Arial Narrow"/>
                <a:ea typeface="Arial Narrow"/>
                <a:cs typeface="Arial Narrow"/>
                <a:sym typeface="Arial Narrow"/>
              </a:defRPr>
            </a:pPr>
            <a:r>
              <a:t>stackoverflow</a:t>
            </a:r>
          </a:p>
          <a:p>
            <a:pPr defTabSz="457200">
              <a:defRPr sz="1200">
                <a:latin typeface="Arial Narrow"/>
                <a:ea typeface="Arial Narrow"/>
                <a:cs typeface="Arial Narrow"/>
                <a:sym typeface="Arial Narrow"/>
              </a:defRPr>
            </a:pPr>
            <a:r>
              <a:t>Youtube!!!</a:t>
            </a:r>
          </a:p>
          <a:p>
            <a:pPr defTabSz="457200">
              <a:defRPr sz="1200">
                <a:latin typeface="Arial Narrow"/>
                <a:ea typeface="Arial Narrow"/>
                <a:cs typeface="Arial Narrow"/>
                <a:sym typeface="Arial Narrow"/>
              </a:defRPr>
            </a:pPr>
            <a:r>
              <a:t>Medium</a:t>
            </a:r>
          </a:p>
          <a:p>
            <a:pPr defTabSz="457200">
              <a:defRPr sz="1200">
                <a:latin typeface="Arial Narrow"/>
                <a:ea typeface="Arial Narrow"/>
                <a:cs typeface="Arial Narrow"/>
                <a:sym typeface="Arial Narrow"/>
              </a:defRPr>
            </a:pPr>
            <a:r>
              <a:t>reddit</a:t>
            </a: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4" invalidUrl="" action="" tgtFrame="" tooltip="" history="1" highlightClick="0" endSnd="0"/>
              </a:rPr>
              <a:t>Digital Ocean</a:t>
            </a:r>
            <a:endParaRPr u="none">
              <a:solidFill>
                <a:srgbClr val="000000"/>
              </a:solidFill>
            </a:endParaRPr>
          </a:p>
          <a:p>
            <a:pPr defTabSz="457200">
              <a:defRPr sz="1200">
                <a:latin typeface="Arial Narrow"/>
                <a:ea typeface="Arial Narrow"/>
                <a:cs typeface="Arial Narrow"/>
                <a:sym typeface="Arial Narrow"/>
              </a:defRPr>
            </a:pPr>
            <a:r>
              <a:t>Whatever comes first in google</a:t>
            </a:r>
          </a:p>
          <a:p>
            <a:pPr defTabSz="457200">
              <a:defRPr sz="1200">
                <a:latin typeface="Arial Narrow"/>
                <a:ea typeface="Arial Narrow"/>
                <a:cs typeface="Arial Narrow"/>
                <a:sym typeface="Arial Narrow"/>
              </a:defRPr>
            </a:pPr>
            <a:r>
              <a:t>Video tutorials</a:t>
            </a: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5" invalidUrl="" action="" tgtFrame="" tooltip="" history="1" highlightClick="0" endSnd="0"/>
              </a:rPr>
              <a:t>https://developer.android.com/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6" invalidUrl="" action="" tgtFrame="" tooltip="" history="1" highlightClick="0" endSnd="0"/>
              </a:rPr>
              <a:t>https://www.lynda.com/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7" invalidUrl="" action="" tgtFrame="" tooltip="" history="1" highlightClick="0" endSnd="0"/>
              </a:rPr>
              <a:t>Pluralsight</a:t>
            </a:r>
            <a:endParaRPr u="none">
              <a:solidFill>
                <a:srgbClr val="000000"/>
              </a:solidFill>
            </a:endParaRPr>
          </a:p>
          <a:p>
            <a:pPr defTabSz="457200">
              <a:defRPr sz="1200" u="sng">
                <a:latin typeface="Arial Narrow"/>
                <a:ea typeface="Arial Narrow"/>
                <a:cs typeface="Arial Narrow"/>
                <a:sym typeface="Arial Narrow"/>
              </a:defRPr>
            </a:pPr>
            <a:r>
              <a:t>Books</a:t>
            </a:r>
            <a:endParaRPr u="none"/>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8" invalidUrl="" action="" tgtFrame="" tooltip="" history="1" highlightClick="0" endSnd="0"/>
              </a:rPr>
              <a:t>http://shop.oreilly.com/</a:t>
            </a:r>
            <a:r>
              <a:rPr u="none">
                <a:solidFill>
                  <a:srgbClr val="000000"/>
                </a:solidFill>
              </a:rPr>
              <a:t>Â </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9" invalidUrl="" action="" tgtFrame="" tooltip="" history="1" highlightClick="0" endSnd="0"/>
              </a:rPr>
              <a:t>https://www.quora.com/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0" invalidUrl="" action="" tgtFrame="" tooltip="" history="1" highlightClick="0" endSnd="0"/>
              </a:rPr>
              <a:t>https://www.wikihow.com/Main-Page</a:t>
            </a:r>
            <a:r>
              <a:rPr u="none">
                <a:solidFill>
                  <a:srgbClr val="000000"/>
                </a:solidFill>
              </a:rPr>
              <a:t>Â </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1" invalidUrl="" action="" tgtFrame="" tooltip="" history="1" highlightClick="0" endSnd="0"/>
              </a:rPr>
              <a:t>https://www.w3schools.com/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2" invalidUrl="" action="" tgtFrame="" tooltip="" history="1" highlightClick="0" endSnd="0"/>
              </a:rPr>
              <a:t>https://www.wikipedia.org/</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3" invalidUrl="" action="" tgtFrame="" tooltip="" history="1" highlightClick="0" endSnd="0"/>
              </a:rPr>
              <a:t>https://www.udemy.com/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4" invalidUrl="" action="" tgtFrame="" tooltip="" history="1" highlightClick="0" endSnd="0"/>
              </a:rPr>
              <a:t>https://www.infoq.com/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1" invalidUrl="" action="" tgtFrame="" tooltip="" history="1" highlightClick="0" endSnd="0"/>
              </a:rPr>
              <a:t>https://www.w3schools.com/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5" invalidUrl="" action="" tgtFrame="" tooltip="" history="1" highlightClick="0" endSnd="0"/>
              </a:rPr>
              <a:t>https://github.com/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6" invalidUrl="" action="" tgtFrame="" tooltip="" history="1" highlightClick="0" endSnd="0"/>
              </a:rPr>
              <a:t>https://www.tutorialspoint.com/</a:t>
            </a:r>
            <a:endParaRPr u="none">
              <a:solidFill>
                <a:srgbClr val="000000"/>
              </a:solidFill>
            </a:endParaRPr>
          </a:p>
          <a:p>
            <a:pPr defTabSz="457200">
              <a:defRPr sz="1200">
                <a:latin typeface="Arial Narrow"/>
                <a:ea typeface="Arial Narrow"/>
                <a:cs typeface="Arial Narrow"/>
                <a:sym typeface="Arial Narrow"/>
              </a:defRPr>
            </a:pPr>
            <a:r>
              <a:t>Official Documentations</a:t>
            </a: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7" invalidUrl="" action="" tgtFrame="" tooltip="" history="1" highlightClick="0" endSnd="0"/>
              </a:rPr>
              <a:t>https://docs.aws.amazon.com/</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8" invalidUrl="" action="" tgtFrame="" tooltip="" history="1" highlightClick="0" endSnd="0"/>
              </a:rPr>
              <a:t>React</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19" invalidUrl="" action="" tgtFrame="" tooltip="" history="1" highlightClick="0" endSnd="0"/>
              </a:rPr>
              <a:t>https://vuejs.org/v2/guide/</a:t>
            </a:r>
            <a:endParaRPr u="none">
              <a:solidFill>
                <a:srgbClr val="000000"/>
              </a:solidFill>
            </a:endParaR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20" invalidUrl="" action="" tgtFrame="" tooltip="" history="1" highlightClick="0" endSnd="0"/>
              </a:rPr>
              <a:t>https://developer.android.com/docs</a:t>
            </a:r>
            <a:endParaRPr u="none">
              <a:solidFill>
                <a:srgbClr val="000000"/>
              </a:solidFill>
            </a:endParaRPr>
          </a:p>
          <a:p>
            <a:pPr defTabSz="457200">
              <a:defRPr sz="1200">
                <a:latin typeface="Arial Narrow"/>
                <a:ea typeface="Arial Narrow"/>
                <a:cs typeface="Arial Narrow"/>
                <a:sym typeface="Arial Narrow"/>
              </a:defRPr>
            </a:pPr>
            <a:r>
              <a:t>Docs.microsoft.com</a:t>
            </a: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21" invalidUrl="" action="" tgtFrame="" tooltip="" history="1" highlightClick="0" endSnd="0"/>
              </a:rPr>
              <a:t>https://docs.python.org/3/</a:t>
            </a:r>
            <a:endParaRPr u="none">
              <a:solidFill>
                <a:srgbClr val="000000"/>
              </a:solidFill>
            </a:endParaRPr>
          </a:p>
          <a:p>
            <a:pPr defTabSz="457200">
              <a:defRPr sz="1200">
                <a:latin typeface="Arial Narrow"/>
                <a:ea typeface="Arial Narrow"/>
                <a:cs typeface="Arial Narrow"/>
                <a:sym typeface="Arial Narrow"/>
              </a:defRPr>
            </a:pPr>
          </a:p>
          <a:p>
            <a:pPr defTabSz="457200">
              <a:defRPr sz="1200" u="sng">
                <a:solidFill>
                  <a:srgbClr val="1155CC"/>
                </a:solidFill>
                <a:latin typeface="Arial Narrow"/>
                <a:ea typeface="Arial Narrow"/>
                <a:cs typeface="Arial Narrow"/>
                <a:sym typeface="Arial Narrow"/>
              </a:defRPr>
            </a:pPr>
            <a:r>
              <a:rPr>
                <a:solidFill>
                  <a:srgbClr val="0000FF"/>
                </a:solidFill>
                <a:uFill>
                  <a:solidFill>
                    <a:srgbClr val="0000FF"/>
                  </a:solidFill>
                </a:uFill>
                <a:hlinkClick r:id="rId22" invalidUrl="" action="" tgtFrame="" tooltip="" history="1" highlightClick="0" endSnd="0"/>
              </a:rPr>
              <a:t>https://distill.pub/</a:t>
            </a:r>
            <a:endParaRPr u="none">
              <a:solidFill>
                <a:srgbClr val="000000"/>
              </a:solidFill>
            </a:endParaRPr>
          </a:p>
          <a:p>
            <a:pPr defTabSz="457200">
              <a:defRPr sz="1200">
                <a:latin typeface="Arial Narrow"/>
                <a:ea typeface="Arial Narrow"/>
                <a:cs typeface="Arial Narrow"/>
                <a:sym typeface="Arial Narrow"/>
              </a:defRPr>
            </a:pPr>
            <a:r>
              <a:t>developers.google.com</a:t>
            </a:r>
          </a:p>
          <a:p>
            <a:pPr defTabSz="457200">
              <a:defRPr sz="1200">
                <a:latin typeface="Arial Narrow"/>
                <a:ea typeface="Arial Narrow"/>
                <a:cs typeface="Arial Narrow"/>
                <a:sym typeface="Arial Narrow"/>
              </a:defRPr>
            </a:pPr>
            <a:r>
              <a:rPr u="sng">
                <a:solidFill>
                  <a:srgbClr val="0000FF"/>
                </a:solidFill>
                <a:uFill>
                  <a:solidFill>
                    <a:srgbClr val="0000FF"/>
                  </a:solidFill>
                </a:uFill>
                <a:hlinkClick r:id="rId23" invalidUrl="" action="" tgtFrame="" tooltip="" history="1" highlightClick="0" endSnd="0"/>
              </a:rPr>
              <a:t>arxiv.org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Reference to literature</a:t>
            </a:r>
          </a:p>
        </p:txBody>
      </p:sp>
      <p:sp>
        <p:nvSpPr>
          <p:cNvPr id="163" name="Text Placeholder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spcBef>
                <a:spcPts val="600"/>
              </a:spcBef>
              <a:buClr>
                <a:srgbClr val="FBB040"/>
              </a:buClr>
              <a:buFont typeface="Wingdings"/>
              <a:defRPr sz="2800">
                <a:solidFill>
                  <a:srgbClr val="00163B"/>
                </a:solidFill>
              </a:defRPr>
            </a:pPr>
            <a:r>
              <a:t>Author</a:t>
            </a:r>
          </a:p>
          <a:p>
            <a:pPr marL="0" indent="0">
              <a:spcBef>
                <a:spcPts val="600"/>
              </a:spcBef>
              <a:buClr>
                <a:srgbClr val="FBB040"/>
              </a:buClr>
              <a:buFont typeface="Wingdings"/>
              <a:defRPr sz="2800">
                <a:solidFill>
                  <a:srgbClr val="00163B"/>
                </a:solidFill>
              </a:defRPr>
            </a:pPr>
            <a:r>
              <a:t>Title</a:t>
            </a:r>
          </a:p>
          <a:p>
            <a:pPr marL="0" indent="0">
              <a:spcBef>
                <a:spcPts val="600"/>
              </a:spcBef>
              <a:buClr>
                <a:srgbClr val="FBB040"/>
              </a:buClr>
              <a:buFont typeface="Wingdings"/>
              <a:defRPr sz="2800">
                <a:solidFill>
                  <a:srgbClr val="00163B"/>
                </a:solidFill>
              </a:defRPr>
            </a:pPr>
            <a:r>
              <a:t>Publication date</a:t>
            </a:r>
          </a:p>
          <a:p>
            <a:pPr marL="0" indent="0">
              <a:spcBef>
                <a:spcPts val="600"/>
              </a:spcBef>
              <a:buClr>
                <a:srgbClr val="FBB040"/>
              </a:buClr>
              <a:buFont typeface="Wingdings"/>
              <a:defRPr sz="2800">
                <a:solidFill>
                  <a:srgbClr val="00163B"/>
                </a:solidFill>
              </a:defRPr>
            </a:pPr>
            <a:r>
              <a:t>URL</a:t>
            </a:r>
          </a:p>
          <a:p>
            <a:pPr marL="0" indent="0">
              <a:spcBef>
                <a:spcPts val="600"/>
              </a:spcBef>
              <a:buClr>
                <a:srgbClr val="FBB040"/>
              </a:buClr>
              <a:buFont typeface="Wingdings"/>
              <a:defRPr sz="2800">
                <a:solidFill>
                  <a:srgbClr val="00163B"/>
                </a:solidFill>
              </a:defRPr>
            </a:pPr>
            <a:r>
              <a:t>	Date accessed</a:t>
            </a:r>
          </a:p>
          <a:p>
            <a:pPr marL="0" indent="0">
              <a:spcBef>
                <a:spcPts val="600"/>
              </a:spcBef>
              <a:buClr>
                <a:srgbClr val="FBB040"/>
              </a:buClr>
              <a:buFont typeface="Wingdings"/>
              <a:defRPr sz="2800">
                <a:solidFill>
                  <a:srgbClr val="00163B"/>
                </a:solidFill>
              </a:defRPr>
            </a:pPr>
            <a:r>
              <a:t>	Save the pdf of the page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True/False and Know/Believe</a:t>
            </a:r>
          </a:p>
        </p:txBody>
      </p:sp>
      <p:grpSp>
        <p:nvGrpSpPr>
          <p:cNvPr id="168" name="Rectangle 3"/>
          <p:cNvGrpSpPr/>
          <p:nvPr/>
        </p:nvGrpSpPr>
        <p:grpSpPr>
          <a:xfrm>
            <a:off x="925173" y="1312984"/>
            <a:ext cx="1513227" cy="1301262"/>
            <a:chOff x="0" y="0"/>
            <a:chExt cx="1513226" cy="1301260"/>
          </a:xfrm>
        </p:grpSpPr>
        <p:sp>
          <p:nvSpPr>
            <p:cNvPr id="166" name="Rectangle"/>
            <p:cNvSpPr/>
            <p:nvPr/>
          </p:nvSpPr>
          <p:spPr>
            <a:xfrm>
              <a:off x="-1" y="0"/>
              <a:ext cx="1513228" cy="1301261"/>
            </a:xfrm>
            <a:prstGeom prst="rect">
              <a:avLst/>
            </a:pr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p>
          </p:txBody>
        </p:sp>
        <p:sp>
          <p:nvSpPr>
            <p:cNvPr id="167" name="TRUE…"/>
            <p:cNvSpPr txBox="1"/>
            <p:nvPr/>
          </p:nvSpPr>
          <p:spPr>
            <a:xfrm>
              <a:off x="45719" y="328139"/>
              <a:ext cx="1421788" cy="644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TRUE</a:t>
              </a:r>
            </a:p>
            <a:p>
              <a:pPr algn="ctr"/>
              <a:r>
                <a:t>KNOWN</a:t>
              </a:r>
            </a:p>
          </p:txBody>
        </p:sp>
      </p:grpSp>
      <p:grpSp>
        <p:nvGrpSpPr>
          <p:cNvPr id="171" name="Rectangle 4"/>
          <p:cNvGrpSpPr/>
          <p:nvPr/>
        </p:nvGrpSpPr>
        <p:grpSpPr>
          <a:xfrm>
            <a:off x="925173" y="2614246"/>
            <a:ext cx="1513227" cy="1301262"/>
            <a:chOff x="0" y="0"/>
            <a:chExt cx="1513226" cy="1301260"/>
          </a:xfrm>
        </p:grpSpPr>
        <p:sp>
          <p:nvSpPr>
            <p:cNvPr id="169" name="Rectangle"/>
            <p:cNvSpPr/>
            <p:nvPr/>
          </p:nvSpPr>
          <p:spPr>
            <a:xfrm>
              <a:off x="-1" y="0"/>
              <a:ext cx="1513228" cy="1301261"/>
            </a:xfrm>
            <a:prstGeom prst="rect">
              <a:avLst/>
            </a:pr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p>
          </p:txBody>
        </p:sp>
        <p:sp>
          <p:nvSpPr>
            <p:cNvPr id="170" name="FALSE…"/>
            <p:cNvSpPr txBox="1"/>
            <p:nvPr/>
          </p:nvSpPr>
          <p:spPr>
            <a:xfrm>
              <a:off x="45719" y="328139"/>
              <a:ext cx="1421788" cy="644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FALSE</a:t>
              </a:r>
            </a:p>
            <a:p>
              <a:pPr algn="ctr"/>
              <a:r>
                <a:t>KNOWN</a:t>
              </a:r>
            </a:p>
          </p:txBody>
        </p:sp>
      </p:grpSp>
      <p:grpSp>
        <p:nvGrpSpPr>
          <p:cNvPr id="174" name="Rectangle 5"/>
          <p:cNvGrpSpPr/>
          <p:nvPr/>
        </p:nvGrpSpPr>
        <p:grpSpPr>
          <a:xfrm>
            <a:off x="2438399" y="1312984"/>
            <a:ext cx="1513228" cy="1301261"/>
            <a:chOff x="0" y="0"/>
            <a:chExt cx="1513226" cy="1301260"/>
          </a:xfrm>
        </p:grpSpPr>
        <p:sp>
          <p:nvSpPr>
            <p:cNvPr id="172" name="Rectangle"/>
            <p:cNvSpPr/>
            <p:nvPr/>
          </p:nvSpPr>
          <p:spPr>
            <a:xfrm>
              <a:off x="-1" y="0"/>
              <a:ext cx="1513228" cy="1301261"/>
            </a:xfrm>
            <a:prstGeom prst="rect">
              <a:avLst/>
            </a:pr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p>
          </p:txBody>
        </p:sp>
        <p:sp>
          <p:nvSpPr>
            <p:cNvPr id="173" name="TRUE…"/>
            <p:cNvSpPr txBox="1"/>
            <p:nvPr/>
          </p:nvSpPr>
          <p:spPr>
            <a:xfrm>
              <a:off x="45719" y="328139"/>
              <a:ext cx="1421788" cy="644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TRUE</a:t>
              </a:r>
            </a:p>
            <a:p>
              <a:pPr algn="ctr"/>
              <a:r>
                <a:t>BELIEVE</a:t>
              </a:r>
            </a:p>
          </p:txBody>
        </p:sp>
      </p:grpSp>
      <p:grpSp>
        <p:nvGrpSpPr>
          <p:cNvPr id="177" name="Rectangle 6"/>
          <p:cNvGrpSpPr/>
          <p:nvPr/>
        </p:nvGrpSpPr>
        <p:grpSpPr>
          <a:xfrm>
            <a:off x="2438399" y="2614245"/>
            <a:ext cx="1513228" cy="1301262"/>
            <a:chOff x="0" y="0"/>
            <a:chExt cx="1513226" cy="1301260"/>
          </a:xfrm>
        </p:grpSpPr>
        <p:sp>
          <p:nvSpPr>
            <p:cNvPr id="175" name="Rectangle"/>
            <p:cNvSpPr/>
            <p:nvPr/>
          </p:nvSpPr>
          <p:spPr>
            <a:xfrm>
              <a:off x="-1" y="0"/>
              <a:ext cx="1513228" cy="1301261"/>
            </a:xfrm>
            <a:prstGeom prst="rect">
              <a:avLst/>
            </a:pr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p>
          </p:txBody>
        </p:sp>
        <p:sp>
          <p:nvSpPr>
            <p:cNvPr id="176" name="FALSE…"/>
            <p:cNvSpPr txBox="1"/>
            <p:nvPr/>
          </p:nvSpPr>
          <p:spPr>
            <a:xfrm>
              <a:off x="45719" y="328139"/>
              <a:ext cx="1421788" cy="644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FALSE</a:t>
              </a:r>
            </a:p>
            <a:p>
              <a:pPr algn="ctr"/>
              <a:r>
                <a:t>BELIEVE</a:t>
              </a:r>
            </a:p>
          </p:txBody>
        </p:sp>
      </p:grpSp>
      <p:sp>
        <p:nvSpPr>
          <p:cNvPr id="178" name="TextBox 7"/>
          <p:cNvSpPr txBox="1"/>
          <p:nvPr/>
        </p:nvSpPr>
        <p:spPr>
          <a:xfrm>
            <a:off x="4453597" y="1609671"/>
            <a:ext cx="3464184" cy="6449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Where do we want to be?</a:t>
            </a:r>
          </a:p>
          <a:p>
            <a:pPr/>
            <a:r>
              <a:t>How can we know we are there?</a:t>
            </a:r>
          </a:p>
        </p:txBody>
      </p:sp>
      <p:sp>
        <p:nvSpPr>
          <p:cNvPr id="179" name="TextBox 8"/>
          <p:cNvSpPr txBox="1"/>
          <p:nvPr/>
        </p:nvSpPr>
        <p:spPr>
          <a:xfrm>
            <a:off x="971842" y="4700954"/>
            <a:ext cx="6062828" cy="12545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00526" indent="-200526">
              <a:buSzPct val="100000"/>
              <a:buChar char="•"/>
            </a:pPr>
            <a:r>
              <a:t>Judge the argument and “work done”</a:t>
            </a:r>
          </a:p>
          <a:p>
            <a:pPr marL="200526" indent="-200526">
              <a:buSzPct val="100000"/>
              <a:buChar char="•"/>
            </a:pPr>
            <a:r>
              <a:t>Try to validate by “doing it yourself” (in two weeks).</a:t>
            </a:r>
          </a:p>
          <a:p>
            <a:pPr marL="200526" indent="-200526">
              <a:buSzPct val="100000"/>
              <a:buChar char="•"/>
            </a:pPr>
            <a:r>
              <a:t>The one claiming has been right in many other respects </a:t>
            </a:r>
          </a:p>
          <a:p>
            <a:pPr algn="r"/>
            <a:r>
              <a:t>(stackoverflow principle)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Exercise A</a:t>
            </a:r>
          </a:p>
        </p:txBody>
      </p:sp>
      <p:sp>
        <p:nvSpPr>
          <p:cNvPr id="182" name="Text Placeholder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defTabSz="914400">
              <a:spcBef>
                <a:spcPts val="0"/>
              </a:spcBef>
              <a:buClr>
                <a:srgbClr val="FBB040"/>
              </a:buClr>
              <a:buFont typeface="Wingdings"/>
              <a:defRPr sz="2800">
                <a:solidFill>
                  <a:srgbClr val="00163B"/>
                </a:solidFill>
              </a:defRPr>
            </a:pPr>
            <a:r>
              <a:t>See course home page for today</a:t>
            </a:r>
          </a:p>
          <a:p>
            <a:pPr marL="0" indent="0" defTabSz="914400">
              <a:spcBef>
                <a:spcPts val="0"/>
              </a:spcBef>
              <a:buClr>
                <a:srgbClr val="FBB040"/>
              </a:buClr>
              <a:buFont typeface="Wingdings"/>
              <a:defRPr sz="2800">
                <a:solidFill>
                  <a:srgbClr val="00163B"/>
                </a:solidFill>
              </a:defRPr>
            </a:pPr>
          </a:p>
          <a:p>
            <a:pPr marL="0" indent="0" defTabSz="914400">
              <a:spcBef>
                <a:spcPts val="0"/>
              </a:spcBef>
              <a:buClr>
                <a:srgbClr val="FBB040"/>
              </a:buClr>
              <a:buFont typeface="Wingdings"/>
              <a:defRPr sz="2800">
                <a:solidFill>
                  <a:srgbClr val="00163B"/>
                </a:solidFill>
              </a:defRPr>
            </a:pPr>
            <a:r>
              <a:t>Type the sources you find in the </a:t>
            </a:r>
            <a:r>
              <a:rPr u="sng">
                <a:solidFill>
                  <a:srgbClr val="0000FF"/>
                </a:solidFill>
                <a:uFill>
                  <a:solidFill>
                    <a:srgbClr val="0000FF"/>
                  </a:solidFill>
                </a:uFill>
                <a:hlinkClick r:id="rId3" invalidUrl="" action="" tgtFrame="" tooltip="" history="1" highlightClick="0" endSnd="0"/>
              </a:rPr>
              <a:t>scrapbook</a:t>
            </a:r>
            <a:r>
              <a:t> </a:t>
            </a:r>
          </a:p>
          <a:p>
            <a:pPr marL="0" indent="0" defTabSz="914400">
              <a:spcBef>
                <a:spcPts val="0"/>
              </a:spcBef>
              <a:buClr>
                <a:srgbClr val="FBB040"/>
              </a:buClr>
              <a:buFont typeface="Wingdings"/>
              <a:defRPr sz="2800">
                <a:solidFill>
                  <a:srgbClr val="00163B"/>
                </a:solidFill>
              </a:defRPr>
            </a:pPr>
          </a:p>
          <a:p>
            <a:pPr marL="0" indent="0" defTabSz="914400">
              <a:spcBef>
                <a:spcPts val="0"/>
              </a:spcBef>
              <a:buClr>
                <a:srgbClr val="FBB040"/>
              </a:buClr>
              <a:buFont typeface="Wingdings"/>
              <a:defRPr sz="2800">
                <a:solidFill>
                  <a:srgbClr val="00163B"/>
                </a:solidFill>
              </a:defRPr>
            </a:pPr>
            <a:r>
              <a:t>Which of the following two questions do you expect will be easiest to answer? </a:t>
            </a:r>
          </a:p>
          <a:p>
            <a:pPr>
              <a:spcBef>
                <a:spcPts val="600"/>
              </a:spcBef>
              <a:buClr>
                <a:srgbClr val="FBB040"/>
              </a:buClr>
              <a:buSzPct val="100000"/>
              <a:buChar char="▪"/>
              <a:defRPr sz="2800">
                <a:solidFill>
                  <a:srgbClr val="00163B"/>
                </a:solidFill>
              </a:defRPr>
            </a:pPr>
            <a:r>
              <a:t>What are the three most important problems with using Scrum</a:t>
            </a:r>
          </a:p>
          <a:p>
            <a:pPr>
              <a:spcBef>
                <a:spcPts val="600"/>
              </a:spcBef>
              <a:buClr>
                <a:srgbClr val="FBB040"/>
              </a:buClr>
              <a:buSzPct val="100000"/>
              <a:buChar char="▪"/>
              <a:defRPr sz="2800">
                <a:solidFill>
                  <a:srgbClr val="00163B"/>
                </a:solidFill>
              </a:defRPr>
            </a:pPr>
            <a:r>
              <a:t>What are three important problems with using Scrum</a:t>
            </a:r>
          </a:p>
          <a:p>
            <a:pPr marL="0" indent="0">
              <a:spcBef>
                <a:spcPts val="600"/>
              </a:spcBef>
              <a:buClr>
                <a:srgbClr val="FBB040"/>
              </a:buClr>
              <a:buFont typeface="Wingdings"/>
              <a:defRPr sz="2800">
                <a:solidFill>
                  <a:srgbClr val="00163B"/>
                </a:solidFill>
              </a:defRPr>
            </a:pPr>
            <a:r>
              <a:t>Try to find evidence for one problem in using Scrum, and try to assess the validity of the claims.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Text Placeholder 1"/>
          <p:cNvSpPr txBox="1"/>
          <p:nvPr>
            <p:ph type="body" sz="quarter" idx="1"/>
          </p:nvPr>
        </p:nvSpPr>
        <p:spPr>
          <a:xfrm>
            <a:off x="1127401" y="4855464"/>
            <a:ext cx="7589365" cy="779610"/>
          </a:xfrm>
          <a:prstGeom prst="rect">
            <a:avLst/>
          </a:prstGeom>
        </p:spPr>
        <p:txBody>
          <a:bodyPr/>
          <a:lstStyle/>
          <a:p>
            <a:pPr/>
            <a:r>
              <a:t>Course overview</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Exercise B</a:t>
            </a:r>
          </a:p>
        </p:txBody>
      </p:sp>
      <p:sp>
        <p:nvSpPr>
          <p:cNvPr id="187" name="Text Placeholder 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914400">
              <a:spcBef>
                <a:spcPts val="0"/>
              </a:spcBef>
              <a:buClr>
                <a:srgbClr val="FBB040"/>
              </a:buClr>
              <a:buFont typeface="Wingdings"/>
              <a:defRPr sz="2800">
                <a:solidFill>
                  <a:srgbClr val="00163B"/>
                </a:solidFill>
              </a:defRPr>
            </a:lvl1pPr>
          </a:lstStyle>
          <a:p>
            <a:pPr/>
            <a:r>
              <a:t>Notice, this requires some reading as well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ext Placeholder 1"/>
          <p:cNvSpPr txBox="1"/>
          <p:nvPr>
            <p:ph type="body" sz="quarter" idx="1"/>
          </p:nvPr>
        </p:nvSpPr>
        <p:spPr>
          <a:xfrm>
            <a:off x="1127401" y="4855464"/>
            <a:ext cx="7589365" cy="779610"/>
          </a:xfrm>
          <a:prstGeom prst="rect">
            <a:avLst/>
          </a:prstGeom>
        </p:spPr>
        <p:txBody>
          <a:bodyPr/>
          <a:lstStyle/>
          <a:p>
            <a:pPr/>
            <a:r>
              <a:t>Self monitoring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ext Placeholder 1"/>
          <p:cNvSpPr txBox="1"/>
          <p:nvPr>
            <p:ph type="body" sz="quarter" idx="1"/>
          </p:nvPr>
        </p:nvSpPr>
        <p:spPr>
          <a:xfrm>
            <a:off x="191865" y="206905"/>
            <a:ext cx="9602432" cy="624492"/>
          </a:xfrm>
          <a:prstGeom prst="rect">
            <a:avLst/>
          </a:prstGeom>
        </p:spPr>
        <p:txBody>
          <a:bodyPr/>
          <a:lstStyle/>
          <a:p>
            <a:pPr marL="365210" indent="-365210" defTabSz="486947">
              <a:defRPr sz="3528"/>
            </a:pPr>
            <a:r>
              <a:t>Reflect on your</a:t>
            </a:r>
            <a:r>
              <a:t>…</a:t>
            </a:r>
            <a:r>
              <a:t>.</a:t>
            </a:r>
          </a:p>
        </p:txBody>
      </p:sp>
      <p:sp>
        <p:nvSpPr>
          <p:cNvPr id="192" name="Text Placeholder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defTabSz="914400">
              <a:spcBef>
                <a:spcPts val="0"/>
              </a:spcBef>
              <a:buClr>
                <a:srgbClr val="FBB040"/>
              </a:buClr>
              <a:buFont typeface="Wingdings"/>
              <a:defRPr sz="2400">
                <a:solidFill>
                  <a:srgbClr val="00163B"/>
                </a:solidFill>
              </a:defRPr>
            </a:pPr>
            <a:r>
              <a:t>Sometimes (and in your thesis) you will be asked to:</a:t>
            </a:r>
          </a:p>
          <a:p>
            <a:pPr marL="0" indent="0" defTabSz="914400">
              <a:spcBef>
                <a:spcPts val="0"/>
              </a:spcBef>
              <a:buClr>
                <a:srgbClr val="FBB040"/>
              </a:buClr>
              <a:buFont typeface="Wingdings"/>
              <a:defRPr sz="2400">
                <a:solidFill>
                  <a:srgbClr val="00163B"/>
                </a:solidFill>
              </a:defRPr>
            </a:pPr>
          </a:p>
          <a:p>
            <a:pPr marL="0" indent="0" defTabSz="914400">
              <a:spcBef>
                <a:spcPts val="0"/>
              </a:spcBef>
              <a:buClr>
                <a:srgbClr val="FBB040"/>
              </a:buClr>
              <a:buFont typeface="Wingdings"/>
              <a:defRPr sz="2400">
                <a:solidFill>
                  <a:srgbClr val="00163B"/>
                </a:solidFill>
              </a:defRPr>
            </a:pPr>
            <a:r>
              <a:t>Reflect on your experience. For example:</a:t>
            </a:r>
          </a:p>
          <a:p>
            <a:pPr marL="372663" indent="-372663" defTabSz="914400">
              <a:spcBef>
                <a:spcPts val="0"/>
              </a:spcBef>
              <a:buSzPct val="100000"/>
              <a:buChar char="▪"/>
              <a:defRPr sz="2400">
                <a:solidFill>
                  <a:srgbClr val="00163B"/>
                </a:solidFill>
              </a:defRPr>
            </a:pPr>
            <a:r>
              <a:t>Reflect on how you used test driven development</a:t>
            </a:r>
          </a:p>
          <a:p>
            <a:pPr marL="372663" indent="-372663" defTabSz="914400">
              <a:spcBef>
                <a:spcPts val="0"/>
              </a:spcBef>
              <a:buSzPct val="100000"/>
              <a:buChar char="▪"/>
              <a:defRPr sz="2400">
                <a:solidFill>
                  <a:srgbClr val="00163B"/>
                </a:solidFill>
              </a:defRPr>
            </a:pPr>
            <a:r>
              <a:t>Reflect on how you used micro services</a:t>
            </a:r>
          </a:p>
          <a:p>
            <a:pPr marL="372663" indent="-372663" defTabSz="914400">
              <a:spcBef>
                <a:spcPts val="0"/>
              </a:spcBef>
              <a:buSzPct val="100000"/>
              <a:buChar char="▪"/>
              <a:defRPr sz="2400">
                <a:solidFill>
                  <a:srgbClr val="00163B"/>
                </a:solidFill>
              </a:defRPr>
            </a:pPr>
            <a:r>
              <a:t>Reflect on how you could have improved the architecture</a:t>
            </a:r>
          </a:p>
          <a:p>
            <a:pPr marL="0" indent="0" defTabSz="914400">
              <a:spcBef>
                <a:spcPts val="0"/>
              </a:spcBef>
              <a:buClr>
                <a:srgbClr val="FBB040"/>
              </a:buClr>
              <a:buFont typeface="Wingdings"/>
              <a:defRPr sz="2400">
                <a:solidFill>
                  <a:srgbClr val="00163B"/>
                </a:solidFill>
              </a:defRPr>
            </a:pPr>
          </a:p>
          <a:p>
            <a:pPr marL="0" indent="0" defTabSz="914400">
              <a:spcBef>
                <a:spcPts val="0"/>
              </a:spcBef>
              <a:buClr>
                <a:srgbClr val="FBB040"/>
              </a:buClr>
              <a:buFont typeface="Wingdings"/>
              <a:defRPr sz="2400">
                <a:solidFill>
                  <a:srgbClr val="00163B"/>
                </a:solidFill>
              </a:defRPr>
            </a:pPr>
            <a:r>
              <a:t>One important way of documenting your work is to base your reflection on a diary.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Technical diary</a:t>
            </a:r>
          </a:p>
        </p:txBody>
      </p:sp>
      <p:sp>
        <p:nvSpPr>
          <p:cNvPr id="195" name="Text Placeholder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defTabSz="886968">
              <a:spcBef>
                <a:spcPts val="0"/>
              </a:spcBef>
              <a:buClr>
                <a:srgbClr val="FBB040"/>
              </a:buClr>
              <a:buFont typeface="Wingdings"/>
              <a:defRPr sz="2716">
                <a:solidFill>
                  <a:srgbClr val="00163B"/>
                </a:solidFill>
              </a:defRPr>
            </a:pPr>
            <a:r>
              <a:t>Think of it as a personal log.</a:t>
            </a:r>
          </a:p>
          <a:p>
            <a:pPr marL="0" indent="0" defTabSz="886968">
              <a:spcBef>
                <a:spcPts val="0"/>
              </a:spcBef>
              <a:buClr>
                <a:srgbClr val="FBB040"/>
              </a:buClr>
              <a:buFont typeface="Wingdings"/>
              <a:defRPr sz="2716">
                <a:solidFill>
                  <a:srgbClr val="00163B"/>
                </a:solidFill>
              </a:defRPr>
            </a:pPr>
          </a:p>
          <a:p>
            <a:pPr marL="0" indent="0" defTabSz="886968">
              <a:spcBef>
                <a:spcPts val="0"/>
              </a:spcBef>
              <a:buClr>
                <a:srgbClr val="FBB040"/>
              </a:buClr>
              <a:buFont typeface="Wingdings"/>
              <a:defRPr sz="2716">
                <a:solidFill>
                  <a:srgbClr val="00163B"/>
                </a:solidFill>
              </a:defRPr>
            </a:pPr>
            <a:r>
              <a:t>Many short entries are better than few long.</a:t>
            </a:r>
          </a:p>
          <a:p>
            <a:pPr marL="0" indent="0" defTabSz="886968">
              <a:spcBef>
                <a:spcPts val="0"/>
              </a:spcBef>
              <a:buClr>
                <a:srgbClr val="FBB040"/>
              </a:buClr>
              <a:buFont typeface="Wingdings"/>
              <a:defRPr sz="2716">
                <a:solidFill>
                  <a:srgbClr val="00163B"/>
                </a:solidFill>
              </a:defRPr>
            </a:pPr>
          </a:p>
          <a:p>
            <a:pPr marL="0" indent="0" defTabSz="886968">
              <a:spcBef>
                <a:spcPts val="0"/>
              </a:spcBef>
              <a:buClr>
                <a:srgbClr val="FBB040"/>
              </a:buClr>
              <a:buFont typeface="Wingdings"/>
              <a:defRPr sz="2716">
                <a:solidFill>
                  <a:srgbClr val="00163B"/>
                </a:solidFill>
              </a:defRPr>
            </a:pPr>
            <a:r>
              <a:t>It can help you in documenting things like:</a:t>
            </a:r>
          </a:p>
          <a:p>
            <a:pPr marL="361484" indent="-361484" defTabSz="886968">
              <a:spcBef>
                <a:spcPts val="0"/>
              </a:spcBef>
              <a:buSzPct val="100000"/>
              <a:buChar char="▪"/>
              <a:defRPr sz="2716">
                <a:solidFill>
                  <a:srgbClr val="00163B"/>
                </a:solidFill>
              </a:defRPr>
            </a:pPr>
            <a:r>
              <a:t>How long did it take to do X</a:t>
            </a:r>
          </a:p>
          <a:p>
            <a:pPr marL="361484" indent="-361484" defTabSz="886968">
              <a:spcBef>
                <a:spcPts val="0"/>
              </a:spcBef>
              <a:buSzPct val="100000"/>
              <a:buChar char="▪"/>
              <a:defRPr sz="2716">
                <a:solidFill>
                  <a:srgbClr val="00163B"/>
                </a:solidFill>
              </a:defRPr>
            </a:pPr>
            <a:r>
              <a:t>What misunderstandings arose</a:t>
            </a:r>
          </a:p>
          <a:p>
            <a:pPr marL="361484" indent="-361484" defTabSz="886968">
              <a:spcBef>
                <a:spcPts val="0"/>
              </a:spcBef>
              <a:buSzPct val="100000"/>
              <a:buChar char="▪"/>
              <a:defRPr sz="2716">
                <a:solidFill>
                  <a:srgbClr val="00163B"/>
                </a:solidFill>
              </a:defRPr>
            </a:pPr>
            <a:r>
              <a:t>Which micro-experiments were done</a:t>
            </a:r>
          </a:p>
          <a:p>
            <a:pPr marL="361484" indent="-361484" defTabSz="886968">
              <a:spcBef>
                <a:spcPts val="0"/>
              </a:spcBef>
              <a:buSzPct val="100000"/>
              <a:buChar char="▪"/>
              <a:defRPr sz="2716">
                <a:solidFill>
                  <a:srgbClr val="00163B"/>
                </a:solidFill>
              </a:defRPr>
            </a:pPr>
            <a:r>
              <a:t>Which false leads were taken</a:t>
            </a:r>
          </a:p>
          <a:p>
            <a:pPr marL="361484" indent="-361484" defTabSz="886968">
              <a:spcBef>
                <a:spcPts val="0"/>
              </a:spcBef>
              <a:buSzPct val="100000"/>
              <a:buChar char="▪"/>
              <a:defRPr sz="2716">
                <a:solidFill>
                  <a:srgbClr val="00163B"/>
                </a:solidFill>
              </a:defRPr>
            </a:pPr>
          </a:p>
          <a:p>
            <a:pPr marL="0" indent="0" defTabSz="886968">
              <a:spcBef>
                <a:spcPts val="0"/>
              </a:spcBef>
              <a:buClr>
                <a:srgbClr val="FBB040"/>
              </a:buClr>
              <a:buFont typeface="Wingdings"/>
              <a:defRPr sz="2716">
                <a:solidFill>
                  <a:srgbClr val="00163B"/>
                </a:solidFill>
              </a:defRPr>
            </a:pPr>
            <a:r>
              <a:t>When you have an objective diary, you can better look on happened. You will then be able to argue from your concrete experience that so and so must be the case.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Method for technical diary</a:t>
            </a:r>
          </a:p>
        </p:txBody>
      </p:sp>
      <p:sp>
        <p:nvSpPr>
          <p:cNvPr id="198" name="Text Placeholder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defTabSz="914400">
              <a:spcBef>
                <a:spcPts val="0"/>
              </a:spcBef>
              <a:buSzPct val="100000"/>
              <a:buChar char="▪"/>
              <a:defRPr sz="2800">
                <a:solidFill>
                  <a:srgbClr val="00163B"/>
                </a:solidFill>
              </a:defRPr>
            </a:pPr>
            <a:r>
              <a:t>Keep the diary in the source code project (so it is at hand)</a:t>
            </a:r>
          </a:p>
          <a:p>
            <a:pPr defTabSz="914400">
              <a:spcBef>
                <a:spcPts val="0"/>
              </a:spcBef>
              <a:buSzPct val="100000"/>
              <a:buChar char="▪"/>
              <a:defRPr sz="2800">
                <a:solidFill>
                  <a:srgbClr val="00163B"/>
                </a:solidFill>
              </a:defRPr>
            </a:pPr>
            <a:r>
              <a:t>Set a timer for every X minutes (typically every hour or so)</a:t>
            </a:r>
          </a:p>
          <a:p>
            <a:pPr defTabSz="914400">
              <a:spcBef>
                <a:spcPts val="0"/>
              </a:spcBef>
              <a:buSzPct val="100000"/>
              <a:buChar char="▪"/>
              <a:defRPr sz="2800">
                <a:solidFill>
                  <a:srgbClr val="00163B"/>
                </a:solidFill>
              </a:defRPr>
            </a:pPr>
            <a:r>
              <a:t>Write short entries (must be possible to do in 2-3 minutes). For example:</a:t>
            </a:r>
          </a:p>
          <a:p>
            <a:pPr lvl="1" marL="807438" indent="-310552" defTabSz="914400">
              <a:spcBef>
                <a:spcPts val="0"/>
              </a:spcBef>
              <a:buSzPct val="100000"/>
              <a:buChar char="▪"/>
              <a:defRPr sz="2400">
                <a:solidFill>
                  <a:srgbClr val="00163B"/>
                </a:solidFill>
              </a:defRPr>
            </a:pPr>
            <a:r>
              <a:t>Datetime stamp</a:t>
            </a:r>
          </a:p>
          <a:p>
            <a:pPr lvl="1" marL="807438" indent="-310552" defTabSz="914400">
              <a:spcBef>
                <a:spcPts val="0"/>
              </a:spcBef>
              <a:buSzPct val="100000"/>
              <a:buChar char="▪"/>
              <a:defRPr sz="2400">
                <a:solidFill>
                  <a:srgbClr val="00163B"/>
                </a:solidFill>
              </a:defRPr>
            </a:pPr>
            <a:r>
              <a:t>Problem being working on</a:t>
            </a:r>
          </a:p>
          <a:p>
            <a:pPr lvl="1" marL="807438" indent="-310552" defTabSz="914400">
              <a:spcBef>
                <a:spcPts val="0"/>
              </a:spcBef>
              <a:buSzPct val="100000"/>
              <a:buChar char="▪"/>
              <a:defRPr sz="2400">
                <a:solidFill>
                  <a:srgbClr val="00163B"/>
                </a:solidFill>
              </a:defRPr>
            </a:pPr>
            <a:r>
              <a:t>What file you are working in</a:t>
            </a:r>
          </a:p>
          <a:p>
            <a:pPr lvl="1" marL="807438" indent="-310552" defTabSz="914400">
              <a:spcBef>
                <a:spcPts val="0"/>
              </a:spcBef>
              <a:buSzPct val="100000"/>
              <a:buChar char="▪"/>
              <a:defRPr sz="2400">
                <a:solidFill>
                  <a:srgbClr val="00163B"/>
                </a:solidFill>
              </a:defRPr>
            </a:pPr>
            <a:r>
              <a:t>What is currently your frustration</a:t>
            </a:r>
          </a:p>
          <a:p>
            <a:pPr lvl="1" marL="807438" indent="-310552" defTabSz="914400">
              <a:spcBef>
                <a:spcPts val="0"/>
              </a:spcBef>
              <a:buSzPct val="100000"/>
              <a:buChar char="▪"/>
              <a:defRPr sz="2400">
                <a:solidFill>
                  <a:srgbClr val="00163B"/>
                </a:solidFill>
              </a:defRPr>
            </a:pPr>
            <a:r>
              <a:t>When you were last in contact with your team-mates</a:t>
            </a:r>
          </a:p>
          <a:p>
            <a:pPr lvl="1" marL="807438" indent="-310552" defTabSz="914400">
              <a:spcBef>
                <a:spcPts val="0"/>
              </a:spcBef>
              <a:buSzPct val="100000"/>
              <a:buChar char="▪"/>
              <a:defRPr sz="2400">
                <a:solidFill>
                  <a:srgbClr val="00163B"/>
                </a:solidFill>
              </a:defRPr>
            </a:pPr>
            <a:r>
              <a:t>URL of example or idea you are trying out</a:t>
            </a:r>
          </a:p>
          <a:p>
            <a:pPr lvl="1" marL="807438" indent="-310552" defTabSz="914400">
              <a:spcBef>
                <a:spcPts val="0"/>
              </a:spcBef>
              <a:buSzPct val="100000"/>
              <a:buChar char="▪"/>
              <a:defRPr sz="2400">
                <a:solidFill>
                  <a:srgbClr val="00163B"/>
                </a:solidFill>
              </a:defRPr>
            </a:pPr>
            <a:r>
              <a:t>When you expect to be done with this micro-task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Text Placeholder 3"/>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Course idea</a:t>
            </a:r>
          </a:p>
        </p:txBody>
      </p:sp>
      <p:sp>
        <p:nvSpPr>
          <p:cNvPr id="59" name="Text Placeholder 4"/>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defTabSz="914400">
              <a:spcBef>
                <a:spcPts val="0"/>
              </a:spcBef>
              <a:buClr>
                <a:srgbClr val="FBB040"/>
              </a:buClr>
              <a:buFont typeface="Wingdings"/>
              <a:defRPr sz="2800">
                <a:solidFill>
                  <a:srgbClr val="00163B"/>
                </a:solidFill>
              </a:defRPr>
            </a:pPr>
            <a:r>
              <a:t>The requirement to your bachelor thesis include:</a:t>
            </a:r>
          </a:p>
          <a:p>
            <a:pPr marL="0" indent="0" defTabSz="914400">
              <a:spcBef>
                <a:spcPts val="0"/>
              </a:spcBef>
              <a:buClr>
                <a:srgbClr val="FBB040"/>
              </a:buClr>
              <a:buFont typeface="Wingdings"/>
              <a:defRPr sz="2800">
                <a:solidFill>
                  <a:srgbClr val="00163B"/>
                </a:solidFill>
              </a:defRPr>
            </a:pPr>
          </a:p>
          <a:p>
            <a:pPr lvl="1" marL="0" indent="434773" defTabSz="914400">
              <a:spcBef>
                <a:spcPts val="0"/>
              </a:spcBef>
              <a:buClr>
                <a:srgbClr val="FBB040"/>
              </a:buClr>
              <a:buFont typeface="Wingdings"/>
              <a:defRPr sz="2400">
                <a:solidFill>
                  <a:srgbClr val="00163B"/>
                </a:solidFill>
              </a:defRPr>
            </a:pPr>
            <a:r>
              <a:t>In the final bachelor project, the student must </a:t>
            </a:r>
            <a:r>
              <a:rPr b="1"/>
              <a:t>demonstrate</a:t>
            </a:r>
            <a:r>
              <a:t> the ability, on an </a:t>
            </a:r>
            <a:r>
              <a:rPr b="1"/>
              <a:t>analytical and methodical </a:t>
            </a:r>
            <a:r>
              <a:t>basis, to process a complex and practice-related problem to a specific task in the IT field</a:t>
            </a:r>
          </a:p>
          <a:p>
            <a:pPr lvl="1" marL="0" indent="434773" defTabSz="914400">
              <a:spcBef>
                <a:spcPts val="0"/>
              </a:spcBef>
              <a:buClr>
                <a:srgbClr val="FBB040"/>
              </a:buClr>
              <a:buFont typeface="Wingdings"/>
              <a:defRPr sz="2400">
                <a:solidFill>
                  <a:srgbClr val="00163B"/>
                </a:solidFill>
              </a:defRPr>
            </a:pPr>
          </a:p>
          <a:p>
            <a:pPr marL="0" indent="0" defTabSz="914400">
              <a:spcBef>
                <a:spcPts val="0"/>
              </a:spcBef>
              <a:buClr>
                <a:srgbClr val="FBB040"/>
              </a:buClr>
              <a:buFont typeface="Wingdings"/>
              <a:defRPr sz="2800">
                <a:solidFill>
                  <a:srgbClr val="00163B"/>
                </a:solidFill>
              </a:defRPr>
            </a:pPr>
            <a:r>
              <a:t>There are three parts to the course:</a:t>
            </a:r>
          </a:p>
          <a:p>
            <a:pPr defTabSz="914400">
              <a:spcBef>
                <a:spcPts val="0"/>
              </a:spcBef>
              <a:buSzPct val="100000"/>
              <a:buChar char="▪"/>
              <a:defRPr sz="2800">
                <a:solidFill>
                  <a:srgbClr val="00163B"/>
                </a:solidFill>
              </a:defRPr>
            </a:pPr>
            <a:r>
              <a:t>How to make a systematic investigation</a:t>
            </a:r>
          </a:p>
          <a:p>
            <a:pPr defTabSz="914400">
              <a:spcBef>
                <a:spcPts val="0"/>
              </a:spcBef>
              <a:buSzPct val="100000"/>
              <a:buChar char="▪"/>
              <a:defRPr sz="2800">
                <a:solidFill>
                  <a:srgbClr val="00163B"/>
                </a:solidFill>
              </a:defRPr>
            </a:pPr>
            <a:r>
              <a:t>To do it in practice</a:t>
            </a:r>
          </a:p>
          <a:p>
            <a:pPr defTabSz="914400">
              <a:spcBef>
                <a:spcPts val="0"/>
              </a:spcBef>
              <a:buSzPct val="100000"/>
              <a:buChar char="▪"/>
              <a:defRPr sz="2800">
                <a:solidFill>
                  <a:srgbClr val="00163B"/>
                </a:solidFill>
              </a:defRPr>
            </a:pPr>
            <a:r>
              <a:t>Report your findings (written and oral)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Corse overview</a:t>
            </a:r>
          </a:p>
        </p:txBody>
      </p:sp>
      <p:sp>
        <p:nvSpPr>
          <p:cNvPr id="62" name="Text Placeholder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defTabSz="914400">
              <a:spcBef>
                <a:spcPts val="0"/>
              </a:spcBef>
              <a:buClr>
                <a:srgbClr val="FBB040"/>
              </a:buClr>
              <a:buFont typeface="Wingdings"/>
              <a:defRPr b="1" sz="2800">
                <a:solidFill>
                  <a:srgbClr val="00163B"/>
                </a:solidFill>
              </a:defRPr>
            </a:pPr>
            <a:r>
              <a:t>Theory part:</a:t>
            </a:r>
          </a:p>
          <a:p>
            <a:pPr defTabSz="914400">
              <a:spcBef>
                <a:spcPts val="0"/>
              </a:spcBef>
              <a:buSzPct val="100000"/>
              <a:buChar char="▪"/>
              <a:defRPr sz="2800">
                <a:solidFill>
                  <a:srgbClr val="00163B"/>
                </a:solidFill>
              </a:defRPr>
            </a:pPr>
            <a:r>
              <a:t>Overview, literature and reflection</a:t>
            </a:r>
          </a:p>
          <a:p>
            <a:pPr defTabSz="914400">
              <a:spcBef>
                <a:spcPts val="0"/>
              </a:spcBef>
              <a:buSzPct val="100000"/>
              <a:buChar char="▪"/>
              <a:defRPr sz="2800">
                <a:solidFill>
                  <a:srgbClr val="00163B"/>
                </a:solidFill>
              </a:defRPr>
            </a:pPr>
            <a:r>
              <a:t>Prototypes and evaluations</a:t>
            </a:r>
          </a:p>
          <a:p>
            <a:pPr defTabSz="914400">
              <a:spcBef>
                <a:spcPts val="0"/>
              </a:spcBef>
              <a:buSzPct val="100000"/>
              <a:buChar char="▪"/>
              <a:defRPr sz="2800">
                <a:solidFill>
                  <a:srgbClr val="00163B"/>
                </a:solidFill>
              </a:defRPr>
            </a:pPr>
            <a:r>
              <a:t>Code analysis and Performance</a:t>
            </a:r>
          </a:p>
          <a:p>
            <a:pPr marL="0" indent="0" defTabSz="914400">
              <a:spcBef>
                <a:spcPts val="0"/>
              </a:spcBef>
              <a:buClr>
                <a:srgbClr val="FBB040"/>
              </a:buClr>
              <a:buFont typeface="Wingdings"/>
              <a:defRPr sz="2800">
                <a:solidFill>
                  <a:srgbClr val="00163B"/>
                </a:solidFill>
              </a:defRPr>
            </a:pPr>
          </a:p>
          <a:p>
            <a:pPr marL="0" indent="0" defTabSz="914400">
              <a:spcBef>
                <a:spcPts val="0"/>
              </a:spcBef>
              <a:buClr>
                <a:srgbClr val="FBB040"/>
              </a:buClr>
              <a:buFont typeface="Wingdings"/>
              <a:defRPr b="1" sz="2800">
                <a:solidFill>
                  <a:srgbClr val="00163B"/>
                </a:solidFill>
              </a:defRPr>
            </a:pPr>
            <a:r>
              <a:t>Project</a:t>
            </a:r>
            <a:r>
              <a:rPr b="0"/>
              <a:t> in one of the other classes</a:t>
            </a:r>
            <a:endParaRPr b="0"/>
          </a:p>
          <a:p>
            <a:pPr marL="0" indent="0" defTabSz="914400">
              <a:spcBef>
                <a:spcPts val="0"/>
              </a:spcBef>
              <a:buClr>
                <a:srgbClr val="FBB040"/>
              </a:buClr>
              <a:buFont typeface="Wingdings"/>
              <a:defRPr sz="2800">
                <a:solidFill>
                  <a:srgbClr val="00163B"/>
                </a:solidFill>
              </a:defRPr>
            </a:pPr>
          </a:p>
          <a:p>
            <a:pPr marL="0" indent="0" defTabSz="914400">
              <a:spcBef>
                <a:spcPts val="0"/>
              </a:spcBef>
              <a:buClr>
                <a:srgbClr val="FBB040"/>
              </a:buClr>
              <a:buFont typeface="Wingdings"/>
              <a:defRPr b="1" sz="2800">
                <a:solidFill>
                  <a:srgbClr val="00163B"/>
                </a:solidFill>
              </a:defRPr>
            </a:pPr>
            <a:r>
              <a:t>Reporting</a:t>
            </a:r>
          </a:p>
          <a:p>
            <a:pPr defTabSz="914400">
              <a:spcBef>
                <a:spcPts val="0"/>
              </a:spcBef>
              <a:buSzPct val="100000"/>
              <a:buChar char="▪"/>
              <a:defRPr sz="2800">
                <a:solidFill>
                  <a:srgbClr val="00163B"/>
                </a:solidFill>
              </a:defRPr>
            </a:pPr>
            <a:r>
              <a:t>Writing workshop</a:t>
            </a:r>
          </a:p>
          <a:p>
            <a:pPr defTabSz="914400">
              <a:spcBef>
                <a:spcPts val="0"/>
              </a:spcBef>
              <a:buSzPct val="100000"/>
              <a:buChar char="▪"/>
              <a:defRPr sz="2800">
                <a:solidFill>
                  <a:srgbClr val="00163B"/>
                </a:solidFill>
              </a:defRPr>
            </a:pPr>
            <a:r>
              <a:t>Presentations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Exam</a:t>
            </a:r>
          </a:p>
        </p:txBody>
      </p:sp>
      <p:sp>
        <p:nvSpPr>
          <p:cNvPr id="65" name="Text Placeholder 2"/>
          <p:cNvSpPr/>
          <p:nvPr>
            <p:ph type="body" idx="13"/>
          </p:nvPr>
        </p:nvSpPr>
        <p:spPr>
          <a:xfrm>
            <a:off x="192087" y="927100"/>
            <a:ext cx="9602789" cy="6153638"/>
          </a:xfrm>
          <a:prstGeom prst="rect">
            <a:avLst/>
          </a:prstGeom>
          <a:extLst>
            <a:ext uri="{C572A759-6A51-4108-AA02-DFA0A04FC94B}">
              <ma14:wrappingTextBoxFlag xmlns:ma14="http://schemas.microsoft.com/office/mac/drawingml/2011/main" val="1"/>
            </a:ext>
          </a:extLst>
        </p:spPr>
        <p:txBody>
          <a:bodyPr/>
          <a:lstStyle/>
          <a:p>
            <a:pPr marL="0" indent="0" defTabSz="886968">
              <a:spcBef>
                <a:spcPts val="0"/>
              </a:spcBef>
              <a:buClr>
                <a:srgbClr val="FBB040"/>
              </a:buClr>
              <a:buFont typeface="Wingdings"/>
              <a:defRPr sz="2716">
                <a:solidFill>
                  <a:srgbClr val="00163B"/>
                </a:solidFill>
              </a:defRPr>
            </a:pPr>
            <a:r>
              <a:t>Exam is part of what is done in the last part of the course.</a:t>
            </a:r>
          </a:p>
          <a:p>
            <a:pPr marL="0" indent="0" defTabSz="886968">
              <a:spcBef>
                <a:spcPts val="0"/>
              </a:spcBef>
              <a:buClr>
                <a:srgbClr val="FBB040"/>
              </a:buClr>
              <a:buFont typeface="Wingdings"/>
              <a:defRPr sz="2716">
                <a:solidFill>
                  <a:srgbClr val="00163B"/>
                </a:solidFill>
              </a:defRPr>
            </a:pPr>
          </a:p>
          <a:p>
            <a:pPr marL="361484" indent="-361484" defTabSz="886968">
              <a:spcBef>
                <a:spcPts val="0"/>
              </a:spcBef>
              <a:buSzPct val="100000"/>
              <a:buChar char="▪"/>
              <a:defRPr sz="2716">
                <a:solidFill>
                  <a:srgbClr val="00163B"/>
                </a:solidFill>
              </a:defRPr>
            </a:pPr>
            <a:r>
              <a:t>You must write a blog entry about your investigation</a:t>
            </a:r>
          </a:p>
          <a:p>
            <a:pPr marL="361484" indent="-361484" defTabSz="886968">
              <a:spcBef>
                <a:spcPts val="0"/>
              </a:spcBef>
              <a:buSzPct val="100000"/>
              <a:buChar char="▪"/>
              <a:defRPr sz="2716">
                <a:solidFill>
                  <a:srgbClr val="00163B"/>
                </a:solidFill>
              </a:defRPr>
            </a:pPr>
            <a:r>
              <a:t>You must give feed back to one blog</a:t>
            </a:r>
          </a:p>
          <a:p>
            <a:pPr marL="361484" indent="-361484" defTabSz="886968">
              <a:spcBef>
                <a:spcPts val="0"/>
              </a:spcBef>
              <a:buSzPct val="100000"/>
              <a:buChar char="▪"/>
              <a:defRPr sz="2716">
                <a:solidFill>
                  <a:srgbClr val="00163B"/>
                </a:solidFill>
              </a:defRPr>
            </a:pPr>
            <a:r>
              <a:t>You must give a presentation of your work</a:t>
            </a:r>
          </a:p>
          <a:p>
            <a:pPr marL="361484" indent="-361484" defTabSz="886968">
              <a:spcBef>
                <a:spcPts val="0"/>
              </a:spcBef>
              <a:buSzPct val="100000"/>
              <a:buChar char="▪"/>
              <a:defRPr sz="2716">
                <a:solidFill>
                  <a:srgbClr val="00163B"/>
                </a:solidFill>
              </a:defRPr>
            </a:pPr>
            <a:r>
              <a:t>You must revise your blog entry</a:t>
            </a:r>
          </a:p>
          <a:p>
            <a:pPr marL="361484" indent="-361484" defTabSz="886968">
              <a:spcBef>
                <a:spcPts val="0"/>
              </a:spcBef>
              <a:buSzPct val="100000"/>
              <a:buChar char="▪"/>
              <a:defRPr sz="2716">
                <a:solidFill>
                  <a:srgbClr val="00163B"/>
                </a:solidFill>
              </a:defRPr>
            </a:pPr>
            <a:r>
              <a:t>You must then individually write a review of one other blog, and recommend literature</a:t>
            </a:r>
          </a:p>
          <a:p>
            <a:pPr marL="361484" indent="-361484" defTabSz="886968">
              <a:spcBef>
                <a:spcPts val="0"/>
              </a:spcBef>
              <a:buSzPct val="100000"/>
              <a:buChar char="▪"/>
              <a:defRPr sz="2716">
                <a:solidFill>
                  <a:srgbClr val="00163B"/>
                </a:solidFill>
              </a:defRPr>
            </a:pPr>
          </a:p>
          <a:p>
            <a:pPr marL="0" indent="0" defTabSz="886968">
              <a:spcBef>
                <a:spcPts val="0"/>
              </a:spcBef>
              <a:buClr>
                <a:srgbClr val="FBB040"/>
              </a:buClr>
              <a:buFont typeface="Wingdings"/>
              <a:defRPr sz="2716">
                <a:solidFill>
                  <a:srgbClr val="00163B"/>
                </a:solidFill>
              </a:defRPr>
            </a:pPr>
            <a:r>
              <a:t>Grades will be given early January.</a:t>
            </a:r>
          </a:p>
          <a:p>
            <a:pPr marL="0" indent="0" defTabSz="886968">
              <a:spcBef>
                <a:spcPts val="0"/>
              </a:spcBef>
              <a:buClr>
                <a:srgbClr val="FBB040"/>
              </a:buClr>
              <a:buFont typeface="Wingdings"/>
              <a:defRPr sz="1940">
                <a:solidFill>
                  <a:srgbClr val="00163B"/>
                </a:solidFill>
              </a:defRPr>
            </a:pPr>
          </a:p>
          <a:p>
            <a:pPr marL="0" indent="0" defTabSz="886968">
              <a:spcBef>
                <a:spcPts val="0"/>
              </a:spcBef>
              <a:buClr>
                <a:srgbClr val="FBB040"/>
              </a:buClr>
              <a:buFont typeface="Wingdings"/>
              <a:defRPr sz="1940">
                <a:solidFill>
                  <a:srgbClr val="00163B"/>
                </a:solidFill>
              </a:defRPr>
            </a:pPr>
            <a:r>
              <a:t>Reexam will be to do a week-long take home exam with a new report and oral exam based on report.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Text Placeholder 1"/>
          <p:cNvSpPr txBox="1"/>
          <p:nvPr>
            <p:ph type="body" sz="quarter" idx="1"/>
          </p:nvPr>
        </p:nvSpPr>
        <p:spPr>
          <a:xfrm>
            <a:off x="1127402" y="4855464"/>
            <a:ext cx="7746967" cy="779610"/>
          </a:xfrm>
          <a:prstGeom prst="rect">
            <a:avLst/>
          </a:prstGeom>
        </p:spPr>
        <p:txBody>
          <a:bodyPr/>
          <a:lstStyle/>
          <a:p>
            <a:pPr/>
            <a:r>
              <a:t>The architecture of investigation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Text Placeholder 1"/>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The architecture of investigation</a:t>
            </a:r>
          </a:p>
        </p:txBody>
      </p:sp>
      <p:sp>
        <p:nvSpPr>
          <p:cNvPr id="70" name="TextBox 3"/>
          <p:cNvSpPr txBox="1"/>
          <p:nvPr/>
        </p:nvSpPr>
        <p:spPr>
          <a:xfrm>
            <a:off x="822025" y="1987126"/>
            <a:ext cx="1208707" cy="102318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2100"/>
            </a:pPr>
            <a:r>
              <a:t>Initiating</a:t>
            </a:r>
          </a:p>
          <a:p>
            <a:pPr algn="r">
              <a:defRPr sz="2100"/>
            </a:pPr>
            <a:r>
              <a:t>problem</a:t>
            </a:r>
          </a:p>
          <a:p>
            <a:pPr algn="r">
              <a:defRPr sz="2100"/>
            </a:pPr>
            <a:r>
              <a:t>statement</a:t>
            </a:r>
          </a:p>
        </p:txBody>
      </p:sp>
      <p:sp>
        <p:nvSpPr>
          <p:cNvPr id="71" name="TextBox 4"/>
          <p:cNvSpPr txBox="1"/>
          <p:nvPr/>
        </p:nvSpPr>
        <p:spPr>
          <a:xfrm>
            <a:off x="2549880" y="3420716"/>
            <a:ext cx="1229932" cy="69297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100"/>
            </a:pPr>
            <a:r>
              <a:t>Problem</a:t>
            </a:r>
          </a:p>
          <a:p>
            <a:pPr>
              <a:defRPr sz="2100"/>
            </a:pPr>
            <a:r>
              <a:t>Statement</a:t>
            </a:r>
          </a:p>
        </p:txBody>
      </p:sp>
      <p:sp>
        <p:nvSpPr>
          <p:cNvPr id="72" name="TextBox 5"/>
          <p:cNvSpPr txBox="1"/>
          <p:nvPr/>
        </p:nvSpPr>
        <p:spPr>
          <a:xfrm>
            <a:off x="6386136" y="3370553"/>
            <a:ext cx="1287492" cy="36277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lvl1pPr>
          </a:lstStyle>
          <a:p>
            <a:pPr/>
            <a:r>
              <a:t>Conclusion</a:t>
            </a:r>
          </a:p>
        </p:txBody>
      </p:sp>
      <p:sp>
        <p:nvSpPr>
          <p:cNvPr id="73" name="TextBox 6"/>
          <p:cNvSpPr txBox="1"/>
          <p:nvPr/>
        </p:nvSpPr>
        <p:spPr>
          <a:xfrm>
            <a:off x="7931533" y="1818059"/>
            <a:ext cx="1213264" cy="69298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100"/>
            </a:pPr>
            <a:r>
              <a:t>Outlook</a:t>
            </a:r>
          </a:p>
          <a:p>
            <a:pPr>
              <a:defRPr sz="2100"/>
            </a:pPr>
            <a:r>
              <a:t>discussion</a:t>
            </a:r>
          </a:p>
        </p:txBody>
      </p:sp>
      <p:sp>
        <p:nvSpPr>
          <p:cNvPr id="74" name="TextBox 7"/>
          <p:cNvSpPr txBox="1"/>
          <p:nvPr/>
        </p:nvSpPr>
        <p:spPr>
          <a:xfrm>
            <a:off x="3709372" y="2108152"/>
            <a:ext cx="1068194" cy="36278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100"/>
            </a:lvl1pPr>
          </a:lstStyle>
          <a:p>
            <a:pPr/>
            <a:r>
              <a:t>Evidence</a:t>
            </a:r>
          </a:p>
        </p:txBody>
      </p:sp>
      <p:grpSp>
        <p:nvGrpSpPr>
          <p:cNvPr id="80" name="Group 15"/>
          <p:cNvGrpSpPr/>
          <p:nvPr/>
        </p:nvGrpSpPr>
        <p:grpSpPr>
          <a:xfrm>
            <a:off x="2217584" y="1513610"/>
            <a:ext cx="5525391" cy="2014168"/>
            <a:chOff x="0" y="0"/>
            <a:chExt cx="5525389" cy="2014166"/>
          </a:xfrm>
        </p:grpSpPr>
        <p:grpSp>
          <p:nvGrpSpPr>
            <p:cNvPr id="77" name="Group 16"/>
            <p:cNvGrpSpPr/>
            <p:nvPr/>
          </p:nvGrpSpPr>
          <p:grpSpPr>
            <a:xfrm>
              <a:off x="0" y="-1"/>
              <a:ext cx="5525390" cy="2014168"/>
              <a:chOff x="0" y="0"/>
              <a:chExt cx="5525388" cy="2014166"/>
            </a:xfrm>
          </p:grpSpPr>
          <p:sp>
            <p:nvSpPr>
              <p:cNvPr id="75" name="Arc 19"/>
              <p:cNvSpPr/>
              <p:nvPr/>
            </p:nvSpPr>
            <p:spPr>
              <a:xfrm flipH="1" rot="10800000">
                <a:off x="0" y="0"/>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76" name="Arc 20"/>
              <p:cNvSpPr/>
              <p:nvPr/>
            </p:nvSpPr>
            <p:spPr>
              <a:xfrm>
                <a:off x="0" y="268213"/>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78" name="Straight Connector 17"/>
            <p:cNvSpPr/>
            <p:nvPr/>
          </p:nvSpPr>
          <p:spPr>
            <a:xfrm flipH="1">
              <a:off x="5525388" y="4557"/>
              <a:ext cx="1" cy="2005052"/>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9" name="Straight Connector 18"/>
            <p:cNvSpPr/>
            <p:nvPr/>
          </p:nvSpPr>
          <p:spPr>
            <a:xfrm flipH="1">
              <a:off x="-1" y="0"/>
              <a:ext cx="2" cy="201416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81" name="TextBox 21"/>
          <p:cNvSpPr txBox="1"/>
          <p:nvPr/>
        </p:nvSpPr>
        <p:spPr>
          <a:xfrm>
            <a:off x="4175187" y="2455959"/>
            <a:ext cx="1068194" cy="36278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100"/>
            </a:lvl1pPr>
          </a:lstStyle>
          <a:p>
            <a:pPr/>
            <a:r>
              <a:t>Evidence</a:t>
            </a:r>
          </a:p>
        </p:txBody>
      </p:sp>
      <p:sp>
        <p:nvSpPr>
          <p:cNvPr id="82" name="TextBox 22"/>
          <p:cNvSpPr txBox="1"/>
          <p:nvPr/>
        </p:nvSpPr>
        <p:spPr>
          <a:xfrm>
            <a:off x="5136312" y="2089536"/>
            <a:ext cx="1068194" cy="36278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100"/>
            </a:lvl1pPr>
          </a:lstStyle>
          <a:p>
            <a:pPr/>
            <a:r>
              <a:t>Evidence</a:t>
            </a:r>
          </a:p>
        </p:txBody>
      </p:sp>
      <p:sp>
        <p:nvSpPr>
          <p:cNvPr id="83" name="TextBox 23"/>
          <p:cNvSpPr txBox="1"/>
          <p:nvPr/>
        </p:nvSpPr>
        <p:spPr>
          <a:xfrm>
            <a:off x="5316247" y="2437344"/>
            <a:ext cx="1068194" cy="36277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100"/>
            </a:lvl1pPr>
          </a:lstStyle>
          <a:p>
            <a:pPr/>
            <a:r>
              <a:t>Evidence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0" name="Group 1"/>
          <p:cNvGrpSpPr/>
          <p:nvPr/>
        </p:nvGrpSpPr>
        <p:grpSpPr>
          <a:xfrm>
            <a:off x="2217584" y="1513610"/>
            <a:ext cx="5525391" cy="2014168"/>
            <a:chOff x="0" y="0"/>
            <a:chExt cx="5525389" cy="2014166"/>
          </a:xfrm>
        </p:grpSpPr>
        <p:grpSp>
          <p:nvGrpSpPr>
            <p:cNvPr id="87" name="Group 2"/>
            <p:cNvGrpSpPr/>
            <p:nvPr/>
          </p:nvGrpSpPr>
          <p:grpSpPr>
            <a:xfrm>
              <a:off x="0" y="-1"/>
              <a:ext cx="5525390" cy="2014168"/>
              <a:chOff x="0" y="0"/>
              <a:chExt cx="5525388" cy="2014166"/>
            </a:xfrm>
          </p:grpSpPr>
          <p:sp>
            <p:nvSpPr>
              <p:cNvPr id="85" name="Arc 5"/>
              <p:cNvSpPr/>
              <p:nvPr/>
            </p:nvSpPr>
            <p:spPr>
              <a:xfrm flipH="1" rot="10800000">
                <a:off x="0" y="0"/>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86" name="Arc 6"/>
              <p:cNvSpPr/>
              <p:nvPr/>
            </p:nvSpPr>
            <p:spPr>
              <a:xfrm>
                <a:off x="0" y="268213"/>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88" name="Straight Connector 3"/>
            <p:cNvSpPr/>
            <p:nvPr/>
          </p:nvSpPr>
          <p:spPr>
            <a:xfrm flipH="1">
              <a:off x="5525388" y="4557"/>
              <a:ext cx="1" cy="2005052"/>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89" name="Straight Connector 4"/>
            <p:cNvSpPr/>
            <p:nvPr/>
          </p:nvSpPr>
          <p:spPr>
            <a:xfrm flipH="1">
              <a:off x="-1" y="0"/>
              <a:ext cx="2" cy="201416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91" name="TextBox 7"/>
          <p:cNvSpPr txBox="1"/>
          <p:nvPr/>
        </p:nvSpPr>
        <p:spPr>
          <a:xfrm>
            <a:off x="765147" y="4645828"/>
            <a:ext cx="8363048" cy="13533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100"/>
            </a:lvl1pPr>
          </a:lstStyle>
          <a:p>
            <a:pPr/>
            <a:r>
              <a:t>It is the problem that caused the work to be initiated. As such, it will not change over time. Over time it might turn out it was naïve, overly broad, no longer relevant, etc. But in any case it was the issue that caused the work to be initiated.</a:t>
            </a:r>
          </a:p>
        </p:txBody>
      </p:sp>
      <p:sp>
        <p:nvSpPr>
          <p:cNvPr id="92" name="Text Placeholder 8"/>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Initiating problem statement</a:t>
            </a:r>
          </a:p>
        </p:txBody>
      </p:sp>
      <p:sp>
        <p:nvSpPr>
          <p:cNvPr id="93" name="Up Arrow 10"/>
          <p:cNvSpPr/>
          <p:nvPr/>
        </p:nvSpPr>
        <p:spPr>
          <a:xfrm>
            <a:off x="1772841" y="3707214"/>
            <a:ext cx="889487" cy="926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73"/>
                </a:moveTo>
                <a:lnTo>
                  <a:pt x="10800" y="0"/>
                </a:lnTo>
                <a:lnTo>
                  <a:pt x="21600" y="10373"/>
                </a:lnTo>
                <a:lnTo>
                  <a:pt x="16200" y="10373"/>
                </a:lnTo>
                <a:lnTo>
                  <a:pt x="16200" y="21600"/>
                </a:lnTo>
                <a:lnTo>
                  <a:pt x="5400" y="21600"/>
                </a:lnTo>
                <a:lnTo>
                  <a:pt x="5400" y="10373"/>
                </a:lnTo>
                <a:close/>
              </a:path>
            </a:pathLst>
          </a:custGeom>
          <a:solidFill>
            <a:schemeClr val="accent2"/>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0" name="Group 1"/>
          <p:cNvGrpSpPr/>
          <p:nvPr/>
        </p:nvGrpSpPr>
        <p:grpSpPr>
          <a:xfrm>
            <a:off x="2217584" y="1513610"/>
            <a:ext cx="5525391" cy="2014168"/>
            <a:chOff x="0" y="0"/>
            <a:chExt cx="5525389" cy="2014166"/>
          </a:xfrm>
        </p:grpSpPr>
        <p:grpSp>
          <p:nvGrpSpPr>
            <p:cNvPr id="97" name="Group 2"/>
            <p:cNvGrpSpPr/>
            <p:nvPr/>
          </p:nvGrpSpPr>
          <p:grpSpPr>
            <a:xfrm>
              <a:off x="0" y="-1"/>
              <a:ext cx="5525390" cy="2014168"/>
              <a:chOff x="0" y="0"/>
              <a:chExt cx="5525388" cy="2014166"/>
            </a:xfrm>
          </p:grpSpPr>
          <p:sp>
            <p:nvSpPr>
              <p:cNvPr id="95" name="Arc 5"/>
              <p:cNvSpPr/>
              <p:nvPr/>
            </p:nvSpPr>
            <p:spPr>
              <a:xfrm flipH="1" rot="10800000">
                <a:off x="0" y="0"/>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sp>
            <p:nvSpPr>
              <p:cNvPr id="96" name="Arc 6"/>
              <p:cNvSpPr/>
              <p:nvPr/>
            </p:nvSpPr>
            <p:spPr>
              <a:xfrm>
                <a:off x="0" y="268213"/>
                <a:ext cx="5525389" cy="1745954"/>
              </a:xfrm>
              <a:custGeom>
                <a:avLst/>
                <a:gdLst/>
                <a:ahLst/>
                <a:cxnLst>
                  <a:cxn ang="0">
                    <a:pos x="wd2" y="hd2"/>
                  </a:cxn>
                  <a:cxn ang="5400000">
                    <a:pos x="wd2" y="hd2"/>
                  </a:cxn>
                  <a:cxn ang="10800000">
                    <a:pos x="wd2" y="hd2"/>
                  </a:cxn>
                  <a:cxn ang="16200000">
                    <a:pos x="wd2" y="hd2"/>
                  </a:cxn>
                </a:cxnLst>
                <a:rect l="0" t="0" r="r" b="b"/>
                <a:pathLst>
                  <a:path w="21600" h="18382" fill="norm" stroke="1" extrusionOk="0">
                    <a:moveTo>
                      <a:pt x="0" y="18382"/>
                    </a:moveTo>
                    <a:lnTo>
                      <a:pt x="0" y="18382"/>
                    </a:lnTo>
                    <a:cubicBezTo>
                      <a:pt x="1931" y="4431"/>
                      <a:pt x="8333" y="-3218"/>
                      <a:pt x="14300" y="1297"/>
                    </a:cubicBezTo>
                    <a:cubicBezTo>
                      <a:pt x="17760" y="3915"/>
                      <a:pt x="20474" y="10250"/>
                      <a:pt x="21600" y="18334"/>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2100"/>
                </a:pPr>
              </a:p>
            </p:txBody>
          </p:sp>
        </p:grpSp>
        <p:sp>
          <p:nvSpPr>
            <p:cNvPr id="98" name="Straight Connector 3"/>
            <p:cNvSpPr/>
            <p:nvPr/>
          </p:nvSpPr>
          <p:spPr>
            <a:xfrm flipH="1">
              <a:off x="5525388" y="4557"/>
              <a:ext cx="1" cy="2005052"/>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99" name="Straight Connector 4"/>
            <p:cNvSpPr/>
            <p:nvPr/>
          </p:nvSpPr>
          <p:spPr>
            <a:xfrm flipH="1">
              <a:off x="-1" y="0"/>
              <a:ext cx="2" cy="2014167"/>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101" name="TextBox 7"/>
          <p:cNvSpPr txBox="1"/>
          <p:nvPr/>
        </p:nvSpPr>
        <p:spPr>
          <a:xfrm>
            <a:off x="765147" y="4287027"/>
            <a:ext cx="8363048" cy="23439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pPr>
            <a:r>
              <a:t>Mostly it consists of background material that is necessary to be able to state the narrow problem statement concisely. Sometimes that background material is in part a related work section. Sometimes the related work is a work package. It depends on the concrete problem statement. </a:t>
            </a:r>
          </a:p>
          <a:p>
            <a:pPr>
              <a:defRPr sz="2100"/>
            </a:pPr>
            <a:r>
              <a:t>In addition, it relates back to the initiating problem statement. Some times the delimitation will be argued from initiating problem statement, other times delimitation can be done based on interest.</a:t>
            </a:r>
          </a:p>
        </p:txBody>
      </p:sp>
      <p:sp>
        <p:nvSpPr>
          <p:cNvPr id="102" name="Text Placeholder 8"/>
          <p:cNvSpPr txBox="1"/>
          <p:nvPr>
            <p:ph type="body" sz="quarter" idx="1"/>
          </p:nvPr>
        </p:nvSpPr>
        <p:spPr>
          <a:xfrm>
            <a:off x="191865" y="206905"/>
            <a:ext cx="9602432" cy="624492"/>
          </a:xfrm>
          <a:prstGeom prst="rect">
            <a:avLst/>
          </a:prstGeom>
        </p:spPr>
        <p:txBody>
          <a:bodyPr/>
          <a:lstStyle>
            <a:lvl1pPr marL="365210" indent="-365210" defTabSz="486947">
              <a:defRPr sz="3528"/>
            </a:lvl1pPr>
          </a:lstStyle>
          <a:p>
            <a:pPr/>
            <a:r>
              <a:t>The narrowing phase</a:t>
            </a:r>
          </a:p>
        </p:txBody>
      </p:sp>
      <p:sp>
        <p:nvSpPr>
          <p:cNvPr id="103" name="Up Arrow 10"/>
          <p:cNvSpPr/>
          <p:nvPr/>
        </p:nvSpPr>
        <p:spPr>
          <a:xfrm>
            <a:off x="2042746" y="3478036"/>
            <a:ext cx="889488" cy="926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73"/>
                </a:moveTo>
                <a:lnTo>
                  <a:pt x="10800" y="0"/>
                </a:lnTo>
                <a:lnTo>
                  <a:pt x="21600" y="10373"/>
                </a:lnTo>
                <a:lnTo>
                  <a:pt x="16200" y="10373"/>
                </a:lnTo>
                <a:lnTo>
                  <a:pt x="16200" y="21600"/>
                </a:lnTo>
                <a:lnTo>
                  <a:pt x="5400" y="21600"/>
                </a:lnTo>
                <a:lnTo>
                  <a:pt x="5400" y="10373"/>
                </a:lnTo>
                <a:close/>
              </a:path>
            </a:pathLst>
          </a:custGeom>
          <a:solidFill>
            <a:schemeClr val="accent2"/>
          </a:soli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phbusiness PowerPoint skabelon">
  <a:themeElements>
    <a:clrScheme name="Cphbusiness PowerPoint skabelo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phbusiness PowerPoint skabelon">
      <a:majorFont>
        <a:latin typeface="Calibri"/>
        <a:ea typeface="Calibri"/>
        <a:cs typeface="Calibri"/>
      </a:majorFont>
      <a:minorFont>
        <a:latin typeface="Helvetica"/>
        <a:ea typeface="Helvetica"/>
        <a:cs typeface="Helvetica"/>
      </a:minorFont>
    </a:fontScheme>
    <a:fmtScheme name="Cphbusiness PowerPoint skabel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phbusiness PowerPoint skabelon">
  <a:themeElements>
    <a:clrScheme name="Cphbusiness PowerPoint skabelo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phbusiness PowerPoint skabelon">
      <a:majorFont>
        <a:latin typeface="Calibri"/>
        <a:ea typeface="Calibri"/>
        <a:cs typeface="Calibri"/>
      </a:majorFont>
      <a:minorFont>
        <a:latin typeface="Helvetica"/>
        <a:ea typeface="Helvetica"/>
        <a:cs typeface="Helvetica"/>
      </a:minorFont>
    </a:fontScheme>
    <a:fmtScheme name="Cphbusiness PowerPoint skabel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96884"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