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75" r:id="rId6"/>
    <p:sldId id="284" r:id="rId7"/>
    <p:sldId id="287" r:id="rId8"/>
    <p:sldId id="289" r:id="rId9"/>
    <p:sldId id="285" r:id="rId10"/>
    <p:sldId id="288" r:id="rId11"/>
    <p:sldId id="290" r:id="rId12"/>
    <p:sldId id="279" r:id="rId13"/>
    <p:sldId id="282" r:id="rId14"/>
    <p:sldId id="277" r:id="rId15"/>
    <p:sldId id="278" r:id="rId16"/>
    <p:sldId id="286" r:id="rId17"/>
    <p:sldId id="268" r:id="rId18"/>
    <p:sldId id="280" r:id="rId19"/>
    <p:sldId id="281" r:id="rId20"/>
    <p:sldId id="283" r:id="rId21"/>
    <p:sldId id="266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0E2F2E-E100-4363-B369-E8D7BF05FC05}">
          <p14:sldIdLst>
            <p14:sldId id="256"/>
            <p14:sldId id="275"/>
            <p14:sldId id="284"/>
            <p14:sldId id="287"/>
            <p14:sldId id="289"/>
            <p14:sldId id="285"/>
            <p14:sldId id="288"/>
            <p14:sldId id="290"/>
            <p14:sldId id="279"/>
            <p14:sldId id="282"/>
            <p14:sldId id="277"/>
            <p14:sldId id="278"/>
            <p14:sldId id="286"/>
            <p14:sldId id="268"/>
            <p14:sldId id="280"/>
            <p14:sldId id="281"/>
            <p14:sldId id="28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71" d="100"/>
          <a:sy n="71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E168-7BE3-B34F-B84C-F97F83DB7DE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B58-189F-9C4C-8E43-64C5BD1111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DB58-189F-9C4C-8E43-64C5BD111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DB58-189F-9C4C-8E43-64C5BD1111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DB58-189F-9C4C-8E43-64C5BD1111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7334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33222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933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4447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fld id="{C51A5CCD-71AA-4D81-B3DE-FB85DD783566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4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5CCD-71AA-4D81-B3DE-FB85DD783566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grupper3semfall2019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/>
              <a:t>Intro System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57175" indent="-257175"/>
            <a:r>
              <a:rPr lang="en-US" sz="1400" b="1" dirty="0"/>
              <a:t>Primary – Teaching</a:t>
            </a:r>
          </a:p>
          <a:p>
            <a:pPr marL="257175" indent="-257175"/>
            <a:r>
              <a:rPr lang="en-US" sz="1400" dirty="0">
                <a:ea typeface="Verdana"/>
              </a:rPr>
              <a:t>    </a:t>
            </a:r>
            <a:r>
              <a:rPr lang="en-US" sz="1400" dirty="0" smtClean="0">
                <a:ea typeface="Verdana"/>
              </a:rPr>
              <a:t>Tue Hellstern (TUHE)</a:t>
            </a:r>
            <a:endParaRPr lang="en-US" sz="1400" dirty="0">
              <a:ea typeface="Verdana"/>
            </a:endParaRPr>
          </a:p>
          <a:p>
            <a:pPr marL="257175" indent="-257175"/>
            <a:r>
              <a:rPr lang="en-US" sz="1400" dirty="0"/>
              <a:t>	Palle Bech</a:t>
            </a:r>
            <a:r>
              <a:rPr lang="en-US" sz="1400" dirty="0">
                <a:ea typeface="Verdana"/>
              </a:rPr>
              <a:t> (PAB)</a:t>
            </a:r>
          </a:p>
        </p:txBody>
      </p:sp>
      <p:pic>
        <p:nvPicPr>
          <p:cNvPr id="6" name="Picture 2" descr="http://www.excelaustralasia.com.au/wp-content/uploads/2014/06/04-system-development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8"/>
          <a:stretch/>
        </p:blipFill>
        <p:spPr bwMode="auto">
          <a:xfrm>
            <a:off x="5817094" y="3657600"/>
            <a:ext cx="3326906" cy="322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317109" y="148207"/>
            <a:ext cx="8062419" cy="1143001"/>
          </a:xfrm>
        </p:spPr>
        <p:txBody>
          <a:bodyPr anchor="t"/>
          <a:lstStyle/>
          <a:p>
            <a:pPr marL="257175" indent="-257175"/>
            <a:r>
              <a:rPr lang="en-GB" sz="2450" b="0"/>
              <a:t>Learning objectives from curriculum</a:t>
            </a:r>
            <a:endParaRPr lang="en-US" sz="2450" b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317109" y="657398"/>
            <a:ext cx="8609177" cy="593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accent1"/>
                </a:solidFill>
              </a:rPr>
              <a:t>Knowledge</a:t>
            </a:r>
          </a:p>
          <a:p>
            <a:pPr marL="0" indent="0">
              <a:buNone/>
            </a:pPr>
            <a:r>
              <a:rPr lang="en-GB" sz="1400" b="1" dirty="0"/>
              <a:t>The students has knowledge about</a:t>
            </a:r>
          </a:p>
          <a:p>
            <a:pPr marL="357188" indent="-169863"/>
            <a:r>
              <a:rPr lang="en-GB" sz="1400" dirty="0"/>
              <a:t>The importance of quality criteria for the systems development process and the final design of the system.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>
                <a:solidFill>
                  <a:schemeClr val="accent3"/>
                </a:solidFill>
              </a:rPr>
              <a:t>Skills</a:t>
            </a:r>
          </a:p>
          <a:p>
            <a:pPr marL="0" indent="0">
              <a:buNone/>
            </a:pPr>
            <a:r>
              <a:rPr lang="en-GB" sz="1400" b="1" dirty="0"/>
              <a:t>The student is able to</a:t>
            </a:r>
          </a:p>
          <a:p>
            <a:pPr marL="357188" indent="-169863"/>
            <a:r>
              <a:rPr lang="en-GB" sz="1400" dirty="0"/>
              <a:t>In a given situation to choose a systems development method based on a systematic comparison</a:t>
            </a:r>
          </a:p>
          <a:p>
            <a:pPr marL="357188" indent="-169863"/>
            <a:r>
              <a:rPr lang="en-GB" sz="1400" dirty="0"/>
              <a:t>Work systematically on a project using a chosen system development method</a:t>
            </a:r>
          </a:p>
          <a:p>
            <a:pPr marL="357188" indent="-169863"/>
            <a:r>
              <a:rPr lang="en-GB" sz="1400" dirty="0"/>
              <a:t>Plan, assess and manage a minor project</a:t>
            </a:r>
          </a:p>
          <a:p>
            <a:pPr marL="357188" indent="-169863"/>
            <a:r>
              <a:rPr lang="en-GB" sz="1400" dirty="0"/>
              <a:t>document and communicate product and process – including  ensuring traceability </a:t>
            </a:r>
          </a:p>
          <a:p>
            <a:pPr marL="357188" indent="-169863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Choose and apply appropriate design patterns and components </a:t>
            </a:r>
          </a:p>
          <a:p>
            <a:pPr marL="357188" indent="-169863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Design systems integrated with other systems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>
                <a:solidFill>
                  <a:schemeClr val="accent6"/>
                </a:solidFill>
              </a:rPr>
              <a:t>Competences </a:t>
            </a:r>
          </a:p>
          <a:p>
            <a:pPr marL="0" indent="0">
              <a:buNone/>
            </a:pPr>
            <a:r>
              <a:rPr lang="en-GB" sz="1400" b="1" dirty="0"/>
              <a:t>The student is able to</a:t>
            </a:r>
          </a:p>
          <a:p>
            <a:pPr marL="357188" indent="-169863"/>
            <a:r>
              <a:rPr lang="en-GB" sz="1400" dirty="0"/>
              <a:t>Adjust a system development method in a manner appropriate to the situation</a:t>
            </a:r>
          </a:p>
          <a:p>
            <a:pPr marL="357188" indent="-169863"/>
            <a:r>
              <a:rPr lang="en-GB" sz="1400" dirty="0"/>
              <a:t>Participate as a competent partner in a development process</a:t>
            </a:r>
          </a:p>
          <a:p>
            <a:pPr marL="357188" indent="-169863"/>
            <a:r>
              <a:rPr lang="en-GB" sz="1400" dirty="0"/>
              <a:t>Learn new process models and system development methods</a:t>
            </a:r>
          </a:p>
          <a:p>
            <a:pPr marL="357188" indent="-169863"/>
            <a:r>
              <a:rPr lang="en-GB" sz="1400" dirty="0"/>
              <a:t>Reflect on process and method in practice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07" y="3420238"/>
            <a:ext cx="17526" cy="1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808" y="242311"/>
            <a:ext cx="5135079" cy="662150"/>
          </a:xfrm>
        </p:spPr>
        <p:txBody>
          <a:bodyPr anchor="t"/>
          <a:lstStyle/>
          <a:p>
            <a:pPr marL="257175" indent="-257175"/>
            <a:r>
              <a:rPr lang="da-DK" sz="2800" b="0" dirty="0"/>
              <a:t>Project - </a:t>
            </a:r>
            <a:r>
              <a:rPr lang="en-US" sz="2800" b="0" dirty="0"/>
              <a:t>Goals</a:t>
            </a:r>
            <a:endParaRPr lang="en-US" sz="2800" b="0" dirty="0">
              <a:ea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71808" y="904461"/>
            <a:ext cx="8086620" cy="514465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750" b="1" dirty="0"/>
              <a:t>Introduction </a:t>
            </a:r>
            <a:endParaRPr lang="da-DK" dirty="0"/>
          </a:p>
          <a:p>
            <a:pPr marL="257175" indent="-257175"/>
            <a:r>
              <a:rPr lang="en-GB" sz="1750" b="1" dirty="0">
                <a:solidFill>
                  <a:srgbClr val="00B050"/>
                </a:solidFill>
              </a:rPr>
              <a:t>The focus of the project is to use an agile approach </a:t>
            </a:r>
            <a:r>
              <a:rPr lang="en-GB" sz="1600" dirty="0"/>
              <a:t>while developing your chosen project using a combination of XP and Scrum. </a:t>
            </a:r>
            <a:r>
              <a:rPr lang="en-GB" sz="1600" dirty="0">
                <a:ea typeface="Verdana"/>
              </a:rPr>
              <a:t/>
            </a:r>
            <a:br>
              <a:rPr lang="en-GB" sz="1600" dirty="0">
                <a:ea typeface="Verdana"/>
              </a:rPr>
            </a:br>
            <a:r>
              <a:rPr lang="en-GB" sz="1600" dirty="0"/>
              <a:t>The report must contain your reflections based on your experience with XP and Scrum.</a:t>
            </a:r>
            <a:endParaRPr lang="en-GB" sz="1600" dirty="0">
              <a:ea typeface="Verdana"/>
            </a:endParaRPr>
          </a:p>
          <a:p>
            <a:pPr marL="257175" indent="-257175"/>
            <a:endParaRPr lang="en-GB" dirty="0">
              <a:ea typeface="Verdana"/>
            </a:endParaRPr>
          </a:p>
          <a:p>
            <a:pPr marL="0" indent="0">
              <a:buNone/>
            </a:pPr>
            <a:r>
              <a:rPr lang="en-GB" sz="1750" b="1" dirty="0"/>
              <a:t>Formalities </a:t>
            </a:r>
            <a:endParaRPr lang="da-DK" dirty="0"/>
          </a:p>
          <a:p>
            <a:pPr marL="556895" lvl="1" indent="-213995"/>
            <a:r>
              <a:rPr lang="en-GB" sz="1600" dirty="0"/>
              <a:t>The work must be done in groups of 4+ students</a:t>
            </a:r>
            <a:endParaRPr lang="da-DK" sz="1600" dirty="0">
              <a:ea typeface="Verdana"/>
            </a:endParaRPr>
          </a:p>
          <a:p>
            <a:pPr marL="556895" lvl="1" indent="-213995"/>
            <a:r>
              <a:rPr lang="en-GB" sz="1600" dirty="0"/>
              <a:t>Each group will hand in a project of max. 20 pages (2.400 characters pr. page)</a:t>
            </a:r>
            <a:endParaRPr lang="en-GB" sz="1600" dirty="0">
              <a:ea typeface="Verdana"/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750" b="1" dirty="0"/>
              <a:t>The Report </a:t>
            </a:r>
            <a:endParaRPr lang="da-DK" dirty="0"/>
          </a:p>
          <a:p>
            <a:pPr marL="556895" lvl="1" indent="-213995"/>
            <a:r>
              <a:rPr lang="en-GB" sz="1600" dirty="0"/>
              <a:t>You must document your reflections on your</a:t>
            </a:r>
            <a:r>
              <a:rPr lang="en-GB" sz="1400" dirty="0"/>
              <a:t> </a:t>
            </a:r>
            <a:r>
              <a:rPr lang="en-GB" sz="2000" b="1" dirty="0">
                <a:solidFill>
                  <a:srgbClr val="00B050"/>
                </a:solidFill>
              </a:rPr>
              <a:t>practical</a:t>
            </a:r>
            <a:r>
              <a:rPr lang="en-GB" sz="1200" dirty="0"/>
              <a:t> </a:t>
            </a:r>
            <a:r>
              <a:rPr lang="en-GB" sz="1600" dirty="0"/>
              <a:t>experience with the XP’s</a:t>
            </a:r>
            <a:r>
              <a:rPr lang="en-GB" sz="1400" dirty="0"/>
              <a:t> </a:t>
            </a:r>
            <a:r>
              <a:rPr lang="en-GB" sz="1600" dirty="0"/>
              <a:t>practices and Scrum artefacts, - meetings and – </a:t>
            </a:r>
            <a:r>
              <a:rPr lang="en-GB" sz="1600" dirty="0" smtClean="0"/>
              <a:t>roles</a:t>
            </a:r>
          </a:p>
          <a:p>
            <a:pPr marL="556895" lvl="1" indent="-213995"/>
            <a:r>
              <a:rPr lang="en-GB" sz="1600" dirty="0" smtClean="0">
                <a:ea typeface="Verdana"/>
              </a:rPr>
              <a:t>Reflections on your practical experience with outsourcing</a:t>
            </a:r>
            <a:endParaRPr lang="en-GB" sz="1600" dirty="0">
              <a:ea typeface="Verdana"/>
            </a:endParaRPr>
          </a:p>
          <a:p>
            <a:pPr marL="556895" lvl="1" indent="-213995"/>
            <a:r>
              <a:rPr lang="en-GB" sz="1600" dirty="0"/>
              <a:t>A good way to structure the report is to use the principle:</a:t>
            </a:r>
            <a:r>
              <a:rPr lang="en-GB" sz="1600" dirty="0">
                <a:ea typeface="Verdana"/>
              </a:rPr>
              <a:t/>
            </a:r>
            <a:br>
              <a:rPr lang="en-GB" sz="1600" dirty="0">
                <a:ea typeface="Verdana"/>
              </a:rPr>
            </a:br>
            <a:endParaRPr lang="da-DK" sz="1400" dirty="0"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Plan – What do you intend to do? 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Process – What did you do? 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b="1" dirty="0">
                <a:solidFill>
                  <a:srgbClr val="00B050"/>
                </a:solidFill>
              </a:rPr>
              <a:t>Reflection – What can you learn from this?</a:t>
            </a:r>
            <a:endParaRPr lang="da-DK" sz="1600" b="1" dirty="0">
              <a:solidFill>
                <a:srgbClr val="00B050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53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2800" b="0"/>
              <a:t>Project - </a:t>
            </a:r>
            <a:r>
              <a:rPr lang="en-US" sz="2800" b="0"/>
              <a:t>Goals</a:t>
            </a:r>
            <a:endParaRPr lang="en-US" sz="2800" b="0">
              <a:ea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241406"/>
            <a:ext cx="8086620" cy="5223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750" b="1" dirty="0"/>
              <a:t>XP Practices </a:t>
            </a:r>
            <a:endParaRPr lang="da-DK" dirty="0"/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Simple design 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Testing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Collective Ownership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Refactoring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Continuous Integration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Pair Programming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857250" lvl="2" indent="-171450"/>
            <a:r>
              <a:rPr lang="en-GB" sz="1600" dirty="0">
                <a:solidFill>
                  <a:srgbClr val="00B050"/>
                </a:solidFill>
              </a:rPr>
              <a:t>Coding Standard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da-DK" dirty="0">
              <a:ea typeface="Verdana"/>
            </a:endParaRPr>
          </a:p>
          <a:p>
            <a:pPr marL="342900" lvl="1" indent="0">
              <a:buNone/>
            </a:pPr>
            <a:r>
              <a:rPr lang="en-US" sz="1600" dirty="0"/>
              <a:t>We have left out </a:t>
            </a:r>
            <a:r>
              <a:rPr lang="en-US" sz="1600" dirty="0">
                <a:solidFill>
                  <a:srgbClr val="FF0000"/>
                </a:solidFill>
              </a:rPr>
              <a:t>Metaphor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40-hours week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On-site customer </a:t>
            </a:r>
            <a:r>
              <a:rPr lang="en-US" sz="1600" dirty="0"/>
              <a:t>is replaced with Scrum’s Product Owner, a </a:t>
            </a:r>
            <a:r>
              <a:rPr lang="en-US" sz="1600" dirty="0">
                <a:solidFill>
                  <a:srgbClr val="FF0000"/>
                </a:solidFill>
              </a:rPr>
              <a:t>Planning Game </a:t>
            </a:r>
            <a:r>
              <a:rPr lang="en-US" sz="1600" dirty="0"/>
              <a:t>is substituted with Scrum’s Sprint Planning meeting and </a:t>
            </a:r>
            <a:r>
              <a:rPr lang="en-US" sz="1600" dirty="0">
                <a:solidFill>
                  <a:srgbClr val="FF0000"/>
                </a:solidFill>
              </a:rPr>
              <a:t>Small Releases </a:t>
            </a:r>
            <a:r>
              <a:rPr lang="en-US" sz="1600" dirty="0"/>
              <a:t>is substituted with Scrum’s Sprint Review meeting. </a:t>
            </a:r>
            <a:endParaRPr lang="da-DK" sz="1600" dirty="0">
              <a:ea typeface="Verdana"/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750" b="1" dirty="0"/>
              <a:t>Evaluation criteria </a:t>
            </a:r>
            <a:endParaRPr lang="da-DK" dirty="0"/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Scope of experience gained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Depth of reflections 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Validity of arguments and conclusions</a:t>
            </a:r>
            <a:endParaRPr lang="da-DK" sz="1600" dirty="0">
              <a:solidFill>
                <a:srgbClr val="00B050"/>
              </a:solidFill>
              <a:ea typeface="Verdana"/>
            </a:endParaRPr>
          </a:p>
          <a:p>
            <a:pPr marL="556895" lvl="1" indent="-213995"/>
            <a:r>
              <a:rPr lang="en-GB" sz="1600" dirty="0">
                <a:solidFill>
                  <a:srgbClr val="00B050"/>
                </a:solidFill>
              </a:rPr>
              <a:t>Ability to communicate in general </a:t>
            </a:r>
            <a:endParaRPr lang="en-GB" sz="1600" dirty="0">
              <a:solidFill>
                <a:srgbClr val="00B050"/>
              </a:solidFill>
              <a:ea typeface="Verdana"/>
            </a:endParaRPr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endParaRPr lang="da-DK" sz="1300" b="1" dirty="0"/>
          </a:p>
        </p:txBody>
      </p:sp>
    </p:spTree>
    <p:extLst>
      <p:ext uri="{BB962C8B-B14F-4D97-AF65-F5344CB8AC3E}">
        <p14:creationId xmlns:p14="http://schemas.microsoft.com/office/powerpoint/2010/main" val="19248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zZAJjCl3t3KJVbCkSrJfjVy3HVrFOVwx_zPnEa2JIy32tKSi3wCOSCx1ZLtqYp1uNbSRp2mrCGkSeOxTje7pHC6scwnP8T38C0YhS8lwAHttiKfUrWJ0wwo5wCAdCi8K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8" y="5038756"/>
            <a:ext cx="3752192" cy="181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5600" y="-92691"/>
            <a:ext cx="8638823" cy="55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Semester Project Options – </a:t>
            </a:r>
            <a:r>
              <a:rPr lang="da-DK" altLang="da-DK" sz="1600" b="1" u="sng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da-DK" altLang="da-DK" sz="16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a-DK" altLang="da-DK" sz="1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/>
              <a:t>The Semester Project is what that ties together the two main topics this semester.</a:t>
            </a:r>
            <a:endParaRPr lang="da-DK" sz="1600" dirty="0"/>
          </a:p>
          <a:p>
            <a:pPr lvl="0" fontAlgn="base"/>
            <a:r>
              <a:rPr lang="en-US" sz="1600" b="1" dirty="0"/>
              <a:t>Programming </a:t>
            </a:r>
            <a:r>
              <a:rPr lang="en-US" sz="1600" dirty="0"/>
              <a:t>(what we have done up until now if you are in doubt ;-)</a:t>
            </a:r>
            <a:endParaRPr lang="da-DK" sz="1600" dirty="0"/>
          </a:p>
          <a:p>
            <a:pPr lvl="0" fontAlgn="base"/>
            <a:r>
              <a:rPr lang="en-US" sz="1600" b="1" dirty="0"/>
              <a:t>System Development</a:t>
            </a:r>
            <a:r>
              <a:rPr lang="en-US" sz="1600" dirty="0"/>
              <a:t>. A new topic starting </a:t>
            </a:r>
            <a:r>
              <a:rPr lang="en-US" sz="1600" dirty="0" smtClean="0"/>
              <a:t>October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. </a:t>
            </a:r>
            <a:r>
              <a:rPr lang="en-US" sz="1600" dirty="0"/>
              <a:t>This topic has its own exam, based on a report on theory and praxis during the semester project.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  <a:p>
            <a:r>
              <a:rPr lang="en-US" sz="1600" dirty="0"/>
              <a:t>The Project you come up with must be approved by your product </a:t>
            </a:r>
            <a:r>
              <a:rPr lang="en-US" sz="1600" dirty="0" smtClean="0"/>
              <a:t>owner (</a:t>
            </a:r>
            <a:r>
              <a:rPr lang="en-US" sz="1600" dirty="0" smtClean="0"/>
              <a:t>Palle/Tue), </a:t>
            </a:r>
            <a:r>
              <a:rPr lang="en-US" sz="1600" dirty="0"/>
              <a:t>but in order to continue, getting experience with the technological topics covered this semester, the following are the </a:t>
            </a:r>
            <a:r>
              <a:rPr lang="en-US" sz="1600" u="sng" dirty="0"/>
              <a:t>technological requirements</a:t>
            </a:r>
            <a:r>
              <a:rPr lang="en-US" sz="1600" dirty="0"/>
              <a:t> for the project: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  <a:p>
            <a:pPr lvl="0" fontAlgn="base"/>
            <a:r>
              <a:rPr lang="en-US" sz="1600" dirty="0"/>
              <a:t>It must include a backend that communicates with a number of other servers. Think </a:t>
            </a:r>
            <a:r>
              <a:rPr lang="en-US" sz="1600" dirty="0" err="1"/>
              <a:t>Momondo</a:t>
            </a:r>
            <a:r>
              <a:rPr lang="en-US" sz="1600" dirty="0"/>
              <a:t>, as sketched below, but feel free to twist it any way you like (Hotels.com, cars, holiday homes, etc.) as long as it includes a similar architecture.</a:t>
            </a:r>
            <a:endParaRPr lang="da-DK" sz="1600" dirty="0"/>
          </a:p>
          <a:p>
            <a:pPr lvl="0" fontAlgn="base"/>
            <a:r>
              <a:rPr lang="en-US" sz="1600" dirty="0"/>
              <a:t>You must team up, at least two groups, and define a protocol to be used among your server (</a:t>
            </a:r>
            <a:r>
              <a:rPr lang="en-US" sz="1600" dirty="0" err="1"/>
              <a:t>Momondo</a:t>
            </a:r>
            <a:r>
              <a:rPr lang="en-US" sz="1600" dirty="0"/>
              <a:t> below) and the external servers (Airlines below). This, in order to have some “real” </a:t>
            </a:r>
            <a:r>
              <a:rPr lang="en-US" sz="1600" dirty="0" err="1"/>
              <a:t>backends</a:t>
            </a:r>
            <a:r>
              <a:rPr lang="en-US" sz="1600" dirty="0"/>
              <a:t> to communicate with, and having a fixed protocol, also allows you to outsource your “Airline”</a:t>
            </a:r>
            <a:endParaRPr lang="da-DK" sz="1600" dirty="0"/>
          </a:p>
          <a:p>
            <a:pPr lvl="0" fontAlgn="base"/>
            <a:r>
              <a:rPr lang="en-US" sz="1600" dirty="0"/>
              <a:t>It must include (admin, for example ) pages which can only be accessed by authenticated users</a:t>
            </a:r>
            <a:endParaRPr lang="da-DK" sz="1600" dirty="0"/>
          </a:p>
          <a:p>
            <a:pPr lvl="0" fontAlgn="base"/>
            <a:r>
              <a:rPr lang="en-US" sz="1600" dirty="0"/>
              <a:t>Ideally </a:t>
            </a:r>
            <a:r>
              <a:rPr lang="en-US" sz="1600" dirty="0" smtClean="0"/>
              <a:t>it </a:t>
            </a:r>
            <a:r>
              <a:rPr lang="en-US" sz="1600" dirty="0"/>
              <a:t>should include a simple proof-of-concept mobile app</a:t>
            </a:r>
            <a:endParaRPr lang="da-DK" sz="1600" dirty="0"/>
          </a:p>
          <a:p>
            <a:r>
              <a:rPr lang="en-US" sz="1600" dirty="0"/>
              <a:t> 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2644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923" y="4144617"/>
            <a:ext cx="3616960" cy="27133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800" b="0"/>
              <a:t>Groups</a:t>
            </a:r>
            <a:endParaRPr lang="en-US" sz="2800" b="0">
              <a:ea typeface="Verdan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Are you all in a group?</a:t>
            </a:r>
          </a:p>
          <a:p>
            <a:pPr marL="257175" indent="-257175" defTabSz="914400">
              <a:spcBef>
                <a:spcPts val="0"/>
              </a:spcBef>
              <a:buClrTx/>
              <a:buFont typeface="Wingdings"/>
              <a:buChar char="§"/>
              <a:defRPr/>
            </a:pPr>
            <a:r>
              <a:rPr lang="en-US" sz="2400" dirty="0">
                <a:ea typeface="Verdana"/>
              </a:rPr>
              <a:t>Groups must be 4 </a:t>
            </a:r>
            <a:r>
              <a:rPr lang="en-US" sz="2400" dirty="0" smtClean="0">
                <a:ea typeface="Verdana"/>
              </a:rPr>
              <a:t>students</a:t>
            </a:r>
            <a:br>
              <a:rPr lang="en-US" sz="2400" dirty="0" smtClean="0">
                <a:ea typeface="Verdana"/>
              </a:rPr>
            </a:br>
            <a:r>
              <a:rPr lang="en-US" sz="2400" dirty="0" smtClean="0">
                <a:ea typeface="Verdana"/>
              </a:rPr>
              <a:t/>
            </a:r>
            <a:br>
              <a:rPr lang="en-US" sz="2400" dirty="0" smtClean="0">
                <a:ea typeface="Verdana"/>
              </a:rPr>
            </a:br>
            <a:endParaRPr lang="en-US" sz="2400" dirty="0" smtClean="0">
              <a:ea typeface="Verdana"/>
            </a:endParaRPr>
          </a:p>
          <a:p>
            <a:pPr marL="257175" indent="-257175" defTabSz="914400">
              <a:spcBef>
                <a:spcPts val="0"/>
              </a:spcBef>
              <a:buClrTx/>
              <a:buFont typeface="Wingdings"/>
              <a:buChar char="§"/>
              <a:defRPr/>
            </a:pPr>
            <a:r>
              <a:rPr lang="en-US" sz="2400" dirty="0" smtClean="0">
                <a:ea typeface="Verdana"/>
              </a:rPr>
              <a:t>Link </a:t>
            </a:r>
            <a:r>
              <a:rPr lang="en-US" sz="2400" dirty="0" err="1" smtClean="0">
                <a:ea typeface="Verdana"/>
              </a:rPr>
              <a:t>til</a:t>
            </a:r>
            <a:r>
              <a:rPr lang="en-US" sz="2400" dirty="0" smtClean="0">
                <a:ea typeface="Verdana"/>
              </a:rPr>
              <a:t> </a:t>
            </a:r>
            <a:r>
              <a:rPr lang="en-US" sz="2400" dirty="0" err="1" smtClean="0">
                <a:ea typeface="Verdana"/>
              </a:rPr>
              <a:t>gruppe</a:t>
            </a:r>
            <a:r>
              <a:rPr lang="en-US" sz="2400" dirty="0" smtClean="0">
                <a:ea typeface="Verdana"/>
              </a:rPr>
              <a:t> document</a:t>
            </a:r>
          </a:p>
          <a:p>
            <a:pPr marL="257175" indent="-257175" defTabSz="914400">
              <a:spcBef>
                <a:spcPts val="0"/>
              </a:spcBef>
              <a:buClrTx/>
              <a:buFont typeface="Wingdings"/>
              <a:buChar char="§"/>
              <a:defRPr/>
            </a:pPr>
            <a:r>
              <a:rPr lang="en-US" sz="2400" dirty="0">
                <a:ea typeface="Verdana"/>
                <a:hlinkClick r:id="rId3"/>
              </a:rPr>
              <a:t>http://</a:t>
            </a:r>
            <a:r>
              <a:rPr lang="en-US" sz="2400" dirty="0" smtClean="0">
                <a:ea typeface="Verdana"/>
                <a:hlinkClick r:id="rId3"/>
              </a:rPr>
              <a:t>tiny.cc/grupper3semfall2019</a:t>
            </a:r>
            <a:r>
              <a:rPr lang="en-US" sz="2400" dirty="0" smtClean="0">
                <a:ea typeface="Verdana"/>
              </a:rPr>
              <a:t> </a:t>
            </a:r>
            <a:endParaRPr lang="en-US" sz="2400" dirty="0">
              <a:ea typeface="Verdana"/>
            </a:endParaRPr>
          </a:p>
          <a:p>
            <a:pPr marL="0" indent="0" defTabSz="914400">
              <a:spcBef>
                <a:spcPts val="0"/>
              </a:spcBef>
              <a:buClrTx/>
              <a:buNone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1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62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64291" y="589926"/>
            <a:ext cx="8086620" cy="544100"/>
          </a:xfrm>
        </p:spPr>
        <p:txBody>
          <a:bodyPr anchor="t"/>
          <a:lstStyle/>
          <a:p>
            <a:pPr marL="257175" indent="-257175"/>
            <a:r>
              <a:rPr lang="en-GB" sz="2450" b="0" dirty="0" smtClean="0"/>
              <a:t>Pre-period (2 weeks) – start </a:t>
            </a:r>
            <a:r>
              <a:rPr lang="en-GB" sz="2450" b="0" dirty="0"/>
              <a:t>up before project</a:t>
            </a:r>
            <a:endParaRPr lang="en-US" sz="2450" b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564291" y="1018412"/>
            <a:ext cx="8335861" cy="5418834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Goals</a:t>
            </a:r>
          </a:p>
          <a:p>
            <a:r>
              <a:rPr lang="en-GB" sz="1400" dirty="0"/>
              <a:t>Prepare you to be able to use Scrum and XP in development of a system, of which a part must be outsourced, using the technologies you have learned during 3</a:t>
            </a:r>
            <a:r>
              <a:rPr lang="en-GB" sz="1400" baseline="30000" dirty="0"/>
              <a:t>rd</a:t>
            </a:r>
            <a:r>
              <a:rPr lang="en-GB" sz="1400" dirty="0"/>
              <a:t> semester.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Elements</a:t>
            </a:r>
          </a:p>
          <a:p>
            <a:r>
              <a:rPr lang="en-GB" sz="1400" dirty="0" smtClean="0"/>
              <a:t>Introduction </a:t>
            </a:r>
            <a:r>
              <a:rPr lang="en-GB" sz="1400" dirty="0"/>
              <a:t>to </a:t>
            </a:r>
            <a:r>
              <a:rPr lang="en-GB" sz="1400" dirty="0" err="1"/>
              <a:t>eXtreme</a:t>
            </a:r>
            <a:r>
              <a:rPr lang="en-GB" sz="1400" dirty="0"/>
              <a:t> Programming - XP</a:t>
            </a:r>
          </a:p>
          <a:p>
            <a:pPr lvl="1"/>
            <a:r>
              <a:rPr lang="en-GB" sz="1200" dirty="0"/>
              <a:t>Focus on principles and rules of thumb</a:t>
            </a:r>
          </a:p>
          <a:p>
            <a:pPr lvl="1"/>
            <a:r>
              <a:rPr lang="en-GB" sz="1200" dirty="0"/>
              <a:t>Continuous integration</a:t>
            </a:r>
          </a:p>
          <a:p>
            <a:r>
              <a:rPr lang="en-GB" sz="1400" dirty="0"/>
              <a:t>Agile requirement specification and test</a:t>
            </a:r>
          </a:p>
          <a:p>
            <a:pPr lvl="1"/>
            <a:r>
              <a:rPr lang="en-GB" sz="1200" dirty="0"/>
              <a:t>Focus on User stories, ATDD, Done criteria and how to </a:t>
            </a:r>
            <a:r>
              <a:rPr lang="en-GB" sz="1200" dirty="0" smtClean="0"/>
              <a:t>demo</a:t>
            </a:r>
          </a:p>
          <a:p>
            <a:r>
              <a:rPr lang="en-GB" sz="1400" dirty="0"/>
              <a:t>Outsourcing</a:t>
            </a:r>
          </a:p>
          <a:p>
            <a:r>
              <a:rPr lang="en-GB" sz="1400" dirty="0"/>
              <a:t>Prototyping and spikes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By the end of the pre-period you will have</a:t>
            </a:r>
          </a:p>
          <a:p>
            <a:r>
              <a:rPr lang="en-GB" sz="1400" dirty="0"/>
              <a:t>Specified which part to outsource </a:t>
            </a:r>
            <a:r>
              <a:rPr lang="en-GB" sz="1400" dirty="0" smtClean="0"/>
              <a:t>and placed </a:t>
            </a:r>
            <a:r>
              <a:rPr lang="en-GB" sz="1400" dirty="0"/>
              <a:t>your assignment on an outsourcing site</a:t>
            </a:r>
          </a:p>
          <a:p>
            <a:r>
              <a:rPr lang="en-GB" sz="1400" dirty="0"/>
              <a:t>Formulated user stories, Done criteria and how to demo for 1</a:t>
            </a:r>
            <a:r>
              <a:rPr lang="en-GB" sz="1400" baseline="30000" dirty="0"/>
              <a:t>st</a:t>
            </a:r>
            <a:r>
              <a:rPr lang="en-GB" sz="1400" dirty="0"/>
              <a:t> iteration</a:t>
            </a:r>
          </a:p>
          <a:p>
            <a:pPr lvl="1"/>
            <a:r>
              <a:rPr lang="en-GB" sz="1200" dirty="0" smtClean="0"/>
              <a:t>Ready to hold sprint </a:t>
            </a:r>
            <a:r>
              <a:rPr lang="en-GB" sz="1200" dirty="0"/>
              <a:t>planning </a:t>
            </a:r>
            <a:r>
              <a:rPr lang="en-GB" sz="1200" dirty="0" smtClean="0"/>
              <a:t>meeting </a:t>
            </a:r>
            <a:r>
              <a:rPr lang="en-GB" sz="1200" dirty="0"/>
              <a:t>with </a:t>
            </a:r>
            <a:r>
              <a:rPr lang="en-GB" sz="1200" dirty="0" smtClean="0"/>
              <a:t>PO 29/4</a:t>
            </a:r>
            <a:endParaRPr lang="en-GB" sz="1200" dirty="0"/>
          </a:p>
          <a:p>
            <a:r>
              <a:rPr lang="en-GB" sz="1400" dirty="0"/>
              <a:t>Done a exploratory prototype (functional spike) for user stories for 1</a:t>
            </a:r>
            <a:r>
              <a:rPr lang="en-GB" sz="1400" baseline="30000" dirty="0"/>
              <a:t>st</a:t>
            </a:r>
            <a:r>
              <a:rPr lang="en-GB" sz="1400" dirty="0"/>
              <a:t> iteration and possibly outsourcing</a:t>
            </a:r>
          </a:p>
          <a:p>
            <a:r>
              <a:rPr lang="en-GB" sz="1400" dirty="0"/>
              <a:t>Made a plan for how to use the XP </a:t>
            </a:r>
            <a:r>
              <a:rPr lang="en-GB" sz="1400" dirty="0" err="1"/>
              <a:t>practicies</a:t>
            </a:r>
            <a:r>
              <a:rPr lang="en-GB" sz="1400" dirty="0"/>
              <a:t> (</a:t>
            </a:r>
            <a:r>
              <a:rPr lang="en-GB" sz="1400" b="1" u="sng" dirty="0"/>
              <a:t>P</a:t>
            </a:r>
            <a:r>
              <a:rPr lang="en-GB" sz="1400" dirty="0"/>
              <a:t>PR)</a:t>
            </a:r>
          </a:p>
          <a:p>
            <a:endParaRPr lang="en-GB" sz="1472" dirty="0"/>
          </a:p>
        </p:txBody>
      </p:sp>
    </p:spTree>
    <p:extLst>
      <p:ext uri="{BB962C8B-B14F-4D97-AF65-F5344CB8AC3E}">
        <p14:creationId xmlns:p14="http://schemas.microsoft.com/office/powerpoint/2010/main" val="4974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707866" y="671513"/>
            <a:ext cx="7888447" cy="1143000"/>
          </a:xfrm>
        </p:spPr>
        <p:txBody>
          <a:bodyPr anchor="t"/>
          <a:lstStyle/>
          <a:p>
            <a:pPr marL="257175" indent="-257175"/>
            <a:r>
              <a:rPr lang="en-GB" sz="2450" b="0" dirty="0"/>
              <a:t>Post – Reflections on project</a:t>
            </a:r>
            <a:endParaRPr lang="en-US" sz="2450" b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89091" y="1399688"/>
            <a:ext cx="8407875" cy="52710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Goals</a:t>
            </a:r>
          </a:p>
          <a:p>
            <a:pPr marL="257175" indent="-257175"/>
            <a:r>
              <a:rPr lang="en-GB" sz="1600" dirty="0"/>
              <a:t>Make you reflect on your practical experience in light of relevant theories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/>
              <a:t>Help you on your way to becoming reflecting practitioners i.e. be able to compare theory and practice in order to be better developers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GB" sz="1600" dirty="0">
              <a:ea typeface="Verdana"/>
            </a:endParaRPr>
          </a:p>
          <a:p>
            <a:pPr marL="0" indent="0">
              <a:buNone/>
            </a:pPr>
            <a:r>
              <a:rPr lang="en-GB" sz="2000" b="1" dirty="0"/>
              <a:t>Elements</a:t>
            </a:r>
            <a:endParaRPr lang="en-GB" sz="2000" b="1" dirty="0">
              <a:ea typeface="Verdana"/>
            </a:endParaRPr>
          </a:p>
          <a:p>
            <a:pPr marL="257175" indent="-257175"/>
            <a:r>
              <a:rPr lang="en-GB" sz="1600" dirty="0"/>
              <a:t>XP - recap</a:t>
            </a:r>
            <a:endParaRPr lang="en-GB" sz="1600" dirty="0">
              <a:ea typeface="Verdana"/>
            </a:endParaRPr>
          </a:p>
          <a:p>
            <a:pPr marL="257175" indent="-257175"/>
            <a:r>
              <a:rPr lang="en-GB" sz="1600" dirty="0"/>
              <a:t>Model for comparison of development methods</a:t>
            </a:r>
            <a:endParaRPr lang="en-GB" sz="1600" dirty="0">
              <a:ea typeface="Verdana"/>
            </a:endParaRPr>
          </a:p>
          <a:p>
            <a:pPr marL="342265" lvl="1" indent="-342265"/>
            <a:r>
              <a:rPr lang="en-GB" sz="1600" dirty="0"/>
              <a:t>Process models</a:t>
            </a:r>
            <a:endParaRPr lang="en-GB" sz="1600" dirty="0">
              <a:ea typeface="Verdana"/>
            </a:endParaRPr>
          </a:p>
          <a:p>
            <a:pPr marL="556895" lvl="1" indent="-213995"/>
            <a:r>
              <a:rPr lang="en-GB" sz="1400" dirty="0"/>
              <a:t>Differences and similarities</a:t>
            </a:r>
            <a:endParaRPr lang="en-GB" sz="1400" dirty="0">
              <a:ea typeface="Verdana"/>
            </a:endParaRPr>
          </a:p>
          <a:p>
            <a:pPr marL="257175" indent="-257175"/>
            <a:r>
              <a:rPr lang="en-GB" sz="1600" dirty="0"/>
              <a:t>Tools to appropriately </a:t>
            </a:r>
            <a:r>
              <a:rPr lang="en-GB" sz="1600" dirty="0" smtClean="0"/>
              <a:t>choose </a:t>
            </a:r>
            <a:r>
              <a:rPr lang="en-GB" sz="1600" dirty="0"/>
              <a:t>a process model based on your </a:t>
            </a:r>
            <a:r>
              <a:rPr lang="en-GB" sz="1600" dirty="0" smtClean="0"/>
              <a:t>situation</a:t>
            </a:r>
            <a:endParaRPr lang="en-GB" sz="1600" dirty="0" smtClean="0">
              <a:ea typeface="Verdana"/>
            </a:endParaRPr>
          </a:p>
          <a:p>
            <a:pPr marL="0" indent="0">
              <a:buNone/>
            </a:pPr>
            <a:endParaRPr lang="en-GB" sz="16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14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3AB8746F-8C7F-432A-8E44-57E64CAFC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da-DK" sz="2450" b="0"/>
              <a:t>SCRUM Tool</a:t>
            </a:r>
            <a:endParaRPr lang="en-US" sz="2450" b="0">
              <a:ea typeface="Verdana"/>
            </a:endParaRP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2CDAEAB5-B0EC-46EB-9D78-9A4724B3FA1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da-DK" sz="1750" b="1"/>
              <a:t>Taiga.io</a:t>
            </a:r>
            <a:endParaRPr lang="en-US" b="1">
              <a:ea typeface="Verdana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94DE511-925B-408D-84E5-10DB20E2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48" b="7268"/>
          <a:stretch/>
        </p:blipFill>
        <p:spPr>
          <a:xfrm>
            <a:off x="2107475" y="2165819"/>
            <a:ext cx="7036525" cy="4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3200" b="0"/>
              <a:t>System Development Exam</a:t>
            </a:r>
            <a:endParaRPr lang="en-US" sz="3200" b="0">
              <a:ea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95849"/>
            <a:ext cx="8086620" cy="2225965"/>
          </a:xfrm>
        </p:spPr>
        <p:txBody>
          <a:bodyPr>
            <a:normAutofit fontScale="92500" lnSpcReduction="10000"/>
          </a:bodyPr>
          <a:lstStyle/>
          <a:p>
            <a:pPr marL="668338" lvl="1" indent="-311150"/>
            <a:r>
              <a:rPr lang="en-US" sz="2800" dirty="0"/>
              <a:t>2</a:t>
            </a:r>
            <a:r>
              <a:rPr lang="en-US" sz="2800" dirty="0" smtClean="0"/>
              <a:t>0 </a:t>
            </a:r>
            <a:r>
              <a:rPr lang="en-US" sz="2800" dirty="0"/>
              <a:t>minutes examination – no preparation</a:t>
            </a:r>
            <a:br>
              <a:rPr lang="en-US" sz="2800" dirty="0"/>
            </a:br>
            <a:endParaRPr lang="en-US" sz="2800" dirty="0"/>
          </a:p>
          <a:p>
            <a:pPr marL="968430" lvl="2" indent="-311150"/>
            <a:r>
              <a:rPr lang="en-US" sz="2800" dirty="0"/>
              <a:t>Grade based on:</a:t>
            </a:r>
          </a:p>
          <a:p>
            <a:pPr marL="1354263" lvl="4" indent="-311150"/>
            <a:r>
              <a:rPr lang="en-US" sz="2800" dirty="0" smtClean="0"/>
              <a:t>Project </a:t>
            </a:r>
            <a:r>
              <a:rPr lang="en-US" sz="2800" dirty="0"/>
              <a:t>rapport</a:t>
            </a:r>
          </a:p>
          <a:p>
            <a:pPr marL="1354263" lvl="4" indent="-311150"/>
            <a:r>
              <a:rPr lang="en-US" sz="2800" dirty="0"/>
              <a:t>Oral examination - </a:t>
            </a:r>
            <a:r>
              <a:rPr lang="en-US" sz="1900" dirty="0"/>
              <a:t>You draw a question</a:t>
            </a:r>
            <a:endParaRPr lang="en-US" sz="1600" dirty="0"/>
          </a:p>
          <a:p>
            <a:endParaRPr lang="da-DK" dirty="0"/>
          </a:p>
        </p:txBody>
      </p:sp>
      <p:pic>
        <p:nvPicPr>
          <p:cNvPr id="3076" name="Picture 4" descr="Image result for Ex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91708"/>
            <a:ext cx="9144000" cy="27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669694"/>
            <a:ext cx="8086620" cy="623848"/>
          </a:xfrm>
        </p:spPr>
        <p:txBody>
          <a:bodyPr anchor="t"/>
          <a:lstStyle/>
          <a:p>
            <a:pPr marL="257175" indent="-257175"/>
            <a:r>
              <a:rPr lang="da-DK" sz="3200" b="0" dirty="0"/>
              <a:t>Agenda</a:t>
            </a:r>
            <a:r>
              <a:rPr lang="da-DK" sz="3200" b="0" dirty="0">
                <a:ea typeface="Verdana"/>
              </a:rPr>
              <a:t> for i dag!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4083" y="1800573"/>
            <a:ext cx="8086620" cy="4237743"/>
          </a:xfrm>
        </p:spPr>
        <p:txBody>
          <a:bodyPr anchor="t">
            <a:normAutofit/>
          </a:bodyPr>
          <a:lstStyle/>
          <a:p>
            <a:pPr marL="257175" indent="-257175"/>
            <a:r>
              <a:rPr lang="en-US" sz="1750" b="1" dirty="0"/>
              <a:t>Intro </a:t>
            </a:r>
            <a:r>
              <a:rPr lang="en-US" sz="1750" b="1" dirty="0" smtClean="0"/>
              <a:t>SYS</a:t>
            </a:r>
            <a:r>
              <a:rPr lang="en-US" sz="1750" b="1" dirty="0">
                <a:ea typeface="Verdana"/>
              </a:rPr>
              <a:t> (week </a:t>
            </a:r>
            <a:r>
              <a:rPr lang="en-US" sz="1750" b="1" dirty="0" smtClean="0">
                <a:ea typeface="Verdana"/>
              </a:rPr>
              <a:t>40, 43 &amp; 47-50)</a:t>
            </a:r>
            <a:endParaRPr lang="en-US" sz="1750" dirty="0"/>
          </a:p>
          <a:p>
            <a:pPr marL="556895" lvl="1" indent="-213995"/>
            <a:r>
              <a:rPr lang="en-US" sz="1350" dirty="0"/>
              <a:t>Overview topics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/>
              <a:t>Study Points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/>
              <a:t>Project dates</a:t>
            </a:r>
            <a:endParaRPr lang="en-US" dirty="0">
              <a:ea typeface="Verdana"/>
            </a:endParaRPr>
          </a:p>
          <a:p>
            <a:pPr marL="556895" lvl="1" indent="-213995"/>
            <a:r>
              <a:rPr lang="en-US" sz="1350" dirty="0"/>
              <a:t>Exam</a:t>
            </a:r>
            <a:r>
              <a:rPr lang="en-US" sz="1350" dirty="0">
                <a:ea typeface="Verdana"/>
              </a:rPr>
              <a:t/>
            </a:r>
            <a:br>
              <a:rPr lang="en-US" sz="1350" dirty="0">
                <a:ea typeface="Verdana"/>
              </a:rPr>
            </a:br>
            <a:endParaRPr lang="en-US" dirty="0">
              <a:ea typeface="Verdana"/>
            </a:endParaRPr>
          </a:p>
          <a:p>
            <a:pPr marL="257175" lvl="0" indent="-257175"/>
            <a:r>
              <a:rPr lang="en-US" sz="1750" b="1" dirty="0"/>
              <a:t>Project</a:t>
            </a:r>
            <a:endParaRPr lang="en-US" sz="1750" b="1" dirty="0">
              <a:ea typeface="Verdana"/>
            </a:endParaRPr>
          </a:p>
          <a:p>
            <a:pPr marL="556895" lvl="1" indent="-213995"/>
            <a:r>
              <a:rPr lang="en-US" sz="1350" dirty="0">
                <a:ea typeface="Verdana"/>
              </a:rPr>
              <a:t>Overview!</a:t>
            </a:r>
          </a:p>
          <a:p>
            <a:pPr marL="556895" lvl="1" indent="-213995"/>
            <a:r>
              <a:rPr lang="en-US" sz="1350" dirty="0">
                <a:ea typeface="Verdana"/>
              </a:rPr>
              <a:t>Define project!</a:t>
            </a:r>
            <a:endParaRPr lang="en-US" dirty="0">
              <a:solidFill>
                <a:schemeClr val="tx1"/>
              </a:solidFill>
            </a:endParaRPr>
          </a:p>
          <a:p>
            <a:pPr marL="556895" lvl="1" indent="-213995"/>
            <a:r>
              <a:rPr lang="en-US" sz="1350" dirty="0"/>
              <a:t>Groups</a:t>
            </a:r>
            <a:endParaRPr lang="en-US" sz="1350" dirty="0">
              <a:ea typeface="Verdana"/>
            </a:endParaRPr>
          </a:p>
          <a:p>
            <a:pPr marL="556895" lvl="1" indent="-213995"/>
            <a:r>
              <a:rPr lang="en-US" sz="1350" dirty="0">
                <a:solidFill>
                  <a:schemeClr val="tx1"/>
                </a:solidFill>
                <a:ea typeface="Verdana"/>
              </a:rPr>
              <a:t>Establish cooperation with another group!</a:t>
            </a:r>
            <a:br>
              <a:rPr lang="en-US" sz="1350" dirty="0">
                <a:solidFill>
                  <a:schemeClr val="tx1"/>
                </a:solidFill>
                <a:ea typeface="Verdana"/>
              </a:rPr>
            </a:br>
            <a:endParaRPr lang="en-US" sz="1350" dirty="0">
              <a:ea typeface="Verdana"/>
            </a:endParaRPr>
          </a:p>
          <a:p>
            <a:pPr marL="257175" indent="-257175">
              <a:buFont typeface="Wingdings"/>
              <a:buChar char="§"/>
            </a:pPr>
            <a:r>
              <a:rPr lang="en-US" sz="1600" b="1" dirty="0">
                <a:ea typeface="Verdana"/>
              </a:rPr>
              <a:t>Start topics</a:t>
            </a:r>
            <a:endParaRPr lang="en-US" sz="1600" dirty="0">
              <a:ea typeface="Verdana"/>
            </a:endParaRPr>
          </a:p>
          <a:p>
            <a:pPr marL="556895" lvl="1" indent="-213995">
              <a:buFont typeface="Wingdings"/>
              <a:buChar char="§"/>
            </a:pPr>
            <a:r>
              <a:rPr lang="en-US" sz="1400" dirty="0">
                <a:ea typeface="Verdana"/>
              </a:rPr>
              <a:t>Agile requirements</a:t>
            </a:r>
          </a:p>
          <a:p>
            <a:pPr marL="0" lvl="0" indent="0">
              <a:buNone/>
            </a:pPr>
            <a:endParaRPr lang="en-US" sz="1800" dirty="0">
              <a:ea typeface="Verdana"/>
            </a:endParaRPr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 bwMode="auto">
          <a:xfrm>
            <a:off x="4810538" y="4660670"/>
            <a:ext cx="4333461" cy="21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40 &amp; 43 A-</a:t>
            </a:r>
            <a:r>
              <a:rPr lang="en-US" sz="2450" dirty="0" err="1" smtClean="0">
                <a:ea typeface="Verdana"/>
              </a:rPr>
              <a:t>klassen</a:t>
            </a:r>
            <a:endParaRPr lang="en-US" dirty="0">
              <a:ea typeface="Verdana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67883"/>
              </p:ext>
            </p:extLst>
          </p:nvPr>
        </p:nvGraphicFramePr>
        <p:xfrm>
          <a:off x="510347" y="1481960"/>
          <a:ext cx="8087115" cy="3931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733">
                  <a:extLst>
                    <a:ext uri="{9D8B030D-6E8A-4147-A177-3AD203B41FA5}">
                      <a16:colId xmlns:a16="http://schemas.microsoft.com/office/drawing/2014/main" val="2117047333"/>
                    </a:ext>
                  </a:extLst>
                </a:gridCol>
                <a:gridCol w="1341275">
                  <a:extLst>
                    <a:ext uri="{9D8B030D-6E8A-4147-A177-3AD203B41FA5}">
                      <a16:colId xmlns:a16="http://schemas.microsoft.com/office/drawing/2014/main" val="3100130417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3648432542"/>
                    </a:ext>
                  </a:extLst>
                </a:gridCol>
                <a:gridCol w="1319815">
                  <a:extLst>
                    <a:ext uri="{9D8B030D-6E8A-4147-A177-3AD203B41FA5}">
                      <a16:colId xmlns:a16="http://schemas.microsoft.com/office/drawing/2014/main" val="606621773"/>
                    </a:ext>
                  </a:extLst>
                </a:gridCol>
                <a:gridCol w="1512959">
                  <a:extLst>
                    <a:ext uri="{9D8B030D-6E8A-4147-A177-3AD203B41FA5}">
                      <a16:colId xmlns:a16="http://schemas.microsoft.com/office/drawing/2014/main" val="4243950463"/>
                    </a:ext>
                  </a:extLst>
                </a:gridCol>
                <a:gridCol w="1498770">
                  <a:extLst>
                    <a:ext uri="{9D8B030D-6E8A-4147-A177-3AD203B41FA5}">
                      <a16:colId xmlns:a16="http://schemas.microsoft.com/office/drawing/2014/main" val="2012056950"/>
                    </a:ext>
                  </a:extLst>
                </a:gridCol>
              </a:tblGrid>
              <a:tr h="34046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effectLst/>
                        </a:rPr>
                        <a:t> </a:t>
                      </a:r>
                      <a:endParaRPr lang="da-DK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Tirsdag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Onsdag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Torsdag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2155"/>
                  </a:ext>
                </a:extLst>
              </a:tr>
              <a:tr h="239310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effectLst/>
                        </a:rPr>
                        <a:t>Uge </a:t>
                      </a:r>
                      <a:r>
                        <a:rPr lang="da-DK" sz="1400" u="sng" strike="noStrike" dirty="0" smtClean="0">
                          <a:effectLst/>
                        </a:rPr>
                        <a:t>40</a:t>
                      </a:r>
                      <a:endParaRPr lang="da-DK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30-sep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1-okt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0509"/>
                  </a:ext>
                </a:extLst>
              </a:tr>
              <a:tr h="70619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UP </a:t>
                      </a:r>
                      <a:r>
                        <a:rPr lang="en-US" sz="1400" u="none" strike="noStrike" dirty="0">
                          <a:effectLst/>
                        </a:rPr>
                        <a:t>and use cases /</a:t>
                      </a:r>
                      <a:r>
                        <a:rPr lang="en-US" sz="1400" u="none" strike="noStrike" dirty="0" smtClean="0">
                          <a:effectLst/>
                        </a:rPr>
                        <a:t>stories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PAB 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Agile Methods &amp; XP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Exercises fredag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Ingen lærer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011675453"/>
                  </a:ext>
                </a:extLst>
              </a:tr>
              <a:tr h="70619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Intro </a:t>
                      </a:r>
                      <a:r>
                        <a:rPr lang="da-DK" sz="1400" u="none" strike="noStrike" dirty="0">
                          <a:effectLst/>
                        </a:rPr>
                        <a:t>+ Agile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requirements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OpenApi</a:t>
                      </a:r>
                      <a:r>
                        <a:rPr lang="da-D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LAM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3822893288"/>
                  </a:ext>
                </a:extLst>
              </a:tr>
              <a:tr h="20596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3824820299"/>
                  </a:ext>
                </a:extLst>
              </a:tr>
              <a:tr h="239310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effectLst/>
                        </a:rPr>
                        <a:t>Uge </a:t>
                      </a:r>
                      <a:r>
                        <a:rPr lang="da-DK" sz="1400" u="sng" strike="noStrike" dirty="0" smtClean="0">
                          <a:effectLst/>
                        </a:rPr>
                        <a:t>43</a:t>
                      </a:r>
                      <a:endParaRPr lang="da-DK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21-okt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22-okt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25-okt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96459"/>
                  </a:ext>
                </a:extLst>
              </a:tr>
              <a:tr h="93963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u="none" strike="noStrike" dirty="0">
                          <a:effectLst/>
                        </a:rPr>
                        <a:t>TUHE </a:t>
                      </a:r>
                      <a:endParaRPr lang="da-DK" sz="14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pl-PL" sz="1400" u="none" strike="noStrike" dirty="0" smtClean="0">
                          <a:effectLst/>
                        </a:rPr>
                        <a:t>TDD/CI</a:t>
                      </a:r>
                      <a:r>
                        <a:rPr lang="pl-PL" sz="1400" u="none" strike="noStrike" dirty="0">
                          <a:effectLst/>
                        </a:rPr>
                        <a:t/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Arbejde med User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Ingen lærer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474257709"/>
                  </a:ext>
                </a:extLst>
              </a:tr>
              <a:tr h="472751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TUHE </a:t>
                      </a:r>
                    </a:p>
                    <a:p>
                      <a:pPr algn="l" fontAlgn="t"/>
                      <a:r>
                        <a:rPr lang="da-DK" sz="1200" u="none" strike="noStrike" dirty="0" err="1" smtClean="0">
                          <a:effectLst/>
                        </a:rPr>
                        <a:t>Prototyping</a:t>
                      </a:r>
                      <a:r>
                        <a:rPr lang="da-DK" sz="1200" u="none" strike="noStrike" dirty="0" smtClean="0">
                          <a:effectLst/>
                        </a:rPr>
                        <a:t> and </a:t>
                      </a:r>
                      <a:r>
                        <a:rPr lang="da-DK" sz="1200" u="none" strike="noStrike" dirty="0" err="1" smtClean="0">
                          <a:effectLst/>
                        </a:rPr>
                        <a:t>spikes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u="none" strike="noStrike" dirty="0" smtClean="0">
                          <a:effectLst/>
                        </a:rPr>
                        <a:t>TUHE</a:t>
                      </a:r>
                    </a:p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u="none" strike="noStrike" dirty="0" smtClean="0">
                          <a:effectLst/>
                        </a:rPr>
                        <a:t>Projektopstart, User </a:t>
                      </a:r>
                      <a:r>
                        <a:rPr lang="da-DK" sz="12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200" u="none" strike="noStrike" dirty="0" smtClean="0">
                          <a:effectLst/>
                        </a:rPr>
                        <a:t>, </a:t>
                      </a:r>
                      <a:r>
                        <a:rPr lang="da-DK" sz="1200" u="none" strike="noStrike" dirty="0" err="1" smtClean="0">
                          <a:effectLst/>
                        </a:rPr>
                        <a:t>Taiga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34772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40 &amp; 43 B-</a:t>
            </a:r>
            <a:r>
              <a:rPr lang="en-US" sz="2450" dirty="0" err="1" smtClean="0">
                <a:ea typeface="Verdana"/>
              </a:rPr>
              <a:t>klassen</a:t>
            </a:r>
            <a:endParaRPr lang="en-US" dirty="0">
              <a:ea typeface="Verdana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53224"/>
              </p:ext>
            </p:extLst>
          </p:nvPr>
        </p:nvGraphicFramePr>
        <p:xfrm>
          <a:off x="510347" y="1481960"/>
          <a:ext cx="8087115" cy="3849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733">
                  <a:extLst>
                    <a:ext uri="{9D8B030D-6E8A-4147-A177-3AD203B41FA5}">
                      <a16:colId xmlns:a16="http://schemas.microsoft.com/office/drawing/2014/main" val="2117047333"/>
                    </a:ext>
                  </a:extLst>
                </a:gridCol>
                <a:gridCol w="1341275">
                  <a:extLst>
                    <a:ext uri="{9D8B030D-6E8A-4147-A177-3AD203B41FA5}">
                      <a16:colId xmlns:a16="http://schemas.microsoft.com/office/drawing/2014/main" val="3100130417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3648432542"/>
                    </a:ext>
                  </a:extLst>
                </a:gridCol>
                <a:gridCol w="1319815">
                  <a:extLst>
                    <a:ext uri="{9D8B030D-6E8A-4147-A177-3AD203B41FA5}">
                      <a16:colId xmlns:a16="http://schemas.microsoft.com/office/drawing/2014/main" val="606621773"/>
                    </a:ext>
                  </a:extLst>
                </a:gridCol>
                <a:gridCol w="1512959">
                  <a:extLst>
                    <a:ext uri="{9D8B030D-6E8A-4147-A177-3AD203B41FA5}">
                      <a16:colId xmlns:a16="http://schemas.microsoft.com/office/drawing/2014/main" val="4243950463"/>
                    </a:ext>
                  </a:extLst>
                </a:gridCol>
                <a:gridCol w="1498770">
                  <a:extLst>
                    <a:ext uri="{9D8B030D-6E8A-4147-A177-3AD203B41FA5}">
                      <a16:colId xmlns:a16="http://schemas.microsoft.com/office/drawing/2014/main" val="2012056950"/>
                    </a:ext>
                  </a:extLst>
                </a:gridCol>
              </a:tblGrid>
              <a:tr h="34046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effectLst/>
                        </a:rPr>
                        <a:t> </a:t>
                      </a:r>
                      <a:endParaRPr lang="da-DK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Tirsdag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Onsdag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Torsdag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2155"/>
                  </a:ext>
                </a:extLst>
              </a:tr>
              <a:tr h="239310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effectLst/>
                        </a:rPr>
                        <a:t>Uge </a:t>
                      </a:r>
                      <a:r>
                        <a:rPr lang="da-DK" sz="1400" u="sng" strike="noStrike" dirty="0" smtClean="0">
                          <a:effectLst/>
                        </a:rPr>
                        <a:t>40</a:t>
                      </a:r>
                      <a:endParaRPr lang="da-DK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30-sep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1-okt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0509"/>
                  </a:ext>
                </a:extLst>
              </a:tr>
              <a:tr h="70619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Intro + Agile </a:t>
                      </a:r>
                      <a:r>
                        <a:rPr lang="da-DK" sz="1200" u="none" strike="noStrike" dirty="0" err="1" smtClean="0">
                          <a:effectLst/>
                        </a:rPr>
                        <a:t>requirements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PAB 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Agile Methods &amp; XP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Exercises fredag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Ingen lærer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011675453"/>
                  </a:ext>
                </a:extLst>
              </a:tr>
              <a:tr h="70619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UP and use cases /stories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3822893288"/>
                  </a:ext>
                </a:extLst>
              </a:tr>
              <a:tr h="20596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3824820299"/>
                  </a:ext>
                </a:extLst>
              </a:tr>
              <a:tr h="239310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effectLst/>
                        </a:rPr>
                        <a:t>Uge </a:t>
                      </a:r>
                      <a:r>
                        <a:rPr lang="da-DK" sz="1400" u="sng" strike="noStrike" dirty="0" smtClean="0">
                          <a:effectLst/>
                        </a:rPr>
                        <a:t>43</a:t>
                      </a:r>
                      <a:endParaRPr lang="da-DK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21-okt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22-okt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25-okt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96459"/>
                  </a:ext>
                </a:extLst>
              </a:tr>
              <a:tr h="93963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TUHE </a:t>
                      </a:r>
                    </a:p>
                    <a:p>
                      <a:pPr algn="l" fontAlgn="t"/>
                      <a:r>
                        <a:rPr lang="da-DK" sz="1400" u="none" strike="noStrike" dirty="0" err="1" smtClean="0">
                          <a:effectLst/>
                        </a:rPr>
                        <a:t>Prototyping</a:t>
                      </a:r>
                      <a:r>
                        <a:rPr lang="da-DK" sz="1400" u="none" strike="noStrike" dirty="0" smtClean="0">
                          <a:effectLst/>
                        </a:rPr>
                        <a:t> and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spikes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u="none" strike="noStrike" dirty="0">
                          <a:effectLst/>
                        </a:rPr>
                        <a:t/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TUHE</a:t>
                      </a:r>
                    </a:p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Projektopstart, User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 smtClean="0">
                          <a:effectLst/>
                        </a:rPr>
                        <a:t>,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Arbejde med User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Ingen </a:t>
                      </a:r>
                      <a:r>
                        <a:rPr lang="da-DK" sz="1400" u="none" strike="noStrike" dirty="0" smtClean="0">
                          <a:effectLst/>
                        </a:rPr>
                        <a:t>lærer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474257709"/>
                  </a:ext>
                </a:extLst>
              </a:tr>
              <a:tr h="472751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200" u="none" strike="noStrike" dirty="0" smtClean="0">
                          <a:effectLst/>
                        </a:rPr>
                        <a:t>TUHE </a:t>
                      </a:r>
                      <a:endParaRPr lang="da-DK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pl-PL" sz="1200" u="none" strike="noStrike" dirty="0" smtClean="0">
                          <a:effectLst/>
                        </a:rPr>
                        <a:t>TDD/CI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34772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40 &amp; 43 Bornholm</a:t>
            </a:r>
            <a:endParaRPr lang="en-US" dirty="0">
              <a:ea typeface="Verdana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54244"/>
              </p:ext>
            </p:extLst>
          </p:nvPr>
        </p:nvGraphicFramePr>
        <p:xfrm>
          <a:off x="510347" y="1481960"/>
          <a:ext cx="8087115" cy="3931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733">
                  <a:extLst>
                    <a:ext uri="{9D8B030D-6E8A-4147-A177-3AD203B41FA5}">
                      <a16:colId xmlns:a16="http://schemas.microsoft.com/office/drawing/2014/main" val="2117047333"/>
                    </a:ext>
                  </a:extLst>
                </a:gridCol>
                <a:gridCol w="1055466">
                  <a:extLst>
                    <a:ext uri="{9D8B030D-6E8A-4147-A177-3AD203B41FA5}">
                      <a16:colId xmlns:a16="http://schemas.microsoft.com/office/drawing/2014/main" val="3100130417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648432542"/>
                    </a:ext>
                  </a:extLst>
                </a:gridCol>
                <a:gridCol w="1649353">
                  <a:extLst>
                    <a:ext uri="{9D8B030D-6E8A-4147-A177-3AD203B41FA5}">
                      <a16:colId xmlns:a16="http://schemas.microsoft.com/office/drawing/2014/main" val="606621773"/>
                    </a:ext>
                  </a:extLst>
                </a:gridCol>
                <a:gridCol w="1512959">
                  <a:extLst>
                    <a:ext uri="{9D8B030D-6E8A-4147-A177-3AD203B41FA5}">
                      <a16:colId xmlns:a16="http://schemas.microsoft.com/office/drawing/2014/main" val="4243950463"/>
                    </a:ext>
                  </a:extLst>
                </a:gridCol>
                <a:gridCol w="1498770">
                  <a:extLst>
                    <a:ext uri="{9D8B030D-6E8A-4147-A177-3AD203B41FA5}">
                      <a16:colId xmlns:a16="http://schemas.microsoft.com/office/drawing/2014/main" val="2012056950"/>
                    </a:ext>
                  </a:extLst>
                </a:gridCol>
              </a:tblGrid>
              <a:tr h="340463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effectLst/>
                        </a:rPr>
                        <a:t> </a:t>
                      </a:r>
                      <a:endParaRPr lang="da-DK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Tirsdag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Onsdag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Torsdag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Fredag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22155"/>
                  </a:ext>
                </a:extLst>
              </a:tr>
              <a:tr h="239310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effectLst/>
                        </a:rPr>
                        <a:t>Uge </a:t>
                      </a:r>
                      <a:r>
                        <a:rPr lang="da-DK" sz="1400" u="sng" strike="noStrike" dirty="0" smtClean="0">
                          <a:effectLst/>
                        </a:rPr>
                        <a:t>40</a:t>
                      </a:r>
                      <a:endParaRPr lang="da-DK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30-sep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1-okt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0509"/>
                  </a:ext>
                </a:extLst>
              </a:tr>
              <a:tr h="70619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u="none" strike="noStrike" dirty="0" smtClean="0">
                          <a:effectLst/>
                        </a:rPr>
                        <a:t>TUHE </a:t>
                      </a:r>
                      <a:endParaRPr lang="da-DK" sz="14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pl-PL" sz="1400" u="none" strike="noStrike" dirty="0" smtClean="0">
                          <a:effectLst/>
                        </a:rPr>
                        <a:t>TDD/CI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baseline="0" dirty="0" smtClean="0">
                          <a:effectLst/>
                        </a:rPr>
                        <a:t>OPGAVE</a:t>
                      </a:r>
                      <a:endParaRPr lang="da-DK" sz="1200" u="none" strike="noStrike" dirty="0" smtClean="0">
                        <a:effectLst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Exercises fredag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Ingen lærer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011675453"/>
                  </a:ext>
                </a:extLst>
              </a:tr>
              <a:tr h="70619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TUHE </a:t>
                      </a:r>
                    </a:p>
                    <a:p>
                      <a:pPr algn="l" fontAlgn="t"/>
                      <a:r>
                        <a:rPr lang="da-DK" sz="1400" u="none" strike="noStrike" dirty="0" err="1" smtClean="0">
                          <a:effectLst/>
                        </a:rPr>
                        <a:t>Prototyping</a:t>
                      </a:r>
                      <a:r>
                        <a:rPr lang="da-DK" sz="1400" u="none" strike="noStrike" dirty="0" smtClean="0">
                          <a:effectLst/>
                        </a:rPr>
                        <a:t> and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spikes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API – LAM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3822893288"/>
                  </a:ext>
                </a:extLst>
              </a:tr>
              <a:tr h="20596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3824820299"/>
                  </a:ext>
                </a:extLst>
              </a:tr>
              <a:tr h="239310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effectLst/>
                        </a:rPr>
                        <a:t>Uge </a:t>
                      </a:r>
                      <a:r>
                        <a:rPr lang="da-DK" sz="1400" u="sng" strike="noStrike" dirty="0" smtClean="0">
                          <a:effectLst/>
                        </a:rPr>
                        <a:t>43</a:t>
                      </a:r>
                      <a:endParaRPr lang="da-DK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21-okt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22-okt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24-okt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25-okt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96459"/>
                  </a:ext>
                </a:extLst>
              </a:tr>
              <a:tr h="93963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UP and use cases /stories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Agile Methods &amp; XP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ZOOM</a:t>
                      </a:r>
                    </a:p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Projektopstart, User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 smtClean="0">
                          <a:effectLst/>
                        </a:rPr>
                        <a:t>,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Arbejde med User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Ingen </a:t>
                      </a:r>
                      <a:r>
                        <a:rPr lang="da-DK" sz="1400" u="none" strike="noStrike" dirty="0" smtClean="0">
                          <a:effectLst/>
                        </a:rPr>
                        <a:t>lærer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474257709"/>
                  </a:ext>
                </a:extLst>
              </a:tr>
              <a:tr h="472751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Intro + Agile </a:t>
                      </a:r>
                      <a:r>
                        <a:rPr lang="da-DK" sz="1200" u="none" strike="noStrike" dirty="0" err="1" smtClean="0">
                          <a:effectLst/>
                        </a:rPr>
                        <a:t>requirements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65" marR="5365" marT="5365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/>
                </a:tc>
                <a:extLst>
                  <a:ext uri="{0D108BD9-81ED-4DB2-BD59-A6C34878D82A}">
                    <a16:rowId xmlns:a16="http://schemas.microsoft.com/office/drawing/2014/main" val="134772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5386039" cy="610204"/>
          </a:xfrm>
        </p:spPr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47-50 A-</a:t>
            </a:r>
            <a:r>
              <a:rPr lang="en-US" sz="2450" dirty="0" err="1" smtClean="0">
                <a:ea typeface="Verdana"/>
              </a:rPr>
              <a:t>klassen</a:t>
            </a:r>
            <a:endParaRPr lang="en-US" dirty="0">
              <a:ea typeface="Verdana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912009" y="6044630"/>
            <a:ext cx="7453795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Eksamensprojekt afleveres senest søndag d. 15/12 – kl. 23.59!</a:t>
            </a:r>
            <a:endParaRPr lang="da-DK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76858"/>
              </p:ext>
            </p:extLst>
          </p:nvPr>
        </p:nvGraphicFramePr>
        <p:xfrm>
          <a:off x="234174" y="610204"/>
          <a:ext cx="8809463" cy="5891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043">
                  <a:extLst>
                    <a:ext uri="{9D8B030D-6E8A-4147-A177-3AD203B41FA5}">
                      <a16:colId xmlns:a16="http://schemas.microsoft.com/office/drawing/2014/main" val="3483410847"/>
                    </a:ext>
                  </a:extLst>
                </a:gridCol>
                <a:gridCol w="1785076">
                  <a:extLst>
                    <a:ext uri="{9D8B030D-6E8A-4147-A177-3AD203B41FA5}">
                      <a16:colId xmlns:a16="http://schemas.microsoft.com/office/drawing/2014/main" val="3661804263"/>
                    </a:ext>
                  </a:extLst>
                </a:gridCol>
                <a:gridCol w="1470061">
                  <a:extLst>
                    <a:ext uri="{9D8B030D-6E8A-4147-A177-3AD203B41FA5}">
                      <a16:colId xmlns:a16="http://schemas.microsoft.com/office/drawing/2014/main" val="2965368098"/>
                    </a:ext>
                  </a:extLst>
                </a:gridCol>
                <a:gridCol w="1555294">
                  <a:extLst>
                    <a:ext uri="{9D8B030D-6E8A-4147-A177-3AD203B41FA5}">
                      <a16:colId xmlns:a16="http://schemas.microsoft.com/office/drawing/2014/main" val="778081697"/>
                    </a:ext>
                  </a:extLst>
                </a:gridCol>
                <a:gridCol w="1553928">
                  <a:extLst>
                    <a:ext uri="{9D8B030D-6E8A-4147-A177-3AD203B41FA5}">
                      <a16:colId xmlns:a16="http://schemas.microsoft.com/office/drawing/2014/main" val="14750484"/>
                    </a:ext>
                  </a:extLst>
                </a:gridCol>
                <a:gridCol w="1425061">
                  <a:extLst>
                    <a:ext uri="{9D8B030D-6E8A-4147-A177-3AD203B41FA5}">
                      <a16:colId xmlns:a16="http://schemas.microsoft.com/office/drawing/2014/main" val="2869403966"/>
                    </a:ext>
                  </a:extLst>
                </a:gridCol>
              </a:tblGrid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47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18-nov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5999"/>
                  </a:ext>
                </a:extLst>
              </a:tr>
              <a:tr h="664241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 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370216410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smtClean="0">
                          <a:effectLst/>
                        </a:rPr>
                        <a:t>I skal have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user</a:t>
                      </a:r>
                      <a:r>
                        <a:rPr lang="da-DK" sz="1400" u="none" strike="noStrike" dirty="0" smtClean="0">
                          <a:effectLst/>
                        </a:rPr>
                        <a:t>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 smtClean="0">
                          <a:effectLst/>
                        </a:rPr>
                        <a:t> klar i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Taiga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403594466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1057591274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48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25-nov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5087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2046958442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2236605665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649387643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49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02-dec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9997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1324395272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 err="1">
                          <a:effectLst/>
                        </a:rPr>
                        <a:t>Review</a:t>
                      </a:r>
                      <a:r>
                        <a:rPr lang="da-DK" sz="1400" u="none" strike="noStrike" dirty="0">
                          <a:effectLst/>
                        </a:rPr>
                        <a:t> og </a:t>
                      </a:r>
                      <a:r>
                        <a:rPr lang="da-DK" sz="1400" u="none" strike="noStrike" dirty="0" err="1">
                          <a:effectLst/>
                        </a:rPr>
                        <a:t>planning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5954642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320025325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50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09-dec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1889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sammenligning af metoder + rapportskrivning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Rapportskrivning</a:t>
                      </a:r>
                      <a:b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Ingen lærer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Rapportskrivning</a:t>
                      </a:r>
                      <a:b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Ingen lærer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Rapportskrivning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Ingen lærer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86336883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valg </a:t>
                      </a:r>
                      <a:r>
                        <a:rPr lang="da-DK" sz="1400" u="none" strike="noStrike" dirty="0">
                          <a:effectLst/>
                        </a:rPr>
                        <a:t>af metode + rapportskrivning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792126581"/>
                  </a:ext>
                </a:extLst>
              </a:tr>
            </a:tbl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2787805" y="6501482"/>
            <a:ext cx="491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>
                <a:solidFill>
                  <a:srgbClr val="FF0000"/>
                </a:solidFill>
              </a:rPr>
              <a:t>Eksamensopgave afleveres 15/12</a:t>
            </a:r>
            <a:endParaRPr 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5386039" cy="610204"/>
          </a:xfrm>
        </p:spPr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47-50 B-</a:t>
            </a:r>
            <a:r>
              <a:rPr lang="en-US" sz="2450" dirty="0" err="1" smtClean="0">
                <a:ea typeface="Verdana"/>
              </a:rPr>
              <a:t>klassen</a:t>
            </a:r>
            <a:endParaRPr lang="en-US" dirty="0">
              <a:ea typeface="Verdana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912009" y="6044630"/>
            <a:ext cx="7453795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Eksamensprojekt afleveres senest søndag d. 15/12 – kl. 23.59!</a:t>
            </a:r>
            <a:endParaRPr lang="da-DK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95892"/>
              </p:ext>
            </p:extLst>
          </p:nvPr>
        </p:nvGraphicFramePr>
        <p:xfrm>
          <a:off x="234174" y="610204"/>
          <a:ext cx="8809463" cy="5921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043">
                  <a:extLst>
                    <a:ext uri="{9D8B030D-6E8A-4147-A177-3AD203B41FA5}">
                      <a16:colId xmlns:a16="http://schemas.microsoft.com/office/drawing/2014/main" val="3483410847"/>
                    </a:ext>
                  </a:extLst>
                </a:gridCol>
                <a:gridCol w="1785076">
                  <a:extLst>
                    <a:ext uri="{9D8B030D-6E8A-4147-A177-3AD203B41FA5}">
                      <a16:colId xmlns:a16="http://schemas.microsoft.com/office/drawing/2014/main" val="3661804263"/>
                    </a:ext>
                  </a:extLst>
                </a:gridCol>
                <a:gridCol w="1470061">
                  <a:extLst>
                    <a:ext uri="{9D8B030D-6E8A-4147-A177-3AD203B41FA5}">
                      <a16:colId xmlns:a16="http://schemas.microsoft.com/office/drawing/2014/main" val="2965368098"/>
                    </a:ext>
                  </a:extLst>
                </a:gridCol>
                <a:gridCol w="1555294">
                  <a:extLst>
                    <a:ext uri="{9D8B030D-6E8A-4147-A177-3AD203B41FA5}">
                      <a16:colId xmlns:a16="http://schemas.microsoft.com/office/drawing/2014/main" val="778081697"/>
                    </a:ext>
                  </a:extLst>
                </a:gridCol>
                <a:gridCol w="1553928">
                  <a:extLst>
                    <a:ext uri="{9D8B030D-6E8A-4147-A177-3AD203B41FA5}">
                      <a16:colId xmlns:a16="http://schemas.microsoft.com/office/drawing/2014/main" val="14750484"/>
                    </a:ext>
                  </a:extLst>
                </a:gridCol>
                <a:gridCol w="1425061">
                  <a:extLst>
                    <a:ext uri="{9D8B030D-6E8A-4147-A177-3AD203B41FA5}">
                      <a16:colId xmlns:a16="http://schemas.microsoft.com/office/drawing/2014/main" val="2869403966"/>
                    </a:ext>
                  </a:extLst>
                </a:gridCol>
              </a:tblGrid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47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18-nov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5999"/>
                  </a:ext>
                </a:extLst>
              </a:tr>
              <a:tr h="664241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 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370216410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smtClean="0">
                          <a:effectLst/>
                        </a:rPr>
                        <a:t>I skal have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user</a:t>
                      </a:r>
                      <a:r>
                        <a:rPr lang="da-DK" sz="1400" u="none" strike="noStrike" dirty="0" smtClean="0">
                          <a:effectLst/>
                        </a:rPr>
                        <a:t>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 smtClean="0">
                          <a:effectLst/>
                        </a:rPr>
                        <a:t> klar i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Taiga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403594466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1057591274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48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25-nov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5087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2046958442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2236605665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649387643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49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02-dec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9997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1324395272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 err="1">
                          <a:effectLst/>
                        </a:rPr>
                        <a:t>Review</a:t>
                      </a:r>
                      <a:r>
                        <a:rPr lang="da-DK" sz="1400" u="none" strike="noStrike" dirty="0">
                          <a:effectLst/>
                        </a:rPr>
                        <a:t> og </a:t>
                      </a:r>
                      <a:r>
                        <a:rPr lang="da-DK" sz="1400" u="none" strike="noStrike" dirty="0" err="1">
                          <a:effectLst/>
                        </a:rPr>
                        <a:t>planning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5954642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320025325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50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09-dec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1889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valg af metode + rapportskrivning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Rapportskrivning</a:t>
                      </a:r>
                      <a:b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Ingen lærer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Rapportskrivning</a:t>
                      </a:r>
                      <a:b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Ingen lærer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Rapportskrivning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Ingen lærer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86336883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</a:t>
                      </a:r>
                    </a:p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sammenligning af metoder + rapportskrivning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792126581"/>
                  </a:ext>
                </a:extLst>
              </a:tr>
            </a:tbl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3144644" y="6442087"/>
            <a:ext cx="491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>
                <a:solidFill>
                  <a:srgbClr val="FF0000"/>
                </a:solidFill>
              </a:rPr>
              <a:t>Eksamensopgave afleveres 15/12</a:t>
            </a:r>
            <a:endParaRPr 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E44BB3-60CB-4FC9-8601-5E73CAE98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5386039" cy="610204"/>
          </a:xfrm>
        </p:spPr>
        <p:txBody>
          <a:bodyPr anchor="t"/>
          <a:lstStyle/>
          <a:p>
            <a:pPr marL="257175" indent="-257175"/>
            <a:r>
              <a:rPr lang="en-US" sz="2450" dirty="0">
                <a:ea typeface="Verdana"/>
              </a:rPr>
              <a:t>UGE </a:t>
            </a:r>
            <a:r>
              <a:rPr lang="en-US" sz="2450" dirty="0" smtClean="0">
                <a:ea typeface="Verdana"/>
              </a:rPr>
              <a:t>47-50 Bornholm</a:t>
            </a:r>
            <a:endParaRPr lang="en-US" dirty="0">
              <a:ea typeface="Verdana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912009" y="6044630"/>
            <a:ext cx="7453795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Eksamensprojekt afleveres senest søndag d. 15/12 – kl. 23.59!</a:t>
            </a:r>
            <a:endParaRPr lang="da-DK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75704"/>
              </p:ext>
            </p:extLst>
          </p:nvPr>
        </p:nvGraphicFramePr>
        <p:xfrm>
          <a:off x="234174" y="610204"/>
          <a:ext cx="8809463" cy="5921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043">
                  <a:extLst>
                    <a:ext uri="{9D8B030D-6E8A-4147-A177-3AD203B41FA5}">
                      <a16:colId xmlns:a16="http://schemas.microsoft.com/office/drawing/2014/main" val="3483410847"/>
                    </a:ext>
                  </a:extLst>
                </a:gridCol>
                <a:gridCol w="1785076">
                  <a:extLst>
                    <a:ext uri="{9D8B030D-6E8A-4147-A177-3AD203B41FA5}">
                      <a16:colId xmlns:a16="http://schemas.microsoft.com/office/drawing/2014/main" val="3661804263"/>
                    </a:ext>
                  </a:extLst>
                </a:gridCol>
                <a:gridCol w="1470061">
                  <a:extLst>
                    <a:ext uri="{9D8B030D-6E8A-4147-A177-3AD203B41FA5}">
                      <a16:colId xmlns:a16="http://schemas.microsoft.com/office/drawing/2014/main" val="2965368098"/>
                    </a:ext>
                  </a:extLst>
                </a:gridCol>
                <a:gridCol w="1555294">
                  <a:extLst>
                    <a:ext uri="{9D8B030D-6E8A-4147-A177-3AD203B41FA5}">
                      <a16:colId xmlns:a16="http://schemas.microsoft.com/office/drawing/2014/main" val="778081697"/>
                    </a:ext>
                  </a:extLst>
                </a:gridCol>
                <a:gridCol w="1553928">
                  <a:extLst>
                    <a:ext uri="{9D8B030D-6E8A-4147-A177-3AD203B41FA5}">
                      <a16:colId xmlns:a16="http://schemas.microsoft.com/office/drawing/2014/main" val="14750484"/>
                    </a:ext>
                  </a:extLst>
                </a:gridCol>
                <a:gridCol w="1425061">
                  <a:extLst>
                    <a:ext uri="{9D8B030D-6E8A-4147-A177-3AD203B41FA5}">
                      <a16:colId xmlns:a16="http://schemas.microsoft.com/office/drawing/2014/main" val="2869403966"/>
                    </a:ext>
                  </a:extLst>
                </a:gridCol>
              </a:tblGrid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47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18-nov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5999"/>
                  </a:ext>
                </a:extLst>
              </a:tr>
              <a:tr h="664241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 ZOOM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 skal have </a:t>
                      </a:r>
                      <a:r>
                        <a:rPr lang="da-DK" sz="1400" u="none" strike="noStrike" dirty="0" err="1">
                          <a:effectLst/>
                        </a:rPr>
                        <a:t>user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stories</a:t>
                      </a:r>
                      <a:r>
                        <a:rPr lang="da-DK" sz="1400" u="none" strike="noStrike" dirty="0">
                          <a:effectLst/>
                        </a:rPr>
                        <a:t> klar i </a:t>
                      </a:r>
                      <a:r>
                        <a:rPr lang="da-DK" sz="1400" u="none" strike="noStrike" dirty="0" err="1">
                          <a:effectLst/>
                        </a:rPr>
                        <a:t>Taiga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370216410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smtClean="0">
                          <a:effectLst/>
                        </a:rPr>
                        <a:t>I skal have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user</a:t>
                      </a:r>
                      <a:r>
                        <a:rPr lang="da-DK" sz="1400" u="none" strike="noStrike" dirty="0" smtClean="0">
                          <a:effectLst/>
                        </a:rPr>
                        <a:t>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stories</a:t>
                      </a:r>
                      <a:r>
                        <a:rPr lang="da-DK" sz="1400" u="none" strike="noStrike" dirty="0" smtClean="0">
                          <a:effectLst/>
                        </a:rPr>
                        <a:t> klar i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Taiga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403594466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1057591274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48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25-nov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5087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 ZOOM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2046958442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2236605665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649387643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49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 smtClean="0">
                          <a:effectLst/>
                        </a:rPr>
                        <a:t>02-dec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9997"/>
                  </a:ext>
                </a:extLst>
              </a:tr>
              <a:tr h="221414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u="none" strike="noStrike" dirty="0" smtClean="0">
                          <a:effectLst/>
                        </a:rPr>
                        <a:t>PAB &amp; TUHE ZOOM</a:t>
                      </a:r>
                      <a:br>
                        <a:rPr lang="da-DK" sz="1400" u="none" strike="noStrike" dirty="0" smtClean="0">
                          <a:effectLst/>
                        </a:rPr>
                      </a:br>
                      <a:r>
                        <a:rPr lang="da-DK" sz="1400" u="none" strike="noStrike" dirty="0" err="1" smtClean="0">
                          <a:effectLst/>
                        </a:rPr>
                        <a:t>Review</a:t>
                      </a:r>
                      <a:r>
                        <a:rPr lang="da-DK" sz="1400" u="none" strike="noStrike" dirty="0" smtClean="0">
                          <a:effectLst/>
                        </a:rPr>
                        <a:t> og </a:t>
                      </a:r>
                      <a:r>
                        <a:rPr lang="da-DK" sz="1400" u="none" strike="noStrike" dirty="0" err="1" smtClean="0">
                          <a:effectLst/>
                        </a:rPr>
                        <a:t>planning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1324395272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PAB &amp; TUHE</a:t>
                      </a:r>
                      <a:r>
                        <a:rPr lang="da-DK" sz="1400" u="none" strike="noStrike" dirty="0">
                          <a:effectLst/>
                        </a:rPr>
                        <a:t/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 err="1">
                          <a:effectLst/>
                        </a:rPr>
                        <a:t>Review</a:t>
                      </a:r>
                      <a:r>
                        <a:rPr lang="da-DK" sz="1400" u="none" strike="noStrike" dirty="0">
                          <a:effectLst/>
                        </a:rPr>
                        <a:t> og </a:t>
                      </a:r>
                      <a:r>
                        <a:rPr lang="da-DK" sz="1400" u="none" strike="noStrike" dirty="0" err="1">
                          <a:effectLst/>
                        </a:rPr>
                        <a:t>planning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5954642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3320025325"/>
                  </a:ext>
                </a:extLst>
              </a:tr>
              <a:tr h="20712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 dirty="0">
                          <a:effectLst/>
                        </a:rPr>
                        <a:t>uge </a:t>
                      </a:r>
                      <a:r>
                        <a:rPr lang="da-DK" sz="1200" u="sng" strike="noStrike" dirty="0" smtClean="0">
                          <a:effectLst/>
                        </a:rPr>
                        <a:t>50</a:t>
                      </a:r>
                      <a:endParaRPr lang="da-DK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09-dec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13-dec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1889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TUHE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valg af metode + rapportskrivning</a:t>
                      </a:r>
                      <a:endParaRPr lang="da-DK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Rapportskrivning</a:t>
                      </a:r>
                      <a:b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Ingen lærer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marL="0" marR="0" lvl="0" indent="0" algn="l" defTabSz="34296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Rapportskrivning</a:t>
                      </a:r>
                      <a:b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Ingen lærer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Rapportskrivning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Ingen lærer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86336883"/>
                  </a:ext>
                </a:extLst>
              </a:tr>
              <a:tr h="44282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????</a:t>
                      </a:r>
                    </a:p>
                    <a:p>
                      <a:pPr algn="l" fontAlgn="t"/>
                      <a:r>
                        <a:rPr lang="da-DK" sz="1400" u="none" strike="noStrike" dirty="0" smtClean="0">
                          <a:effectLst/>
                        </a:rPr>
                        <a:t>sammenligning af metoder + rapportskrivning</a:t>
                      </a:r>
                      <a:endParaRPr lang="da-DK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72" marR="5272" marT="527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/>
                </a:tc>
                <a:extLst>
                  <a:ext uri="{0D108BD9-81ED-4DB2-BD59-A6C34878D82A}">
                    <a16:rowId xmlns:a16="http://schemas.microsoft.com/office/drawing/2014/main" val="792126581"/>
                  </a:ext>
                </a:extLst>
              </a:tr>
            </a:tbl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3144644" y="6442087"/>
            <a:ext cx="491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>
                <a:solidFill>
                  <a:srgbClr val="FF0000"/>
                </a:solidFill>
              </a:rPr>
              <a:t>Eksamensopgave afleveres 15/12</a:t>
            </a:r>
            <a:endParaRPr 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06A60-0589-4BC7-85B3-41B149DA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532" y="758903"/>
            <a:ext cx="8086620" cy="4114180"/>
          </a:xfrm>
        </p:spPr>
        <p:txBody>
          <a:bodyPr anchor="t"/>
          <a:lstStyle/>
          <a:p>
            <a:pPr marL="257175" indent="-257175"/>
            <a:r>
              <a:rPr lang="en-US" sz="2800" b="0" dirty="0">
                <a:ea typeface="Verdana"/>
              </a:rPr>
              <a:t>Study </a:t>
            </a:r>
            <a:r>
              <a:rPr lang="en-US" sz="2800" b="0" dirty="0" smtClean="0">
                <a:ea typeface="Verdana"/>
              </a:rPr>
              <a:t>points</a:t>
            </a:r>
          </a:p>
          <a:p>
            <a:pPr marL="257175" indent="-257175"/>
            <a:r>
              <a:rPr lang="en-US" sz="2800" b="0" dirty="0" err="1" smtClean="0">
                <a:ea typeface="Verdana"/>
              </a:rPr>
              <a:t>Fordeles</a:t>
            </a:r>
            <a:r>
              <a:rPr lang="en-US" sz="2800" b="0" dirty="0" smtClean="0">
                <a:ea typeface="Verdana"/>
              </a:rPr>
              <a:t> </a:t>
            </a:r>
            <a:r>
              <a:rPr lang="en-US" sz="2800" b="0" dirty="0" err="1" smtClean="0">
                <a:ea typeface="Verdana"/>
              </a:rPr>
              <a:t>på</a:t>
            </a:r>
            <a:endParaRPr lang="en-US" sz="2800" b="0" dirty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>
                <a:ea typeface="Verdana"/>
              </a:rPr>
              <a:t>T</a:t>
            </a:r>
            <a:r>
              <a:rPr lang="en-US" sz="2400" b="0" dirty="0" err="1" smtClean="0">
                <a:ea typeface="Verdana"/>
              </a:rPr>
              <a:t>ilstedeværelse</a:t>
            </a:r>
            <a:r>
              <a:rPr lang="en-US" sz="2400" b="0" dirty="0" smtClean="0">
                <a:ea typeface="Verdana"/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ea typeface="Verdana"/>
              </a:rPr>
              <a:t>Opgaver</a:t>
            </a:r>
            <a:r>
              <a:rPr lang="en-US" sz="2400" b="0" dirty="0" smtClean="0">
                <a:ea typeface="Verdana"/>
              </a:rPr>
              <a:t>/</a:t>
            </a:r>
            <a:r>
              <a:rPr lang="en-US" sz="2400" b="0" dirty="0" err="1" smtClean="0">
                <a:ea typeface="Verdana"/>
              </a:rPr>
              <a:t>præsentationer</a:t>
            </a:r>
            <a:endParaRPr lang="en-US" sz="2400" b="0" dirty="0" smtClean="0">
              <a:ea typeface="Verdan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ea typeface="Verdana"/>
              </a:rPr>
              <a:t>Deltagelse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i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Scrummøder</a:t>
            </a:r>
            <a:r>
              <a:rPr lang="en-US" sz="2400" b="0" dirty="0" smtClean="0">
                <a:ea typeface="Verdana"/>
              </a:rPr>
              <a:t>, </a:t>
            </a:r>
            <a:r>
              <a:rPr lang="en-US" sz="2400" b="0" dirty="0" err="1" smtClean="0">
                <a:ea typeface="Verdana"/>
              </a:rPr>
              <a:t>inkl</a:t>
            </a:r>
            <a:r>
              <a:rPr lang="en-US" sz="2400" b="0" dirty="0" smtClean="0">
                <a:ea typeface="Verdana"/>
              </a:rPr>
              <a:t>. </a:t>
            </a:r>
            <a:r>
              <a:rPr lang="en-US" sz="2400" b="0" dirty="0" err="1" smtClean="0">
                <a:ea typeface="Verdana"/>
              </a:rPr>
              <a:t>forberedelse</a:t>
            </a:r>
            <a:endParaRPr lang="en-US" sz="2400" b="0" dirty="0" smtClean="0">
              <a:ea typeface="Verdana"/>
            </a:endParaRPr>
          </a:p>
          <a:p>
            <a:pPr marL="0" indent="0"/>
            <a:endParaRPr lang="en-US" sz="2400" b="0" dirty="0">
              <a:ea typeface="Verdana"/>
            </a:endParaRPr>
          </a:p>
          <a:p>
            <a:pPr marL="0" indent="0"/>
            <a:r>
              <a:rPr lang="en-US" sz="2400" b="0" dirty="0" err="1" smtClean="0">
                <a:ea typeface="Verdana"/>
              </a:rPr>
              <a:t>Præcis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oversigt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i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starten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af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næste</a:t>
            </a:r>
            <a:r>
              <a:rPr lang="en-US" sz="2400" b="0" dirty="0" smtClean="0">
                <a:ea typeface="Verdana"/>
              </a:rPr>
              <a:t> </a:t>
            </a:r>
            <a:r>
              <a:rPr lang="en-US" sz="2400" b="0" dirty="0" err="1" smtClean="0">
                <a:ea typeface="Verdana"/>
              </a:rPr>
              <a:t>uge</a:t>
            </a:r>
            <a:r>
              <a:rPr lang="en-US" sz="2400" b="0" dirty="0" smtClean="0">
                <a:ea typeface="Verdana"/>
              </a:rPr>
              <a:t>!</a:t>
            </a:r>
            <a:endParaRPr lang="en-US" sz="2400" b="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5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7799aa21b1f349d89cc1cda1b2dfdb556f839a"/>
</p:tagLst>
</file>

<file path=ppt/theme/theme1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E1DB2-FED9-4344-9305-5F6E489A1BD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7d4bd1a6-963b-4ce5-9d6a-82f9bec88dc5"/>
    <ds:schemaRef ds:uri="d40e101a-1fec-4fbd-a9d0-ed41492f4cd8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F75FA2-1E9A-4522-9232-094BFAE21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7B0C88-6F94-4148-8655-2A022AAE1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895</Words>
  <Application>Microsoft Office PowerPoint</Application>
  <PresentationFormat>Skærmshow (4:3)</PresentationFormat>
  <Paragraphs>372</Paragraphs>
  <Slides>18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Wingdings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 Bech (PAB - Adjunkt - Cphbusiness)</dc:creator>
  <cp:lastModifiedBy>Tue Hellstern (TUHE - Programleder - Cphbusiness)</cp:lastModifiedBy>
  <cp:revision>66</cp:revision>
  <dcterms:modified xsi:type="dcterms:W3CDTF">2019-10-01T10:28:57Z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