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7" r:id="rId4"/>
    <p:sldId id="265" r:id="rId5"/>
    <p:sldId id="259" r:id="rId6"/>
    <p:sldId id="263" r:id="rId7"/>
    <p:sldId id="268" r:id="rId8"/>
    <p:sldId id="270" r:id="rId9"/>
    <p:sldId id="27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E145-4467-4EC3-BAA3-0374DBC08ABC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F939-DF3E-485C-A98B-AA660E991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72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E145-4467-4EC3-BAA3-0374DBC08ABC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F939-DF3E-485C-A98B-AA660E991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65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E145-4467-4EC3-BAA3-0374DBC08ABC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F939-DF3E-485C-A98B-AA660E991F2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9250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E145-4467-4EC3-BAA3-0374DBC08ABC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F939-DF3E-485C-A98B-AA660E991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26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E145-4467-4EC3-BAA3-0374DBC08ABC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F939-DF3E-485C-A98B-AA660E991F2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6344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E145-4467-4EC3-BAA3-0374DBC08ABC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F939-DF3E-485C-A98B-AA660E991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520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E145-4467-4EC3-BAA3-0374DBC08ABC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F939-DF3E-485C-A98B-AA660E991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19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E145-4467-4EC3-BAA3-0374DBC08ABC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F939-DF3E-485C-A98B-AA660E991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871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E145-4467-4EC3-BAA3-0374DBC08ABC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F939-DF3E-485C-A98B-AA660E991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977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E145-4467-4EC3-BAA3-0374DBC08ABC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F939-DF3E-485C-A98B-AA660E991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136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E145-4467-4EC3-BAA3-0374DBC08ABC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F939-DF3E-485C-A98B-AA660E991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097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E145-4467-4EC3-BAA3-0374DBC08ABC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F939-DF3E-485C-A98B-AA660E991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94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E145-4467-4EC3-BAA3-0374DBC08ABC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F939-DF3E-485C-A98B-AA660E991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362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E145-4467-4EC3-BAA3-0374DBC08ABC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F939-DF3E-485C-A98B-AA660E991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378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E145-4467-4EC3-BAA3-0374DBC08ABC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F939-DF3E-485C-A98B-AA660E991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940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E145-4467-4EC3-BAA3-0374DBC08ABC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F939-DF3E-485C-A98B-AA660E991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733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2E145-4467-4EC3-BAA3-0374DBC08ABC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D62F939-DF3E-485C-A98B-AA660E991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450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5B754-CA87-4929-B873-C4131FBD62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Mushrooms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7916D-AF19-455C-A049-9E87475C08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Corey Haigh</a:t>
            </a:r>
          </a:p>
          <a:p>
            <a:r>
              <a:rPr lang="en-US" dirty="0"/>
              <a:t>Kaggle Mushroom Data Set</a:t>
            </a:r>
          </a:p>
        </p:txBody>
      </p:sp>
    </p:spTree>
    <p:extLst>
      <p:ext uri="{BB962C8B-B14F-4D97-AF65-F5344CB8AC3E}">
        <p14:creationId xmlns:p14="http://schemas.microsoft.com/office/powerpoint/2010/main" val="3909826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7E629-2DB8-4EC7-89CD-FDF5C678C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41EB1-CC2C-426F-B34E-E90D16EA383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Identify easy set of rules to distinguish </a:t>
            </a:r>
            <a:r>
              <a:rPr lang="en-US" sz="2000" dirty="0">
                <a:solidFill>
                  <a:srgbClr val="FF0000"/>
                </a:solidFill>
              </a:rPr>
              <a:t>poisonous</a:t>
            </a:r>
            <a:r>
              <a:rPr lang="en-US" sz="2000" dirty="0"/>
              <a:t> from </a:t>
            </a:r>
            <a:r>
              <a:rPr lang="en-US" sz="2000" dirty="0">
                <a:solidFill>
                  <a:srgbClr val="00B050"/>
                </a:solidFill>
              </a:rPr>
              <a:t>edible</a:t>
            </a:r>
            <a:r>
              <a:rPr lang="en-US" sz="2000" dirty="0"/>
              <a:t> mushrooms.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1CB6182-5C76-418C-B558-31D3A2EB8A8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0" r="750"/>
          <a:stretch/>
        </p:blipFill>
        <p:spPr bwMode="auto">
          <a:xfrm>
            <a:off x="5401253" y="1325488"/>
            <a:ext cx="6113413" cy="4827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6143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7E629-2DB8-4EC7-89CD-FDF5C678C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Decision Tree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BA5ADA-D956-4E04-9A7A-24524BA7C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148" y="1015379"/>
            <a:ext cx="5724939" cy="4961351"/>
          </a:xfrm>
          <a:prstGeom prst="rect">
            <a:avLst/>
          </a:prstGeom>
        </p:spPr>
      </p:pic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68FE32B-35C8-4A4B-AE56-76E758E13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863" y="2776538"/>
            <a:ext cx="3854450" cy="2584450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By using a decision tree we are able to achieve 97.5% accuracy with a 95% CI of (.969-.981).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825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79C15-C246-4F57-9165-7E612B5BC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1185205"/>
            <a:ext cx="8596667" cy="617092"/>
          </a:xfrm>
        </p:spPr>
        <p:txBody>
          <a:bodyPr>
            <a:normAutofit fontScale="90000"/>
          </a:bodyPr>
          <a:lstStyle/>
          <a:p>
            <a:br>
              <a:rPr lang="en-US" sz="3600" dirty="0"/>
            </a:br>
            <a:r>
              <a:rPr lang="en-US" sz="3600" dirty="0"/>
              <a:t>Scent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AD5DA5-A5BC-4B54-9D49-D78BA9399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2" y="2624138"/>
            <a:ext cx="8596667" cy="117888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By only checking the scent of a mushroom we are able to predict whether it is poisonous or edible 98.5% of the time, with a 95% CI of (.9825-.9917).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2303D8-BB63-4F18-AB4A-FA83E2831354}"/>
              </a:ext>
            </a:extLst>
          </p:cNvPr>
          <p:cNvSpPr txBox="1"/>
          <p:nvPr/>
        </p:nvSpPr>
        <p:spPr>
          <a:xfrm>
            <a:off x="677332" y="4857188"/>
            <a:ext cx="81907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If a mushroom smells </a:t>
            </a:r>
            <a:r>
              <a:rPr lang="en-US" sz="2000" dirty="0">
                <a:solidFill>
                  <a:srgbClr val="FF0000"/>
                </a:solidFill>
              </a:rPr>
              <a:t>foul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0000"/>
                </a:solidFill>
              </a:rPr>
              <a:t>musty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0000"/>
                </a:solidFill>
              </a:rPr>
              <a:t>pungent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0000"/>
                </a:solidFill>
              </a:rPr>
              <a:t>spicy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0000"/>
                </a:solidFill>
              </a:rPr>
              <a:t>creosote</a:t>
            </a:r>
            <a:r>
              <a:rPr lang="en-US" sz="2000" dirty="0"/>
              <a:t>, or </a:t>
            </a:r>
            <a:r>
              <a:rPr lang="en-US" sz="2000" dirty="0">
                <a:solidFill>
                  <a:srgbClr val="FF0000"/>
                </a:solidFill>
              </a:rPr>
              <a:t>fishy</a:t>
            </a:r>
            <a:r>
              <a:rPr lang="en-US" sz="2000" dirty="0"/>
              <a:t> then it is </a:t>
            </a:r>
            <a:r>
              <a:rPr lang="en-US" sz="2000" dirty="0">
                <a:solidFill>
                  <a:srgbClr val="FF0000"/>
                </a:solidFill>
              </a:rPr>
              <a:t>poisonous</a:t>
            </a:r>
            <a:r>
              <a:rPr lang="en-US" sz="2000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824B72-55F7-40F4-BED0-165B54599824}"/>
              </a:ext>
            </a:extLst>
          </p:cNvPr>
          <p:cNvSpPr txBox="1"/>
          <p:nvPr/>
        </p:nvSpPr>
        <p:spPr>
          <a:xfrm>
            <a:off x="677332" y="3841525"/>
            <a:ext cx="81907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If a mushroom smells like </a:t>
            </a:r>
            <a:r>
              <a:rPr lang="en-US" sz="2000" dirty="0">
                <a:solidFill>
                  <a:srgbClr val="00B050"/>
                </a:solidFill>
              </a:rPr>
              <a:t>almond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B050"/>
                </a:solidFill>
              </a:rPr>
              <a:t>anise</a:t>
            </a:r>
            <a:r>
              <a:rPr lang="en-US" sz="2000" dirty="0"/>
              <a:t>, or contains </a:t>
            </a:r>
            <a:r>
              <a:rPr lang="en-US" sz="2000" dirty="0">
                <a:solidFill>
                  <a:srgbClr val="00B050"/>
                </a:solidFill>
              </a:rPr>
              <a:t>no odor </a:t>
            </a:r>
            <a:r>
              <a:rPr lang="en-US" sz="2000" dirty="0"/>
              <a:t>then it is </a:t>
            </a:r>
            <a:r>
              <a:rPr lang="en-US" sz="2000" dirty="0">
                <a:solidFill>
                  <a:srgbClr val="00B050"/>
                </a:solidFill>
              </a:rPr>
              <a:t>edible</a:t>
            </a:r>
            <a:r>
              <a:rPr lang="en-US" sz="2000" dirty="0"/>
              <a:t>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84454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3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916A9-5FE9-42DE-B333-5F772748F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Rule Accuracy Table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7F93CF0-C6C1-4F50-AB17-00FBD78C5E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90478"/>
              </p:ext>
            </p:extLst>
          </p:nvPr>
        </p:nvGraphicFramePr>
        <p:xfrm>
          <a:off x="838200" y="1388302"/>
          <a:ext cx="10515600" cy="4351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60194214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3901658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3834571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7465280"/>
                    </a:ext>
                  </a:extLst>
                </a:gridCol>
              </a:tblGrid>
              <a:tr h="435134">
                <a:tc>
                  <a:txBody>
                    <a:bodyPr/>
                    <a:lstStyle/>
                    <a:p>
                      <a:r>
                        <a:rPr lang="en-US" dirty="0"/>
                        <a:t>Smell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 Correct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 Wrong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185683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r>
                        <a:rPr lang="en-US" dirty="0"/>
                        <a:t>Almond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82926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r>
                        <a:rPr lang="en-US" dirty="0"/>
                        <a:t>Anise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65258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r>
                        <a:rPr lang="en-US" dirty="0"/>
                        <a:t>Creosote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944984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r>
                        <a:rPr lang="en-US" dirty="0"/>
                        <a:t>Fishy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20205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r>
                        <a:rPr lang="en-US" dirty="0"/>
                        <a:t>Foul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59021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Musty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3408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97%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345961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r>
                        <a:rPr lang="en-US" dirty="0"/>
                        <a:t>No odor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174825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r>
                        <a:rPr lang="en-US" dirty="0"/>
                        <a:t>Pungent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391073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r>
                        <a:rPr lang="en-US" dirty="0"/>
                        <a:t>Spicy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21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3426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79C15-C246-4F57-9165-7E612B5BC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1185204"/>
            <a:ext cx="8596667" cy="56673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Multiple Characteristics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AD5DA5-A5BC-4B54-9D49-D78BA9399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2" y="2624138"/>
            <a:ext cx="8596667" cy="80486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By increasing the number of rules we are able to achieve 100% accuracy in classification of edible or poisonous mushrooms.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2303D8-BB63-4F18-AB4A-FA83E2831354}"/>
              </a:ext>
            </a:extLst>
          </p:cNvPr>
          <p:cNvSpPr txBox="1"/>
          <p:nvPr/>
        </p:nvSpPr>
        <p:spPr>
          <a:xfrm>
            <a:off x="677332" y="3803023"/>
            <a:ext cx="81907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Creates too much added complexity.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09850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79C15-C246-4F57-9165-7E612B5BC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Comparisons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6282F1-B389-42F9-A17A-49C96502E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2035" y="2280674"/>
            <a:ext cx="2637183" cy="576262"/>
          </a:xfrm>
        </p:spPr>
        <p:txBody>
          <a:bodyPr/>
          <a:lstStyle/>
          <a:p>
            <a:r>
              <a:rPr lang="en-US" sz="3200" dirty="0"/>
              <a:t>Decision Tree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3C289B-F99B-4311-A66D-269EEBF310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12035" y="2880184"/>
            <a:ext cx="2637184" cy="3304117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97.5% Accuracy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002060"/>
                </a:solidFill>
              </a:rPr>
              <a:t>Moderately difficult rules to remember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76CE4F0-CFD0-4091-A33C-2364CC8DF4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902764" y="2262209"/>
            <a:ext cx="2637183" cy="576262"/>
          </a:xfrm>
        </p:spPr>
        <p:txBody>
          <a:bodyPr/>
          <a:lstStyle/>
          <a:p>
            <a:r>
              <a:rPr lang="en-US" sz="3200" dirty="0"/>
              <a:t>Scent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540301D-D911-459B-9B57-BC4DAA8273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902763" y="2880184"/>
            <a:ext cx="2895593" cy="3304117"/>
          </a:xfrm>
        </p:spPr>
        <p:txBody>
          <a:bodyPr/>
          <a:lstStyle/>
          <a:p>
            <a:endParaRPr lang="en-US" sz="2000" dirty="0">
              <a:solidFill>
                <a:srgbClr val="002060"/>
              </a:solidFill>
            </a:endParaRPr>
          </a:p>
          <a:p>
            <a:r>
              <a:rPr lang="en-US" sz="2000" dirty="0">
                <a:solidFill>
                  <a:srgbClr val="002060"/>
                </a:solidFill>
              </a:rPr>
              <a:t>98.5% Accuracy</a:t>
            </a:r>
          </a:p>
          <a:p>
            <a:endParaRPr lang="en-US" sz="2000" dirty="0">
              <a:solidFill>
                <a:srgbClr val="002060"/>
              </a:solidFill>
            </a:endParaRPr>
          </a:p>
          <a:p>
            <a:r>
              <a:rPr lang="en-US" sz="2000" dirty="0">
                <a:solidFill>
                  <a:srgbClr val="00B050"/>
                </a:solidFill>
              </a:rPr>
              <a:t>Very easy rules to remember</a:t>
            </a:r>
          </a:p>
          <a:p>
            <a:endParaRPr lang="en-US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79F11B4B-80E2-4B6F-BFA6-80E058BA7526}"/>
              </a:ext>
            </a:extLst>
          </p:cNvPr>
          <p:cNvSpPr txBox="1">
            <a:spLocks/>
          </p:cNvSpPr>
          <p:nvPr/>
        </p:nvSpPr>
        <p:spPr>
          <a:xfrm>
            <a:off x="7593493" y="2258296"/>
            <a:ext cx="3432311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Multiple Characteristics</a:t>
            </a:r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CA1179F2-A76B-42F4-9A75-05BE2E31AE7E}"/>
              </a:ext>
            </a:extLst>
          </p:cNvPr>
          <p:cNvSpPr txBox="1">
            <a:spLocks/>
          </p:cNvSpPr>
          <p:nvPr/>
        </p:nvSpPr>
        <p:spPr>
          <a:xfrm>
            <a:off x="7593493" y="2856936"/>
            <a:ext cx="2637183" cy="3304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solidFill>
                <a:srgbClr val="00B050"/>
              </a:solidFill>
            </a:endParaRPr>
          </a:p>
          <a:p>
            <a:r>
              <a:rPr lang="en-US" sz="2000" dirty="0">
                <a:solidFill>
                  <a:srgbClr val="00B050"/>
                </a:solidFill>
              </a:rPr>
              <a:t>100% Accuracy</a:t>
            </a:r>
          </a:p>
          <a:p>
            <a:endParaRPr lang="en-US" sz="2000" dirty="0">
              <a:solidFill>
                <a:srgbClr val="00B05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Rules are extremely hard to remember</a:t>
            </a:r>
          </a:p>
        </p:txBody>
      </p:sp>
    </p:spTree>
    <p:extLst>
      <p:ext uri="{BB962C8B-B14F-4D97-AF65-F5344CB8AC3E}">
        <p14:creationId xmlns:p14="http://schemas.microsoft.com/office/powerpoint/2010/main" val="2348382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79C15-C246-4F57-9165-7E612B5BC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1185205"/>
            <a:ext cx="8596667" cy="617092"/>
          </a:xfrm>
        </p:spPr>
        <p:txBody>
          <a:bodyPr>
            <a:normAutofit fontScale="90000"/>
          </a:bodyPr>
          <a:lstStyle/>
          <a:p>
            <a:br>
              <a:rPr lang="en-US" sz="3600" dirty="0"/>
            </a:br>
            <a:r>
              <a:rPr lang="en-US" sz="3600" dirty="0"/>
              <a:t>Conclusion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AD5DA5-A5BC-4B54-9D49-D78BA9399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2" y="2624138"/>
            <a:ext cx="8596667" cy="1178885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Almond, anise, and odorless mushrooms are edible.</a:t>
            </a:r>
          </a:p>
          <a:p>
            <a:endParaRPr lang="en-US" sz="2000" dirty="0"/>
          </a:p>
          <a:p>
            <a:r>
              <a:rPr lang="en-US" sz="2000" dirty="0"/>
              <a:t>All others are poisonous.</a:t>
            </a:r>
          </a:p>
        </p:txBody>
      </p:sp>
    </p:spTree>
    <p:extLst>
      <p:ext uri="{BB962C8B-B14F-4D97-AF65-F5344CB8AC3E}">
        <p14:creationId xmlns:p14="http://schemas.microsoft.com/office/powerpoint/2010/main" val="870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agic Mushrooms Are Expanding Minds and Advancing an Emerging Field of  Science | Discover Magazine">
            <a:extLst>
              <a:ext uri="{FF2B5EF4-FFF2-40B4-BE49-F238E27FC236}">
                <a16:creationId xmlns:a16="http://schemas.microsoft.com/office/drawing/2014/main" id="{D859147D-8BEF-4B08-978C-A60B6AB4B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9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B5B754-CA87-4929-B873-C4131FBD62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>
                <a:solidFill>
                  <a:srgbClr val="00B050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7916D-AF19-455C-A049-9E87475C08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5064" y="6329799"/>
            <a:ext cx="7766936" cy="528201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Discover Magazine, https://www.discovermagazine.com/mind/magic-mushrooms-are-expanding-minds-and-advancing-an-emerging-field-of</a:t>
            </a:r>
          </a:p>
        </p:txBody>
      </p:sp>
    </p:spTree>
    <p:extLst>
      <p:ext uri="{BB962C8B-B14F-4D97-AF65-F5344CB8AC3E}">
        <p14:creationId xmlns:p14="http://schemas.microsoft.com/office/powerpoint/2010/main" val="417584884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253</TotalTime>
  <Words>273</Words>
  <Application>Microsoft Office PowerPoint</Application>
  <PresentationFormat>Widescreen</PresentationFormat>
  <Paragraphs>79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Mushrooms</vt:lpstr>
      <vt:lpstr>Objective</vt:lpstr>
      <vt:lpstr>Decision Tree</vt:lpstr>
      <vt:lpstr> Scent</vt:lpstr>
      <vt:lpstr>One Rule Accuracy Table</vt:lpstr>
      <vt:lpstr>Multiple Characteristics</vt:lpstr>
      <vt:lpstr>Comparisons</vt:lpstr>
      <vt:lpstr> 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Mushrooms</dc:title>
  <dc:creator>CoreyP Haigh</dc:creator>
  <cp:lastModifiedBy>CoreyP Haigh</cp:lastModifiedBy>
  <cp:revision>3</cp:revision>
  <dcterms:created xsi:type="dcterms:W3CDTF">2021-08-16T00:36:42Z</dcterms:created>
  <dcterms:modified xsi:type="dcterms:W3CDTF">2021-08-16T22:03:46Z</dcterms:modified>
</cp:coreProperties>
</file>