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8" r:id="rId3"/>
    <p:sldId id="291" r:id="rId4"/>
    <p:sldId id="296" r:id="rId5"/>
    <p:sldId id="299" r:id="rId6"/>
    <p:sldId id="304" r:id="rId7"/>
    <p:sldId id="270" r:id="rId8"/>
    <p:sldId id="273" r:id="rId9"/>
    <p:sldId id="301" r:id="rId10"/>
    <p:sldId id="289" r:id="rId11"/>
    <p:sldId id="293" r:id="rId12"/>
    <p:sldId id="292" r:id="rId13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6763" autoAdjust="0"/>
  </p:normalViewPr>
  <p:slideViewPr>
    <p:cSldViewPr snapToGrid="0" snapToObjects="1">
      <p:cViewPr>
        <p:scale>
          <a:sx n="88" d="100"/>
          <a:sy n="88" d="100"/>
        </p:scale>
        <p:origin x="-1142" y="-5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38CAE-CD52-E84E-8DE8-51F3E92AF61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660D-3641-6A47-AC28-43EC27541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/>
          </a:p>
        </p:txBody>
      </p:sp>
      <p:sp>
        <p:nvSpPr>
          <p:cNvPr id="51204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A9AAE0-272B-4A64-ACF5-7D87571D657D}" type="slidenum">
              <a:rPr lang="da-DK" altLang="da-DK" smtClean="0"/>
              <a:pPr eaLnBrk="1" hangingPunct="1"/>
              <a:t>4</a:t>
            </a:fld>
            <a:endParaRPr lang="da-DK" alt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/>
          </a:p>
        </p:txBody>
      </p:sp>
      <p:sp>
        <p:nvSpPr>
          <p:cNvPr id="51204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A9AAE0-272B-4A64-ACF5-7D87571D657D}" type="slidenum">
              <a:rPr lang="da-DK" altLang="da-DK" smtClean="0"/>
              <a:pPr eaLnBrk="1" hangingPunct="1"/>
              <a:t>5</a:t>
            </a:fld>
            <a:endParaRPr lang="da-DK" altLang="da-D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DataMapperAlltheWay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8660D-3641-6A47-AC28-43EC27541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of test database : in-memory database (data structure):</a:t>
            </a:r>
            <a:r>
              <a:rPr lang="en-US" baseline="0" dirty="0" smtClean="0"/>
              <a:t> </a:t>
            </a:r>
            <a:r>
              <a:rPr lang="en-US" dirty="0" err="1" smtClean="0"/>
              <a:t>DataMapperStubbed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DataMapperAlltheWay</a:t>
            </a:r>
            <a:r>
              <a:rPr lang="en-US" dirty="0" smtClean="0"/>
              <a:t> Problem: Mapper has DB embedded</a:t>
            </a:r>
            <a:r>
              <a:rPr lang="en-US" baseline="0" dirty="0" smtClean="0"/>
              <a:t> = </a:t>
            </a:r>
            <a:r>
              <a:rPr lang="en-US" dirty="0" smtClean="0"/>
              <a:t>the bad encapsulation.</a:t>
            </a:r>
            <a:r>
              <a:rPr lang="en-US" baseline="0" dirty="0" smtClean="0"/>
              <a:t> We cannot do</a:t>
            </a:r>
            <a:r>
              <a:rPr lang="en-US" dirty="0" smtClean="0">
                <a:sym typeface="Wingdings" panose="05000000000000000000" pitchFamily="2" charset="2"/>
              </a:rPr>
              <a:t> DI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of design for testability: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DataMapperTestable</a:t>
            </a:r>
            <a:endParaRPr lang="en-US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8660D-3641-6A47-AC28-43EC27541A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/>
          </a:p>
        </p:txBody>
      </p:sp>
      <p:sp>
        <p:nvSpPr>
          <p:cNvPr id="51204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A9AAE0-272B-4A64-ACF5-7D87571D657D}" type="slidenum">
              <a:rPr lang="da-DK" altLang="da-DK" smtClean="0"/>
              <a:pPr eaLnBrk="1" hangingPunct="1"/>
              <a:t>9</a:t>
            </a:fld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79" y="362237"/>
            <a:ext cx="8431182" cy="1231605"/>
          </a:xfrm>
          <a:prstGeom prst="rect">
            <a:avLst/>
          </a:prstGeom>
        </p:spPr>
        <p:txBody>
          <a:bodyPr lIns="99377" tIns="49688" rIns="99377" bIns="49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51" y="1926755"/>
            <a:ext cx="8448437" cy="4772898"/>
          </a:xfrm>
          <a:prstGeom prst="rect">
            <a:avLst/>
          </a:prstGeom>
        </p:spPr>
        <p:txBody>
          <a:bodyPr lIns="99377" tIns="49688" rIns="99377" bIns="4968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29670" y="6934244"/>
            <a:ext cx="2070695" cy="496782"/>
          </a:xfrm>
          <a:prstGeom prst="rect">
            <a:avLst/>
          </a:prstGeom>
          <a:ln/>
        </p:spPr>
        <p:txBody>
          <a:bodyPr lIns="99377" tIns="49688" rIns="99377" bIns="49688"/>
          <a:lstStyle>
            <a:lvl1pPr>
              <a:defRPr/>
            </a:lvl1pPr>
          </a:lstStyle>
          <a:p>
            <a:pPr>
              <a:defRPr/>
            </a:pPr>
            <a:fld id="{1A0A91D5-9B26-4B85-90F2-20B724605B6A}" type="datetime1">
              <a:rPr lang="da-DK"/>
              <a:pPr>
                <a:defRPr/>
              </a:pPr>
              <a:t>18-04-2017</a:t>
            </a:fld>
            <a:endParaRPr lang="da-DK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0514" y="6906645"/>
            <a:ext cx="3452884" cy="496782"/>
          </a:xfrm>
          <a:prstGeom prst="rect">
            <a:avLst/>
          </a:prstGeom>
          <a:ln/>
        </p:spPr>
        <p:txBody>
          <a:bodyPr lIns="99377" tIns="49688" rIns="99377" bIns="49688"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4218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exceptions/tryResourceClose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rtinfowler.com/bliki/TestPyramid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MemoryTestDatabas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ade_patter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Automated test 2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Stubs vs mocks?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Stubs</a:t>
            </a:r>
          </a:p>
          <a:p>
            <a:r>
              <a:rPr lang="en-US" sz="2400" dirty="0" smtClean="0"/>
              <a:t>Pros:</a:t>
            </a:r>
          </a:p>
          <a:p>
            <a:pPr lvl="1"/>
            <a:r>
              <a:rPr lang="en-US" sz="1800" dirty="0" smtClean="0"/>
              <a:t>Fast and lightweight</a:t>
            </a:r>
          </a:p>
          <a:p>
            <a:pPr lvl="1"/>
            <a:r>
              <a:rPr lang="en-US" sz="1800" dirty="0" smtClean="0"/>
              <a:t>Easy to write and understand</a:t>
            </a:r>
          </a:p>
          <a:p>
            <a:r>
              <a:rPr lang="en-US" sz="2400" dirty="0" smtClean="0"/>
              <a:t>Cons:</a:t>
            </a:r>
          </a:p>
          <a:p>
            <a:pPr lvl="1"/>
            <a:r>
              <a:rPr lang="en-US" sz="1800" dirty="0" smtClean="0"/>
              <a:t>Specialized methods are required to verify state</a:t>
            </a:r>
          </a:p>
          <a:p>
            <a:pPr lvl="1"/>
            <a:r>
              <a:rPr lang="en-US" sz="1800" dirty="0" smtClean="0"/>
              <a:t>They don’t test behavior of faked objects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Mocks</a:t>
            </a:r>
            <a:endParaRPr lang="en-US" b="1" dirty="0"/>
          </a:p>
          <a:p>
            <a:r>
              <a:rPr lang="en-US" sz="2400" dirty="0"/>
              <a:t>Pros:</a:t>
            </a:r>
          </a:p>
          <a:p>
            <a:pPr lvl="1"/>
            <a:r>
              <a:rPr lang="en-US" sz="1800" dirty="0" smtClean="0"/>
              <a:t>They can track domain logic behavior  </a:t>
            </a:r>
            <a:endParaRPr lang="en-US" sz="1800" dirty="0"/>
          </a:p>
          <a:p>
            <a:r>
              <a:rPr lang="en-US" sz="2400" dirty="0" smtClean="0"/>
              <a:t>Cons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smtClean="0"/>
              <a:t>You need to learn a mocking framework</a:t>
            </a:r>
          </a:p>
          <a:p>
            <a:pPr lvl="1"/>
            <a:r>
              <a:rPr lang="en-US" sz="1800" dirty="0" smtClean="0"/>
              <a:t>You need to know how the mocked API works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 rot="577988">
            <a:off x="5344865" y="828394"/>
            <a:ext cx="4170167" cy="95410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Rule of thumb:</a:t>
            </a:r>
          </a:p>
          <a:p>
            <a:r>
              <a:rPr lang="en-US" sz="2800" i="1" dirty="0" smtClean="0"/>
              <a:t>Stub </a:t>
            </a:r>
            <a:r>
              <a:rPr lang="en-US" sz="2800" i="1" dirty="0"/>
              <a:t>queries; mock </a:t>
            </a:r>
            <a:r>
              <a:rPr lang="en-US" sz="2800" i="1" dirty="0" smtClean="0"/>
              <a:t>actions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6405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How to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dependencies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747250" cy="5937250"/>
          </a:xfrm>
        </p:spPr>
        <p:txBody>
          <a:bodyPr/>
          <a:lstStyle/>
          <a:p>
            <a:r>
              <a:rPr lang="da-DK" sz="2400" dirty="0" err="1" smtClean="0"/>
              <a:t>Use</a:t>
            </a:r>
            <a:r>
              <a:rPr lang="da-DK" sz="2400" dirty="0" smtClean="0"/>
              <a:t> Maven to handle </a:t>
            </a:r>
            <a:r>
              <a:rPr lang="da-DK" sz="2400" dirty="0" err="1" smtClean="0"/>
              <a:t>dependencies</a:t>
            </a:r>
            <a:r>
              <a:rPr lang="da-DK" sz="2400" dirty="0" smtClean="0"/>
              <a:t> in </a:t>
            </a:r>
            <a:r>
              <a:rPr lang="da-DK" sz="2400" dirty="0" err="1" smtClean="0"/>
              <a:t>Netbeans</a:t>
            </a:r>
            <a:r>
              <a:rPr lang="da-DK" sz="2400" dirty="0" smtClean="0"/>
              <a:t> </a:t>
            </a:r>
            <a:r>
              <a:rPr lang="da-DK" sz="2400" dirty="0" err="1" smtClean="0"/>
              <a:t>project</a:t>
            </a:r>
            <a:endParaRPr lang="da-DK" sz="2400" dirty="0" smtClean="0"/>
          </a:p>
          <a:p>
            <a:endParaRPr lang="da-DK" sz="2400" dirty="0" smtClean="0"/>
          </a:p>
          <a:p>
            <a:r>
              <a:rPr lang="da-DK" sz="2400" dirty="0" smtClean="0"/>
              <a:t>Pom.xml file:</a:t>
            </a:r>
          </a:p>
          <a:p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3227974" y="1958137"/>
            <a:ext cx="6452559" cy="5262979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&lt;version&gt;4.12&lt;/version&gt;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org.hamcrest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hamcrest-core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&lt;version&gt;1.3&lt;/version&gt;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org.mockito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&lt;version&gt;1.9.5&lt;/version&gt;        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mysql-connector-java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&lt;version&gt;5.1.23&lt;/version&gt;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124222"/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60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JDBC hint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b="1" dirty="0"/>
              <a:t>The </a:t>
            </a:r>
            <a:r>
              <a:rPr lang="da-DK" b="1" dirty="0" err="1"/>
              <a:t>try</a:t>
            </a:r>
            <a:r>
              <a:rPr lang="da-DK" b="1" dirty="0"/>
              <a:t>-with-</a:t>
            </a:r>
            <a:r>
              <a:rPr lang="da-DK" b="1" dirty="0" err="1"/>
              <a:t>resources</a:t>
            </a:r>
            <a:r>
              <a:rPr lang="da-DK" b="1" dirty="0"/>
              <a:t> Statement</a:t>
            </a:r>
          </a:p>
          <a:p>
            <a:endParaRPr lang="da-DK" dirty="0"/>
          </a:p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docs.oracle.com/javase/tutorial/essential/exceptions/tryResourceClose.html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36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Designing for testability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1168628"/>
            <a:ext cx="9602787" cy="2298700"/>
          </a:xfrm>
        </p:spPr>
        <p:txBody>
          <a:bodyPr/>
          <a:lstStyle/>
          <a:p>
            <a:r>
              <a:rPr lang="en-US" sz="2400" dirty="0" smtClean="0"/>
              <a:t>A modular design is composed of separate modules, each serving a particular purpose in the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hlinkClick r:id="rId2"/>
              </a:rPr>
              <a:t>SOLID</a:t>
            </a:r>
            <a:r>
              <a:rPr lang="en-US" sz="2400" dirty="0" smtClean="0"/>
              <a:t> principles and </a:t>
            </a:r>
            <a:r>
              <a:rPr lang="en-US" sz="2400" dirty="0" smtClean="0">
                <a:hlinkClick r:id="rId3"/>
              </a:rPr>
              <a:t>TDD</a:t>
            </a:r>
            <a:r>
              <a:rPr lang="en-US" sz="2400" dirty="0" smtClean="0"/>
              <a:t> can help you keep your code modular and testable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1" y="2306841"/>
            <a:ext cx="7204286" cy="260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6607836" y="4872380"/>
            <a:ext cx="199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Source: </a:t>
            </a:r>
            <a:r>
              <a:rPr lang="da-DK" sz="1200" dirty="0" err="1" smtClean="0"/>
              <a:t>Effective</a:t>
            </a:r>
            <a:r>
              <a:rPr lang="da-DK" sz="1200" dirty="0" smtClean="0"/>
              <a:t> </a:t>
            </a:r>
            <a:r>
              <a:rPr lang="da-DK" sz="1200" dirty="0" smtClean="0"/>
              <a:t>Unit </a:t>
            </a:r>
            <a:r>
              <a:rPr lang="da-DK" sz="1200" dirty="0" err="1" smtClean="0"/>
              <a:t>Testing</a:t>
            </a:r>
            <a:r>
              <a:rPr lang="da-DK" sz="1200" dirty="0" smtClean="0"/>
              <a:t> </a:t>
            </a:r>
            <a:r>
              <a:rPr lang="da-DK" sz="1200" dirty="0" smtClean="0"/>
              <a:t>by Lasse </a:t>
            </a:r>
            <a:r>
              <a:rPr lang="da-DK" sz="1200" dirty="0" err="1"/>
              <a:t>K</a:t>
            </a:r>
            <a:r>
              <a:rPr lang="da-DK" sz="1200" dirty="0" err="1" smtClean="0"/>
              <a:t>oskela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5912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to test?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92088" y="1004734"/>
            <a:ext cx="9602787" cy="59372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test pyramid </a:t>
            </a:r>
            <a:r>
              <a:rPr lang="en-US" dirty="0" smtClean="0"/>
              <a:t>shows that </a:t>
            </a:r>
            <a:r>
              <a:rPr lang="en-US" dirty="0"/>
              <a:t>you should have many more low-level unit tests than high level end-to-end tests running through a GUI.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6" y="3292416"/>
            <a:ext cx="5786139" cy="318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b="1" dirty="0" err="1" smtClean="0"/>
              <a:t>Testing</a:t>
            </a:r>
            <a:r>
              <a:rPr lang="da-DK" altLang="da-DK" b="1" dirty="0" smtClean="0"/>
              <a:t> at Service Level</a:t>
            </a:r>
            <a:endParaRPr lang="da-DK" altLang="da-DK" b="1" dirty="0" smtClean="0"/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690233" y="1502379"/>
            <a:ext cx="8495028" cy="1017174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A layered application </a:t>
            </a:r>
            <a:r>
              <a:rPr lang="en-US" dirty="0" smtClean="0">
                <a:solidFill>
                  <a:schemeClr val="dk1"/>
                </a:solidFill>
              </a:rPr>
              <a:t>often has </a:t>
            </a: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dirty="0" smtClean="0">
                <a:solidFill>
                  <a:schemeClr val="dk1"/>
                </a:solidFill>
              </a:rPr>
              <a:t>frontend </a:t>
            </a:r>
            <a:r>
              <a:rPr lang="en-US" dirty="0">
                <a:solidFill>
                  <a:schemeClr val="dk1"/>
                </a:solidFill>
              </a:rPr>
              <a:t>to handle the presentation and a backend to execute the business logic. </a:t>
            </a:r>
            <a:endParaRPr lang="en-US" dirty="0" smtClean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Tests can verify that a request passes through the </a:t>
            </a:r>
            <a:r>
              <a:rPr lang="en-US" dirty="0" smtClean="0">
                <a:solidFill>
                  <a:schemeClr val="dk1"/>
                </a:solidFill>
              </a:rPr>
              <a:t>frontend </a:t>
            </a:r>
            <a:r>
              <a:rPr lang="en-US" dirty="0">
                <a:solidFill>
                  <a:schemeClr val="dk1"/>
                </a:solidFill>
              </a:rPr>
              <a:t>and returns an appropriate response from the </a:t>
            </a:r>
            <a:r>
              <a:rPr lang="da-DK" dirty="0" err="1">
                <a:solidFill>
                  <a:schemeClr val="dk1"/>
                </a:solidFill>
              </a:rPr>
              <a:t>backend</a:t>
            </a:r>
            <a:r>
              <a:rPr lang="da-DK" dirty="0">
                <a:solidFill>
                  <a:schemeClr val="dk1"/>
                </a:solidFill>
              </a:rPr>
              <a:t>.</a:t>
            </a:r>
          </a:p>
          <a:p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11270" name="Picture 2" descr="http://weblogs.asp.net/blogs/fredriknormen/WindowsLiveWriter/UsingWebServicesina3tierarchitecture_134F6/3tie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95" y="3132616"/>
            <a:ext cx="3148985" cy="40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4157931" y="3781683"/>
            <a:ext cx="782712" cy="469452"/>
          </a:xfrm>
          <a:prstGeom prst="ellipse">
            <a:avLst/>
          </a:prstGeom>
          <a:solidFill>
            <a:srgbClr val="FF0000">
              <a:alpha val="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56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331405" y="362237"/>
            <a:ext cx="8431182" cy="1231605"/>
          </a:xfrm>
        </p:spPr>
        <p:txBody>
          <a:bodyPr/>
          <a:lstStyle/>
          <a:p>
            <a:r>
              <a:rPr lang="da-DK" altLang="da-DK" b="1" dirty="0"/>
              <a:t>Integration </a:t>
            </a:r>
            <a:r>
              <a:rPr lang="da-DK" altLang="da-DK" b="1" dirty="0" err="1" smtClean="0"/>
              <a:t>Testing</a:t>
            </a:r>
            <a:endParaRPr lang="da-DK" altLang="da-DK" b="1" dirty="0" smtClean="0"/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745451" y="1554135"/>
            <a:ext cx="8495028" cy="1017174"/>
          </a:xfrm>
        </p:spPr>
        <p:txBody>
          <a:bodyPr/>
          <a:lstStyle/>
          <a:p>
            <a:r>
              <a:rPr lang="en-GB" altLang="da-DK" sz="2200" dirty="0"/>
              <a:t>We test connection to services such as </a:t>
            </a:r>
            <a:r>
              <a:rPr lang="en-GB" altLang="da-DK" sz="2200" dirty="0" smtClean="0"/>
              <a:t>database, file </a:t>
            </a:r>
            <a:r>
              <a:rPr lang="en-GB" altLang="da-DK" sz="2200" dirty="0"/>
              <a:t>system or any other external resource or device:</a:t>
            </a:r>
          </a:p>
        </p:txBody>
      </p:sp>
      <p:pic>
        <p:nvPicPr>
          <p:cNvPr id="11270" name="Picture 2" descr="http://weblogs.asp.net/blogs/fredriknormen/WindowsLiveWriter/UsingWebServicesina3tierarchitecture_134F6/3tie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32" y="2865200"/>
            <a:ext cx="3148985" cy="40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4421771" y="5368945"/>
            <a:ext cx="782712" cy="469452"/>
          </a:xfrm>
          <a:prstGeom prst="ellipse">
            <a:avLst/>
          </a:prstGeom>
          <a:solidFill>
            <a:srgbClr val="FF0000">
              <a:alpha val="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61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Integration Test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9" y="1134124"/>
            <a:ext cx="8244546" cy="5937250"/>
          </a:xfrm>
        </p:spPr>
        <p:txBody>
          <a:bodyPr/>
          <a:lstStyle/>
          <a:p>
            <a:r>
              <a:rPr lang="en-US" dirty="0" smtClean="0"/>
              <a:t>Test how Data Access </a:t>
            </a:r>
            <a:r>
              <a:rPr lang="en-US" dirty="0" smtClean="0"/>
              <a:t>L</a:t>
            </a:r>
            <a:r>
              <a:rPr lang="en-US" dirty="0" smtClean="0"/>
              <a:t>ayer communicates with a database – demo!</a:t>
            </a:r>
            <a:endParaRPr lang="en-US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1009317" y="3341876"/>
            <a:ext cx="269144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4800" dirty="0" smtClean="0"/>
              <a:t>JDBC </a:t>
            </a:r>
            <a:r>
              <a:rPr lang="da-DK" sz="4800" dirty="0" err="1" smtClean="0"/>
              <a:t>code</a:t>
            </a:r>
            <a:endParaRPr lang="da-DK" dirty="0"/>
          </a:p>
        </p:txBody>
      </p:sp>
      <p:sp>
        <p:nvSpPr>
          <p:cNvPr id="6" name="Magnetpladelager 5"/>
          <p:cNvSpPr/>
          <p:nvPr/>
        </p:nvSpPr>
        <p:spPr>
          <a:xfrm>
            <a:off x="6219659" y="2947998"/>
            <a:ext cx="2311878" cy="262896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4000" dirty="0" err="1" smtClean="0">
                <a:solidFill>
                  <a:schemeClr val="tx1"/>
                </a:solidFill>
              </a:rPr>
              <a:t>MySQL</a:t>
            </a:r>
            <a:r>
              <a:rPr lang="da-DK" sz="4000" dirty="0" smtClean="0">
                <a:solidFill>
                  <a:schemeClr val="tx1"/>
                </a:solidFill>
              </a:rPr>
              <a:t> database</a:t>
            </a:r>
            <a:endParaRPr lang="da-DK" sz="4000" dirty="0">
              <a:solidFill>
                <a:schemeClr val="tx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028545" y="3787009"/>
            <a:ext cx="1699406" cy="6297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4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866" y="206905"/>
            <a:ext cx="9602430" cy="1104309"/>
          </a:xfrm>
        </p:spPr>
        <p:txBody>
          <a:bodyPr/>
          <a:lstStyle/>
          <a:p>
            <a:r>
              <a:rPr lang="da-DK" dirty="0" err="1" smtClean="0"/>
              <a:t>Considerations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testing</a:t>
            </a:r>
            <a:r>
              <a:rPr lang="da-DK" dirty="0" smtClean="0"/>
              <a:t> the data </a:t>
            </a:r>
            <a:r>
              <a:rPr lang="da-DK" dirty="0" err="1" smtClean="0"/>
              <a:t>access</a:t>
            </a:r>
            <a:r>
              <a:rPr lang="da-DK" dirty="0" smtClean="0"/>
              <a:t> </a:t>
            </a:r>
            <a:r>
              <a:rPr lang="da-DK" dirty="0" err="1"/>
              <a:t>l</a:t>
            </a:r>
            <a:r>
              <a:rPr lang="da-DK" dirty="0" err="1" smtClean="0"/>
              <a:t>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462" y="1108251"/>
            <a:ext cx="9602787" cy="5937250"/>
          </a:xfrm>
        </p:spPr>
        <p:txBody>
          <a:bodyPr/>
          <a:lstStyle/>
          <a:p>
            <a:pPr marL="0" indent="0">
              <a:buNone/>
            </a:pPr>
            <a:endParaRPr lang="en-US" u="sng" dirty="0">
              <a:hlinkClick r:id="rId3"/>
            </a:endParaRPr>
          </a:p>
          <a:p>
            <a:r>
              <a:rPr lang="en-US" dirty="0" smtClean="0">
                <a:hlinkClick r:id="rId3"/>
              </a:rPr>
              <a:t>Test </a:t>
            </a:r>
            <a:r>
              <a:rPr lang="en-US" dirty="0" smtClean="0">
                <a:hlinkClick r:id="rId3"/>
              </a:rPr>
              <a:t>database</a:t>
            </a:r>
            <a:r>
              <a:rPr lang="en-US" dirty="0"/>
              <a:t> </a:t>
            </a:r>
            <a:r>
              <a:rPr lang="en-US" dirty="0" smtClean="0"/>
              <a:t>vs</a:t>
            </a:r>
            <a:r>
              <a:rPr lang="en-US" dirty="0"/>
              <a:t>. production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demo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Designing for </a:t>
            </a:r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Clearing </a:t>
            </a:r>
            <a:r>
              <a:rPr lang="en-US" dirty="0"/>
              <a:t>and setting up a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pPr marL="4968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1030612"/>
            <a:ext cx="9602787" cy="5937250"/>
          </a:xfrm>
        </p:spPr>
        <p:txBody>
          <a:bodyPr/>
          <a:lstStyle/>
          <a:p>
            <a:r>
              <a:rPr lang="en-US" dirty="0" smtClean="0"/>
              <a:t>Setting </a:t>
            </a:r>
            <a:r>
              <a:rPr lang="en-US" dirty="0"/>
              <a:t>up a fictive environment to test only one part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Is much faster than testing the real database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focus on testing behavior and is useful when doing TDD (you can mock dependencies that you haven’t implemented yet)</a:t>
            </a:r>
            <a:endParaRPr lang="en-US" dirty="0"/>
          </a:p>
          <a:p>
            <a:pPr lvl="1"/>
            <a:r>
              <a:rPr lang="en-US" dirty="0"/>
              <a:t>This is </a:t>
            </a:r>
            <a:r>
              <a:rPr lang="en-US" dirty="0" smtClean="0"/>
              <a:t>hard</a:t>
            </a:r>
            <a:r>
              <a:rPr lang="en-US" dirty="0"/>
              <a:t>!!!! -&gt; so if you really do this it leads to a </a:t>
            </a:r>
            <a:r>
              <a:rPr lang="en-US" dirty="0" smtClean="0"/>
              <a:t>better </a:t>
            </a:r>
            <a:r>
              <a:rPr lang="en-US" dirty="0"/>
              <a:t>structure of your program. It becomes more robust and better structured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Mockito</a:t>
            </a:r>
            <a:r>
              <a:rPr lang="en-US" dirty="0" smtClean="0"/>
              <a:t> is a mocking framework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3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b="1" dirty="0" err="1" smtClean="0"/>
              <a:t>Mocking</a:t>
            </a:r>
            <a:r>
              <a:rPr lang="da-DK" altLang="da-DK" b="1" dirty="0" smtClean="0"/>
              <a:t> the Data Access </a:t>
            </a:r>
            <a:r>
              <a:rPr lang="da-DK" altLang="da-DK" b="1" dirty="0" err="1" smtClean="0"/>
              <a:t>Layer</a:t>
            </a:r>
            <a:endParaRPr lang="da-DK" altLang="da-DK" b="1" dirty="0" smtClean="0"/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745451" y="1769785"/>
            <a:ext cx="8495028" cy="1017174"/>
          </a:xfrm>
        </p:spPr>
        <p:txBody>
          <a:bodyPr/>
          <a:lstStyle/>
          <a:p>
            <a:r>
              <a:rPr lang="en-GB" altLang="da-DK" sz="2200" dirty="0" smtClean="0"/>
              <a:t>Demo: Mocking the data mapper class</a:t>
            </a:r>
          </a:p>
          <a:p>
            <a:r>
              <a:rPr lang="en-GB" altLang="da-DK" sz="2200" dirty="0" smtClean="0"/>
              <a:t>Communication to data access layer happens through a </a:t>
            </a:r>
            <a:r>
              <a:rPr lang="en-GB" altLang="da-DK" sz="2200" dirty="0" smtClean="0">
                <a:hlinkClick r:id="rId3"/>
              </a:rPr>
              <a:t>facade</a:t>
            </a:r>
            <a:endParaRPr lang="en-GB" altLang="da-DK" sz="2200" dirty="0"/>
          </a:p>
        </p:txBody>
      </p:sp>
      <p:pic>
        <p:nvPicPr>
          <p:cNvPr id="11270" name="Picture 2" descr="http://weblogs.asp.net/blogs/fredriknormen/WindowsLiveWriter/UsingWebServicesina3tierarchitecture_134F6/3tie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32" y="2908330"/>
            <a:ext cx="3148985" cy="40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3691505" y="5029198"/>
            <a:ext cx="2130724" cy="809197"/>
          </a:xfrm>
          <a:prstGeom prst="ellipse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r>
              <a:rPr lang="da-DK" sz="3600" b="1" dirty="0" err="1" smtClean="0">
                <a:solidFill>
                  <a:srgbClr val="FF0000"/>
                </a:solidFill>
              </a:rPr>
              <a:t>mock</a:t>
            </a:r>
            <a:endParaRPr lang="da-DK" b="1" dirty="0">
              <a:solidFill>
                <a:srgbClr val="FF00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3691505" y="4942622"/>
            <a:ext cx="2036435" cy="0"/>
          </a:xfrm>
          <a:prstGeom prst="line">
            <a:avLst/>
          </a:prstGeom>
          <a:ln w="666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954</TotalTime>
  <Words>532</Words>
  <Application>Microsoft Office PowerPoint</Application>
  <PresentationFormat>Brugerdefineret</PresentationFormat>
  <Paragraphs>103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Cphbusiness PowerPoint skabelon</vt:lpstr>
      <vt:lpstr>PowerPoint-præsentation</vt:lpstr>
      <vt:lpstr>PowerPoint-præsentation</vt:lpstr>
      <vt:lpstr>PowerPoint-præsentation</vt:lpstr>
      <vt:lpstr>Testing at Service Level</vt:lpstr>
      <vt:lpstr>Integration Testing</vt:lpstr>
      <vt:lpstr>PowerPoint-præsentation</vt:lpstr>
      <vt:lpstr>PowerPoint-præsentation</vt:lpstr>
      <vt:lpstr>PowerPoint-præsentation</vt:lpstr>
      <vt:lpstr>Mocking the Data Access Layer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Tine Marbjerg (TM - Adjunkt - Cphbusiness)</cp:lastModifiedBy>
  <cp:revision>89</cp:revision>
  <dcterms:created xsi:type="dcterms:W3CDTF">2016-10-26T11:07:40Z</dcterms:created>
  <dcterms:modified xsi:type="dcterms:W3CDTF">2017-04-18T20:55:54Z</dcterms:modified>
</cp:coreProperties>
</file>