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59" r:id="rId14"/>
    <p:sldId id="25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89CD-0CD9-4335-A3A6-8F0A3FFE6361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20F6-8117-4A6F-B85F-A159AC5344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92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DA366EF-14CE-46B8-9721-FA9D95CDCC4F}" type="slidenum">
              <a:rPr lang="en-US" altLang="da-DK" sz="1000" smtClean="0"/>
              <a:pPr>
                <a:spcBef>
                  <a:spcPct val="0"/>
                </a:spcBef>
              </a:pPr>
              <a:t>6</a:t>
            </a:fld>
            <a:endParaRPr lang="en-US" altLang="da-DK" sz="1000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A2998E9-9B8B-43F7-A8A8-0042C5A3497F}" type="slidenum">
              <a:rPr lang="en-US" altLang="da-DK" sz="1000" smtClean="0"/>
              <a:pPr>
                <a:spcBef>
                  <a:spcPct val="0"/>
                </a:spcBef>
              </a:pPr>
              <a:t>8</a:t>
            </a:fld>
            <a:endParaRPr lang="en-US" altLang="da-DK" sz="1000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5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13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0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10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7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39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80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568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14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5940-C321-43BF-B560-9E9EA66BD89E}" type="datetimeFigureOut">
              <a:rPr lang="da-DK" smtClean="0"/>
              <a:t>25-04-2017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1978-E2F3-450A-9DBF-EA2297169B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emaerket.dk/the-e-mark/" TargetMode="External"/><Relationship Id="rId2" Type="http://schemas.openxmlformats.org/officeDocument/2006/relationships/hyperlink" Target="http://www.datatilsynet.dk/english/the-act-on-processing-of-personal-data/read-the-act-on-processing-of-personal-data/compiled-version-of-the-act-on-processing-of-personal-dat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rbrugerombudsmanden.dk/~/media/Forbrugerombudsmanden/loveregler/retningslinjer/2016%20Standpunkt%20til%20nordisk%20standpunkt%20for%20markedsfoering%20via%20sociale%20medi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da-DK" b="1" dirty="0" smtClean="0">
                <a:solidFill>
                  <a:schemeClr val="bg1"/>
                </a:solidFill>
              </a:rPr>
              <a:t>Examen Project part 2</a:t>
            </a:r>
            <a:br>
              <a:rPr lang="da-DK" b="1" dirty="0" smtClean="0">
                <a:solidFill>
                  <a:schemeClr val="bg1"/>
                </a:solidFill>
              </a:rPr>
            </a:br>
            <a:r>
              <a:rPr lang="da-DK" b="1" dirty="0" smtClean="0">
                <a:solidFill>
                  <a:schemeClr val="bg1"/>
                </a:solidFill>
              </a:rPr>
              <a:t>- legal and </a:t>
            </a:r>
            <a:r>
              <a:rPr lang="da-DK" b="1" dirty="0" err="1" smtClean="0">
                <a:solidFill>
                  <a:schemeClr val="bg1"/>
                </a:solidFill>
              </a:rPr>
              <a:t>security</a:t>
            </a:r>
            <a:r>
              <a:rPr lang="da-DK" b="1" dirty="0" smtClean="0">
                <a:solidFill>
                  <a:schemeClr val="bg1"/>
                </a:solidFill>
              </a:rPr>
              <a:t> </a:t>
            </a:r>
            <a:r>
              <a:rPr lang="da-DK" b="1" dirty="0" err="1" smtClean="0">
                <a:solidFill>
                  <a:schemeClr val="bg1"/>
                </a:solidFill>
              </a:rPr>
              <a:t>issues</a:t>
            </a:r>
            <a:r>
              <a:rPr lang="da-DK" b="1" dirty="0" smtClean="0">
                <a:solidFill>
                  <a:schemeClr val="bg1"/>
                </a:solidFill>
              </a:rPr>
              <a:t>.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2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800" dirty="0" err="1" smtClean="0"/>
              <a:t>Areas</a:t>
            </a:r>
            <a:r>
              <a:rPr lang="da-DK" sz="2800" dirty="0" smtClean="0"/>
              <a:t> of </a:t>
            </a:r>
            <a:r>
              <a:rPr lang="da-DK" sz="2800" dirty="0" err="1" smtClean="0"/>
              <a:t>interest</a:t>
            </a:r>
            <a:r>
              <a:rPr lang="da-DK" sz="2800" dirty="0" smtClean="0"/>
              <a:t>:</a:t>
            </a:r>
          </a:p>
          <a:p>
            <a:r>
              <a:rPr lang="da-DK" sz="2400" dirty="0" smtClean="0"/>
              <a:t>FOG A/S in </a:t>
            </a:r>
            <a:r>
              <a:rPr lang="da-DK" sz="2400" dirty="0" err="1" smtClean="0"/>
              <a:t>connection</a:t>
            </a:r>
            <a:r>
              <a:rPr lang="da-DK" sz="2400" dirty="0" smtClean="0"/>
              <a:t> with the ”Carport System” perhaps </a:t>
            </a:r>
            <a:r>
              <a:rPr lang="da-DK" sz="2400" dirty="0" err="1" smtClean="0"/>
              <a:t>would</a:t>
            </a:r>
            <a:r>
              <a:rPr lang="da-DK" sz="2400" dirty="0" smtClean="0"/>
              <a:t> </a:t>
            </a:r>
            <a:r>
              <a:rPr lang="da-DK" sz="2400" dirty="0" err="1" smtClean="0"/>
              <a:t>like</a:t>
            </a:r>
            <a:r>
              <a:rPr lang="da-DK" sz="2400" dirty="0" smtClean="0"/>
              <a:t> to </a:t>
            </a:r>
          </a:p>
          <a:p>
            <a:pPr lvl="1"/>
            <a:r>
              <a:rPr lang="da-DK" sz="2400" dirty="0" smtClean="0"/>
              <a:t>store </a:t>
            </a:r>
            <a:r>
              <a:rPr lang="da-DK" sz="2400" dirty="0" err="1" smtClean="0"/>
              <a:t>customer</a:t>
            </a:r>
            <a:r>
              <a:rPr lang="da-DK" sz="2400" dirty="0" smtClean="0"/>
              <a:t> data</a:t>
            </a:r>
          </a:p>
          <a:p>
            <a:pPr lvl="1"/>
            <a:r>
              <a:rPr lang="da-DK" sz="2400" dirty="0" smtClean="0"/>
              <a:t>send marketing </a:t>
            </a:r>
            <a:r>
              <a:rPr lang="da-DK" sz="2400" dirty="0" err="1" smtClean="0"/>
              <a:t>emails</a:t>
            </a:r>
            <a:r>
              <a:rPr lang="da-DK" sz="2400" dirty="0" smtClean="0"/>
              <a:t> to </a:t>
            </a:r>
            <a:r>
              <a:rPr lang="da-DK" sz="2400" dirty="0" err="1" smtClean="0"/>
              <a:t>customers</a:t>
            </a:r>
            <a:endParaRPr lang="da-DK" sz="2400" dirty="0"/>
          </a:p>
          <a:p>
            <a:pPr lvl="1"/>
            <a:r>
              <a:rPr lang="da-DK" sz="2400" dirty="0" err="1" smtClean="0"/>
              <a:t>be</a:t>
            </a:r>
            <a:r>
              <a:rPr lang="da-DK" sz="2400" dirty="0" smtClean="0"/>
              <a:t> sure of generel </a:t>
            </a:r>
            <a:r>
              <a:rPr lang="da-DK" sz="2400" dirty="0" err="1" smtClean="0"/>
              <a:t>security</a:t>
            </a:r>
            <a:r>
              <a:rPr lang="da-DK" sz="2400" dirty="0" smtClean="0"/>
              <a:t> </a:t>
            </a:r>
            <a:r>
              <a:rPr lang="da-DK" sz="2400" dirty="0" err="1" smtClean="0"/>
              <a:t>issues</a:t>
            </a:r>
            <a:r>
              <a:rPr lang="da-DK" sz="2400" dirty="0" smtClean="0"/>
              <a:t> </a:t>
            </a:r>
            <a:r>
              <a:rPr lang="da-DK" sz="2400" dirty="0" err="1" smtClean="0"/>
              <a:t>being</a:t>
            </a:r>
            <a:r>
              <a:rPr lang="da-DK" sz="2400" dirty="0" smtClean="0"/>
              <a:t> </a:t>
            </a:r>
            <a:r>
              <a:rPr lang="da-DK" sz="2400" dirty="0" err="1" smtClean="0"/>
              <a:t>handled</a:t>
            </a:r>
            <a:endParaRPr lang="da-DK" sz="2400" dirty="0"/>
          </a:p>
          <a:p>
            <a:r>
              <a:rPr lang="da-DK" sz="2800" dirty="0" smtClean="0"/>
              <a:t>Sets up </a:t>
            </a:r>
            <a:r>
              <a:rPr lang="da-DK" sz="2800" dirty="0" err="1" smtClean="0"/>
              <a:t>following</a:t>
            </a:r>
            <a:r>
              <a:rPr lang="da-DK" sz="2800" dirty="0" smtClean="0"/>
              <a:t> </a:t>
            </a:r>
            <a:r>
              <a:rPr lang="da-DK" sz="2800" dirty="0" err="1" smtClean="0"/>
              <a:t>subjects</a:t>
            </a:r>
            <a:r>
              <a:rPr lang="da-DK" sz="2800" dirty="0" smtClean="0"/>
              <a:t> for </a:t>
            </a:r>
            <a:r>
              <a:rPr lang="da-DK" sz="2800" dirty="0" err="1" smtClean="0"/>
              <a:t>today</a:t>
            </a:r>
            <a:r>
              <a:rPr lang="da-DK" sz="2800" dirty="0" smtClean="0"/>
              <a:t>:</a:t>
            </a:r>
          </a:p>
          <a:p>
            <a:pPr lvl="1"/>
            <a:r>
              <a:rPr lang="da-DK" sz="2400" dirty="0" smtClean="0"/>
              <a:t>Generel </a:t>
            </a:r>
            <a:r>
              <a:rPr lang="da-DK" sz="2400" dirty="0" err="1" smtClean="0"/>
              <a:t>security</a:t>
            </a:r>
            <a:r>
              <a:rPr lang="da-DK" sz="2400" dirty="0" smtClean="0"/>
              <a:t> in brief</a:t>
            </a:r>
          </a:p>
          <a:p>
            <a:pPr lvl="1"/>
            <a:r>
              <a:rPr lang="da-DK" sz="2400" dirty="0" smtClean="0"/>
              <a:t>Legal </a:t>
            </a:r>
            <a:r>
              <a:rPr lang="da-DK" sz="2400" dirty="0" err="1" smtClean="0"/>
              <a:t>issues</a:t>
            </a:r>
            <a:endParaRPr lang="da-DK" sz="2400" dirty="0" smtClean="0"/>
          </a:p>
          <a:p>
            <a:pPr lvl="2"/>
            <a:r>
              <a:rPr lang="en-US" sz="2000" dirty="0" smtClean="0"/>
              <a:t>Act on the Processing of Personal Data</a:t>
            </a:r>
          </a:p>
          <a:p>
            <a:pPr lvl="2"/>
            <a:r>
              <a:rPr lang="da-DK" sz="2000" dirty="0"/>
              <a:t>Danish Marketing </a:t>
            </a:r>
            <a:r>
              <a:rPr lang="da-DK" sz="2000" dirty="0" err="1"/>
              <a:t>Practices</a:t>
            </a:r>
            <a:r>
              <a:rPr lang="da-DK" sz="2000" dirty="0"/>
              <a:t> Act. </a:t>
            </a:r>
            <a:endParaRPr lang="da-DK" sz="2000" dirty="0" smtClean="0"/>
          </a:p>
          <a:p>
            <a:pPr lvl="2"/>
            <a:r>
              <a:rPr lang="en-US" sz="2000" dirty="0"/>
              <a:t>Danish Sale of Goods Act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8753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1. Markedsføring på internettet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/>
          </a:bodyPr>
          <a:lstStyle/>
          <a:p>
            <a:r>
              <a:rPr lang="da-DK" sz="3400" dirty="0" smtClean="0">
                <a:cs typeface="Arial" pitchFamily="34" charset="0"/>
              </a:rPr>
              <a:t>Markedsføringsloven gælder også for virksomheder på internettet</a:t>
            </a:r>
          </a:p>
          <a:p>
            <a:r>
              <a:rPr lang="da-DK" sz="3400" dirty="0" smtClean="0">
                <a:cs typeface="Arial" pitchFamily="34" charset="0"/>
              </a:rPr>
              <a:t>Standpunkt for handel og markedsføring på internettet, 2010</a:t>
            </a:r>
          </a:p>
          <a:p>
            <a:r>
              <a:rPr lang="da-DK" sz="3400" dirty="0" smtClean="0">
                <a:cs typeface="Arial" pitchFamily="34" charset="0"/>
              </a:rPr>
              <a:t>”God markedsføringsskik”</a:t>
            </a:r>
          </a:p>
          <a:p>
            <a:r>
              <a:rPr lang="da-DK" sz="3400" dirty="0" smtClean="0">
                <a:cs typeface="Arial" pitchFamily="34" charset="0"/>
              </a:rPr>
              <a:t>Indehaveren af en hjemmeside har ansvaret for indholdet</a:t>
            </a:r>
          </a:p>
          <a:p>
            <a:pPr marL="0" indent="0">
              <a:buNone/>
            </a:pPr>
            <a:endParaRPr lang="da-DK" sz="3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2</a:t>
            </a:r>
            <a:r>
              <a:rPr lang="da-DK" dirty="0" smtClean="0"/>
              <a:t>. </a:t>
            </a:r>
            <a:r>
              <a:rPr lang="da-DK" dirty="0" smtClean="0"/>
              <a:t>Markedsføring på internettet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b="1" dirty="0" smtClean="0">
                <a:cs typeface="Arial" pitchFamily="34" charset="0"/>
              </a:rPr>
              <a:t>Forbud mod SPAM:</a:t>
            </a:r>
          </a:p>
          <a:p>
            <a:pPr marL="0" indent="0">
              <a:buNone/>
            </a:pPr>
            <a:r>
              <a:rPr lang="da-DK" sz="2800" dirty="0" smtClean="0">
                <a:cs typeface="Arial" pitchFamily="34" charset="0"/>
              </a:rPr>
              <a:t>Ikke sende reklamer via SMS og e-mail, medmindre:</a:t>
            </a:r>
          </a:p>
          <a:p>
            <a:r>
              <a:rPr lang="da-DK" sz="2800" dirty="0" smtClean="0">
                <a:cs typeface="Arial" pitchFamily="34" charset="0"/>
              </a:rPr>
              <a:t>Modtageren tidligere har købt varer hos virksomheden</a:t>
            </a:r>
          </a:p>
          <a:p>
            <a:r>
              <a:rPr lang="da-DK" sz="2800" dirty="0" smtClean="0">
                <a:cs typeface="Arial" pitchFamily="34" charset="0"/>
              </a:rPr>
              <a:t>Modtageren selv har givet kontaktoplysninger, eller ved at der vil blive sendt materiale</a:t>
            </a:r>
          </a:p>
          <a:p>
            <a:r>
              <a:rPr lang="da-DK" sz="2800" dirty="0" smtClean="0">
                <a:cs typeface="Arial" pitchFamily="34" charset="0"/>
              </a:rPr>
              <a:t>Modtagerne har nem adgang til at afmelde sig – afmeldingslink</a:t>
            </a:r>
          </a:p>
          <a:p>
            <a:pPr marL="0" indent="0">
              <a:buNone/>
            </a:pPr>
            <a:r>
              <a:rPr lang="da-DK" sz="2800" dirty="0" smtClean="0">
                <a:cs typeface="Arial" pitchFamily="34" charset="0"/>
              </a:rPr>
              <a:t>Virksomheder der ikke overholder SPAM-reglen risikerer bøde</a:t>
            </a:r>
          </a:p>
          <a:p>
            <a:pPr marL="0" indent="0">
              <a:buNone/>
            </a:pPr>
            <a:endParaRPr lang="da-DK" sz="2800" dirty="0" smtClean="0">
              <a:cs typeface="Arial" pitchFamily="34" charset="0"/>
            </a:endParaRPr>
          </a:p>
          <a:p>
            <a:endParaRPr lang="da-DK" sz="2800" dirty="0" smtClean="0">
              <a:cs typeface="Arial" pitchFamily="34" charset="0"/>
            </a:endParaRPr>
          </a:p>
          <a:p>
            <a:endParaRPr lang="da-DK" sz="2800" dirty="0" smtClean="0">
              <a:cs typeface="Arial" pitchFamily="34" charset="0"/>
            </a:endParaRPr>
          </a:p>
          <a:p>
            <a:pPr marL="0" indent="0">
              <a:buNone/>
            </a:pPr>
            <a:endParaRPr lang="da-DK" sz="3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Kundeoplysninger - persondataloven</a:t>
            </a:r>
            <a:endParaRPr lang="da-DK" dirty="0"/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781128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da-DK" sz="3100" dirty="0" smtClean="0">
                <a:cs typeface="Arial" pitchFamily="34" charset="0"/>
              </a:rPr>
              <a:t>Virksomheden må ikke bede om eller gemme alle oplysninger om sine kunder – der skelnes mellem:</a:t>
            </a:r>
          </a:p>
          <a:p>
            <a:pPr marL="57150" indent="0">
              <a:buNone/>
            </a:pPr>
            <a:endParaRPr lang="da-DK" sz="1100" dirty="0" smtClean="0">
              <a:cs typeface="Arial" pitchFamily="34" charset="0"/>
            </a:endParaRPr>
          </a:p>
          <a:p>
            <a:pPr marL="514350" indent="-457200"/>
            <a:r>
              <a:rPr lang="da-DK" sz="3100" b="1" dirty="0" smtClean="0">
                <a:cs typeface="Arial" pitchFamily="34" charset="0"/>
              </a:rPr>
              <a:t>Almindelige personoplysninger</a:t>
            </a:r>
            <a:r>
              <a:rPr lang="da-DK" sz="3100" dirty="0" smtClean="0">
                <a:cs typeface="Arial" pitchFamily="34" charset="0"/>
              </a:rPr>
              <a:t>, såsom navn adresse, tlf.nr. </a:t>
            </a:r>
          </a:p>
          <a:p>
            <a:pPr marL="914400" lvl="1" indent="-457200"/>
            <a:r>
              <a:rPr lang="da-DK" sz="3100" dirty="0" smtClean="0">
                <a:cs typeface="Arial" pitchFamily="34" charset="0"/>
              </a:rPr>
              <a:t>Andre typer oplysninger kræver samtykke fra kunden</a:t>
            </a:r>
          </a:p>
          <a:p>
            <a:pPr marL="514350" indent="-457200"/>
            <a:r>
              <a:rPr lang="da-DK" sz="3100" b="1" dirty="0" smtClean="0">
                <a:cs typeface="Arial" pitchFamily="34" charset="0"/>
              </a:rPr>
              <a:t>Følsomme oplysninger</a:t>
            </a:r>
            <a:r>
              <a:rPr lang="da-DK" sz="3100" dirty="0" smtClean="0">
                <a:cs typeface="Arial" pitchFamily="34" charset="0"/>
              </a:rPr>
              <a:t>, såsom race, etnisk baggrund, helbred, seksualitet, politisk og religiøs overbevisning.</a:t>
            </a:r>
          </a:p>
          <a:p>
            <a:pPr marL="914400" lvl="1" indent="-457200"/>
            <a:r>
              <a:rPr lang="da-DK" sz="3100" dirty="0" smtClean="0">
                <a:cs typeface="Arial" pitchFamily="34" charset="0"/>
              </a:rPr>
              <a:t>Må ikke registreres medmindre særligt begrundet</a:t>
            </a:r>
          </a:p>
          <a:p>
            <a:pPr marL="0" indent="0">
              <a:buNone/>
            </a:pPr>
            <a:endParaRPr lang="da-DK" sz="3100" dirty="0" smtClean="0">
              <a:cs typeface="Arial" pitchFamily="34" charset="0"/>
            </a:endParaRPr>
          </a:p>
          <a:p>
            <a:pPr marL="0" indent="0">
              <a:buNone/>
            </a:pPr>
            <a:endParaRPr lang="da-DK" dirty="0" smtClean="0">
              <a:cs typeface="Arial" pitchFamily="34" charset="0"/>
            </a:endParaRPr>
          </a:p>
          <a:p>
            <a:pPr marL="0" indent="0">
              <a:buNone/>
            </a:pPr>
            <a:endParaRPr lang="da-DK" dirty="0" smtClean="0">
              <a:cs typeface="Arial" pitchFamily="34" charset="0"/>
            </a:endParaRPr>
          </a:p>
          <a:p>
            <a:pPr marL="0" indent="0">
              <a:buNone/>
            </a:pPr>
            <a:endParaRPr lang="da-DK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143000"/>
          </a:xfrm>
        </p:spPr>
        <p:txBody>
          <a:bodyPr/>
          <a:lstStyle/>
          <a:p>
            <a:r>
              <a:rPr lang="da-DK" dirty="0" smtClean="0"/>
              <a:t>For the examen </a:t>
            </a:r>
            <a:r>
              <a:rPr lang="da-DK" dirty="0" err="1" smtClean="0"/>
              <a:t>report</a:t>
            </a:r>
            <a:r>
              <a:rPr lang="da-DK" dirty="0" smtClean="0"/>
              <a:t> part 2: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857403"/>
          </a:xfrm>
        </p:spPr>
        <p:txBody>
          <a:bodyPr/>
          <a:lstStyle/>
          <a:p>
            <a:r>
              <a:rPr lang="da-DK" dirty="0" smtClean="0"/>
              <a:t>In </a:t>
            </a:r>
            <a:r>
              <a:rPr lang="da-DK" dirty="0" err="1" smtClean="0"/>
              <a:t>connection</a:t>
            </a:r>
            <a:r>
              <a:rPr lang="da-DK" dirty="0" smtClean="0"/>
              <a:t> with the Carport Solution </a:t>
            </a:r>
            <a:r>
              <a:rPr lang="da-DK" dirty="0" err="1" smtClean="0"/>
              <a:t>investigate</a:t>
            </a:r>
            <a:r>
              <a:rPr lang="da-DK" dirty="0" smtClean="0"/>
              <a:t> and </a:t>
            </a:r>
            <a:r>
              <a:rPr lang="da-DK" dirty="0" err="1" smtClean="0"/>
              <a:t>descripe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which</a:t>
            </a:r>
            <a:r>
              <a:rPr lang="da-DK" dirty="0" smtClean="0"/>
              <a:t> generel </a:t>
            </a:r>
            <a:r>
              <a:rPr lang="da-DK" dirty="0" err="1" smtClean="0"/>
              <a:t>security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smtClean="0"/>
              <a:t>relevant?</a:t>
            </a:r>
            <a:endParaRPr lang="da-DK" dirty="0" smtClean="0"/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storing</a:t>
            </a:r>
            <a:r>
              <a:rPr lang="da-DK" dirty="0" smtClean="0"/>
              <a:t> data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customers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email</a:t>
            </a:r>
            <a:r>
              <a:rPr lang="da-DK" dirty="0" smtClean="0"/>
              <a:t>-marketing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Descripe</a:t>
            </a:r>
            <a:r>
              <a:rPr lang="da-DK" dirty="0" smtClean="0"/>
              <a:t> the service ”E-mærket”!</a:t>
            </a: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67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12968" cy="864095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Useful links:</a:t>
            </a:r>
            <a:endParaRPr lang="da-DK" sz="4000" b="1" dirty="0">
              <a:solidFill>
                <a:schemeClr val="bg1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60130" y="1628800"/>
            <a:ext cx="8424936" cy="396044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da-DK" sz="2400" dirty="0" smtClean="0">
                <a:hlinkClick r:id="rId2"/>
              </a:rPr>
              <a:t>http://www.datatilsynet.dk/english/the-act-on-processing-of-personal-data/read-the-act-on-processing-of-personal-data/compiled-version-of-the-act-on-processing-of-personal-data/</a:t>
            </a:r>
            <a:endParaRPr lang="da-DK" sz="2400" dirty="0" smtClean="0"/>
          </a:p>
          <a:p>
            <a:endParaRPr lang="da-DK" dirty="0" smtClean="0"/>
          </a:p>
          <a:p>
            <a:endParaRPr lang="da-DK" dirty="0"/>
          </a:p>
          <a:p>
            <a:pPr algn="l"/>
            <a:r>
              <a:rPr lang="da-DK" sz="2400" dirty="0">
                <a:hlinkClick r:id="rId3"/>
              </a:rPr>
              <a:t>https://business.emaerket.dk/the-e-mark</a:t>
            </a:r>
            <a:r>
              <a:rPr lang="da-DK" sz="2400" dirty="0" smtClean="0">
                <a:hlinkClick r:id="rId3"/>
              </a:rPr>
              <a:t>/</a:t>
            </a:r>
            <a:endParaRPr lang="da-DK" sz="2400" dirty="0" smtClean="0"/>
          </a:p>
          <a:p>
            <a:endParaRPr lang="da-DK" sz="2600" dirty="0" smtClean="0"/>
          </a:p>
          <a:p>
            <a:endParaRPr lang="da-DK" sz="2600" dirty="0"/>
          </a:p>
          <a:p>
            <a:pPr algn="l"/>
            <a:r>
              <a:rPr lang="da-DK" sz="2400" dirty="0">
                <a:hlinkClick r:id="rId4"/>
              </a:rPr>
              <a:t>https://www.forbrugerombudsmanden.dk/~/</a:t>
            </a:r>
            <a:r>
              <a:rPr lang="da-DK" sz="2400" dirty="0" smtClean="0">
                <a:hlinkClick r:id="rId4"/>
              </a:rPr>
              <a:t>media/Forbrugerombudsmanden/loveregler/retningslinjer/2016%20Standpunkt%20til%20nordisk%20standpunkt%20for%20markedsfoering%20via%20sociale%20medier.pdf</a:t>
            </a:r>
            <a:endParaRPr lang="da-DK" sz="2400" dirty="0" smtClean="0"/>
          </a:p>
        </p:txBody>
      </p:sp>
      <p:sp>
        <p:nvSpPr>
          <p:cNvPr id="4" name="Tekstboks 3"/>
          <p:cNvSpPr txBox="1"/>
          <p:nvPr/>
        </p:nvSpPr>
        <p:spPr>
          <a:xfrm>
            <a:off x="539552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Vedr. Persondata:</a:t>
            </a:r>
            <a:endParaRPr lang="da-DK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539552" y="403556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>
              <a:defRPr b="1"/>
            </a:lvl1pPr>
          </a:lstStyle>
          <a:p>
            <a:r>
              <a:rPr lang="da-DK" dirty="0"/>
              <a:t>Vedr. </a:t>
            </a:r>
            <a:r>
              <a:rPr lang="da-DK" dirty="0" smtClean="0"/>
              <a:t>Markedsføring:</a:t>
            </a:r>
            <a:endParaRPr lang="da-DK" dirty="0"/>
          </a:p>
        </p:txBody>
      </p:sp>
      <p:sp>
        <p:nvSpPr>
          <p:cNvPr id="6" name="Tekstboks 5"/>
          <p:cNvSpPr txBox="1"/>
          <p:nvPr/>
        </p:nvSpPr>
        <p:spPr>
          <a:xfrm>
            <a:off x="539552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>
              <a:defRPr b="1"/>
            </a:lvl1pPr>
          </a:lstStyle>
          <a:p>
            <a:r>
              <a:rPr lang="da-DK" dirty="0"/>
              <a:t>Vedr. </a:t>
            </a:r>
            <a:r>
              <a:rPr lang="da-DK" dirty="0" smtClean="0"/>
              <a:t>”E-mærket”: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8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457200" y="735013"/>
            <a:ext cx="8229600" cy="175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altLang="da-DK" sz="6600" smtClean="0">
                <a:latin typeface="Verdana" pitchFamily="34" charset="0"/>
                <a:cs typeface="Verdana" pitchFamily="34" charset="0"/>
              </a:rPr>
              <a:t>IT-Security</a:t>
            </a:r>
          </a:p>
        </p:txBody>
      </p:sp>
      <p:sp>
        <p:nvSpPr>
          <p:cNvPr id="4099" name="Pladsholder til indhold 2"/>
          <p:cNvSpPr>
            <a:spLocks noGrp="1"/>
          </p:cNvSpPr>
          <p:nvPr>
            <p:ph idx="1"/>
          </p:nvPr>
        </p:nvSpPr>
        <p:spPr bwMode="auto">
          <a:xfrm>
            <a:off x="457200" y="2781300"/>
            <a:ext cx="8229600" cy="352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a-DK" altLang="da-DK" sz="4400" smtClean="0">
                <a:latin typeface="Verdana" pitchFamily="34" charset="0"/>
                <a:cs typeface="Verdana" pitchFamily="34" charset="0"/>
              </a:rPr>
              <a:t>Organizational view</a:t>
            </a:r>
          </a:p>
          <a:p>
            <a:pPr eaLnBrk="1" hangingPunct="1"/>
            <a:endParaRPr lang="da-DK" altLang="da-DK" sz="4400" smtClean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611188" y="404813"/>
            <a:ext cx="5724525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da-D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Wind of </a:t>
            </a:r>
            <a:r>
              <a:rPr lang="da-DK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changes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50825" y="1778000"/>
            <a:ext cx="8424863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Two hundred years ago, you probably would have made a living in agriculture.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One hundred years ago, you most likely would have worked in a factory.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Today, we live in the Information Age and almost everyone has a job somehow connected to information stored in digital form on a network.</a:t>
            </a:r>
          </a:p>
        </p:txBody>
      </p:sp>
    </p:spTree>
    <p:extLst>
      <p:ext uri="{BB962C8B-B14F-4D97-AF65-F5344CB8AC3E}">
        <p14:creationId xmlns:p14="http://schemas.microsoft.com/office/powerpoint/2010/main" val="34917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684213" y="692150"/>
            <a:ext cx="36004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Important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611188" y="1773238"/>
            <a:ext cx="8229600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During the agricultural age, crops and the tools to produce them were the most important asset.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During the industrial age, manufactured goods and the factories that produced them were the most important asset.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Today, information is a key asset of almost every organization and individual!</a:t>
            </a:r>
          </a:p>
        </p:txBody>
      </p:sp>
    </p:spTree>
    <p:extLst>
      <p:ext uri="{BB962C8B-B14F-4D97-AF65-F5344CB8AC3E}">
        <p14:creationId xmlns:p14="http://schemas.microsoft.com/office/powerpoint/2010/main" val="1946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755650" y="735013"/>
            <a:ext cx="74739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en-US" sz="3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The 3 core missions of Information Security: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50825" y="2438400"/>
            <a:ext cx="8569325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Making information available when needed.</a:t>
            </a:r>
          </a:p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Keeping data confidential</a:t>
            </a:r>
          </a:p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Maintaining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231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476250"/>
            <a:ext cx="5943600" cy="719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Security Objectives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500063" y="1538288"/>
            <a:ext cx="4691062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Confidentiality / Privacy</a:t>
            </a:r>
          </a:p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Integrity / credibility</a:t>
            </a:r>
          </a:p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Availability /accessability</a:t>
            </a:r>
          </a:p>
          <a:p>
            <a:pPr eaLnBrk="1" hangingPunct="1"/>
            <a:r>
              <a:rPr lang="en-US" altLang="da-DK" sz="2800" smtClean="0">
                <a:latin typeface="Verdana" pitchFamily="34" charset="0"/>
                <a:cs typeface="Verdana" pitchFamily="34" charset="0"/>
              </a:rPr>
              <a:t>Verification of identity</a:t>
            </a:r>
            <a:endParaRPr lang="da-DK" altLang="da-DK" sz="2800" smtClean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11268" name="Group 13"/>
          <p:cNvGrpSpPr>
            <a:grpSpLocks/>
          </p:cNvGrpSpPr>
          <p:nvPr/>
        </p:nvGrpSpPr>
        <p:grpSpPr bwMode="auto">
          <a:xfrm>
            <a:off x="4495800" y="2362200"/>
            <a:ext cx="4468813" cy="3736975"/>
            <a:chOff x="3886199" y="1676400"/>
            <a:chExt cx="4468290" cy="3736744"/>
          </a:xfrm>
        </p:grpSpPr>
        <p:grpSp>
          <p:nvGrpSpPr>
            <p:cNvPr id="11269" name="Group 4"/>
            <p:cNvGrpSpPr>
              <a:grpSpLocks/>
            </p:cNvGrpSpPr>
            <p:nvPr/>
          </p:nvGrpSpPr>
          <p:grpSpPr bwMode="auto">
            <a:xfrm>
              <a:off x="3886199" y="1676400"/>
              <a:ext cx="4468290" cy="3736744"/>
              <a:chOff x="3198" y="1389"/>
              <a:chExt cx="2018" cy="1688"/>
            </a:xfrm>
          </p:grpSpPr>
          <p:sp>
            <p:nvSpPr>
              <p:cNvPr id="11274" name="AutoShape 5"/>
              <p:cNvSpPr>
                <a:spLocks noChangeArrowheads="1"/>
              </p:cNvSpPr>
              <p:nvPr/>
            </p:nvSpPr>
            <p:spPr bwMode="auto">
              <a:xfrm>
                <a:off x="3505" y="1573"/>
                <a:ext cx="1536" cy="1329"/>
              </a:xfrm>
              <a:prstGeom prst="triangle">
                <a:avLst>
                  <a:gd name="adj" fmla="val 5000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endParaRPr lang="en-US" altLang="da-DK" sz="1400" b="1"/>
              </a:p>
            </p:txBody>
          </p:sp>
          <p:sp>
            <p:nvSpPr>
              <p:cNvPr id="11275" name="Text Box 6"/>
              <p:cNvSpPr txBox="1">
                <a:spLocks noChangeArrowheads="1"/>
              </p:cNvSpPr>
              <p:nvPr/>
            </p:nvSpPr>
            <p:spPr bwMode="auto">
              <a:xfrm>
                <a:off x="4058" y="1389"/>
                <a:ext cx="38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da-DK" altLang="da-DK" sz="1400" b="1">
                    <a:latin typeface="Tahoma" pitchFamily="1" charset="0"/>
                  </a:rPr>
                  <a:t>Privacy</a:t>
                </a:r>
              </a:p>
            </p:txBody>
          </p:sp>
          <p:sp>
            <p:nvSpPr>
              <p:cNvPr id="11276" name="Text Box 7"/>
              <p:cNvSpPr txBox="1">
                <a:spLocks noChangeArrowheads="1"/>
              </p:cNvSpPr>
              <p:nvPr/>
            </p:nvSpPr>
            <p:spPr bwMode="auto">
              <a:xfrm>
                <a:off x="3198" y="2931"/>
                <a:ext cx="44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da-DK" altLang="da-DK" sz="1400" b="1">
                    <a:latin typeface="Tahoma" pitchFamily="1" charset="0"/>
                  </a:rPr>
                  <a:t>Integrity</a:t>
                </a:r>
              </a:p>
            </p:txBody>
          </p:sp>
          <p:sp>
            <p:nvSpPr>
              <p:cNvPr id="11277" name="Text Box 8"/>
              <p:cNvSpPr txBox="1">
                <a:spLocks noChangeArrowheads="1"/>
              </p:cNvSpPr>
              <p:nvPr/>
            </p:nvSpPr>
            <p:spPr bwMode="auto">
              <a:xfrm>
                <a:off x="4678" y="2938"/>
                <a:ext cx="5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da-DK" altLang="da-DK" sz="1400" b="1">
                    <a:latin typeface="Tahoma" pitchFamily="1" charset="0"/>
                  </a:rPr>
                  <a:t>Availability</a:t>
                </a:r>
              </a:p>
            </p:txBody>
          </p:sp>
        </p:grpSp>
        <p:sp>
          <p:nvSpPr>
            <p:cNvPr id="11270" name="TextBox 8"/>
            <p:cNvSpPr txBox="1">
              <a:spLocks noChangeArrowheads="1"/>
            </p:cNvSpPr>
            <p:nvPr/>
          </p:nvSpPr>
          <p:spPr bwMode="auto">
            <a:xfrm>
              <a:off x="5334000" y="3657600"/>
              <a:ext cx="18716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da-DK" altLang="da-DK">
                  <a:latin typeface="Tahoma" pitchFamily="1" charset="0"/>
                </a:rPr>
                <a:t>Verification</a:t>
              </a:r>
              <a:endParaRPr lang="en-US" altLang="da-DK">
                <a:latin typeface="Tahoma" pitchFamily="1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5744122" y="2866158"/>
              <a:ext cx="100800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 flipV="1">
              <a:off x="4990970" y="4267040"/>
              <a:ext cx="647624" cy="50320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933842" y="4267040"/>
              <a:ext cx="720641" cy="576227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3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33375"/>
            <a:ext cx="5076825" cy="8937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Elements of security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611188" y="1700213"/>
            <a:ext cx="7921625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Prevention</a:t>
            </a:r>
          </a:p>
          <a:p>
            <a:pPr lvl="1" eaLnBrk="1" hangingPunct="1"/>
            <a:r>
              <a:rPr lang="en-US" altLang="da-DK" sz="2000" smtClean="0">
                <a:latin typeface="Verdana" pitchFamily="34" charset="0"/>
                <a:cs typeface="Verdana" pitchFamily="34" charset="0"/>
              </a:rPr>
              <a:t>Firewalls, authentication, segmentation, antivirus etc.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Discovery</a:t>
            </a:r>
          </a:p>
          <a:p>
            <a:pPr lvl="1" eaLnBrk="1" hangingPunct="1"/>
            <a:r>
              <a:rPr lang="en-US" altLang="da-DK" sz="2000" smtClean="0">
                <a:latin typeface="Verdana" pitchFamily="34" charset="0"/>
                <a:cs typeface="Verdana" pitchFamily="34" charset="0"/>
              </a:rPr>
              <a:t>Intrusion Detection, log analysis, alerting, etc.</a:t>
            </a:r>
          </a:p>
          <a:p>
            <a:pPr eaLnBrk="1" hangingPunct="1"/>
            <a:r>
              <a:rPr lang="en-US" altLang="da-DK" sz="2400" smtClean="0">
                <a:latin typeface="Verdana" pitchFamily="34" charset="0"/>
                <a:cs typeface="Verdana" pitchFamily="34" charset="0"/>
              </a:rPr>
              <a:t>Repair</a:t>
            </a:r>
          </a:p>
          <a:p>
            <a:pPr lvl="1" eaLnBrk="1" hangingPunct="1"/>
            <a:r>
              <a:rPr lang="en-US" altLang="da-DK" sz="2000" smtClean="0">
                <a:latin typeface="Verdana" pitchFamily="34" charset="0"/>
                <a:cs typeface="Verdana" pitchFamily="34" charset="0"/>
              </a:rPr>
              <a:t>Backup systems, insurance, containment, etc.</a:t>
            </a:r>
          </a:p>
          <a:p>
            <a:pPr eaLnBrk="1" hangingPunct="1"/>
            <a:endParaRPr lang="en-US" altLang="da-DK" sz="2400" smtClean="0">
              <a:latin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US" altLang="da-DK" sz="3600" smtClean="0">
                <a:latin typeface="Verdana" pitchFamily="34" charset="0"/>
                <a:cs typeface="Verdana" pitchFamily="34" charset="0"/>
              </a:rPr>
              <a:t>Risk = </a:t>
            </a:r>
            <a:r>
              <a:rPr lang="da-DK" altLang="da-DK" sz="3600" smtClean="0">
                <a:latin typeface="Verdana" pitchFamily="34" charset="0"/>
                <a:cs typeface="Verdana" pitchFamily="34" charset="0"/>
              </a:rPr>
              <a:t>	</a:t>
            </a:r>
            <a:r>
              <a:rPr lang="en-US" altLang="da-DK" sz="3600" smtClean="0">
                <a:latin typeface="Verdana" pitchFamily="34" charset="0"/>
                <a:cs typeface="Verdana" pitchFamily="34" charset="0"/>
              </a:rPr>
              <a:t>Probability x impact</a:t>
            </a:r>
          </a:p>
          <a:p>
            <a:pPr lvl="1" eaLnBrk="1" hangingPunct="1"/>
            <a:endParaRPr lang="en-US" altLang="da-DK" sz="2000" smtClean="0">
              <a:latin typeface="Verdana" pitchFamily="34" charset="0"/>
              <a:cs typeface="Verdana" pitchFamily="34" charset="0"/>
            </a:endParaRPr>
          </a:p>
          <a:p>
            <a:pPr lvl="1" eaLnBrk="1" hangingPunct="1"/>
            <a:endParaRPr lang="en-US" altLang="da-DK" sz="2000" smtClean="0">
              <a:latin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da-DK" altLang="da-DK" sz="2400" smtClean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5868987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184" eaLnBrk="1" fontAlgn="auto" hangingPunct="1">
              <a:spcAft>
                <a:spcPts val="0"/>
              </a:spcAft>
              <a:defRPr/>
            </a:pPr>
            <a:r>
              <a:rPr lang="en-US" sz="53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Risk Reduction</a:t>
            </a:r>
            <a:endParaRPr lang="da-DK" sz="530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468313" y="1484313"/>
            <a:ext cx="8516937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da-DK" sz="2800" dirty="0" smtClean="0">
                <a:latin typeface="Verdana" pitchFamily="34" charset="0"/>
                <a:cs typeface="Verdana" pitchFamily="34" charset="0"/>
              </a:rPr>
              <a:t>Risks can not be removed, only limited</a:t>
            </a:r>
          </a:p>
          <a:p>
            <a:pPr eaLnBrk="1" hangingPunct="1"/>
            <a:r>
              <a:rPr lang="en-US" altLang="da-DK" sz="2800" dirty="0" smtClean="0">
                <a:latin typeface="Verdana" pitchFamily="34" charset="0"/>
                <a:cs typeface="Verdana" pitchFamily="34" charset="0"/>
              </a:rPr>
              <a:t>Security can not be purchased as a product</a:t>
            </a:r>
          </a:p>
          <a:p>
            <a:pPr eaLnBrk="1" hangingPunct="1"/>
            <a:r>
              <a:rPr lang="en-US" altLang="da-DK" sz="2800" dirty="0" smtClean="0">
                <a:latin typeface="Verdana" pitchFamily="34" charset="0"/>
                <a:cs typeface="Verdana" pitchFamily="34" charset="0"/>
              </a:rPr>
              <a:t>Security is achieved by a combination of</a:t>
            </a:r>
          </a:p>
          <a:p>
            <a:pPr lvl="1" eaLnBrk="1" hangingPunct="1"/>
            <a:r>
              <a:rPr lang="en-US" altLang="da-DK" sz="2300" dirty="0" smtClean="0">
                <a:latin typeface="Verdana" pitchFamily="34" charset="0"/>
                <a:cs typeface="Verdana" pitchFamily="34" charset="0"/>
              </a:rPr>
              <a:t>Procedures &amp; Management / (management issues)</a:t>
            </a:r>
          </a:p>
          <a:p>
            <a:pPr lvl="1" eaLnBrk="1" hangingPunct="1"/>
            <a:r>
              <a:rPr lang="en-US" altLang="da-DK" sz="2300" dirty="0" smtClean="0">
                <a:latin typeface="Verdana" pitchFamily="34" charset="0"/>
                <a:cs typeface="Verdana" pitchFamily="34" charset="0"/>
              </a:rPr>
              <a:t>Design, tools and technical solutions</a:t>
            </a:r>
          </a:p>
          <a:p>
            <a:pPr lvl="1" eaLnBrk="1" hangingPunct="1"/>
            <a:r>
              <a:rPr lang="en-US" altLang="da-DK" sz="2300" dirty="0" smtClean="0">
                <a:latin typeface="Verdana" pitchFamily="34" charset="0"/>
                <a:cs typeface="Verdana" pitchFamily="34" charset="0"/>
              </a:rPr>
              <a:t>Ongoing monitoring and maintenance</a:t>
            </a:r>
          </a:p>
          <a:p>
            <a:pPr eaLnBrk="1" hangingPunct="1">
              <a:buFontTx/>
              <a:buNone/>
            </a:pPr>
            <a:endParaRPr lang="en-US" altLang="da-DK" dirty="0" smtClean="0">
              <a:latin typeface="Verdana" pitchFamily="34" charset="0"/>
              <a:cs typeface="Verdana" pitchFamily="34" charset="0"/>
            </a:endParaRPr>
          </a:p>
          <a:p>
            <a:pPr marL="1439863" indent="-1439863" eaLnBrk="1" hangingPunct="1">
              <a:buFontTx/>
              <a:buNone/>
            </a:pPr>
            <a:r>
              <a:rPr lang="en-US" altLang="da-DK" sz="2800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  <a:t>Result: Formulation of security policy </a:t>
            </a:r>
            <a:r>
              <a:rPr lang="en-US" altLang="da-DK" sz="2800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  <a:t>and implementation </a:t>
            </a:r>
            <a:r>
              <a:rPr lang="en-US" altLang="da-DK" sz="2800" dirty="0" smtClean="0">
                <a:solidFill>
                  <a:srgbClr val="C00000"/>
                </a:solidFill>
                <a:latin typeface="Verdana" pitchFamily="34" charset="0"/>
                <a:cs typeface="Verdana" pitchFamily="34" charset="0"/>
              </a:rPr>
              <a:t>of safety system</a:t>
            </a:r>
          </a:p>
          <a:p>
            <a:pPr eaLnBrk="1" hangingPunct="1">
              <a:buFontTx/>
              <a:buNone/>
            </a:pPr>
            <a:endParaRPr lang="en-US" altLang="da-DK" dirty="0" smtClean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Legal </a:t>
            </a:r>
            <a:r>
              <a:rPr lang="da-DK" dirty="0" err="1" smtClean="0"/>
              <a:t>aspects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288743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532</Words>
  <Application>Microsoft Office PowerPoint</Application>
  <PresentationFormat>Skærmshow (4:3)</PresentationFormat>
  <Paragraphs>97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14</vt:i4>
      </vt:variant>
    </vt:vector>
  </HeadingPairs>
  <TitlesOfParts>
    <vt:vector size="15" baseType="lpstr">
      <vt:lpstr>Kontortema</vt:lpstr>
      <vt:lpstr>Examen Project part 2 - legal and security issues.</vt:lpstr>
      <vt:lpstr>IT-Security</vt:lpstr>
      <vt:lpstr>Wind of changes</vt:lpstr>
      <vt:lpstr>Important ?</vt:lpstr>
      <vt:lpstr>The 3 core missions of Information Security:</vt:lpstr>
      <vt:lpstr>Security Objectives</vt:lpstr>
      <vt:lpstr>Elements of security</vt:lpstr>
      <vt:lpstr>Risk Reduction</vt:lpstr>
      <vt:lpstr>Legal aspects</vt:lpstr>
      <vt:lpstr> 1. Markedsføring på internettet</vt:lpstr>
      <vt:lpstr>2. Markedsføring på internettet</vt:lpstr>
      <vt:lpstr>Kundeoplysninger - persondataloven</vt:lpstr>
      <vt:lpstr>For the examen report part 2:</vt:lpstr>
      <vt:lpstr>Useful links:</vt:lpstr>
    </vt:vector>
  </TitlesOfParts>
  <Company>CPH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on the Processing of Personal Data</dc:title>
  <dc:creator>Palle Bech (PAB - Adjunkt - Cphbusiness)</dc:creator>
  <cp:lastModifiedBy>Palle Bech (PAB - Adjunkt - Cphbusiness)</cp:lastModifiedBy>
  <cp:revision>17</cp:revision>
  <dcterms:created xsi:type="dcterms:W3CDTF">2017-04-24T21:37:39Z</dcterms:created>
  <dcterms:modified xsi:type="dcterms:W3CDTF">2017-04-26T06:18:40Z</dcterms:modified>
</cp:coreProperties>
</file>