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1" r:id="rId3"/>
    <p:sldId id="294" r:id="rId4"/>
    <p:sldId id="295" r:id="rId5"/>
    <p:sldId id="262" r:id="rId6"/>
    <p:sldId id="293" r:id="rId7"/>
    <p:sldId id="292" r:id="rId8"/>
    <p:sldId id="263" r:id="rId9"/>
    <p:sldId id="296" r:id="rId10"/>
    <p:sldId id="265" r:id="rId11"/>
    <p:sldId id="269" r:id="rId12"/>
    <p:sldId id="290" r:id="rId13"/>
    <p:sldId id="282" r:id="rId14"/>
    <p:sldId id="291" r:id="rId15"/>
    <p:sldId id="286" r:id="rId16"/>
    <p:sldId id="283" r:id="rId17"/>
    <p:sldId id="284" r:id="rId18"/>
    <p:sldId id="274" r:id="rId19"/>
  </p:sldIdLst>
  <p:sldSz cx="9144000" cy="6858000" type="screen4x3"/>
  <p:notesSz cx="6884988" cy="100187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 autoAdjust="0"/>
    <p:restoredTop sz="74199" autoAdjust="0"/>
  </p:normalViewPr>
  <p:slideViewPr>
    <p:cSldViewPr>
      <p:cViewPr varScale="1">
        <p:scale>
          <a:sx n="78" d="100"/>
          <a:sy n="78" d="100"/>
        </p:scale>
        <p:origin x="19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546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3156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2014 - 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29D8F1DA-9F73-4225-9D4E-4617167C4F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727906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FBF00D1E-FF9A-47D7-BC98-4C90EE7BAB5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37107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54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685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00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317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5CD18D-C467-4D20-B4EB-4DFDE65E8D28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229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835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205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a-DK" dirty="0" smtClean="0"/>
              <a:t>1: array 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2: </a:t>
            </a:r>
            <a:r>
              <a:rPr lang="da-DK" dirty="0" err="1" smtClean="0"/>
              <a:t>linked</a:t>
            </a:r>
            <a:r>
              <a:rPr lang="da-DK" dirty="0" smtClean="0"/>
              <a:t> eller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3: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4. Array eller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endParaRPr lang="da-DK" dirty="0" smtClean="0"/>
          </a:p>
        </p:txBody>
      </p:sp>
      <p:sp>
        <p:nvSpPr>
          <p:cNvPr id="37891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657B6-4BFB-44B0-A1C0-F6C0AB618C9E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925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2D9B8-CB3F-4DAB-8F6F-3837494665E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D45F7-FDA0-48FB-8C42-595D4792E12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48392-76A4-4073-800A-A38A7CD7B0F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0A89B-5C75-4E0A-B11E-A0BDE992A67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F1D5C-AF1D-475C-9FF9-B9CA85F76BA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EE0F2-1692-46D8-B7DC-6925919F7AA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E9BEF-9A3C-46EF-A4DE-1CCB2EA8431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71787-8BA5-4EDA-B865-CBDBD536B80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9F1C9-B726-402E-92BD-7AAE400D943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EAB17-F2F6-4652-AC25-422C79548F5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F13ED-B1DA-4D85-8D62-327A13BA1BD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 dirty="0" smtClean="0"/>
              <a:t>Collections and </a:t>
            </a:r>
            <a:r>
              <a:rPr lang="da-DK" dirty="0" err="1" smtClean="0"/>
              <a:t>efficiency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79F47A-5AE1-41E0-9E46-C624A95E820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Topics</a:t>
            </a:r>
            <a:r>
              <a:rPr lang="da-DK" dirty="0" smtClean="0"/>
              <a:t> / plan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err="1" smtClean="0"/>
              <a:t>Measuring</a:t>
            </a:r>
            <a:r>
              <a:rPr lang="da-DK" dirty="0" smtClean="0"/>
              <a:t> </a:t>
            </a:r>
            <a:r>
              <a:rPr lang="da-DK" dirty="0" err="1" smtClean="0"/>
              <a:t>efficiency</a:t>
            </a:r>
            <a:endParaRPr lang="da-DK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Classic </a:t>
            </a:r>
            <a:r>
              <a:rPr lang="da-DK" dirty="0" err="1" smtClean="0"/>
              <a:t>algorithms</a:t>
            </a:r>
            <a:r>
              <a:rPr lang="da-DK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err="1" smtClean="0"/>
              <a:t>Impact</a:t>
            </a:r>
            <a:r>
              <a:rPr lang="da-DK" dirty="0" smtClean="0"/>
              <a:t> of </a:t>
            </a:r>
            <a:r>
              <a:rPr lang="da-DK" dirty="0" err="1" smtClean="0"/>
              <a:t>implementation</a:t>
            </a:r>
            <a:endParaRPr lang="da-DK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err="1" smtClean="0"/>
              <a:t>Hashing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err="1"/>
              <a:t>S</a:t>
            </a:r>
            <a:r>
              <a:rPr lang="da-DK" dirty="0" err="1" smtClean="0"/>
              <a:t>electing</a:t>
            </a:r>
            <a:r>
              <a:rPr lang="da-DK" dirty="0" smtClean="0"/>
              <a:t> a </a:t>
            </a:r>
            <a:r>
              <a:rPr lang="da-DK" dirty="0" err="1" smtClean="0"/>
              <a:t>suitable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r>
              <a:rPr lang="da-DK" dirty="0" smtClean="0"/>
              <a:t> and/or </a:t>
            </a:r>
            <a:r>
              <a:rPr lang="da-DK" dirty="0" err="1" smtClean="0"/>
              <a:t>collection</a:t>
            </a:r>
            <a:endParaRPr lang="da-DK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dsholder til indhold 2"/>
          <p:cNvSpPr>
            <a:spLocks noGrp="1"/>
          </p:cNvSpPr>
          <p:nvPr>
            <p:ph idx="1"/>
          </p:nvPr>
        </p:nvSpPr>
        <p:spPr>
          <a:xfrm>
            <a:off x="0" y="260350"/>
            <a:ext cx="9324975" cy="62579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 smtClean="0">
                <a:latin typeface="Courier New" pitchFamily="49" charset="0"/>
                <a:cs typeface="Courier New" pitchFamily="49" charset="0"/>
              </a:rPr>
              <a:t>selectionSort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[] list)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min;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-1; index++)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   min =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scan = index+1; scan 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scan++)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(list[scan].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(list[min]) &lt; 0)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         min = scan;</a:t>
            </a:r>
          </a:p>
          <a:p>
            <a:pPr marL="0" indent="0">
              <a:buFont typeface="Arial" charset="0"/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   // Swap the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  = list[min];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   list[min]   = list[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   list[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Font typeface="Arial" charset="0"/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Font typeface="Arial" charset="0"/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a-DK" sz="2800" dirty="0" smtClean="0">
                <a:solidFill>
                  <a:srgbClr val="000000"/>
                </a:solidFill>
              </a:rPr>
              <a:t>Classic </a:t>
            </a:r>
            <a:r>
              <a:rPr lang="da-DK" sz="2800" dirty="0" err="1" smtClean="0">
                <a:solidFill>
                  <a:srgbClr val="000000"/>
                </a:solidFill>
              </a:rPr>
              <a:t>algorithms</a:t>
            </a:r>
            <a:r>
              <a:rPr lang="da-DK" sz="2800" dirty="0" smtClean="0">
                <a:solidFill>
                  <a:srgbClr val="000000"/>
                </a:solidFill>
              </a:rPr>
              <a:t> </a:t>
            </a:r>
            <a:br>
              <a:rPr lang="da-DK" sz="2800" dirty="0" smtClean="0">
                <a:solidFill>
                  <a:srgbClr val="000000"/>
                </a:solidFill>
              </a:rPr>
            </a:br>
            <a:r>
              <a:rPr lang="da-DK" sz="2800" dirty="0" smtClean="0">
                <a:solidFill>
                  <a:srgbClr val="000000"/>
                </a:solidFill>
              </a:rPr>
              <a:t>for </a:t>
            </a:r>
            <a:r>
              <a:rPr lang="da-DK" sz="2800" dirty="0" err="1" smtClean="0">
                <a:solidFill>
                  <a:srgbClr val="000000"/>
                </a:solidFill>
              </a:rPr>
              <a:t>manipulating</a:t>
            </a:r>
            <a:r>
              <a:rPr lang="da-DK" sz="2800" dirty="0" smtClean="0">
                <a:solidFill>
                  <a:srgbClr val="000000"/>
                </a:solidFill>
              </a:rPr>
              <a:t> a list</a:t>
            </a:r>
          </a:p>
        </p:txBody>
      </p:sp>
      <p:sp>
        <p:nvSpPr>
          <p:cNvPr id="30722" name="Pladsholder til indhold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da-DK" dirty="0" smtClean="0"/>
              <a:t>Linear </a:t>
            </a:r>
            <a:r>
              <a:rPr lang="da-DK" dirty="0" err="1" smtClean="0"/>
              <a:t>search</a:t>
            </a:r>
            <a:r>
              <a:rPr lang="da-DK" dirty="0" smtClean="0"/>
              <a:t>:	  O(n)</a:t>
            </a:r>
          </a:p>
          <a:p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:	  O(log n)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err="1" smtClean="0"/>
              <a:t>Selection</a:t>
            </a:r>
            <a:r>
              <a:rPr lang="da-DK" dirty="0" smtClean="0"/>
              <a:t> Sort:	  O(n</a:t>
            </a:r>
            <a:r>
              <a:rPr lang="da-DK" baseline="30000" dirty="0" smtClean="0"/>
              <a:t>2</a:t>
            </a:r>
            <a:r>
              <a:rPr lang="da-DK" dirty="0" smtClean="0"/>
              <a:t>)   </a:t>
            </a:r>
            <a:r>
              <a:rPr lang="da-DK" sz="2400" dirty="0" smtClean="0"/>
              <a:t>(same for </a:t>
            </a:r>
            <a:r>
              <a:rPr lang="da-DK" sz="2400" dirty="0" err="1" smtClean="0"/>
              <a:t>Insertion</a:t>
            </a:r>
            <a:r>
              <a:rPr lang="da-DK" sz="2400" dirty="0" smtClean="0"/>
              <a:t> and </a:t>
            </a:r>
            <a:r>
              <a:rPr lang="da-DK" sz="2400" dirty="0" err="1" smtClean="0"/>
              <a:t>Bubble</a:t>
            </a:r>
            <a:r>
              <a:rPr lang="da-DK" sz="2400" dirty="0" smtClean="0"/>
              <a:t> Sort)</a:t>
            </a:r>
          </a:p>
          <a:p>
            <a:r>
              <a:rPr lang="da-DK" dirty="0" err="1" smtClean="0"/>
              <a:t>Quick</a:t>
            </a:r>
            <a:r>
              <a:rPr lang="da-DK" dirty="0" smtClean="0"/>
              <a:t> Sort: 	  O(n*log n)      </a:t>
            </a:r>
            <a:r>
              <a:rPr lang="da-DK" sz="2400" dirty="0" smtClean="0"/>
              <a:t>(</a:t>
            </a:r>
            <a:r>
              <a:rPr lang="da-DK" sz="2400" dirty="0"/>
              <a:t>average)</a:t>
            </a:r>
            <a:br>
              <a:rPr lang="da-DK" sz="2400" dirty="0"/>
            </a:br>
            <a:r>
              <a:rPr lang="da-DK" dirty="0" smtClean="0"/>
              <a:t>			  O(n</a:t>
            </a:r>
            <a:r>
              <a:rPr lang="da-DK" baseline="30000" dirty="0" smtClean="0"/>
              <a:t>2</a:t>
            </a:r>
            <a:r>
              <a:rPr lang="da-DK" dirty="0" smtClean="0"/>
              <a:t>)</a:t>
            </a:r>
            <a:r>
              <a:rPr lang="da-DK" dirty="0"/>
              <a:t> </a:t>
            </a:r>
            <a:r>
              <a:rPr lang="da-DK" dirty="0" smtClean="0"/>
              <a:t>               </a:t>
            </a:r>
            <a:r>
              <a:rPr lang="da-DK" sz="2400" dirty="0" smtClean="0"/>
              <a:t>(</a:t>
            </a:r>
            <a:r>
              <a:rPr lang="da-DK" sz="2400" dirty="0" err="1" smtClean="0"/>
              <a:t>worst</a:t>
            </a:r>
            <a:r>
              <a:rPr lang="da-DK" sz="2400" dirty="0"/>
              <a:t>)</a:t>
            </a:r>
          </a:p>
          <a:p>
            <a:pPr marL="0" indent="0">
              <a:buNone/>
            </a:pPr>
            <a:endParaRPr lang="da-DK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Hashing</a:t>
            </a:r>
            <a:r>
              <a:rPr lang="da-DK" dirty="0" smtClean="0"/>
              <a:t> – </a:t>
            </a:r>
            <a:br>
              <a:rPr lang="da-DK" dirty="0" smtClean="0"/>
            </a:br>
            <a:r>
              <a:rPr lang="da-DK" dirty="0" err="1" smtClean="0"/>
              <a:t>Why</a:t>
            </a:r>
            <a:r>
              <a:rPr lang="da-DK" dirty="0" smtClean="0"/>
              <a:t> </a:t>
            </a:r>
            <a:r>
              <a:rPr lang="da-DK" dirty="0" err="1" smtClean="0"/>
              <a:t>another</a:t>
            </a:r>
            <a:r>
              <a:rPr lang="da-DK" dirty="0" smtClean="0"/>
              <a:t> data </a:t>
            </a:r>
            <a:r>
              <a:rPr lang="da-DK" dirty="0" err="1" smtClean="0"/>
              <a:t>structure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35975" cy="4752975"/>
          </a:xfrm>
        </p:spPr>
        <p:txBody>
          <a:bodyPr/>
          <a:lstStyle/>
          <a:p>
            <a:pPr>
              <a:buFontTx/>
              <a:buNone/>
            </a:pPr>
            <a:endParaRPr lang="da-DK" sz="2800" dirty="0"/>
          </a:p>
          <a:p>
            <a:pPr>
              <a:buFontTx/>
              <a:buNone/>
            </a:pPr>
            <a:r>
              <a:rPr lang="da-DK" sz="2800" u="sng" dirty="0"/>
              <a:t>					</a:t>
            </a:r>
            <a:r>
              <a:rPr lang="da-DK" sz="2800" u="sng" dirty="0" err="1" smtClean="0"/>
              <a:t>insert</a:t>
            </a:r>
            <a:r>
              <a:rPr lang="da-DK" sz="2800" u="sng" dirty="0" smtClean="0"/>
              <a:t>	</a:t>
            </a:r>
            <a:r>
              <a:rPr lang="da-DK" sz="2800" u="sng" dirty="0"/>
              <a:t>	</a:t>
            </a:r>
            <a:r>
              <a:rPr lang="da-DK" sz="2800" b="1" u="sng" dirty="0" err="1" smtClean="0"/>
              <a:t>search</a:t>
            </a:r>
            <a:r>
              <a:rPr lang="da-DK" sz="2800" b="1" u="sng" dirty="0"/>
              <a:t>	      </a:t>
            </a:r>
          </a:p>
          <a:p>
            <a:pPr>
              <a:buFontTx/>
              <a:buNone/>
            </a:pPr>
            <a:r>
              <a:rPr lang="da-DK" sz="2400" dirty="0" err="1" smtClean="0"/>
              <a:t>Unsorted</a:t>
            </a:r>
            <a:r>
              <a:rPr lang="da-DK" sz="2400" dirty="0" smtClean="0"/>
              <a:t> </a:t>
            </a:r>
            <a:r>
              <a:rPr lang="da-DK" sz="2400" dirty="0"/>
              <a:t>array 		O (1)	</a:t>
            </a:r>
            <a:r>
              <a:rPr lang="da-DK" sz="2400" b="1" dirty="0"/>
              <a:t>     	O (n)</a:t>
            </a:r>
          </a:p>
          <a:p>
            <a:pPr>
              <a:buFontTx/>
              <a:buNone/>
            </a:pPr>
            <a:r>
              <a:rPr lang="da-DK" sz="2400" dirty="0" err="1" smtClean="0"/>
              <a:t>Unsorted</a:t>
            </a:r>
            <a:r>
              <a:rPr lang="da-DK" sz="2400" dirty="0" smtClean="0"/>
              <a:t> </a:t>
            </a:r>
            <a:r>
              <a:rPr lang="da-DK" sz="2400" dirty="0" err="1" smtClean="0"/>
              <a:t>linked</a:t>
            </a:r>
            <a:r>
              <a:rPr lang="da-DK" sz="2400" dirty="0" smtClean="0"/>
              <a:t> list	   </a:t>
            </a:r>
            <a:r>
              <a:rPr lang="da-DK" sz="2400" dirty="0"/>
              <a:t>	O (1)		</a:t>
            </a:r>
            <a:r>
              <a:rPr lang="da-DK" sz="2400" b="1" dirty="0"/>
              <a:t>O (n</a:t>
            </a:r>
            <a:r>
              <a:rPr lang="da-DK" sz="2400" b="1" dirty="0" smtClean="0"/>
              <a:t>)</a:t>
            </a:r>
            <a:br>
              <a:rPr lang="da-DK" sz="2400" b="1" dirty="0" smtClean="0"/>
            </a:br>
            <a:r>
              <a:rPr lang="da-DK" sz="2400" b="1" dirty="0" smtClean="0"/>
              <a:t> </a:t>
            </a:r>
            <a:endParaRPr lang="da-DK" sz="2400" b="1" dirty="0"/>
          </a:p>
          <a:p>
            <a:pPr>
              <a:buFontTx/>
              <a:buNone/>
            </a:pPr>
            <a:r>
              <a:rPr lang="da-DK" sz="2400" dirty="0" err="1" smtClean="0"/>
              <a:t>Sorted</a:t>
            </a:r>
            <a:r>
              <a:rPr lang="da-DK" sz="2400" dirty="0" smtClean="0"/>
              <a:t> </a:t>
            </a:r>
            <a:r>
              <a:rPr lang="da-DK" sz="2400" dirty="0"/>
              <a:t>array 		</a:t>
            </a:r>
            <a:r>
              <a:rPr lang="da-DK" sz="2400" dirty="0" smtClean="0"/>
              <a:t>	O </a:t>
            </a:r>
            <a:r>
              <a:rPr lang="da-DK" sz="2400" dirty="0"/>
              <a:t>(n) </a:t>
            </a:r>
            <a:r>
              <a:rPr lang="da-DK" sz="2400" baseline="30000" dirty="0"/>
              <a:t>*		</a:t>
            </a:r>
            <a:r>
              <a:rPr lang="da-DK" sz="2400" b="1" dirty="0"/>
              <a:t>O (log n)</a:t>
            </a:r>
            <a:endParaRPr lang="da-DK" sz="2400" dirty="0"/>
          </a:p>
          <a:p>
            <a:pPr>
              <a:buFontTx/>
              <a:buNone/>
            </a:pPr>
            <a:r>
              <a:rPr lang="da-DK" sz="2400" dirty="0" err="1" smtClean="0"/>
              <a:t>Sorted</a:t>
            </a:r>
            <a:r>
              <a:rPr lang="da-DK" sz="2400" dirty="0" smtClean="0"/>
              <a:t> </a:t>
            </a:r>
            <a:r>
              <a:rPr lang="da-DK" sz="2400" dirty="0" err="1" smtClean="0"/>
              <a:t>linked</a:t>
            </a:r>
            <a:r>
              <a:rPr lang="da-DK" sz="2400" dirty="0" smtClean="0"/>
              <a:t> list </a:t>
            </a:r>
            <a:r>
              <a:rPr lang="da-DK" sz="2400" dirty="0"/>
              <a:t>	</a:t>
            </a:r>
            <a:r>
              <a:rPr lang="da-DK" sz="2400" dirty="0" smtClean="0"/>
              <a:t>	O </a:t>
            </a:r>
            <a:r>
              <a:rPr lang="da-DK" sz="2400" dirty="0"/>
              <a:t>(n)		</a:t>
            </a:r>
            <a:r>
              <a:rPr lang="da-DK" sz="2400" b="1" dirty="0"/>
              <a:t>O (n</a:t>
            </a:r>
            <a:r>
              <a:rPr lang="da-DK" sz="2400" b="1" dirty="0" smtClean="0"/>
              <a:t>)</a:t>
            </a:r>
            <a:br>
              <a:rPr lang="da-DK" sz="2400" b="1" dirty="0" smtClean="0"/>
            </a:br>
            <a:endParaRPr lang="da-DK" sz="2400" b="1" dirty="0"/>
          </a:p>
          <a:p>
            <a:pPr>
              <a:buFontTx/>
              <a:buNone/>
            </a:pPr>
            <a:r>
              <a:rPr lang="da-DK" sz="2400" dirty="0" err="1" smtClean="0"/>
              <a:t>Binary</a:t>
            </a:r>
            <a:r>
              <a:rPr lang="da-DK" sz="2400" dirty="0" smtClean="0"/>
              <a:t> </a:t>
            </a:r>
            <a:r>
              <a:rPr lang="da-DK" sz="2400" dirty="0" err="1" smtClean="0"/>
              <a:t>search</a:t>
            </a:r>
            <a:r>
              <a:rPr lang="da-DK" sz="2400" dirty="0" smtClean="0"/>
              <a:t> </a:t>
            </a:r>
            <a:r>
              <a:rPr lang="da-DK" sz="2400" dirty="0" err="1" smtClean="0"/>
              <a:t>tree</a:t>
            </a:r>
            <a:r>
              <a:rPr lang="da-DK" sz="2400" dirty="0"/>
              <a:t>		O(log n)	</a:t>
            </a:r>
            <a:r>
              <a:rPr lang="da-DK" sz="2400" b="1" dirty="0"/>
              <a:t>O (log n)</a:t>
            </a:r>
          </a:p>
          <a:p>
            <a:pPr lvl="1">
              <a:buFontTx/>
              <a:buNone/>
            </a:pPr>
            <a:r>
              <a:rPr lang="da-DK" dirty="0"/>
              <a:t>					</a:t>
            </a:r>
            <a:r>
              <a:rPr lang="da-DK" sz="1800" dirty="0"/>
              <a:t>*) O(log n) + O (n)</a:t>
            </a:r>
            <a:endParaRPr lang="da-DK" sz="1800" b="1" dirty="0"/>
          </a:p>
          <a:p>
            <a:endParaRPr lang="da-DK" sz="2400" dirty="0"/>
          </a:p>
          <a:p>
            <a:pPr>
              <a:buFontTx/>
              <a:buNone/>
            </a:pPr>
            <a:endParaRPr lang="da-DK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14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0675" y="26035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a-DK" dirty="0" smtClean="0">
                <a:latin typeface="Arial Rounded MT Bold" pitchFamily="34" charset="0"/>
              </a:rPr>
              <a:t>Hash </a:t>
            </a:r>
            <a:r>
              <a:rPr lang="da-DK" dirty="0" err="1" smtClean="0">
                <a:latin typeface="Arial Rounded MT Bold" pitchFamily="34" charset="0"/>
              </a:rPr>
              <a:t>table</a:t>
            </a:r>
            <a:endParaRPr lang="da-DK" dirty="0">
              <a:latin typeface="Arial Rounded MT Bold" pitchFamily="34" charset="0"/>
            </a:endParaRP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175" y="1628775"/>
            <a:ext cx="63230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– </a:t>
            </a:r>
            <a:r>
              <a:rPr lang="da-DK" dirty="0" err="1" smtClean="0"/>
              <a:t>principle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a-DK" sz="2400" dirty="0"/>
              <a:t>Data </a:t>
            </a:r>
            <a:r>
              <a:rPr lang="da-DK" sz="2400" dirty="0" smtClean="0"/>
              <a:t>is </a:t>
            </a:r>
            <a:r>
              <a:rPr lang="da-DK" sz="2400" dirty="0" err="1" smtClean="0"/>
              <a:t>stored</a:t>
            </a:r>
            <a:r>
              <a:rPr lang="da-DK" sz="2400" dirty="0" smtClean="0"/>
              <a:t> in an </a:t>
            </a:r>
            <a:r>
              <a:rPr lang="da-DK" sz="2400" b="1" dirty="0" smtClean="0"/>
              <a:t>array</a:t>
            </a:r>
            <a:endParaRPr lang="da-DK" sz="2400" b="1" dirty="0"/>
          </a:p>
          <a:p>
            <a:pPr>
              <a:lnSpc>
                <a:spcPct val="90000"/>
              </a:lnSpc>
            </a:pPr>
            <a:r>
              <a:rPr lang="da-DK" sz="2400" dirty="0" smtClean="0"/>
              <a:t>The </a:t>
            </a:r>
            <a:r>
              <a:rPr lang="da-DK" sz="2400" dirty="0" err="1" smtClean="0"/>
              <a:t>index</a:t>
            </a:r>
            <a:r>
              <a:rPr lang="da-DK" sz="2400" dirty="0" smtClean="0"/>
              <a:t> </a:t>
            </a:r>
            <a:r>
              <a:rPr lang="da-DK" sz="2400" b="1" dirty="0" smtClean="0"/>
              <a:t>is </a:t>
            </a:r>
            <a:r>
              <a:rPr lang="da-DK" sz="2400" b="1" dirty="0" err="1" smtClean="0"/>
              <a:t>calculated</a:t>
            </a:r>
            <a:r>
              <a:rPr lang="da-DK" sz="2400" dirty="0" smtClean="0"/>
              <a:t>  </a:t>
            </a:r>
            <a:r>
              <a:rPr lang="da-DK" sz="2400" dirty="0" err="1" smtClean="0"/>
              <a:t>based</a:t>
            </a:r>
            <a:r>
              <a:rPr lang="da-DK" sz="2400" dirty="0" smtClean="0"/>
              <a:t> on a </a:t>
            </a:r>
            <a:r>
              <a:rPr lang="da-DK" sz="2400" dirty="0" err="1" smtClean="0"/>
              <a:t>key</a:t>
            </a:r>
            <a:r>
              <a:rPr lang="da-DK" sz="2400" dirty="0" smtClean="0"/>
              <a:t>.</a:t>
            </a:r>
            <a:endParaRPr lang="da-DK" sz="2400" dirty="0"/>
          </a:p>
          <a:p>
            <a:pPr lvl="1">
              <a:lnSpc>
                <a:spcPct val="90000"/>
              </a:lnSpc>
            </a:pPr>
            <a:r>
              <a:rPr lang="da-DK" sz="2000" b="1" dirty="0" err="1"/>
              <a:t>index</a:t>
            </a:r>
            <a:r>
              <a:rPr lang="da-DK" sz="2000" b="1" dirty="0"/>
              <a:t> = </a:t>
            </a:r>
            <a:r>
              <a:rPr lang="da-DK" sz="2000" b="1" dirty="0" smtClean="0"/>
              <a:t>hash-</a:t>
            </a:r>
            <a:r>
              <a:rPr lang="da-DK" sz="2000" b="1" dirty="0" err="1" smtClean="0"/>
              <a:t>function</a:t>
            </a:r>
            <a:r>
              <a:rPr lang="da-DK" sz="2000" b="1" dirty="0" smtClean="0"/>
              <a:t> (</a:t>
            </a:r>
            <a:r>
              <a:rPr lang="da-DK" sz="2000" b="1" dirty="0" err="1" smtClean="0"/>
              <a:t>key</a:t>
            </a:r>
            <a:r>
              <a:rPr lang="da-DK" sz="2000" b="1" dirty="0" smtClean="0"/>
              <a:t>)</a:t>
            </a:r>
            <a:r>
              <a:rPr lang="da-DK" sz="2000" dirty="0" smtClean="0"/>
              <a:t>    </a:t>
            </a:r>
            <a:r>
              <a:rPr lang="da-DK" sz="2000" dirty="0"/>
              <a:t>		</a:t>
            </a:r>
            <a:endParaRPr lang="da-DK" sz="1800" dirty="0"/>
          </a:p>
          <a:p>
            <a:pPr>
              <a:lnSpc>
                <a:spcPct val="90000"/>
              </a:lnSpc>
            </a:pPr>
            <a:r>
              <a:rPr lang="da-DK" sz="2400" dirty="0" err="1" smtClean="0"/>
              <a:t>Insert</a:t>
            </a:r>
            <a:r>
              <a:rPr lang="da-DK" sz="2400" dirty="0" smtClean="0"/>
              <a:t> </a:t>
            </a:r>
            <a:endParaRPr lang="da-DK" sz="2400" dirty="0"/>
          </a:p>
          <a:p>
            <a:pPr lvl="1">
              <a:lnSpc>
                <a:spcPct val="90000"/>
              </a:lnSpc>
            </a:pPr>
            <a:r>
              <a:rPr lang="da-DK" sz="2000" dirty="0" smtClean="0"/>
              <a:t>put(</a:t>
            </a:r>
            <a:r>
              <a:rPr lang="da-DK" sz="2000" dirty="0" err="1" smtClean="0"/>
              <a:t>key</a:t>
            </a:r>
            <a:r>
              <a:rPr lang="da-DK" sz="2000" dirty="0" smtClean="0"/>
              <a:t>, </a:t>
            </a:r>
            <a:r>
              <a:rPr lang="da-DK" sz="2000" dirty="0" err="1" smtClean="0"/>
              <a:t>value</a:t>
            </a:r>
            <a:r>
              <a:rPr lang="da-DK" sz="2000" dirty="0" smtClean="0"/>
              <a:t>)</a:t>
            </a:r>
            <a:endParaRPr lang="da-DK" sz="2000" dirty="0"/>
          </a:p>
          <a:p>
            <a:pPr>
              <a:lnSpc>
                <a:spcPct val="90000"/>
              </a:lnSpc>
            </a:pPr>
            <a:r>
              <a:rPr lang="da-DK" sz="2400" dirty="0" smtClean="0"/>
              <a:t>”Search”</a:t>
            </a:r>
            <a:endParaRPr lang="da-DK" sz="2400" dirty="0"/>
          </a:p>
          <a:p>
            <a:pPr lvl="1">
              <a:lnSpc>
                <a:spcPct val="90000"/>
              </a:lnSpc>
            </a:pPr>
            <a:r>
              <a:rPr lang="da-DK" sz="2000" dirty="0" err="1" smtClean="0"/>
              <a:t>get</a:t>
            </a:r>
            <a:r>
              <a:rPr lang="da-DK" sz="2000" dirty="0" smtClean="0"/>
              <a:t> (</a:t>
            </a:r>
            <a:r>
              <a:rPr lang="da-DK" sz="2000" dirty="0" err="1" smtClean="0"/>
              <a:t>key</a:t>
            </a:r>
            <a:r>
              <a:rPr lang="da-DK" sz="2000" dirty="0" smtClean="0"/>
              <a:t>)</a:t>
            </a:r>
            <a:endParaRPr lang="da-DK" sz="2000" dirty="0"/>
          </a:p>
          <a:p>
            <a:pPr>
              <a:lnSpc>
                <a:spcPct val="90000"/>
              </a:lnSpc>
            </a:pPr>
            <a:r>
              <a:rPr lang="da-DK" sz="2400" dirty="0" smtClean="0"/>
              <a:t>The</a:t>
            </a:r>
            <a:r>
              <a:rPr lang="da-DK" sz="2400" b="1" dirty="0" smtClean="0"/>
              <a:t> hash-</a:t>
            </a:r>
            <a:r>
              <a:rPr lang="da-DK" sz="2400" b="1" dirty="0" err="1" smtClean="0"/>
              <a:t>function</a:t>
            </a:r>
            <a:r>
              <a:rPr lang="da-DK" sz="2400" b="1" dirty="0" smtClean="0"/>
              <a:t> </a:t>
            </a:r>
            <a:r>
              <a:rPr lang="da-DK" sz="2400" dirty="0" smtClean="0"/>
              <a:t>must </a:t>
            </a:r>
            <a:endParaRPr lang="da-DK" sz="2400" dirty="0"/>
          </a:p>
          <a:p>
            <a:pPr lvl="1">
              <a:lnSpc>
                <a:spcPct val="90000"/>
              </a:lnSpc>
            </a:pPr>
            <a:r>
              <a:rPr lang="da-DK" sz="2000" dirty="0" err="1"/>
              <a:t>r</a:t>
            </a:r>
            <a:r>
              <a:rPr lang="da-DK" sz="2000" dirty="0" err="1" smtClean="0"/>
              <a:t>eturn</a:t>
            </a:r>
            <a:r>
              <a:rPr lang="da-DK" sz="2000" dirty="0" smtClean="0"/>
              <a:t> an </a:t>
            </a:r>
            <a:r>
              <a:rPr lang="da-DK" sz="2000" dirty="0" err="1" smtClean="0"/>
              <a:t>integer</a:t>
            </a:r>
            <a:r>
              <a:rPr lang="da-DK" sz="2000" dirty="0" smtClean="0"/>
              <a:t>  </a:t>
            </a:r>
            <a:r>
              <a:rPr lang="da-DK" sz="2000" dirty="0"/>
              <a:t>(</a:t>
            </a:r>
            <a:r>
              <a:rPr lang="da-DK" sz="2000" dirty="0" err="1" smtClean="0"/>
              <a:t>index</a:t>
            </a:r>
            <a:r>
              <a:rPr lang="da-DK" sz="2000" dirty="0" smtClean="0"/>
              <a:t> </a:t>
            </a:r>
            <a:r>
              <a:rPr lang="da-DK" sz="2000" dirty="0"/>
              <a:t>&lt; </a:t>
            </a:r>
            <a:r>
              <a:rPr lang="da-DK" sz="2000" dirty="0" err="1" smtClean="0"/>
              <a:t>size</a:t>
            </a:r>
            <a:r>
              <a:rPr lang="da-DK" sz="2000" dirty="0" smtClean="0"/>
              <a:t> of </a:t>
            </a:r>
            <a:r>
              <a:rPr lang="da-DK" sz="2000" dirty="0" err="1" smtClean="0"/>
              <a:t>table</a:t>
            </a:r>
            <a:r>
              <a:rPr lang="da-DK" sz="2000" dirty="0" smtClean="0"/>
              <a:t>)</a:t>
            </a:r>
            <a:endParaRPr lang="da-DK" sz="2000" dirty="0"/>
          </a:p>
          <a:p>
            <a:pPr lvl="1">
              <a:lnSpc>
                <a:spcPct val="90000"/>
              </a:lnSpc>
            </a:pPr>
            <a:r>
              <a:rPr lang="da-DK" sz="2000" dirty="0" err="1"/>
              <a:t>b</a:t>
            </a:r>
            <a:r>
              <a:rPr lang="da-DK" sz="2000" dirty="0" err="1" smtClean="0"/>
              <a:t>e</a:t>
            </a:r>
            <a:r>
              <a:rPr lang="da-DK" sz="2000" dirty="0" smtClean="0"/>
              <a:t> </a:t>
            </a:r>
            <a:r>
              <a:rPr lang="da-DK" sz="2000" dirty="0" err="1" smtClean="0"/>
              <a:t>easy</a:t>
            </a:r>
            <a:r>
              <a:rPr lang="da-DK" sz="2000" dirty="0" smtClean="0"/>
              <a:t> to </a:t>
            </a:r>
            <a:r>
              <a:rPr lang="da-DK" sz="2000" dirty="0" err="1" smtClean="0"/>
              <a:t>calculate</a:t>
            </a:r>
            <a:r>
              <a:rPr lang="da-DK" sz="2000" dirty="0" smtClean="0"/>
              <a:t> (</a:t>
            </a:r>
            <a:r>
              <a:rPr lang="da-DK" sz="2000" dirty="0" err="1" smtClean="0"/>
              <a:t>why</a:t>
            </a:r>
            <a:r>
              <a:rPr lang="da-DK" sz="2000" dirty="0" smtClean="0"/>
              <a:t>?)</a:t>
            </a:r>
            <a:endParaRPr lang="da-DK" sz="2000" dirty="0"/>
          </a:p>
          <a:p>
            <a:pPr lvl="1">
              <a:lnSpc>
                <a:spcPct val="90000"/>
              </a:lnSpc>
            </a:pPr>
            <a:r>
              <a:rPr lang="da-DK" sz="2000" dirty="0" err="1"/>
              <a:t>d</a:t>
            </a:r>
            <a:r>
              <a:rPr lang="da-DK" sz="2000" dirty="0" err="1" smtClean="0"/>
              <a:t>istribute</a:t>
            </a:r>
            <a:r>
              <a:rPr lang="da-DK" sz="2000" dirty="0" smtClean="0"/>
              <a:t> data elements </a:t>
            </a:r>
            <a:r>
              <a:rPr lang="da-DK" sz="2000" dirty="0" err="1" smtClean="0"/>
              <a:t>evenly</a:t>
            </a:r>
            <a:r>
              <a:rPr lang="da-DK" sz="2000" dirty="0" smtClean="0"/>
              <a:t> </a:t>
            </a:r>
            <a:r>
              <a:rPr lang="da-DK" sz="2000" dirty="0" err="1" smtClean="0"/>
              <a:t>across</a:t>
            </a:r>
            <a:r>
              <a:rPr lang="da-DK" sz="2000" dirty="0" smtClean="0"/>
              <a:t> the </a:t>
            </a:r>
            <a:r>
              <a:rPr lang="da-DK" sz="2000" dirty="0" err="1" smtClean="0"/>
              <a:t>table</a:t>
            </a:r>
            <a:r>
              <a:rPr lang="da-DK" sz="2000" dirty="0" smtClean="0"/>
              <a:t> (</a:t>
            </a:r>
            <a:r>
              <a:rPr lang="da-DK" sz="2000" dirty="0" err="1" smtClean="0"/>
              <a:t>why</a:t>
            </a:r>
            <a:r>
              <a:rPr lang="da-DK" sz="2000" dirty="0" smtClean="0"/>
              <a:t>?)</a:t>
            </a:r>
            <a:endParaRPr lang="da-DK" sz="2000" dirty="0"/>
          </a:p>
          <a:p>
            <a:pPr lvl="1">
              <a:lnSpc>
                <a:spcPct val="90000"/>
              </a:lnSpc>
            </a:pPr>
            <a:r>
              <a:rPr lang="da-DK" sz="2000" dirty="0" err="1" smtClean="0"/>
              <a:t>Minimize</a:t>
            </a:r>
            <a:r>
              <a:rPr lang="da-DK" sz="2000" dirty="0" smtClean="0"/>
              <a:t> the </a:t>
            </a:r>
            <a:r>
              <a:rPr lang="da-DK" sz="2000" dirty="0" err="1" smtClean="0"/>
              <a:t>number</a:t>
            </a:r>
            <a:r>
              <a:rPr lang="da-DK" sz="2000" dirty="0" smtClean="0"/>
              <a:t> of </a:t>
            </a:r>
            <a:r>
              <a:rPr lang="da-DK" sz="2000" dirty="0" err="1" smtClean="0"/>
              <a:t>collisions</a:t>
            </a:r>
            <a:endParaRPr lang="da-DK" sz="2000" dirty="0"/>
          </a:p>
          <a:p>
            <a:pPr>
              <a:lnSpc>
                <a:spcPct val="90000"/>
              </a:lnSpc>
            </a:pPr>
            <a:endParaRPr lang="da-DK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1723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71" name="Group 67"/>
          <p:cNvGraphicFramePr>
            <a:graphicFrameLocks noGrp="1"/>
          </p:cNvGraphicFramePr>
          <p:nvPr/>
        </p:nvGraphicFramePr>
        <p:xfrm>
          <a:off x="6515100" y="549275"/>
          <a:ext cx="1152525" cy="3816354"/>
        </p:xfrm>
        <a:graphic>
          <a:graphicData uri="http://schemas.openxmlformats.org/drawingml/2006/table">
            <a:tbl>
              <a:tblPr/>
              <a:tblGrid>
                <a:gridCol w="431800"/>
                <a:gridCol w="72072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9" name="Text Box 64"/>
          <p:cNvSpPr txBox="1">
            <a:spLocks noChangeArrowheads="1"/>
          </p:cNvSpPr>
          <p:nvPr/>
        </p:nvSpPr>
        <p:spPr bwMode="auto">
          <a:xfrm>
            <a:off x="468313" y="476250"/>
            <a:ext cx="55435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400" b="1" dirty="0" smtClean="0"/>
              <a:t>Hash </a:t>
            </a:r>
            <a:r>
              <a:rPr lang="da-DK" sz="2400" b="1" dirty="0" err="1" smtClean="0"/>
              <a:t>function</a:t>
            </a:r>
            <a:r>
              <a:rPr lang="da-DK" sz="2400" dirty="0"/>
              <a:t> </a:t>
            </a:r>
            <a:r>
              <a:rPr lang="da-DK" sz="2400" dirty="0" smtClean="0"/>
              <a:t>(ex): </a:t>
            </a:r>
          </a:p>
          <a:p>
            <a:pPr>
              <a:spcBef>
                <a:spcPct val="50000"/>
              </a:spcBef>
            </a:pPr>
            <a:r>
              <a:rPr lang="da-DK" sz="2400" dirty="0" err="1"/>
              <a:t>k</a:t>
            </a:r>
            <a:r>
              <a:rPr lang="da-DK" sz="2400" dirty="0" err="1" smtClean="0"/>
              <a:t>ey</a:t>
            </a:r>
            <a:r>
              <a:rPr lang="da-DK" sz="2400" dirty="0" smtClean="0"/>
              <a:t> </a:t>
            </a:r>
            <a:r>
              <a:rPr lang="da-DK" sz="2400" dirty="0" err="1" smtClean="0"/>
              <a:t>value</a:t>
            </a:r>
            <a:r>
              <a:rPr lang="da-DK" sz="2400" dirty="0" smtClean="0"/>
              <a:t> </a:t>
            </a:r>
            <a:r>
              <a:rPr lang="da-DK" sz="2400" dirty="0" err="1" smtClean="0"/>
              <a:t>modulo</a:t>
            </a:r>
            <a:r>
              <a:rPr lang="da-DK" sz="2400" dirty="0" smtClean="0"/>
              <a:t> </a:t>
            </a:r>
            <a:r>
              <a:rPr lang="da-DK" sz="2400" dirty="0"/>
              <a:t>11 </a:t>
            </a:r>
          </a:p>
          <a:p>
            <a:pPr>
              <a:spcBef>
                <a:spcPct val="50000"/>
              </a:spcBef>
            </a:pPr>
            <a:r>
              <a:rPr lang="da-DK" sz="2400" dirty="0" smtClean="0"/>
              <a:t>(</a:t>
            </a:r>
            <a:r>
              <a:rPr lang="da-DK" sz="2400" dirty="0"/>
              <a:t>11 = </a:t>
            </a:r>
            <a:r>
              <a:rPr lang="da-DK" sz="2400" dirty="0" err="1" smtClean="0"/>
              <a:t>size</a:t>
            </a:r>
            <a:r>
              <a:rPr lang="da-DK" sz="2400" dirty="0" smtClean="0"/>
              <a:t> of </a:t>
            </a:r>
            <a:r>
              <a:rPr lang="da-DK" sz="2400" dirty="0" err="1" smtClean="0"/>
              <a:t>table</a:t>
            </a:r>
            <a:r>
              <a:rPr lang="da-DK" sz="2400" dirty="0" smtClean="0"/>
              <a:t>)</a:t>
            </a:r>
            <a:endParaRPr lang="da-DK" sz="2400" dirty="0"/>
          </a:p>
          <a:p>
            <a:pPr>
              <a:spcBef>
                <a:spcPct val="50000"/>
              </a:spcBef>
            </a:pPr>
            <a:endParaRPr lang="da-DK" sz="2400" dirty="0"/>
          </a:p>
          <a:p>
            <a:pPr>
              <a:spcBef>
                <a:spcPct val="50000"/>
              </a:spcBef>
            </a:pPr>
            <a:r>
              <a:rPr lang="da-DK" sz="2400" dirty="0"/>
              <a:t>ex: </a:t>
            </a:r>
          </a:p>
          <a:p>
            <a:pPr>
              <a:spcBef>
                <a:spcPct val="50000"/>
              </a:spcBef>
            </a:pPr>
            <a:r>
              <a:rPr lang="da-DK" sz="2400" dirty="0" err="1" smtClean="0"/>
              <a:t>Key</a:t>
            </a:r>
            <a:r>
              <a:rPr lang="da-DK" sz="2400" dirty="0" smtClean="0"/>
              <a:t> </a:t>
            </a:r>
            <a:r>
              <a:rPr lang="da-DK" sz="2400" dirty="0" err="1" smtClean="0"/>
              <a:t>value</a:t>
            </a:r>
            <a:r>
              <a:rPr lang="da-DK" sz="2400" dirty="0" smtClean="0"/>
              <a:t>: 13</a:t>
            </a:r>
          </a:p>
          <a:p>
            <a:pPr>
              <a:spcBef>
                <a:spcPct val="50000"/>
              </a:spcBef>
            </a:pPr>
            <a:r>
              <a:rPr lang="da-DK" sz="2400" dirty="0">
                <a:sym typeface="Wingdings"/>
              </a:rPr>
              <a:t/>
            </a:r>
            <a:br>
              <a:rPr lang="da-DK" sz="2400" dirty="0">
                <a:sym typeface="Wingdings"/>
              </a:rPr>
            </a:br>
            <a:r>
              <a:rPr lang="da-DK" sz="2400" dirty="0">
                <a:sym typeface="Wingdings"/>
              </a:rPr>
              <a:t>hash (13) </a:t>
            </a:r>
            <a:r>
              <a:rPr lang="da-DK" sz="2400" dirty="0" smtClean="0">
                <a:sym typeface="Wingdings"/>
              </a:rPr>
              <a:t>=&gt;  13 </a:t>
            </a:r>
            <a:r>
              <a:rPr lang="da-DK" sz="2400" dirty="0">
                <a:sym typeface="Wingdings"/>
              </a:rPr>
              <a:t>mod 11 </a:t>
            </a:r>
            <a:r>
              <a:rPr lang="da-DK" sz="2400" dirty="0" smtClean="0">
                <a:sym typeface="Wingdings"/>
              </a:rPr>
              <a:t>=&gt;  </a:t>
            </a:r>
            <a:r>
              <a:rPr lang="da-DK" sz="2400" dirty="0">
                <a:sym typeface="Wingdings"/>
              </a:rPr>
              <a:t>2</a:t>
            </a:r>
            <a:endParaRPr lang="da-DK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Collisions</a:t>
            </a:r>
            <a:r>
              <a:rPr lang="da-DK" dirty="0" smtClean="0"/>
              <a:t>, </a:t>
            </a:r>
            <a:r>
              <a:rPr lang="da-DK" dirty="0" err="1" smtClean="0"/>
              <a:t>chaining</a:t>
            </a:r>
            <a:endParaRPr lang="da-DK" dirty="0" smtClean="0"/>
          </a:p>
        </p:txBody>
      </p:sp>
      <p:sp>
        <p:nvSpPr>
          <p:cNvPr id="3379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349375"/>
            <a:ext cx="6696075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Efficiency</a:t>
            </a:r>
            <a:r>
              <a:rPr lang="da-DK" dirty="0" smtClean="0"/>
              <a:t> and hash </a:t>
            </a:r>
            <a:r>
              <a:rPr lang="da-DK" dirty="0" err="1" smtClean="0"/>
              <a:t>table</a:t>
            </a:r>
            <a:endParaRPr lang="da-DK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err="1" smtClean="0"/>
              <a:t>Insert</a:t>
            </a:r>
            <a:r>
              <a:rPr lang="da-DK" dirty="0" smtClean="0"/>
              <a:t>, </a:t>
            </a:r>
            <a:r>
              <a:rPr lang="da-DK" dirty="0" err="1" smtClean="0"/>
              <a:t>delete</a:t>
            </a:r>
            <a:r>
              <a:rPr lang="da-DK" dirty="0" smtClean="0"/>
              <a:t> and </a:t>
            </a:r>
            <a:r>
              <a:rPr lang="da-DK" dirty="0" err="1" smtClean="0"/>
              <a:t>search</a:t>
            </a:r>
            <a:r>
              <a:rPr lang="da-DK" dirty="0" smtClean="0"/>
              <a:t> is (</a:t>
            </a:r>
            <a:r>
              <a:rPr lang="da-DK" dirty="0" err="1" smtClean="0"/>
              <a:t>nearly</a:t>
            </a:r>
            <a:r>
              <a:rPr lang="da-DK" dirty="0" smtClean="0"/>
              <a:t>) independent of the </a:t>
            </a:r>
            <a:r>
              <a:rPr lang="da-DK" dirty="0" err="1" smtClean="0"/>
              <a:t>number</a:t>
            </a:r>
            <a:r>
              <a:rPr lang="da-DK" dirty="0" smtClean="0"/>
              <a:t> of elements (n)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 O(1)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Load factor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da-DK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err="1" smtClean="0"/>
              <a:t>Table</a:t>
            </a:r>
            <a:r>
              <a:rPr lang="da-DK" dirty="0" smtClean="0"/>
              <a:t> </a:t>
            </a:r>
            <a:r>
              <a:rPr lang="da-DK" dirty="0" err="1" smtClean="0"/>
              <a:t>size</a:t>
            </a:r>
            <a:r>
              <a:rPr lang="da-DK" dirty="0" smtClean="0"/>
              <a:t>  &lt;&lt;  </a:t>
            </a:r>
            <a:r>
              <a:rPr lang="da-DK" dirty="0" err="1" smtClean="0"/>
              <a:t>number</a:t>
            </a:r>
            <a:r>
              <a:rPr lang="da-DK" dirty="0" smtClean="0"/>
              <a:t> of </a:t>
            </a:r>
            <a:r>
              <a:rPr lang="da-DK" u="sng" dirty="0" err="1" smtClean="0"/>
              <a:t>possible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da-DK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err="1" smtClean="0"/>
              <a:t>Preferred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require</a:t>
            </a:r>
            <a:r>
              <a:rPr lang="da-DK" dirty="0" smtClean="0"/>
              <a:t> fast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err="1" smtClean="0"/>
              <a:t>search</a:t>
            </a:r>
            <a:endParaRPr lang="da-DK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err="1" smtClean="0"/>
              <a:t>Insert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a-DK" dirty="0"/>
              <a:t>b</a:t>
            </a:r>
            <a:r>
              <a:rPr lang="da-DK" dirty="0" smtClean="0"/>
              <a:t>ut not fast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err="1" smtClean="0"/>
              <a:t>Iterate</a:t>
            </a:r>
            <a:r>
              <a:rPr lang="da-DK" dirty="0" smtClean="0"/>
              <a:t> </a:t>
            </a:r>
            <a:r>
              <a:rPr lang="da-DK" dirty="0" err="1" smtClean="0"/>
              <a:t>sorted</a:t>
            </a:r>
            <a:r>
              <a:rPr lang="da-DK" dirty="0" smtClean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Location of max /min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507288" cy="1228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da-DK" sz="3200" dirty="0" err="1" smtClean="0"/>
              <a:t>Choice</a:t>
            </a:r>
            <a:r>
              <a:rPr lang="da-DK" sz="3200" dirty="0" smtClean="0"/>
              <a:t> of data </a:t>
            </a:r>
            <a:r>
              <a:rPr lang="da-DK" sz="3200" dirty="0" err="1" smtClean="0"/>
              <a:t>structure</a:t>
            </a:r>
            <a:r>
              <a:rPr lang="da-DK" sz="3200" dirty="0" smtClean="0"/>
              <a:t>  (array/</a:t>
            </a:r>
            <a:r>
              <a:rPr lang="da-DK" sz="3200" dirty="0" err="1" smtClean="0"/>
              <a:t>linked</a:t>
            </a:r>
            <a:r>
              <a:rPr lang="da-DK" sz="3200" dirty="0" smtClean="0"/>
              <a:t>/hash </a:t>
            </a:r>
            <a:r>
              <a:rPr lang="da-DK" sz="3200" dirty="0" err="1" smtClean="0"/>
              <a:t>table</a:t>
            </a:r>
            <a:r>
              <a:rPr lang="da-DK" sz="3200" dirty="0" smtClean="0"/>
              <a:t>)?</a:t>
            </a:r>
            <a:br>
              <a:rPr lang="da-DK" sz="3200" dirty="0" smtClean="0"/>
            </a:br>
            <a:r>
              <a:rPr lang="da-DK" sz="3200" dirty="0" err="1" smtClean="0"/>
              <a:t>Criterion</a:t>
            </a:r>
            <a:r>
              <a:rPr lang="da-DK" sz="3200" dirty="0"/>
              <a:t>: </a:t>
            </a:r>
            <a:r>
              <a:rPr lang="da-DK" sz="3200" dirty="0" err="1" smtClean="0"/>
              <a:t>Frequency</a:t>
            </a:r>
            <a:r>
              <a:rPr lang="da-DK" sz="3200" dirty="0" smtClean="0"/>
              <a:t> of operations</a:t>
            </a:r>
            <a:endParaRPr lang="da-DK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smtClean="0"/>
          </a:p>
          <a:p>
            <a:endParaRPr lang="da-DK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21590"/>
              </p:ext>
            </p:extLst>
          </p:nvPr>
        </p:nvGraphicFramePr>
        <p:xfrm>
          <a:off x="1476375" y="1628775"/>
          <a:ext cx="5616624" cy="4248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1152128"/>
                <a:gridCol w="1008112"/>
                <a:gridCol w="1008112"/>
                <a:gridCol w="1080120"/>
              </a:tblGrid>
              <a:tr h="7080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</a:p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4</a:t>
                      </a:r>
                      <a:endParaRPr lang="da-DK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Insert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Delete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Search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Iterate</a:t>
                      </a:r>
                      <a:r>
                        <a:rPr lang="da-DK" dirty="0" smtClean="0"/>
                        <a:t> </a:t>
                      </a:r>
                    </a:p>
                    <a:p>
                      <a:r>
                        <a:rPr lang="da-DK" dirty="0" err="1" smtClean="0"/>
                        <a:t>unsorted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Iterate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sorted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ofte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Efficiency</a:t>
            </a:r>
            <a:r>
              <a:rPr lang="da-DK" dirty="0" smtClean="0"/>
              <a:t> of </a:t>
            </a:r>
            <a:r>
              <a:rPr lang="da-DK" dirty="0" err="1" smtClean="0"/>
              <a:t>algorithms</a:t>
            </a:r>
            <a:endParaRPr lang="da-DK" dirty="0" smtClean="0"/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da-DK" dirty="0" err="1" smtClean="0"/>
              <a:t>Comparison</a:t>
            </a:r>
            <a:endParaRPr lang="da-DK" dirty="0" smtClean="0"/>
          </a:p>
          <a:p>
            <a:pPr lvl="1"/>
            <a:r>
              <a:rPr lang="da-DK" dirty="0" smtClean="0"/>
              <a:t>Memory </a:t>
            </a:r>
            <a:r>
              <a:rPr lang="da-DK" dirty="0" err="1" smtClean="0"/>
              <a:t>requirements</a:t>
            </a:r>
            <a:endParaRPr lang="da-DK" dirty="0" smtClean="0"/>
          </a:p>
          <a:p>
            <a:pPr lvl="1"/>
            <a:r>
              <a:rPr lang="da-DK" dirty="0" err="1" smtClean="0"/>
              <a:t>Execution</a:t>
            </a:r>
            <a:r>
              <a:rPr lang="da-DK" dirty="0" smtClean="0"/>
              <a:t> time </a:t>
            </a:r>
          </a:p>
          <a:p>
            <a:pPr lvl="2"/>
            <a:r>
              <a:rPr lang="da-DK" dirty="0" err="1" smtClean="0"/>
              <a:t>absolute</a:t>
            </a:r>
            <a:endParaRPr lang="da-DK" dirty="0" smtClean="0"/>
          </a:p>
          <a:p>
            <a:pPr lvl="2"/>
            <a:r>
              <a:rPr lang="da-DK" dirty="0"/>
              <a:t>r</a:t>
            </a:r>
            <a:r>
              <a:rPr lang="da-DK" dirty="0" smtClean="0"/>
              <a:t>elative  (”time </a:t>
            </a:r>
            <a:r>
              <a:rPr lang="da-DK" dirty="0" err="1" smtClean="0"/>
              <a:t>complexity</a:t>
            </a:r>
            <a:r>
              <a:rPr lang="da-DK" dirty="0" smtClean="0"/>
              <a:t>”, ”</a:t>
            </a:r>
            <a:r>
              <a:rPr lang="da-DK" dirty="0" err="1" smtClean="0"/>
              <a:t>growth</a:t>
            </a:r>
            <a:r>
              <a:rPr lang="da-DK" dirty="0" smtClean="0"/>
              <a:t> rate”)</a:t>
            </a:r>
          </a:p>
          <a:p>
            <a:r>
              <a:rPr lang="da-DK" dirty="0" smtClean="0"/>
              <a:t>Ex </a:t>
            </a:r>
          </a:p>
          <a:p>
            <a:pPr lvl="1"/>
            <a:r>
              <a:rPr lang="da-DK" dirty="0" err="1" smtClean="0"/>
              <a:t>Linear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, </a:t>
            </a:r>
            <a:r>
              <a:rPr lang="da-DK" dirty="0" err="1" smtClean="0"/>
              <a:t>Binary</a:t>
            </a:r>
            <a:r>
              <a:rPr lang="da-DK" dirty="0" smtClean="0"/>
              <a:t> Search</a:t>
            </a:r>
          </a:p>
          <a:p>
            <a:pPr lvl="2"/>
            <a:r>
              <a:rPr lang="da-DK" dirty="0" err="1" smtClean="0"/>
              <a:t>worst</a:t>
            </a:r>
            <a:r>
              <a:rPr lang="da-DK" dirty="0" smtClean="0"/>
              <a:t>, </a:t>
            </a:r>
            <a:r>
              <a:rPr lang="da-DK" dirty="0" err="1" smtClean="0"/>
              <a:t>best</a:t>
            </a:r>
            <a:r>
              <a:rPr lang="da-DK" dirty="0" smtClean="0"/>
              <a:t>, average</a:t>
            </a:r>
          </a:p>
          <a:p>
            <a:r>
              <a:rPr lang="da-DK" dirty="0" smtClean="0"/>
              <a:t>Big-O notation</a:t>
            </a:r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ladsholder til indhold 2"/>
          <p:cNvSpPr>
            <a:spLocks noGrp="1"/>
          </p:cNvSpPr>
          <p:nvPr>
            <p:ph idx="1"/>
          </p:nvPr>
        </p:nvSpPr>
        <p:spPr>
          <a:xfrm>
            <a:off x="155575" y="260350"/>
            <a:ext cx="8809038" cy="58324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public static Comparable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(Comparable[] list,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Font typeface="Arial" charset="0"/>
              <a:buNone/>
            </a:pP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(list[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Font typeface="Arial" charset="0"/>
              <a:buNone/>
            </a:pP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list[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Font typeface="Arial" charset="0"/>
              <a:buNone/>
            </a:pP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3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Pladsholder til indhold 2"/>
          <p:cNvSpPr>
            <a:spLocks noGrp="1"/>
          </p:cNvSpPr>
          <p:nvPr>
            <p:ph idx="1"/>
          </p:nvPr>
        </p:nvSpPr>
        <p:spPr>
          <a:xfrm>
            <a:off x="107950" y="188913"/>
            <a:ext cx="8785225" cy="65246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public static Comparable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(Comparable[] list,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min=0, max=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Font typeface="Arial" charset="0"/>
              <a:buNone/>
            </a:pP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&amp;&amp; min &lt;= max)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min+max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 / 2;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(list[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target.compareTo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(list[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]) &lt; 0)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      max = mid-1;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      min = mid+1;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Font typeface="Arial" charset="0"/>
              <a:buNone/>
            </a:pP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list[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da-DK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19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dirty="0" smtClean="0"/>
              <a:t>How </a:t>
            </a:r>
            <a:r>
              <a:rPr lang="da-DK" sz="2800" dirty="0" err="1" smtClean="0"/>
              <a:t>many</a:t>
            </a:r>
            <a:r>
              <a:rPr lang="da-DK" sz="2800" dirty="0" smtClean="0"/>
              <a:t> times </a:t>
            </a:r>
            <a:r>
              <a:rPr lang="da-DK" sz="2800" dirty="0" err="1" smtClean="0"/>
              <a:t>can</a:t>
            </a:r>
            <a:r>
              <a:rPr lang="da-DK" sz="2800" dirty="0" smtClean="0"/>
              <a:t> </a:t>
            </a:r>
            <a:r>
              <a:rPr lang="da-DK" sz="2800" dirty="0" err="1" smtClean="0"/>
              <a:t>we</a:t>
            </a:r>
            <a:r>
              <a:rPr lang="da-DK" sz="2800" dirty="0" smtClean="0"/>
              <a:t> </a:t>
            </a:r>
            <a:r>
              <a:rPr lang="da-DK" sz="2800" dirty="0" err="1" smtClean="0"/>
              <a:t>half</a:t>
            </a:r>
            <a:r>
              <a:rPr lang="da-DK" sz="2800" dirty="0" smtClean="0"/>
              <a:t> N </a:t>
            </a:r>
            <a:r>
              <a:rPr lang="da-DK" sz="2800" dirty="0" err="1" smtClean="0"/>
              <a:t>before</a:t>
            </a:r>
            <a:r>
              <a:rPr lang="da-DK" sz="2800" dirty="0" smtClean="0"/>
              <a:t> </a:t>
            </a:r>
            <a:r>
              <a:rPr lang="da-DK" sz="2800" dirty="0" err="1" smtClean="0"/>
              <a:t>we</a:t>
            </a:r>
            <a:r>
              <a:rPr lang="da-DK" sz="2800" dirty="0" smtClean="0"/>
              <a:t> </a:t>
            </a:r>
            <a:r>
              <a:rPr lang="da-DK" sz="2800" dirty="0" err="1" smtClean="0"/>
              <a:t>only</a:t>
            </a:r>
            <a:r>
              <a:rPr lang="da-DK" sz="2800" dirty="0" smtClean="0"/>
              <a:t> have 1</a:t>
            </a:r>
            <a:br>
              <a:rPr lang="da-DK" sz="2800" dirty="0" smtClean="0"/>
            </a:br>
            <a:r>
              <a:rPr lang="da-DK" sz="3200" dirty="0" err="1" smtClean="0"/>
              <a:t>Logarithms</a:t>
            </a:r>
            <a:endParaRPr lang="da-DK" sz="2400" dirty="0" smtClean="0"/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Log</a:t>
            </a:r>
            <a:r>
              <a:rPr lang="da-DK" baseline="-25000" dirty="0" smtClean="0"/>
              <a:t>2</a:t>
            </a:r>
            <a:r>
              <a:rPr lang="da-DK" dirty="0" smtClean="0"/>
              <a:t>   -  </a:t>
            </a:r>
            <a:r>
              <a:rPr lang="da-DK" dirty="0" err="1" smtClean="0"/>
              <a:t>logarithm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with base 2</a:t>
            </a:r>
          </a:p>
          <a:p>
            <a:pPr lvl="1"/>
            <a:r>
              <a:rPr lang="da-DK" dirty="0" smtClean="0"/>
              <a:t>The inverse </a:t>
            </a:r>
            <a:r>
              <a:rPr lang="da-DK" dirty="0" err="1" smtClean="0"/>
              <a:t>function</a:t>
            </a:r>
            <a:r>
              <a:rPr lang="da-DK" dirty="0" smtClean="0"/>
              <a:t> to the </a:t>
            </a:r>
            <a:r>
              <a:rPr lang="da-DK" dirty="0" err="1" smtClean="0"/>
              <a:t>exponential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with base 2:  </a:t>
            </a:r>
          </a:p>
          <a:p>
            <a:pPr marL="914400" lvl="2" indent="0">
              <a:buFont typeface="Arial" charset="0"/>
              <a:buNone/>
            </a:pPr>
            <a:r>
              <a:rPr lang="da-DK" sz="3600" dirty="0"/>
              <a:t>f</a:t>
            </a:r>
            <a:r>
              <a:rPr lang="da-DK" sz="3600" dirty="0" smtClean="0"/>
              <a:t>(x) = 2</a:t>
            </a:r>
            <a:r>
              <a:rPr lang="da-DK" sz="5400" baseline="30000" dirty="0" smtClean="0"/>
              <a:t>x</a:t>
            </a:r>
          </a:p>
          <a:p>
            <a:pPr marL="914400" lvl="2" indent="0">
              <a:buFont typeface="Arial" charset="0"/>
              <a:buNone/>
            </a:pPr>
            <a:endParaRPr lang="da-DK" sz="5400" baseline="30000" dirty="0" smtClean="0"/>
          </a:p>
          <a:p>
            <a:r>
              <a:rPr lang="da-DK" dirty="0"/>
              <a:t>Log</a:t>
            </a:r>
            <a:r>
              <a:rPr lang="da-DK" baseline="-25000" dirty="0"/>
              <a:t>2</a:t>
            </a:r>
            <a:r>
              <a:rPr lang="da-DK" dirty="0"/>
              <a:t> </a:t>
            </a:r>
            <a:endParaRPr lang="da-DK" dirty="0" smtClean="0"/>
          </a:p>
          <a:p>
            <a:pPr lvl="1"/>
            <a:r>
              <a:rPr lang="da-DK" dirty="0" smtClean="0"/>
              <a:t>How </a:t>
            </a:r>
            <a:r>
              <a:rPr lang="da-DK" dirty="0" err="1" smtClean="0"/>
              <a:t>does</a:t>
            </a:r>
            <a:r>
              <a:rPr lang="da-DK" dirty="0" smtClean="0"/>
              <a:t> it look - </a:t>
            </a:r>
            <a:r>
              <a:rPr lang="da-DK" dirty="0" err="1" smtClean="0"/>
              <a:t>graphically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</a:t>
            </a:r>
            <a:r>
              <a:rPr lang="da-DK" baseline="-25000" dirty="0"/>
              <a:t>2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pic>
        <p:nvPicPr>
          <p:cNvPr id="1037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435041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5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smtClean="0"/>
          </a:p>
        </p:txBody>
      </p:sp>
      <p:pic>
        <p:nvPicPr>
          <p:cNvPr id="21506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941" t="31219" r="7632" b="24082"/>
          <a:stretch/>
        </p:blipFill>
        <p:spPr>
          <a:xfrm>
            <a:off x="179512" y="332656"/>
            <a:ext cx="7488832" cy="598665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02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smtClean="0"/>
          </a:p>
        </p:txBody>
      </p:sp>
      <p:pic>
        <p:nvPicPr>
          <p:cNvPr id="21506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51" t="5838" r="7632" b="68338"/>
          <a:stretch/>
        </p:blipFill>
        <p:spPr>
          <a:xfrm>
            <a:off x="202018" y="476672"/>
            <a:ext cx="8623625" cy="482453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Eksamen</a:t>
            </a:r>
            <a:r>
              <a:rPr lang="en-US" dirty="0" smtClean="0"/>
              <a:t> -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85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682</Words>
  <Application>Microsoft Macintosh PowerPoint</Application>
  <PresentationFormat>On-screen Show (4:3)</PresentationFormat>
  <Paragraphs>234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Rounded MT Bold</vt:lpstr>
      <vt:lpstr>Calibri</vt:lpstr>
      <vt:lpstr>Courier New</vt:lpstr>
      <vt:lpstr>Wingdings</vt:lpstr>
      <vt:lpstr>Arial</vt:lpstr>
      <vt:lpstr>Kontortema</vt:lpstr>
      <vt:lpstr>Topics / plan</vt:lpstr>
      <vt:lpstr>Efficiency of algorithms</vt:lpstr>
      <vt:lpstr>PowerPoint Presentation</vt:lpstr>
      <vt:lpstr>PowerPoint Presentation</vt:lpstr>
      <vt:lpstr>How many times can we half N before we only have 1 Logarithms</vt:lpstr>
      <vt:lpstr>Log2 </vt:lpstr>
      <vt:lpstr>PowerPoint Presentation</vt:lpstr>
      <vt:lpstr>PowerPoint Presentation</vt:lpstr>
      <vt:lpstr>Eksamen - div</vt:lpstr>
      <vt:lpstr>PowerPoint Presentation</vt:lpstr>
      <vt:lpstr>Classic algorithms  for manipulating a list</vt:lpstr>
      <vt:lpstr>Hashing –  Why another data structure?</vt:lpstr>
      <vt:lpstr>Hash table</vt:lpstr>
      <vt:lpstr>Hashing – principle </vt:lpstr>
      <vt:lpstr>PowerPoint Presentation</vt:lpstr>
      <vt:lpstr>Collisions, chaining</vt:lpstr>
      <vt:lpstr>Efficiency and hash table</vt:lpstr>
      <vt:lpstr>Choice of data structure  (array/linked/hash table)? Criterion: Frequency of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og effektivitet</dc:title>
  <dc:creator>Henrik Hauge (HAU - Underviser - CPH Business)</dc:creator>
  <cp:lastModifiedBy>Kasper Oesterbye</cp:lastModifiedBy>
  <cp:revision>83</cp:revision>
  <cp:lastPrinted>2014-05-03T13:16:21Z</cp:lastPrinted>
  <dcterms:created xsi:type="dcterms:W3CDTF">2012-09-05T07:13:27Z</dcterms:created>
  <dcterms:modified xsi:type="dcterms:W3CDTF">2016-05-11T13:39:12Z</dcterms:modified>
</cp:coreProperties>
</file>