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0" r:id="rId3"/>
    <p:sldId id="259" r:id="rId4"/>
    <p:sldId id="263" r:id="rId5"/>
    <p:sldId id="262" r:id="rId6"/>
    <p:sldId id="264" r:id="rId7"/>
    <p:sldId id="265" r:id="rId8"/>
    <p:sldId id="266" r:id="rId9"/>
  </p:sldIdLst>
  <p:sldSz cx="9144000" cy="6858000" type="screen4x3"/>
  <p:notesSz cx="6884988" cy="10018713"/>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52" autoAdjust="0"/>
  </p:normalViewPr>
  <p:slideViewPr>
    <p:cSldViewPr>
      <p:cViewPr varScale="1">
        <p:scale>
          <a:sx n="77" d="100"/>
          <a:sy n="77" d="100"/>
        </p:scale>
        <p:origin x="-102" y="-63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da-DK"/>
          </a:p>
        </p:txBody>
      </p:sp>
      <p:sp>
        <p:nvSpPr>
          <p:cNvPr id="3" name="Date Placeholder 2"/>
          <p:cNvSpPr>
            <a:spLocks noGrp="1"/>
          </p:cNvSpPr>
          <p:nvPr>
            <p:ph type="dt" sz="quarter" idx="1"/>
          </p:nvPr>
        </p:nvSpPr>
        <p:spPr>
          <a:xfrm>
            <a:off x="3899900" y="0"/>
            <a:ext cx="2983495" cy="500936"/>
          </a:xfrm>
          <a:prstGeom prst="rect">
            <a:avLst/>
          </a:prstGeom>
        </p:spPr>
        <p:txBody>
          <a:bodyPr vert="horz" lIns="96588" tIns="48294" rIns="96588" bIns="48294" rtlCol="0"/>
          <a:lstStyle>
            <a:lvl1pPr algn="r">
              <a:defRPr sz="1300"/>
            </a:lvl1pPr>
          </a:lstStyle>
          <a:p>
            <a:r>
              <a:rPr lang="da-DK" smtClean="0"/>
              <a:t>2015 - hau</a:t>
            </a:r>
            <a:endParaRPr lang="da-DK"/>
          </a:p>
        </p:txBody>
      </p:sp>
      <p:sp>
        <p:nvSpPr>
          <p:cNvPr id="4" name="Footer Placeholder 3"/>
          <p:cNvSpPr>
            <a:spLocks noGrp="1"/>
          </p:cNvSpPr>
          <p:nvPr>
            <p:ph type="ftr" sz="quarter" idx="2"/>
          </p:nvPr>
        </p:nvSpPr>
        <p:spPr>
          <a:xfrm>
            <a:off x="0" y="9516038"/>
            <a:ext cx="2983495" cy="500936"/>
          </a:xfrm>
          <a:prstGeom prst="rect">
            <a:avLst/>
          </a:prstGeom>
        </p:spPr>
        <p:txBody>
          <a:bodyPr vert="horz" lIns="96588" tIns="48294" rIns="96588" bIns="48294" rtlCol="0" anchor="b"/>
          <a:lstStyle>
            <a:lvl1pPr algn="l">
              <a:defRPr sz="1300"/>
            </a:lvl1pPr>
          </a:lstStyle>
          <a:p>
            <a:r>
              <a:rPr lang="da-DK" smtClean="0"/>
              <a:t>Recursive sorting algorithms</a:t>
            </a:r>
            <a:endParaRPr lang="da-DK"/>
          </a:p>
        </p:txBody>
      </p:sp>
      <p:sp>
        <p:nvSpPr>
          <p:cNvPr id="5" name="Slide Number Placeholder 4"/>
          <p:cNvSpPr>
            <a:spLocks noGrp="1"/>
          </p:cNvSpPr>
          <p:nvPr>
            <p:ph type="sldNum" sz="quarter" idx="3"/>
          </p:nvPr>
        </p:nvSpPr>
        <p:spPr>
          <a:xfrm>
            <a:off x="3899900" y="9516038"/>
            <a:ext cx="2983495" cy="500936"/>
          </a:xfrm>
          <a:prstGeom prst="rect">
            <a:avLst/>
          </a:prstGeom>
        </p:spPr>
        <p:txBody>
          <a:bodyPr vert="horz" lIns="96588" tIns="48294" rIns="96588" bIns="48294" rtlCol="0" anchor="b"/>
          <a:lstStyle>
            <a:lvl1pPr algn="r">
              <a:defRPr sz="1300"/>
            </a:lvl1pPr>
          </a:lstStyle>
          <a:p>
            <a:fld id="{B4B00E44-7F38-4788-933E-DBCCC0DF7F5E}" type="slidenum">
              <a:rPr lang="da-DK" smtClean="0"/>
              <a:t>‹#›</a:t>
            </a:fld>
            <a:endParaRPr lang="da-DK"/>
          </a:p>
        </p:txBody>
      </p:sp>
    </p:spTree>
    <p:extLst>
      <p:ext uri="{BB962C8B-B14F-4D97-AF65-F5344CB8AC3E}">
        <p14:creationId xmlns:p14="http://schemas.microsoft.com/office/powerpoint/2010/main" val="129458931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da-DK"/>
          </a:p>
        </p:txBody>
      </p:sp>
      <p:sp>
        <p:nvSpPr>
          <p:cNvPr id="3" name="Date Placeholder 2"/>
          <p:cNvSpPr>
            <a:spLocks noGrp="1"/>
          </p:cNvSpPr>
          <p:nvPr>
            <p:ph type="dt" idx="1"/>
          </p:nvPr>
        </p:nvSpPr>
        <p:spPr>
          <a:xfrm>
            <a:off x="3899900" y="0"/>
            <a:ext cx="2983495" cy="500936"/>
          </a:xfrm>
          <a:prstGeom prst="rect">
            <a:avLst/>
          </a:prstGeom>
        </p:spPr>
        <p:txBody>
          <a:bodyPr vert="horz" lIns="96588" tIns="48294" rIns="96588" bIns="48294" rtlCol="0"/>
          <a:lstStyle>
            <a:lvl1pPr algn="r">
              <a:defRPr sz="1300"/>
            </a:lvl1pPr>
          </a:lstStyle>
          <a:p>
            <a:r>
              <a:rPr lang="da-DK" smtClean="0"/>
              <a:t>2015 - hau</a:t>
            </a:r>
            <a:endParaRPr lang="da-DK"/>
          </a:p>
        </p:txBody>
      </p:sp>
      <p:sp>
        <p:nvSpPr>
          <p:cNvPr id="4" name="Slide Image Placeholder 3"/>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6588" tIns="48294" rIns="96588" bIns="48294" rtlCol="0" anchor="ctr"/>
          <a:lstStyle/>
          <a:p>
            <a:endParaRPr lang="da-DK"/>
          </a:p>
        </p:txBody>
      </p:sp>
      <p:sp>
        <p:nvSpPr>
          <p:cNvPr id="5" name="Notes Placeholder 4"/>
          <p:cNvSpPr>
            <a:spLocks noGrp="1"/>
          </p:cNvSpPr>
          <p:nvPr>
            <p:ph type="body" sz="quarter" idx="3"/>
          </p:nvPr>
        </p:nvSpPr>
        <p:spPr>
          <a:xfrm>
            <a:off x="688499" y="4758889"/>
            <a:ext cx="5507990" cy="4508421"/>
          </a:xfrm>
          <a:prstGeom prst="rect">
            <a:avLst/>
          </a:prstGeom>
        </p:spPr>
        <p:txBody>
          <a:bodyPr vert="horz" lIns="96588" tIns="48294" rIns="96588" bIns="4829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9516038"/>
            <a:ext cx="2983495" cy="500936"/>
          </a:xfrm>
          <a:prstGeom prst="rect">
            <a:avLst/>
          </a:prstGeom>
        </p:spPr>
        <p:txBody>
          <a:bodyPr vert="horz" lIns="96588" tIns="48294" rIns="96588" bIns="48294" rtlCol="0" anchor="b"/>
          <a:lstStyle>
            <a:lvl1pPr algn="l">
              <a:defRPr sz="1300"/>
            </a:lvl1pPr>
          </a:lstStyle>
          <a:p>
            <a:r>
              <a:rPr lang="da-DK" smtClean="0"/>
              <a:t>Recursive sorting algorithms</a:t>
            </a:r>
            <a:endParaRPr lang="da-DK"/>
          </a:p>
        </p:txBody>
      </p:sp>
      <p:sp>
        <p:nvSpPr>
          <p:cNvPr id="7" name="Slide Number Placeholder 6"/>
          <p:cNvSpPr>
            <a:spLocks noGrp="1"/>
          </p:cNvSpPr>
          <p:nvPr>
            <p:ph type="sldNum" sz="quarter" idx="5"/>
          </p:nvPr>
        </p:nvSpPr>
        <p:spPr>
          <a:xfrm>
            <a:off x="3899900" y="9516038"/>
            <a:ext cx="2983495" cy="500936"/>
          </a:xfrm>
          <a:prstGeom prst="rect">
            <a:avLst/>
          </a:prstGeom>
        </p:spPr>
        <p:txBody>
          <a:bodyPr vert="horz" lIns="96588" tIns="48294" rIns="96588" bIns="48294" rtlCol="0" anchor="b"/>
          <a:lstStyle>
            <a:lvl1pPr algn="r">
              <a:defRPr sz="1300"/>
            </a:lvl1pPr>
          </a:lstStyle>
          <a:p>
            <a:fld id="{B14F029F-485C-4A90-A4EB-B1BFD89C9398}" type="slidenum">
              <a:rPr lang="da-DK" smtClean="0"/>
              <a:t>‹#›</a:t>
            </a:fld>
            <a:endParaRPr lang="da-DK"/>
          </a:p>
        </p:txBody>
      </p:sp>
    </p:spTree>
    <p:extLst>
      <p:ext uri="{BB962C8B-B14F-4D97-AF65-F5344CB8AC3E}">
        <p14:creationId xmlns:p14="http://schemas.microsoft.com/office/powerpoint/2010/main" val="39774428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4F029F-485C-4A90-A4EB-B1BFD89C9398}" type="slidenum">
              <a:rPr lang="da-DK" smtClean="0"/>
              <a:t>1</a:t>
            </a:fld>
            <a:endParaRPr lang="da-DK"/>
          </a:p>
        </p:txBody>
      </p:sp>
      <p:sp>
        <p:nvSpPr>
          <p:cNvPr id="5" name="Date Placeholder 4"/>
          <p:cNvSpPr>
            <a:spLocks noGrp="1"/>
          </p:cNvSpPr>
          <p:nvPr>
            <p:ph type="dt" idx="11"/>
          </p:nvPr>
        </p:nvSpPr>
        <p:spPr/>
        <p:txBody>
          <a:bodyPr/>
          <a:lstStyle/>
          <a:p>
            <a:r>
              <a:rPr lang="da-DK" smtClean="0"/>
              <a:t>2015 - hau</a:t>
            </a:r>
            <a:endParaRPr lang="da-DK"/>
          </a:p>
        </p:txBody>
      </p:sp>
      <p:sp>
        <p:nvSpPr>
          <p:cNvPr id="6" name="Footer Placeholder 5"/>
          <p:cNvSpPr>
            <a:spLocks noGrp="1"/>
          </p:cNvSpPr>
          <p:nvPr>
            <p:ph type="ftr" sz="quarter" idx="12"/>
          </p:nvPr>
        </p:nvSpPr>
        <p:spPr/>
        <p:txBody>
          <a:bodyPr/>
          <a:lstStyle/>
          <a:p>
            <a:r>
              <a:rPr lang="da-DK" smtClean="0"/>
              <a:t>Recursive sorting algorithms</a:t>
            </a:r>
            <a:endParaRPr lang="da-DK"/>
          </a:p>
        </p:txBody>
      </p:sp>
    </p:spTree>
    <p:extLst>
      <p:ext uri="{BB962C8B-B14F-4D97-AF65-F5344CB8AC3E}">
        <p14:creationId xmlns:p14="http://schemas.microsoft.com/office/powerpoint/2010/main" val="401769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r>
              <a:rPr lang="da-DK" smtClean="0"/>
              <a:t>2015 - hau</a:t>
            </a:r>
            <a:endParaRPr lang="da-DK"/>
          </a:p>
        </p:txBody>
      </p:sp>
      <p:sp>
        <p:nvSpPr>
          <p:cNvPr id="6" name="Pladsholder til sidefod 5"/>
          <p:cNvSpPr>
            <a:spLocks noGrp="1"/>
          </p:cNvSpPr>
          <p:nvPr>
            <p:ph type="ftr" sz="quarter" idx="11"/>
          </p:nvPr>
        </p:nvSpPr>
        <p:spPr/>
        <p:txBody>
          <a:bodyPr/>
          <a:lstStyle/>
          <a:p>
            <a:r>
              <a:rPr lang="da-DK" smtClean="0"/>
              <a:t>Recursive sorting algorithms</a:t>
            </a:r>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r>
              <a:rPr lang="da-DK" smtClean="0"/>
              <a:t>2015 - hau</a:t>
            </a:r>
            <a:endParaRPr lang="da-DK"/>
          </a:p>
        </p:txBody>
      </p:sp>
      <p:sp>
        <p:nvSpPr>
          <p:cNvPr id="8" name="Pladsholder til sidefod 7"/>
          <p:cNvSpPr>
            <a:spLocks noGrp="1"/>
          </p:cNvSpPr>
          <p:nvPr>
            <p:ph type="ftr" sz="quarter" idx="11"/>
          </p:nvPr>
        </p:nvSpPr>
        <p:spPr/>
        <p:txBody>
          <a:bodyPr/>
          <a:lstStyle/>
          <a:p>
            <a:r>
              <a:rPr lang="da-DK" smtClean="0"/>
              <a:t>Recursive sorting algorithms</a:t>
            </a:r>
            <a:endParaRPr lang="da-DK"/>
          </a:p>
        </p:txBody>
      </p:sp>
      <p:sp>
        <p:nvSpPr>
          <p:cNvPr id="9" name="Pladsholder til diasnummer 8"/>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r>
              <a:rPr lang="da-DK" smtClean="0"/>
              <a:t>2015 - hau</a:t>
            </a:r>
            <a:endParaRPr lang="da-DK"/>
          </a:p>
        </p:txBody>
      </p:sp>
      <p:sp>
        <p:nvSpPr>
          <p:cNvPr id="4" name="Pladsholder til sidefod 3"/>
          <p:cNvSpPr>
            <a:spLocks noGrp="1"/>
          </p:cNvSpPr>
          <p:nvPr>
            <p:ph type="ftr" sz="quarter" idx="11"/>
          </p:nvPr>
        </p:nvSpPr>
        <p:spPr/>
        <p:txBody>
          <a:bodyPr/>
          <a:lstStyle/>
          <a:p>
            <a:r>
              <a:rPr lang="da-DK" smtClean="0"/>
              <a:t>Recursive sorting algorithms</a:t>
            </a:r>
            <a:endParaRPr lang="da-DK"/>
          </a:p>
        </p:txBody>
      </p:sp>
      <p:sp>
        <p:nvSpPr>
          <p:cNvPr id="5" name="Pladsholder til diasnummer 4"/>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r>
              <a:rPr lang="da-DK" smtClean="0"/>
              <a:t>2015 - hau</a:t>
            </a:r>
            <a:endParaRPr lang="da-DK"/>
          </a:p>
        </p:txBody>
      </p:sp>
      <p:sp>
        <p:nvSpPr>
          <p:cNvPr id="3" name="Pladsholder til sidefod 2"/>
          <p:cNvSpPr>
            <a:spLocks noGrp="1"/>
          </p:cNvSpPr>
          <p:nvPr>
            <p:ph type="ftr" sz="quarter" idx="11"/>
          </p:nvPr>
        </p:nvSpPr>
        <p:spPr/>
        <p:txBody>
          <a:bodyPr/>
          <a:lstStyle/>
          <a:p>
            <a:r>
              <a:rPr lang="da-DK" smtClean="0"/>
              <a:t>Recursive sorting algorithms</a:t>
            </a:r>
            <a:endParaRPr lang="da-DK"/>
          </a:p>
        </p:txBody>
      </p:sp>
      <p:sp>
        <p:nvSpPr>
          <p:cNvPr id="4" name="Pladsholder til diasnummer 3"/>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r>
              <a:rPr lang="da-DK" smtClean="0"/>
              <a:t>2015 - hau</a:t>
            </a:r>
            <a:endParaRPr lang="da-DK"/>
          </a:p>
        </p:txBody>
      </p:sp>
      <p:sp>
        <p:nvSpPr>
          <p:cNvPr id="6" name="Pladsholder til sidefod 5"/>
          <p:cNvSpPr>
            <a:spLocks noGrp="1"/>
          </p:cNvSpPr>
          <p:nvPr>
            <p:ph type="ftr" sz="quarter" idx="11"/>
          </p:nvPr>
        </p:nvSpPr>
        <p:spPr/>
        <p:txBody>
          <a:bodyPr/>
          <a:lstStyle/>
          <a:p>
            <a:r>
              <a:rPr lang="da-DK" smtClean="0"/>
              <a:t>Recursive sorting algorithms</a:t>
            </a:r>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r>
              <a:rPr lang="da-DK" smtClean="0"/>
              <a:t>2015 - hau</a:t>
            </a:r>
            <a:endParaRPr lang="da-DK"/>
          </a:p>
        </p:txBody>
      </p:sp>
      <p:sp>
        <p:nvSpPr>
          <p:cNvPr id="6" name="Pladsholder til sidefod 5"/>
          <p:cNvSpPr>
            <a:spLocks noGrp="1"/>
          </p:cNvSpPr>
          <p:nvPr>
            <p:ph type="ftr" sz="quarter" idx="11"/>
          </p:nvPr>
        </p:nvSpPr>
        <p:spPr/>
        <p:txBody>
          <a:bodyPr/>
          <a:lstStyle/>
          <a:p>
            <a:r>
              <a:rPr lang="da-DK" smtClean="0"/>
              <a:t>Recursive sorting algorithms</a:t>
            </a:r>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a-DK" smtClean="0"/>
              <a:t>2015 - hau</a:t>
            </a:r>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smtClean="0"/>
              <a:t>Recursive sorting algorithms</a:t>
            </a:r>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94411-2297-4BD0-B197-35E3682289EC}" type="slidenum">
              <a:rPr lang="da-DK" smtClean="0"/>
              <a:t>‹#›</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ist_(computing)" TargetMode="External"/><Relationship Id="rId2" Type="http://schemas.openxmlformats.org/officeDocument/2006/relationships/hyperlink" Target="http://en.wikipedia.org/wiki/Divide_and_conquer_algorithm" TargetMode="External"/><Relationship Id="rId1" Type="http://schemas.openxmlformats.org/officeDocument/2006/relationships/slideLayout" Target="../slideLayouts/slideLayout2.xml"/><Relationship Id="rId5" Type="http://schemas.openxmlformats.org/officeDocument/2006/relationships/hyperlink" Target="http://en.wikipedia.org/wiki/Recursion_(computer_science)" TargetMode="External"/><Relationship Id="rId4" Type="http://schemas.openxmlformats.org/officeDocument/2006/relationships/hyperlink" Target="http://en.wikipedia.org/wiki/Pivot_el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a-DK" dirty="0" err="1" smtClean="0"/>
              <a:t>Recursive</a:t>
            </a:r>
            <a:r>
              <a:rPr lang="da-DK" dirty="0" smtClean="0"/>
              <a:t> </a:t>
            </a:r>
            <a:r>
              <a:rPr lang="da-DK" dirty="0" err="1"/>
              <a:t>s</a:t>
            </a:r>
            <a:r>
              <a:rPr lang="da-DK" dirty="0" err="1" smtClean="0"/>
              <a:t>orting</a:t>
            </a:r>
            <a:r>
              <a:rPr lang="da-DK" dirty="0" smtClean="0"/>
              <a:t> </a:t>
            </a:r>
            <a:r>
              <a:rPr lang="da-DK" dirty="0" err="1" smtClean="0"/>
              <a:t>algorithms</a:t>
            </a:r>
            <a:endParaRPr lang="da-DK" dirty="0"/>
          </a:p>
        </p:txBody>
      </p:sp>
      <p:sp>
        <p:nvSpPr>
          <p:cNvPr id="3" name="Subtitle 2"/>
          <p:cNvSpPr>
            <a:spLocks noGrp="1"/>
          </p:cNvSpPr>
          <p:nvPr>
            <p:ph type="subTitle" idx="1"/>
          </p:nvPr>
        </p:nvSpPr>
        <p:spPr/>
        <p:txBody>
          <a:bodyPr/>
          <a:lstStyle/>
          <a:p>
            <a:endParaRPr lang="da-DK"/>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399885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Quicksort</a:t>
            </a:r>
            <a:endParaRPr lang="da-DK"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Quicksort is a </a:t>
            </a:r>
            <a:r>
              <a:rPr lang="en-US" dirty="0">
                <a:hlinkClick r:id="rId2" tooltip="Divide and conquer algorithm"/>
              </a:rPr>
              <a:t>divide and conquer algorithm</a:t>
            </a:r>
            <a:r>
              <a:rPr lang="en-US" dirty="0"/>
              <a:t>. Quicksort first divides a large </a:t>
            </a:r>
            <a:r>
              <a:rPr lang="en-US" dirty="0">
                <a:hlinkClick r:id="rId3" tooltip="List (computing)"/>
              </a:rPr>
              <a:t>list</a:t>
            </a:r>
            <a:r>
              <a:rPr lang="en-US" dirty="0"/>
              <a:t> into two smaller sub-lists: the low elements and the high elements. Quicksort can then recursively sort the sub-lists.</a:t>
            </a:r>
          </a:p>
          <a:p>
            <a:pPr marL="0" indent="0">
              <a:buNone/>
            </a:pPr>
            <a:r>
              <a:rPr lang="en-US" dirty="0"/>
              <a:t>The steps are:</a:t>
            </a:r>
          </a:p>
          <a:p>
            <a:pPr marL="514350" indent="-514350">
              <a:buFont typeface="+mj-lt"/>
              <a:buAutoNum type="arabicPeriod"/>
            </a:pPr>
            <a:r>
              <a:rPr lang="en-US" dirty="0"/>
              <a:t>Pick an element, called a </a:t>
            </a:r>
            <a:r>
              <a:rPr lang="en-US" i="1" dirty="0">
                <a:hlinkClick r:id="rId4" tooltip="Pivot element"/>
              </a:rPr>
              <a:t>pivot</a:t>
            </a:r>
            <a:r>
              <a:rPr lang="en-US" dirty="0"/>
              <a:t>, from the list.</a:t>
            </a:r>
          </a:p>
          <a:p>
            <a:pPr marL="514350" indent="-514350">
              <a:buFont typeface="+mj-lt"/>
              <a:buAutoNum type="arabicPeriod"/>
            </a:pPr>
            <a:r>
              <a:rPr lang="en-US" dirty="0"/>
              <a:t>Reorder the list so that all elements with values less than the pivot come before the pivot, while all elements with values greater than the pivot come after it (equal values can go either way). After this partitioning, the pivot is in its final position. This is called the </a:t>
            </a:r>
            <a:r>
              <a:rPr lang="en-US" b="1" dirty="0"/>
              <a:t>partition</a:t>
            </a:r>
            <a:r>
              <a:rPr lang="en-US" dirty="0"/>
              <a:t> operation.</a:t>
            </a:r>
          </a:p>
          <a:p>
            <a:pPr marL="514350" indent="-514350">
              <a:buFont typeface="+mj-lt"/>
              <a:buAutoNum type="arabicPeriod"/>
            </a:pPr>
            <a:r>
              <a:rPr lang="en-US" dirty="0">
                <a:hlinkClick r:id="rId5" tooltip="Recursion (computer science)"/>
              </a:rPr>
              <a:t>Recursively</a:t>
            </a:r>
            <a:r>
              <a:rPr lang="en-US" dirty="0"/>
              <a:t> sort the sub-list of lesser elements and the sub-list of greater elements.</a:t>
            </a:r>
          </a:p>
          <a:p>
            <a:pPr marL="0" indent="0">
              <a:buNone/>
            </a:pPr>
            <a:r>
              <a:rPr lang="en-US" dirty="0"/>
              <a:t>The </a:t>
            </a:r>
            <a:r>
              <a:rPr lang="en-US" dirty="0">
                <a:hlinkClick r:id="rId5" tooltip="Recursion (computer science)"/>
              </a:rPr>
              <a:t>base case</a:t>
            </a:r>
            <a:r>
              <a:rPr lang="en-US" dirty="0"/>
              <a:t> of the recursion are lists of size zero or one, which never need to be sorted.</a:t>
            </a:r>
          </a:p>
          <a:p>
            <a:endParaRPr lang="da-DK" dirty="0"/>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2618216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Quicksort</a:t>
            </a:r>
            <a:endParaRPr lang="da-DK" dirty="0"/>
          </a:p>
        </p:txBody>
      </p:sp>
      <p:sp>
        <p:nvSpPr>
          <p:cNvPr id="3" name="Content Placeholder 2"/>
          <p:cNvSpPr>
            <a:spLocks noGrp="1"/>
          </p:cNvSpPr>
          <p:nvPr>
            <p:ph idx="1"/>
          </p:nvPr>
        </p:nvSpPr>
        <p:spPr>
          <a:xfrm>
            <a:off x="457200" y="1196752"/>
            <a:ext cx="8229600" cy="4929411"/>
          </a:xfrm>
        </p:spPr>
        <p:txBody>
          <a:bodyPr>
            <a:normAutofit fontScale="62500" lnSpcReduction="20000"/>
          </a:bodyPr>
          <a:lstStyle/>
          <a:p>
            <a:r>
              <a:rPr lang="en-US" dirty="0"/>
              <a:t>The "worker method" of quicksort is to process partitions</a:t>
            </a:r>
          </a:p>
          <a:p>
            <a:pPr lvl="1"/>
            <a:r>
              <a:rPr lang="en-US" dirty="0"/>
              <a:t>first, a pivot is selected (e.g. the middle element)</a:t>
            </a:r>
          </a:p>
          <a:p>
            <a:pPr lvl="1"/>
            <a:r>
              <a:rPr lang="en-US" dirty="0"/>
              <a:t>this pivot is moved to safety (i.e. to the far right)</a:t>
            </a:r>
          </a:p>
          <a:p>
            <a:pPr lvl="1"/>
            <a:r>
              <a:rPr lang="en-US" dirty="0"/>
              <a:t>all values that are larger than this pivot value are moved to the left</a:t>
            </a:r>
          </a:p>
          <a:p>
            <a:pPr lvl="1"/>
            <a:r>
              <a:rPr lang="en-US" dirty="0"/>
              <a:t>all values that are smaller than this pivot value are moved to the right</a:t>
            </a:r>
          </a:p>
          <a:p>
            <a:pPr lvl="1"/>
            <a:r>
              <a:rPr lang="en-US" dirty="0"/>
              <a:t>the pivot is then moved back into place</a:t>
            </a:r>
          </a:p>
          <a:p>
            <a:r>
              <a:rPr lang="en-US" dirty="0"/>
              <a:t>Processing a partition leaves the selected pivot in its final sorted position</a:t>
            </a:r>
          </a:p>
          <a:p>
            <a:r>
              <a:rPr lang="en-US" dirty="0"/>
              <a:t>The newly created partitions are then processed recursively using quicksort</a:t>
            </a:r>
          </a:p>
          <a:p>
            <a:r>
              <a:rPr lang="en-US" dirty="0"/>
              <a:t>Partitions are processed from left to right</a:t>
            </a:r>
          </a:p>
          <a:p>
            <a:pPr lvl="1"/>
            <a:r>
              <a:rPr lang="en-US" dirty="0"/>
              <a:t>processing the first partition produces a left and a right partition</a:t>
            </a:r>
          </a:p>
          <a:p>
            <a:pPr lvl="1"/>
            <a:r>
              <a:rPr lang="en-US" dirty="0"/>
              <a:t>processing the left partition produces a left-left and a left-right partition</a:t>
            </a:r>
          </a:p>
          <a:p>
            <a:pPr lvl="1"/>
            <a:r>
              <a:rPr lang="en-US" dirty="0" err="1"/>
              <a:t>etc</a:t>
            </a:r>
            <a:endParaRPr lang="en-US" dirty="0"/>
          </a:p>
          <a:p>
            <a:pPr lvl="1"/>
            <a:r>
              <a:rPr lang="en-US" dirty="0"/>
              <a:t>left partitions are processed until completion (i.e. partitions of one element)</a:t>
            </a:r>
          </a:p>
          <a:p>
            <a:r>
              <a:rPr lang="en-US" dirty="0"/>
              <a:t>There can be a large number of (</a:t>
            </a:r>
            <a:r>
              <a:rPr lang="en-US" dirty="0" smtClean="0"/>
              <a:t>unnecessary</a:t>
            </a:r>
            <a:r>
              <a:rPr lang="en-US" dirty="0"/>
              <a:t>) pivot swaps for small partitions (e.g. 2 or 3 elements).  These inefficient swaps can be optimized by using Insertion Sort.</a:t>
            </a:r>
          </a:p>
          <a:p>
            <a:endParaRPr lang="da-DK" dirty="0"/>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2076865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da-DK" dirty="0" err="1" smtClean="0"/>
              <a:t>Quicksort</a:t>
            </a:r>
            <a:r>
              <a:rPr lang="da-DK" dirty="0" smtClean="0"/>
              <a:t> – </a:t>
            </a:r>
            <a:r>
              <a:rPr lang="da-DK" dirty="0" err="1" smtClean="0"/>
              <a:t>pseudocode</a:t>
            </a:r>
            <a:r>
              <a:rPr lang="da-DK" dirty="0" smtClean="0"/>
              <a:t> part 1</a:t>
            </a:r>
            <a:endParaRPr lang="da-DK" dirty="0"/>
          </a:p>
        </p:txBody>
      </p:sp>
      <p:sp>
        <p:nvSpPr>
          <p:cNvPr id="3" name="Content Placeholder 2"/>
          <p:cNvSpPr>
            <a:spLocks noGrp="1"/>
          </p:cNvSpPr>
          <p:nvPr>
            <p:ph idx="1"/>
          </p:nvPr>
        </p:nvSpPr>
        <p:spPr>
          <a:xfrm>
            <a:off x="611560" y="1340768"/>
            <a:ext cx="8712968" cy="4680520"/>
          </a:xfrm>
        </p:spPr>
        <p:txBody>
          <a:bodyPr>
            <a:noAutofit/>
          </a:bodyPr>
          <a:lstStyle/>
          <a:p>
            <a:pPr marL="0" indent="0">
              <a:buNone/>
            </a:pPr>
            <a:r>
              <a:rPr lang="en-US" sz="1600" dirty="0" smtClean="0">
                <a:latin typeface="Courier New" pitchFamily="49" charset="0"/>
                <a:cs typeface="Courier New" pitchFamily="49" charset="0"/>
              </a:rPr>
              <a:t>quicksort(array, left, right): </a:t>
            </a:r>
          </a:p>
          <a:p>
            <a:pPr marL="0" indent="0">
              <a:buNone/>
            </a:pPr>
            <a:r>
              <a:rPr lang="en-US" sz="1600" dirty="0" smtClean="0">
                <a:latin typeface="Courier New" pitchFamily="49" charset="0"/>
                <a:cs typeface="Courier New" pitchFamily="49" charset="0"/>
              </a:rPr>
              <a:t>	if left </a:t>
            </a:r>
            <a:r>
              <a:rPr lang="en-US" sz="1600" dirty="0">
                <a:latin typeface="Courier New" pitchFamily="49" charset="0"/>
                <a:cs typeface="Courier New" pitchFamily="49" charset="0"/>
              </a:rPr>
              <a:t>&lt; </a:t>
            </a:r>
            <a:r>
              <a:rPr lang="en-US" sz="1600" dirty="0" smtClean="0">
                <a:latin typeface="Courier New" pitchFamily="49" charset="0"/>
                <a:cs typeface="Courier New" pitchFamily="49" charset="0"/>
              </a:rPr>
              <a:t>right: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pivot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partition(array, left, right)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quicksort(array, left, pivot </a:t>
            </a:r>
            <a:r>
              <a:rPr lang="en-US" sz="1600" dirty="0">
                <a:latin typeface="Courier New" pitchFamily="49" charset="0"/>
                <a:cs typeface="Courier New" pitchFamily="49" charset="0"/>
              </a:rPr>
              <a:t>- 1)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quicksort(array, pivot </a:t>
            </a:r>
            <a:r>
              <a:rPr lang="en-US" sz="1600" dirty="0">
                <a:latin typeface="Courier New" pitchFamily="49" charset="0"/>
                <a:cs typeface="Courier New" pitchFamily="49" charset="0"/>
              </a:rPr>
              <a:t>+ 1, </a:t>
            </a:r>
            <a:r>
              <a:rPr lang="en-US" sz="1600" dirty="0" smtClean="0">
                <a:latin typeface="Courier New" pitchFamily="49" charset="0"/>
                <a:cs typeface="Courier New" pitchFamily="49" charset="0"/>
              </a:rPr>
              <a:t>right)</a:t>
            </a:r>
            <a:endParaRPr lang="da-DK" sz="16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731797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50106"/>
          </a:xfrm>
        </p:spPr>
        <p:txBody>
          <a:bodyPr/>
          <a:lstStyle/>
          <a:p>
            <a:r>
              <a:rPr lang="da-DK" dirty="0" err="1" smtClean="0"/>
              <a:t>Quicksort</a:t>
            </a:r>
            <a:r>
              <a:rPr lang="da-DK" dirty="0" smtClean="0"/>
              <a:t> : </a:t>
            </a:r>
            <a:r>
              <a:rPr lang="da-DK" dirty="0" err="1" smtClean="0"/>
              <a:t>Pseudocode</a:t>
            </a:r>
            <a:r>
              <a:rPr lang="da-DK" dirty="0" smtClean="0"/>
              <a:t> part 2</a:t>
            </a:r>
            <a:endParaRPr lang="da-DK" dirty="0"/>
          </a:p>
        </p:txBody>
      </p:sp>
      <p:sp>
        <p:nvSpPr>
          <p:cNvPr id="8" name="Content Placeholder 7"/>
          <p:cNvSpPr>
            <a:spLocks noGrp="1"/>
          </p:cNvSpPr>
          <p:nvPr>
            <p:ph idx="1"/>
          </p:nvPr>
        </p:nvSpPr>
        <p:spPr>
          <a:xfrm>
            <a:off x="323528" y="1196752"/>
            <a:ext cx="8712968" cy="4929411"/>
          </a:xfrm>
        </p:spPr>
        <p:txBody>
          <a:bodyPr>
            <a:noAutofit/>
          </a:bodyPr>
          <a:lstStyle/>
          <a:p>
            <a:pPr marL="0" indent="0">
              <a:buNone/>
            </a:pPr>
            <a:r>
              <a:rPr lang="en-US" sz="1600" i="1" dirty="0" smtClean="0"/>
              <a:t>// </a:t>
            </a:r>
            <a:r>
              <a:rPr lang="en-US" sz="1600" i="1" dirty="0"/>
              <a:t>left is the index of the leftmost element of the </a:t>
            </a:r>
            <a:r>
              <a:rPr lang="en-US" sz="1600" i="1" dirty="0" err="1"/>
              <a:t>subarray</a:t>
            </a:r>
            <a:r>
              <a:rPr lang="en-US" sz="1600" dirty="0"/>
              <a:t> </a:t>
            </a:r>
            <a:endParaRPr lang="en-US" sz="1600" dirty="0" smtClean="0"/>
          </a:p>
          <a:p>
            <a:pPr marL="0" indent="0">
              <a:buNone/>
            </a:pPr>
            <a:r>
              <a:rPr lang="en-US" sz="1600" i="1" dirty="0" smtClean="0"/>
              <a:t>// </a:t>
            </a:r>
            <a:r>
              <a:rPr lang="en-US" sz="1600" i="1" dirty="0"/>
              <a:t>right is the index of the rightmost element of the </a:t>
            </a:r>
            <a:r>
              <a:rPr lang="en-US" sz="1600" i="1" dirty="0" err="1"/>
              <a:t>subarray</a:t>
            </a:r>
            <a:r>
              <a:rPr lang="en-US" sz="1600" i="1" dirty="0"/>
              <a:t> (inclusive</a:t>
            </a:r>
            <a:r>
              <a:rPr lang="en-US" sz="1600" i="1" dirty="0" smtClean="0"/>
              <a:t>)</a:t>
            </a:r>
          </a:p>
          <a:p>
            <a:pPr marL="0" indent="0">
              <a:buNone/>
            </a:pPr>
            <a:r>
              <a:rPr lang="en-US" sz="1600" i="1" dirty="0" smtClean="0"/>
              <a:t>// </a:t>
            </a:r>
            <a:r>
              <a:rPr lang="en-US" sz="1600" i="1" dirty="0"/>
              <a:t>number of elements in </a:t>
            </a:r>
            <a:r>
              <a:rPr lang="en-US" sz="1600" i="1" dirty="0" err="1"/>
              <a:t>subarray</a:t>
            </a:r>
            <a:r>
              <a:rPr lang="en-US" sz="1600" i="1" dirty="0"/>
              <a:t> = right-left+1</a:t>
            </a:r>
            <a:r>
              <a:rPr lang="en-US" sz="1600" dirty="0"/>
              <a:t> </a:t>
            </a:r>
          </a:p>
          <a:p>
            <a:pPr marL="0" indent="0">
              <a:buNone/>
            </a:pPr>
            <a:r>
              <a:rPr lang="en-US" sz="1600" dirty="0">
                <a:latin typeface="Courier New" pitchFamily="49" charset="0"/>
                <a:cs typeface="Courier New" pitchFamily="49" charset="0"/>
              </a:rPr>
              <a:t>partition(array, left, 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pivotIndex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choosePivot</a:t>
            </a:r>
            <a:r>
              <a:rPr lang="en-US" sz="1600" dirty="0">
                <a:latin typeface="Courier New" pitchFamily="49" charset="0"/>
                <a:cs typeface="Courier New" pitchFamily="49" charset="0"/>
              </a:rPr>
              <a:t>(array, left, 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pivotValue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array[</a:t>
            </a:r>
            <a:r>
              <a:rPr lang="en-US" sz="1600" dirty="0" err="1">
                <a:latin typeface="Courier New" pitchFamily="49" charset="0"/>
                <a:cs typeface="Courier New" pitchFamily="49" charset="0"/>
              </a:rPr>
              <a:t>pivotIndex</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swap </a:t>
            </a:r>
            <a:r>
              <a:rPr lang="en-US" sz="1600" dirty="0">
                <a:latin typeface="Courier New" pitchFamily="49" charset="0"/>
                <a:cs typeface="Courier New" pitchFamily="49" charset="0"/>
              </a:rPr>
              <a:t>array[</a:t>
            </a:r>
            <a:r>
              <a:rPr lang="en-US" sz="1600" dirty="0" err="1">
                <a:latin typeface="Courier New" pitchFamily="49" charset="0"/>
                <a:cs typeface="Courier New" pitchFamily="49" charset="0"/>
              </a:rPr>
              <a:t>pivotIndex</a:t>
            </a:r>
            <a:r>
              <a:rPr lang="en-US" sz="1600" dirty="0">
                <a:latin typeface="Courier New" pitchFamily="49" charset="0"/>
                <a:cs typeface="Courier New" pitchFamily="49" charset="0"/>
              </a:rPr>
              <a:t>] and array[right]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storeIndex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left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for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from left to right - 1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if </a:t>
            </a:r>
            <a:r>
              <a:rPr lang="en-US" sz="1600" dirty="0">
                <a:latin typeface="Courier New" pitchFamily="49" charset="0"/>
                <a:cs typeface="Courier New" pitchFamily="49" charset="0"/>
              </a:rPr>
              <a:t>array[</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a:t>
            </a:r>
            <a:r>
              <a:rPr lang="en-US" sz="1600" dirty="0" err="1">
                <a:latin typeface="Courier New" pitchFamily="49" charset="0"/>
                <a:cs typeface="Courier New" pitchFamily="49" charset="0"/>
              </a:rPr>
              <a:t>pivotValue</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swap </a:t>
            </a:r>
            <a:r>
              <a:rPr lang="en-US" sz="1600" dirty="0">
                <a:latin typeface="Courier New" pitchFamily="49" charset="0"/>
                <a:cs typeface="Courier New" pitchFamily="49" charset="0"/>
              </a:rPr>
              <a:t>array[</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and array[</a:t>
            </a:r>
            <a:r>
              <a:rPr lang="en-US" sz="1600" dirty="0" err="1">
                <a:latin typeface="Courier New" pitchFamily="49" charset="0"/>
                <a:cs typeface="Courier New" pitchFamily="49" charset="0"/>
              </a:rPr>
              <a:t>storeIndex</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storeIndex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storeIndex</a:t>
            </a:r>
            <a:r>
              <a:rPr lang="en-US" sz="1600" dirty="0">
                <a:latin typeface="Courier New" pitchFamily="49" charset="0"/>
                <a:cs typeface="Courier New" pitchFamily="49" charset="0"/>
              </a:rPr>
              <a:t> + 1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swap array[</a:t>
            </a:r>
            <a:r>
              <a:rPr lang="en-US" sz="1600" dirty="0" err="1" smtClean="0">
                <a:latin typeface="Courier New" pitchFamily="49" charset="0"/>
                <a:cs typeface="Courier New" pitchFamily="49" charset="0"/>
              </a:rPr>
              <a:t>storeIndex</a:t>
            </a:r>
            <a:r>
              <a:rPr lang="en-US" sz="1600" dirty="0">
                <a:latin typeface="Courier New" pitchFamily="49" charset="0"/>
                <a:cs typeface="Courier New" pitchFamily="49" charset="0"/>
              </a:rPr>
              <a:t>] and array[right]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Move pivot to its final place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return </a:t>
            </a:r>
            <a:r>
              <a:rPr lang="en-US" sz="1600" dirty="0" err="1">
                <a:latin typeface="Courier New" pitchFamily="49" charset="0"/>
                <a:cs typeface="Courier New" pitchFamily="49" charset="0"/>
              </a:rPr>
              <a:t>storeIndex</a:t>
            </a:r>
            <a:endParaRPr lang="da-DK" sz="1600" dirty="0">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r>
              <a:rPr lang="da-DK" smtClean="0"/>
              <a:t>2015 - hau</a:t>
            </a:r>
            <a:endParaRPr lang="da-DK"/>
          </a:p>
        </p:txBody>
      </p:sp>
      <p:sp>
        <p:nvSpPr>
          <p:cNvPr id="3" name="Footer Placeholder 2"/>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3261726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Merge</a:t>
            </a:r>
            <a:r>
              <a:rPr lang="da-DK" dirty="0" smtClean="0"/>
              <a:t> Sort</a:t>
            </a:r>
            <a:endParaRPr lang="da-DK" dirty="0"/>
          </a:p>
        </p:txBody>
      </p:sp>
      <p:sp>
        <p:nvSpPr>
          <p:cNvPr id="3" name="Content Placeholder 2"/>
          <p:cNvSpPr>
            <a:spLocks noGrp="1"/>
          </p:cNvSpPr>
          <p:nvPr>
            <p:ph idx="1"/>
          </p:nvPr>
        </p:nvSpPr>
        <p:spPr/>
        <p:txBody>
          <a:bodyPr/>
          <a:lstStyle/>
          <a:p>
            <a:pPr marL="0" indent="0">
              <a:buNone/>
            </a:pPr>
            <a:r>
              <a:rPr lang="en-US" dirty="0"/>
              <a:t>Conceptually, a merge sort works as follows</a:t>
            </a:r>
          </a:p>
          <a:p>
            <a:r>
              <a:rPr lang="en-US" dirty="0"/>
              <a:t>Divide the unsorted list into n </a:t>
            </a:r>
            <a:r>
              <a:rPr lang="en-US" dirty="0" err="1"/>
              <a:t>sublists</a:t>
            </a:r>
            <a:r>
              <a:rPr lang="en-US" dirty="0"/>
              <a:t>, each containing 1 element (a list of 1 element is considered sorted).</a:t>
            </a:r>
          </a:p>
          <a:p>
            <a:r>
              <a:rPr lang="en-US" dirty="0"/>
              <a:t>Repeatedly merge </a:t>
            </a:r>
            <a:r>
              <a:rPr lang="en-US" dirty="0" err="1"/>
              <a:t>sublists</a:t>
            </a:r>
            <a:r>
              <a:rPr lang="en-US" dirty="0"/>
              <a:t> to produce new </a:t>
            </a:r>
            <a:r>
              <a:rPr lang="en-US" dirty="0" err="1"/>
              <a:t>sublists</a:t>
            </a:r>
            <a:r>
              <a:rPr lang="en-US" dirty="0"/>
              <a:t> until there is only 1 </a:t>
            </a:r>
            <a:r>
              <a:rPr lang="en-US" dirty="0" err="1"/>
              <a:t>sublist</a:t>
            </a:r>
            <a:r>
              <a:rPr lang="en-US" dirty="0"/>
              <a:t> remaining. This will be the sorted list.</a:t>
            </a:r>
            <a:endParaRPr lang="da-DK" dirty="0"/>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2432512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da-DK" dirty="0" err="1" smtClean="0"/>
              <a:t>Merge</a:t>
            </a:r>
            <a:r>
              <a:rPr lang="da-DK" dirty="0" smtClean="0"/>
              <a:t> Sort  </a:t>
            </a:r>
            <a:r>
              <a:rPr lang="da-DK" dirty="0" err="1" smtClean="0"/>
              <a:t>pseudocode</a:t>
            </a:r>
            <a:r>
              <a:rPr lang="da-DK" dirty="0"/>
              <a:t> </a:t>
            </a:r>
            <a:r>
              <a:rPr lang="da-DK" dirty="0" smtClean="0"/>
              <a:t>part 1</a:t>
            </a:r>
            <a:endParaRPr lang="da-DK" dirty="0"/>
          </a:p>
        </p:txBody>
      </p:sp>
      <p:sp>
        <p:nvSpPr>
          <p:cNvPr id="3" name="Content Placeholder 2"/>
          <p:cNvSpPr>
            <a:spLocks noGrp="1"/>
          </p:cNvSpPr>
          <p:nvPr>
            <p:ph idx="1"/>
          </p:nvPr>
        </p:nvSpPr>
        <p:spPr>
          <a:xfrm>
            <a:off x="467544" y="980728"/>
            <a:ext cx="8229600" cy="5102027"/>
          </a:xfrm>
        </p:spPr>
        <p:txBody>
          <a:bodyPr>
            <a:noAutofit/>
          </a:bodyPr>
          <a:lstStyle/>
          <a:p>
            <a:pPr marL="0" indent="0">
              <a:buNone/>
            </a:pPr>
            <a:r>
              <a:rPr lang="en-US" sz="1400" dirty="0">
                <a:latin typeface="Courier New" pitchFamily="49" charset="0"/>
                <a:cs typeface="Courier New" pitchFamily="49" charset="0"/>
              </a:rPr>
              <a:t>function </a:t>
            </a:r>
            <a:r>
              <a:rPr lang="en-US" sz="1400" b="1" dirty="0" err="1" smtClean="0">
                <a:latin typeface="Courier New" pitchFamily="49" charset="0"/>
                <a:cs typeface="Courier New" pitchFamily="49" charset="0"/>
              </a:rPr>
              <a:t>merge_sort</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list m)</a:t>
            </a:r>
          </a:p>
          <a:p>
            <a:pPr marL="0" indent="0">
              <a:buNone/>
            </a:pPr>
            <a:r>
              <a:rPr lang="en-US" sz="1400" dirty="0">
                <a:latin typeface="Courier New" pitchFamily="49" charset="0"/>
                <a:cs typeface="Courier New" pitchFamily="49" charset="0"/>
              </a:rPr>
              <a:t>    // if list size is 1, consider it sorted and return it</a:t>
            </a:r>
          </a:p>
          <a:p>
            <a:pPr marL="0" indent="0">
              <a:buNone/>
            </a:pPr>
            <a:r>
              <a:rPr lang="en-US" sz="1400" dirty="0">
                <a:latin typeface="Courier New" pitchFamily="49" charset="0"/>
                <a:cs typeface="Courier New" pitchFamily="49" charset="0"/>
              </a:rPr>
              <a:t>    if length(m) &lt;= 1</a:t>
            </a:r>
          </a:p>
          <a:p>
            <a:pPr marL="0" indent="0">
              <a:buNone/>
            </a:pPr>
            <a:r>
              <a:rPr lang="en-US" sz="1400" dirty="0">
                <a:latin typeface="Courier New" pitchFamily="49" charset="0"/>
                <a:cs typeface="Courier New" pitchFamily="49" charset="0"/>
              </a:rPr>
              <a:t>        return </a:t>
            </a:r>
            <a:r>
              <a:rPr lang="en-US" sz="1400" dirty="0" smtClean="0">
                <a:latin typeface="Courier New" pitchFamily="49" charset="0"/>
                <a:cs typeface="Courier New" pitchFamily="49" charset="0"/>
              </a:rPr>
              <a:t>m</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else list size is &gt; 1, so split the list into two </a:t>
            </a:r>
            <a:r>
              <a:rPr lang="en-US" sz="1400" dirty="0" err="1">
                <a:latin typeface="Courier New" pitchFamily="49" charset="0"/>
                <a:cs typeface="Courier New" pitchFamily="49" charset="0"/>
              </a:rPr>
              <a:t>sublists</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list left, right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integer middle = length(m) / 2</a:t>
            </a:r>
          </a:p>
          <a:p>
            <a:pPr marL="0" indent="0">
              <a:buNone/>
            </a:pPr>
            <a:r>
              <a:rPr lang="en-US" sz="1400" dirty="0">
                <a:latin typeface="Courier New" pitchFamily="49" charset="0"/>
                <a:cs typeface="Courier New" pitchFamily="49" charset="0"/>
              </a:rPr>
              <a:t>    for each x in m before middle</a:t>
            </a:r>
          </a:p>
          <a:p>
            <a:pPr marL="0" indent="0">
              <a:buNone/>
            </a:pPr>
            <a:r>
              <a:rPr lang="en-US" sz="1400" dirty="0">
                <a:latin typeface="Courier New" pitchFamily="49" charset="0"/>
                <a:cs typeface="Courier New" pitchFamily="49" charset="0"/>
              </a:rPr>
              <a:t>         add x to left</a:t>
            </a:r>
          </a:p>
          <a:p>
            <a:pPr marL="0" indent="0">
              <a:buNone/>
            </a:pPr>
            <a:r>
              <a:rPr lang="en-US" sz="1400" dirty="0">
                <a:latin typeface="Courier New" pitchFamily="49" charset="0"/>
                <a:cs typeface="Courier New" pitchFamily="49" charset="0"/>
              </a:rPr>
              <a:t>    for each x in m after or equal middle</a:t>
            </a:r>
          </a:p>
          <a:p>
            <a:pPr marL="0" indent="0">
              <a:buNone/>
            </a:pPr>
            <a:r>
              <a:rPr lang="en-US" sz="1400" dirty="0">
                <a:latin typeface="Courier New" pitchFamily="49" charset="0"/>
                <a:cs typeface="Courier New" pitchFamily="49" charset="0"/>
              </a:rPr>
              <a:t>         add x to </a:t>
            </a:r>
            <a:r>
              <a:rPr lang="en-US" sz="1400" dirty="0" smtClean="0">
                <a:latin typeface="Courier New" pitchFamily="49" charset="0"/>
                <a:cs typeface="Courier New" pitchFamily="49" charset="0"/>
              </a:rPr>
              <a:t>right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recursively call </a:t>
            </a:r>
            <a:r>
              <a:rPr lang="en-US" sz="1400" dirty="0" err="1">
                <a:latin typeface="Courier New" pitchFamily="49" charset="0"/>
                <a:cs typeface="Courier New" pitchFamily="49" charset="0"/>
              </a:rPr>
              <a:t>merge_sort</a:t>
            </a:r>
            <a:r>
              <a:rPr lang="en-US" sz="1400" dirty="0">
                <a:latin typeface="Courier New" pitchFamily="49" charset="0"/>
                <a:cs typeface="Courier New" pitchFamily="49" charset="0"/>
              </a:rPr>
              <a:t>() to further split each </a:t>
            </a:r>
            <a:r>
              <a:rPr lang="en-US" sz="1400" dirty="0" err="1">
                <a:latin typeface="Courier New" pitchFamily="49" charset="0"/>
                <a:cs typeface="Courier New" pitchFamily="49" charset="0"/>
              </a:rPr>
              <a:t>sublist</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until </a:t>
            </a:r>
            <a:r>
              <a:rPr lang="en-US" sz="1400" dirty="0" err="1">
                <a:latin typeface="Courier New" pitchFamily="49" charset="0"/>
                <a:cs typeface="Courier New" pitchFamily="49" charset="0"/>
              </a:rPr>
              <a:t>sublist</a:t>
            </a:r>
            <a:r>
              <a:rPr lang="en-US" sz="1400" dirty="0">
                <a:latin typeface="Courier New" pitchFamily="49" charset="0"/>
                <a:cs typeface="Courier New" pitchFamily="49" charset="0"/>
              </a:rPr>
              <a:t> size is 1</a:t>
            </a:r>
          </a:p>
          <a:p>
            <a:pPr marL="0" indent="0">
              <a:buNone/>
            </a:pPr>
            <a:r>
              <a:rPr lang="en-US" sz="1400" dirty="0">
                <a:latin typeface="Courier New" pitchFamily="49" charset="0"/>
                <a:cs typeface="Courier New" pitchFamily="49" charset="0"/>
              </a:rPr>
              <a:t>    left = </a:t>
            </a:r>
            <a:r>
              <a:rPr lang="en-US" sz="1400" b="1" dirty="0" err="1">
                <a:latin typeface="Courier New" pitchFamily="49" charset="0"/>
                <a:cs typeface="Courier New" pitchFamily="49" charset="0"/>
              </a:rPr>
              <a:t>merge_sort</a:t>
            </a:r>
            <a:r>
              <a:rPr lang="en-US" sz="1400" dirty="0">
                <a:latin typeface="Courier New" pitchFamily="49" charset="0"/>
                <a:cs typeface="Courier New" pitchFamily="49" charset="0"/>
              </a:rPr>
              <a:t>(left)</a:t>
            </a:r>
          </a:p>
          <a:p>
            <a:pPr marL="0" indent="0">
              <a:buNone/>
            </a:pPr>
            <a:r>
              <a:rPr lang="en-US" sz="1400" dirty="0">
                <a:latin typeface="Courier New" pitchFamily="49" charset="0"/>
                <a:cs typeface="Courier New" pitchFamily="49" charset="0"/>
              </a:rPr>
              <a:t>    right = </a:t>
            </a:r>
            <a:r>
              <a:rPr lang="en-US" sz="1400" b="1" dirty="0" err="1">
                <a:latin typeface="Courier New" pitchFamily="49" charset="0"/>
                <a:cs typeface="Courier New" pitchFamily="49" charset="0"/>
              </a:rPr>
              <a:t>merge_sort</a:t>
            </a:r>
            <a:r>
              <a:rPr lang="en-US" sz="1400" dirty="0">
                <a:latin typeface="Courier New" pitchFamily="49" charset="0"/>
                <a:cs typeface="Courier New" pitchFamily="49" charset="0"/>
              </a:rPr>
              <a:t>(right</a:t>
            </a:r>
            <a:r>
              <a:rPr lang="en-US" sz="1400" dirty="0" smtClean="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merge the </a:t>
            </a:r>
            <a:r>
              <a:rPr lang="en-US" sz="1400" dirty="0" err="1">
                <a:latin typeface="Courier New" pitchFamily="49" charset="0"/>
                <a:cs typeface="Courier New" pitchFamily="49" charset="0"/>
              </a:rPr>
              <a:t>sublists</a:t>
            </a:r>
            <a:r>
              <a:rPr lang="en-US" sz="1400" dirty="0">
                <a:latin typeface="Courier New" pitchFamily="49" charset="0"/>
                <a:cs typeface="Courier New" pitchFamily="49" charset="0"/>
              </a:rPr>
              <a:t> returned from prior calls to </a:t>
            </a:r>
            <a:r>
              <a:rPr lang="en-US" sz="1400" dirty="0" err="1">
                <a:latin typeface="Courier New" pitchFamily="49" charset="0"/>
                <a:cs typeface="Courier New" pitchFamily="49" charset="0"/>
              </a:rPr>
              <a:t>merge_sort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 and return the resulting merged </a:t>
            </a:r>
            <a:r>
              <a:rPr lang="en-US" sz="1400" dirty="0" err="1">
                <a:latin typeface="Courier New" pitchFamily="49" charset="0"/>
                <a:cs typeface="Courier New" pitchFamily="49" charset="0"/>
              </a:rPr>
              <a:t>sublist</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return </a:t>
            </a:r>
            <a:r>
              <a:rPr lang="en-US" sz="1400" b="1" dirty="0" smtClean="0">
                <a:latin typeface="Courier New" pitchFamily="49" charset="0"/>
                <a:cs typeface="Courier New" pitchFamily="49" charset="0"/>
              </a:rPr>
              <a:t>merge</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left, right)</a:t>
            </a:r>
            <a:endParaRPr lang="da-DK" sz="14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1357712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da-DK" dirty="0" err="1"/>
              <a:t>Merge</a:t>
            </a:r>
            <a:r>
              <a:rPr lang="da-DK" dirty="0"/>
              <a:t> Sort </a:t>
            </a:r>
            <a:r>
              <a:rPr lang="da-DK" dirty="0" smtClean="0"/>
              <a:t> </a:t>
            </a:r>
            <a:r>
              <a:rPr lang="da-DK" dirty="0" err="1" smtClean="0"/>
              <a:t>pseudocode</a:t>
            </a:r>
            <a:r>
              <a:rPr lang="da-DK" dirty="0" smtClean="0"/>
              <a:t> part 2</a:t>
            </a:r>
            <a:endParaRPr lang="da-DK" dirty="0"/>
          </a:p>
        </p:txBody>
      </p:sp>
      <p:sp>
        <p:nvSpPr>
          <p:cNvPr id="3" name="Content Placeholder 2"/>
          <p:cNvSpPr>
            <a:spLocks noGrp="1"/>
          </p:cNvSpPr>
          <p:nvPr>
            <p:ph idx="1"/>
          </p:nvPr>
        </p:nvSpPr>
        <p:spPr>
          <a:xfrm>
            <a:off x="323528" y="1196752"/>
            <a:ext cx="8229600" cy="4741987"/>
          </a:xfrm>
        </p:spPr>
        <p:txBody>
          <a:bodyPr>
            <a:noAutofit/>
          </a:bodyPr>
          <a:lstStyle/>
          <a:p>
            <a:pPr marL="0" indent="0">
              <a:buNone/>
            </a:pPr>
            <a:r>
              <a:rPr lang="en-US" sz="1400" dirty="0">
                <a:latin typeface="Courier New" pitchFamily="49" charset="0"/>
                <a:cs typeface="Courier New" pitchFamily="49" charset="0"/>
              </a:rPr>
              <a:t>function </a:t>
            </a:r>
            <a:r>
              <a:rPr lang="en-US" sz="1400" b="1" dirty="0" smtClean="0">
                <a:latin typeface="Courier New" pitchFamily="49" charset="0"/>
                <a:cs typeface="Courier New" pitchFamily="49" charset="0"/>
              </a:rPr>
              <a:t>merge</a:t>
            </a:r>
            <a:r>
              <a:rPr lang="en-US" sz="1400" dirty="0" smtClean="0">
                <a:latin typeface="Courier New" pitchFamily="49" charset="0"/>
                <a:cs typeface="Courier New" pitchFamily="49" charset="0"/>
              </a:rPr>
              <a:t>(list left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list right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list result</a:t>
            </a:r>
          </a:p>
          <a:p>
            <a:pPr marL="0" indent="0">
              <a:buNone/>
            </a:pPr>
            <a:r>
              <a:rPr lang="en-US" sz="1400" dirty="0">
                <a:latin typeface="Courier New" pitchFamily="49" charset="0"/>
                <a:cs typeface="Courier New" pitchFamily="49" charset="0"/>
              </a:rPr>
              <a:t>    while length(left) &gt; 0 or length(right) &gt; 0</a:t>
            </a:r>
          </a:p>
          <a:p>
            <a:pPr marL="0" indent="0">
              <a:buNone/>
            </a:pPr>
            <a:r>
              <a:rPr lang="en-US" sz="1400" dirty="0">
                <a:latin typeface="Courier New" pitchFamily="49" charset="0"/>
                <a:cs typeface="Courier New" pitchFamily="49" charset="0"/>
              </a:rPr>
              <a:t>        if length(left) &gt; 0 and length(right) &gt; 0</a:t>
            </a:r>
          </a:p>
          <a:p>
            <a:pPr marL="0" indent="0">
              <a:buNone/>
            </a:pPr>
            <a:r>
              <a:rPr lang="en-US" sz="1400" dirty="0">
                <a:latin typeface="Courier New" pitchFamily="49" charset="0"/>
                <a:cs typeface="Courier New" pitchFamily="49" charset="0"/>
              </a:rPr>
              <a:t>            if first(left) &lt;= first(right)</a:t>
            </a:r>
          </a:p>
          <a:p>
            <a:pPr marL="0" indent="0">
              <a:buNone/>
            </a:pPr>
            <a:r>
              <a:rPr lang="en-US" sz="1400" dirty="0">
                <a:latin typeface="Courier New" pitchFamily="49" charset="0"/>
                <a:cs typeface="Courier New" pitchFamily="49" charset="0"/>
              </a:rPr>
              <a:t>                append first(left) to result</a:t>
            </a:r>
          </a:p>
          <a:p>
            <a:pPr marL="0" indent="0">
              <a:buNone/>
            </a:pPr>
            <a:r>
              <a:rPr lang="en-US" sz="1400" dirty="0">
                <a:latin typeface="Courier New" pitchFamily="49" charset="0"/>
                <a:cs typeface="Courier New" pitchFamily="49" charset="0"/>
              </a:rPr>
              <a:t>                left = rest(left)</a:t>
            </a:r>
          </a:p>
          <a:p>
            <a:pPr marL="0" indent="0">
              <a:buNone/>
            </a:pPr>
            <a:r>
              <a:rPr lang="en-US" sz="1400" dirty="0">
                <a:latin typeface="Courier New" pitchFamily="49" charset="0"/>
                <a:cs typeface="Courier New" pitchFamily="49" charset="0"/>
              </a:rPr>
              <a:t>            else</a:t>
            </a:r>
          </a:p>
          <a:p>
            <a:pPr marL="0" indent="0">
              <a:buNone/>
            </a:pPr>
            <a:r>
              <a:rPr lang="en-US" sz="1400" dirty="0">
                <a:latin typeface="Courier New" pitchFamily="49" charset="0"/>
                <a:cs typeface="Courier New" pitchFamily="49" charset="0"/>
              </a:rPr>
              <a:t>                append first(right) to result</a:t>
            </a:r>
          </a:p>
          <a:p>
            <a:pPr marL="0" indent="0">
              <a:buNone/>
            </a:pPr>
            <a:r>
              <a:rPr lang="en-US" sz="1400" dirty="0">
                <a:latin typeface="Courier New" pitchFamily="49" charset="0"/>
                <a:cs typeface="Courier New" pitchFamily="49" charset="0"/>
              </a:rPr>
              <a:t>                right = rest(right)</a:t>
            </a:r>
          </a:p>
          <a:p>
            <a:pPr marL="0" indent="0">
              <a:buNone/>
            </a:pPr>
            <a:r>
              <a:rPr lang="en-US" sz="1400" dirty="0">
                <a:latin typeface="Courier New" pitchFamily="49" charset="0"/>
                <a:cs typeface="Courier New" pitchFamily="49" charset="0"/>
              </a:rPr>
              <a:t>        else if length(left) &gt; 0</a:t>
            </a:r>
          </a:p>
          <a:p>
            <a:pPr marL="0" indent="0">
              <a:buNone/>
            </a:pPr>
            <a:r>
              <a:rPr lang="en-US" sz="1400" dirty="0">
                <a:latin typeface="Courier New" pitchFamily="49" charset="0"/>
                <a:cs typeface="Courier New" pitchFamily="49" charset="0"/>
              </a:rPr>
              <a:t>            append first(left) to result</a:t>
            </a:r>
          </a:p>
          <a:p>
            <a:pPr marL="0" indent="0">
              <a:buNone/>
            </a:pPr>
            <a:r>
              <a:rPr lang="en-US" sz="1400" dirty="0">
                <a:latin typeface="Courier New" pitchFamily="49" charset="0"/>
                <a:cs typeface="Courier New" pitchFamily="49" charset="0"/>
              </a:rPr>
              <a:t>            left = rest(left)</a:t>
            </a:r>
          </a:p>
          <a:p>
            <a:pPr marL="0" indent="0">
              <a:buNone/>
            </a:pPr>
            <a:r>
              <a:rPr lang="en-US" sz="1400" dirty="0">
                <a:latin typeface="Courier New" pitchFamily="49" charset="0"/>
                <a:cs typeface="Courier New" pitchFamily="49" charset="0"/>
              </a:rPr>
              <a:t>        else if length(right) &gt; 0</a:t>
            </a:r>
          </a:p>
          <a:p>
            <a:pPr marL="0" indent="0">
              <a:buNone/>
            </a:pPr>
            <a:r>
              <a:rPr lang="en-US" sz="1400" dirty="0">
                <a:latin typeface="Courier New" pitchFamily="49" charset="0"/>
                <a:cs typeface="Courier New" pitchFamily="49" charset="0"/>
              </a:rPr>
              <a:t>            append first(right) to result</a:t>
            </a:r>
          </a:p>
          <a:p>
            <a:pPr marL="0" indent="0">
              <a:buNone/>
            </a:pPr>
            <a:r>
              <a:rPr lang="en-US" sz="1400" dirty="0">
                <a:latin typeface="Courier New" pitchFamily="49" charset="0"/>
                <a:cs typeface="Courier New" pitchFamily="49" charset="0"/>
              </a:rPr>
              <a:t>            right = rest(right)</a:t>
            </a:r>
          </a:p>
          <a:p>
            <a:pPr marL="0" indent="0">
              <a:buNone/>
            </a:pPr>
            <a:r>
              <a:rPr lang="en-US" sz="1400" dirty="0">
                <a:latin typeface="Courier New" pitchFamily="49" charset="0"/>
                <a:cs typeface="Courier New" pitchFamily="49" charset="0"/>
              </a:rPr>
              <a:t>    end while</a:t>
            </a:r>
          </a:p>
          <a:p>
            <a:pPr marL="0" indent="0">
              <a:buNone/>
            </a:pPr>
            <a:r>
              <a:rPr lang="en-US" sz="1400" dirty="0">
                <a:latin typeface="Courier New" pitchFamily="49" charset="0"/>
                <a:cs typeface="Courier New" pitchFamily="49" charset="0"/>
              </a:rPr>
              <a:t>    return result</a:t>
            </a:r>
            <a:endParaRPr lang="da-DK" sz="14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580213660"/>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597</Words>
  <Application>Microsoft Office PowerPoint</Application>
  <PresentationFormat>On-screen Show (4:3)</PresentationFormat>
  <Paragraphs>109</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Kontortema</vt:lpstr>
      <vt:lpstr>Recursive sorting algorithms</vt:lpstr>
      <vt:lpstr>Quicksort</vt:lpstr>
      <vt:lpstr>Quicksort</vt:lpstr>
      <vt:lpstr>Quicksort – pseudocode part 1</vt:lpstr>
      <vt:lpstr>Quicksort : Pseudocode part 2</vt:lpstr>
      <vt:lpstr>Merge Sort</vt:lpstr>
      <vt:lpstr>Merge Sort  pseudocode part 1</vt:lpstr>
      <vt:lpstr>Merge Sort  pseudocode part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Rekursion og Binære Træer</dc:title>
  <dc:creator>Henrik</dc:creator>
  <cp:lastModifiedBy>Henrik Hauge</cp:lastModifiedBy>
  <cp:revision>28</cp:revision>
  <cp:lastPrinted>2014-05-04T18:58:09Z</cp:lastPrinted>
  <dcterms:created xsi:type="dcterms:W3CDTF">2012-09-12T19:12:31Z</dcterms:created>
  <dcterms:modified xsi:type="dcterms:W3CDTF">2015-02-24T10:15:33Z</dcterms:modified>
</cp:coreProperties>
</file>