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5" r:id="rId3"/>
    <p:sldId id="267" r:id="rId4"/>
    <p:sldId id="268" r:id="rId5"/>
    <p:sldId id="276" r:id="rId6"/>
    <p:sldId id="279" r:id="rId7"/>
    <p:sldId id="277" r:id="rId8"/>
    <p:sldId id="280" r:id="rId9"/>
    <p:sldId id="269" r:id="rId10"/>
    <p:sldId id="271" r:id="rId11"/>
    <p:sldId id="272" r:id="rId12"/>
    <p:sldId id="273" r:id="rId13"/>
    <p:sldId id="274" r:id="rId14"/>
    <p:sldId id="281" r:id="rId15"/>
    <p:sldId id="282" r:id="rId16"/>
    <p:sldId id="283" r:id="rId17"/>
    <p:sldId id="275" r:id="rId18"/>
    <p:sldId id="266" r:id="rId19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23" autoAdjust="0"/>
    <p:restoredTop sz="87050" autoAdjust="0"/>
  </p:normalViewPr>
  <p:slideViewPr>
    <p:cSldViewPr snapToGrid="0" snapToObjects="1">
      <p:cViewPr>
        <p:scale>
          <a:sx n="100" d="100"/>
          <a:sy n="100" d="100"/>
        </p:scale>
        <p:origin x="-498" y="-48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E572A-4565-0746-BE43-A640F521720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BD377-D58D-D040-99E8-DDC709C58C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41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0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https://docs.oracle.com/javase/8/docs/api/java/lang/Comparable.html - </a:t>
            </a:r>
          </a:p>
          <a:p>
            <a:endParaRPr lang="da-DK" dirty="0" smtClean="0"/>
          </a:p>
          <a:p>
            <a:r>
              <a:rPr lang="da-DK" dirty="0" smtClean="0"/>
              <a:t>https://www.youtube.com/watch?v=B51Y0ROVmos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D377-D58D-D040-99E8-DDC709C58C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D377-D58D-D040-99E8-DDC709C58C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77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317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5CD18D-C467-4D20-B4EB-4DFDE65E8D28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41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measure the efficiency of algorithms, We calculate their time</a:t>
            </a:r>
          </a:p>
          <a:p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notation for that is big-O, or order of growth:</a:t>
            </a:r>
          </a:p>
          <a:p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dirty="0" err="1" smtClean="0"/>
              <a:t>Comparison</a:t>
            </a:r>
            <a:endParaRPr lang="da-DK" dirty="0" smtClean="0"/>
          </a:p>
          <a:p>
            <a:pPr lvl="1"/>
            <a:r>
              <a:rPr lang="da-DK" dirty="0" smtClean="0"/>
              <a:t>Memory </a:t>
            </a:r>
            <a:r>
              <a:rPr lang="da-DK" dirty="0" err="1" smtClean="0"/>
              <a:t>requirements</a:t>
            </a:r>
            <a:endParaRPr lang="da-DK" dirty="0" smtClean="0"/>
          </a:p>
          <a:p>
            <a:pPr lvl="1"/>
            <a:r>
              <a:rPr lang="da-DK" dirty="0" err="1" smtClean="0"/>
              <a:t>Execution</a:t>
            </a:r>
            <a:r>
              <a:rPr lang="da-DK" dirty="0" smtClean="0"/>
              <a:t> time </a:t>
            </a:r>
          </a:p>
          <a:p>
            <a:pPr lvl="2"/>
            <a:r>
              <a:rPr lang="da-DK" dirty="0" err="1" smtClean="0"/>
              <a:t>absolute</a:t>
            </a:r>
            <a:endParaRPr lang="da-DK" dirty="0" smtClean="0"/>
          </a:p>
          <a:p>
            <a:pPr lvl="2"/>
            <a:r>
              <a:rPr lang="da-DK" dirty="0" smtClean="0"/>
              <a:t>relative  (”time </a:t>
            </a:r>
            <a:r>
              <a:rPr lang="da-DK" dirty="0" err="1" smtClean="0"/>
              <a:t>complexity</a:t>
            </a:r>
            <a:r>
              <a:rPr lang="da-DK" dirty="0" smtClean="0"/>
              <a:t>”, ”</a:t>
            </a:r>
            <a:r>
              <a:rPr lang="da-DK" dirty="0" err="1" smtClean="0"/>
              <a:t>growth</a:t>
            </a:r>
            <a:r>
              <a:rPr lang="da-DK" dirty="0" smtClean="0"/>
              <a:t> rate”)</a:t>
            </a:r>
          </a:p>
          <a:p>
            <a:r>
              <a:rPr lang="da-DK" dirty="0" smtClean="0"/>
              <a:t>Ex </a:t>
            </a:r>
          </a:p>
          <a:p>
            <a:pPr lvl="1"/>
            <a:r>
              <a:rPr lang="da-DK" dirty="0" err="1" smtClean="0"/>
              <a:t>Linear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, </a:t>
            </a:r>
            <a:r>
              <a:rPr lang="da-DK" dirty="0" err="1" smtClean="0"/>
              <a:t>Binary</a:t>
            </a:r>
            <a:r>
              <a:rPr lang="da-DK" dirty="0" smtClean="0"/>
              <a:t> Search</a:t>
            </a:r>
          </a:p>
          <a:p>
            <a:pPr lvl="2"/>
            <a:r>
              <a:rPr lang="da-DK" dirty="0" err="1" smtClean="0"/>
              <a:t>worst</a:t>
            </a:r>
            <a:r>
              <a:rPr lang="da-DK" dirty="0" smtClean="0"/>
              <a:t>, </a:t>
            </a:r>
            <a:r>
              <a:rPr lang="da-DK" dirty="0" err="1" smtClean="0"/>
              <a:t>best</a:t>
            </a:r>
            <a:r>
              <a:rPr lang="da-DK" dirty="0" smtClean="0"/>
              <a:t>, average</a:t>
            </a:r>
          </a:p>
          <a:p>
            <a:r>
              <a:rPr lang="da-DK" dirty="0" smtClean="0"/>
              <a:t>Big-O notation</a:t>
            </a:r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5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</a:t>
            </a:r>
            <a:r>
              <a:rPr lang="en-GB" baseline="0" dirty="0" smtClean="0"/>
              <a:t> computer resources that are required</a:t>
            </a:r>
          </a:p>
          <a:p>
            <a:r>
              <a:rPr lang="en-GB" baseline="0" dirty="0" smtClean="0"/>
              <a:t>Time and Size(memory) with cheaper Ram etc.. Memory Is not that important anymore like it used to be</a:t>
            </a:r>
          </a:p>
          <a:p>
            <a:r>
              <a:rPr lang="en-GB" baseline="0" dirty="0" smtClean="0"/>
              <a:t>Time is expensive so we want something that takes least amount of time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5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sumOfarray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list ) { // time units</a:t>
            </a:r>
          </a:p>
          <a:p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= 0; // 1</a:t>
            </a:r>
          </a:p>
          <a:p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list .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i ++) // 2*n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= total + list [i]; // 2*n</a:t>
            </a:r>
          </a:p>
          <a:p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; // 1</a:t>
            </a:r>
          </a:p>
          <a:p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we need to not take 2 and 4 constant </a:t>
            </a:r>
            <a:r>
              <a:rPr lang="en-GB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consideration</a:t>
            </a:r>
            <a:endParaRPr lang="da-D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D377-D58D-D040-99E8-DDC709C58C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sumOfarray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list ) { // time units</a:t>
            </a:r>
          </a:p>
          <a:p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= 0; // 1</a:t>
            </a:r>
          </a:p>
          <a:p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list .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i ++) // 2*n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= total + list [i]; // 2*n</a:t>
            </a:r>
          </a:p>
          <a:p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; // 1</a:t>
            </a:r>
          </a:p>
          <a:p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we need to not take 2 and 4 constant into consideration</a:t>
            </a:r>
            <a:endParaRPr lang="da-D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D377-D58D-D040-99E8-DDC709C58C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</a:t>
            </a:r>
            <a:r>
              <a:rPr lang="en-GB" baseline="0" dirty="0" smtClean="0"/>
              <a:t> is the time complexity?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D377-D58D-D040-99E8-DDC709C58C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Big O (N)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D377-D58D-D040-99E8-DDC709C58C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simple loops:—</a:t>
            </a: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i=1;i=1;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(i&lt;=n)</a:t>
            </a:r>
            <a:r>
              <a:rPr lang="da-DK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(i&lt;=n)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</a:t>
            </a:r>
            <a:r>
              <a:rPr lang="da-DK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y+z;x</a:t>
            </a:r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da-DK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y+z</a:t>
            </a:r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i=2∗i;i=2∗i;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time </a:t>
            </a:r>
            <a:r>
              <a:rPr lang="da-DK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da-DK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O(</a:t>
            </a:r>
            <a:r>
              <a:rPr lang="da-DK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logn</a:t>
            </a:r>
            <a:r>
              <a:rPr lang="da-DK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with base 2.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i=1;i=1;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(i&lt;=n)</a:t>
            </a:r>
            <a:r>
              <a:rPr lang="da-DK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(i&lt;=n)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</a:t>
            </a:r>
            <a:r>
              <a:rPr lang="da-DK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y+z;x</a:t>
            </a:r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da-DK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y+z</a:t>
            </a:r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i=6∗i;i=6∗i;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time </a:t>
            </a:r>
            <a:r>
              <a:rPr lang="da-DK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da-DK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O(</a:t>
            </a:r>
            <a:r>
              <a:rPr lang="da-DK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logn</a:t>
            </a:r>
            <a:r>
              <a:rPr lang="da-DK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with base 6.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D377-D58D-D040-99E8-DDC709C58C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967" y="298415"/>
            <a:ext cx="8945404" cy="1241954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6967" y="1738736"/>
            <a:ext cx="8945404" cy="49177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123192" y="6906646"/>
            <a:ext cx="2319179" cy="396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0A89B-5C75-4E0A-B11E-A0BDE992A676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98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err="1" smtClean="0"/>
              <a:t>Algorithms</a:t>
            </a:r>
            <a:r>
              <a:rPr lang="da-DK" dirty="0" smtClean="0"/>
              <a:t> and Data </a:t>
            </a:r>
            <a:r>
              <a:rPr lang="da-DK" dirty="0" err="1" smtClean="0"/>
              <a:t>Structure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 lIns="99377" tIns="49688" rIns="99377" bIns="49688"/>
          <a:lstStyle/>
          <a:p>
            <a:r>
              <a:rPr lang="da-DK" sz="3500" dirty="0" err="1"/>
              <a:t>Logarithms</a:t>
            </a:r>
            <a:endParaRPr lang="da-DK" sz="2600" dirty="0"/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>
          <a:xfrm>
            <a:off x="496967" y="946484"/>
            <a:ext cx="8945404" cy="5710045"/>
          </a:xfrm>
        </p:spPr>
        <p:txBody>
          <a:bodyPr lIns="99377" tIns="49688" rIns="99377" bIns="49688"/>
          <a:lstStyle/>
          <a:p>
            <a:pPr marL="0" indent="0">
              <a:buNone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times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b="1" dirty="0" err="1"/>
              <a:t>half</a:t>
            </a:r>
            <a:r>
              <a:rPr lang="da-DK" dirty="0"/>
              <a:t> N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have </a:t>
            </a:r>
            <a:r>
              <a:rPr lang="da-DK" dirty="0" smtClean="0"/>
              <a:t>1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smtClean="0"/>
              <a:t>Log</a:t>
            </a:r>
            <a:r>
              <a:rPr lang="da-DK" baseline="-25000" dirty="0" smtClean="0"/>
              <a:t>2</a:t>
            </a:r>
            <a:r>
              <a:rPr lang="da-DK" dirty="0" smtClean="0"/>
              <a:t>   -  </a:t>
            </a:r>
            <a:r>
              <a:rPr lang="da-DK" dirty="0" err="1" smtClean="0"/>
              <a:t>logarithm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with base 2</a:t>
            </a:r>
          </a:p>
          <a:p>
            <a:pPr lvl="1"/>
            <a:r>
              <a:rPr lang="da-DK" dirty="0" smtClean="0"/>
              <a:t>The inverse </a:t>
            </a:r>
            <a:r>
              <a:rPr lang="da-DK" dirty="0" err="1" smtClean="0"/>
              <a:t>function</a:t>
            </a:r>
            <a:r>
              <a:rPr lang="da-DK" dirty="0" smtClean="0"/>
              <a:t> to the </a:t>
            </a:r>
            <a:r>
              <a:rPr lang="da-DK" dirty="0" err="1" smtClean="0"/>
              <a:t>exponential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with base 2:  </a:t>
            </a:r>
          </a:p>
          <a:p>
            <a:pPr marL="993551" lvl="2" indent="0">
              <a:buNone/>
            </a:pPr>
            <a:r>
              <a:rPr lang="da-DK" sz="2000" dirty="0"/>
              <a:t>f(x) = 2</a:t>
            </a:r>
            <a:r>
              <a:rPr lang="da-DK" sz="2000" baseline="30000" dirty="0"/>
              <a:t>x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  <a:r>
              <a:rPr lang="da-DK" baseline="-25000" dirty="0" smtClean="0"/>
              <a:t>2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How </a:t>
            </a:r>
            <a:r>
              <a:rPr lang="da-DK" dirty="0" err="1" smtClean="0"/>
              <a:t>does</a:t>
            </a:r>
            <a:r>
              <a:rPr lang="da-DK" dirty="0" smtClean="0"/>
              <a:t> it look - </a:t>
            </a:r>
            <a:r>
              <a:rPr lang="da-DK" dirty="0" err="1" smtClean="0"/>
              <a:t>graphically</a:t>
            </a:r>
            <a:r>
              <a:rPr lang="da-DK" dirty="0" smtClean="0"/>
              <a:t>?</a:t>
            </a:r>
          </a:p>
          <a:p>
            <a:pPr lvl="1"/>
            <a:endParaRPr lang="en-GB" dirty="0"/>
          </a:p>
          <a:p>
            <a:pPr lvl="1"/>
            <a:r>
              <a:rPr lang="da-DK" dirty="0"/>
              <a:t>O(n) &lt; O(</a:t>
            </a:r>
            <a:r>
              <a:rPr lang="da-DK" dirty="0" err="1"/>
              <a:t>n.logn</a:t>
            </a:r>
            <a:r>
              <a:rPr lang="da-DK" dirty="0"/>
              <a:t>) &lt; O(n^2)</a:t>
            </a:r>
          </a:p>
        </p:txBody>
      </p:sp>
    </p:spTree>
    <p:extLst>
      <p:ext uri="{BB962C8B-B14F-4D97-AF65-F5344CB8AC3E}">
        <p14:creationId xmlns:p14="http://schemas.microsoft.com/office/powerpoint/2010/main" val="15198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 lIns="99377" tIns="49688" rIns="99377" bIns="49688"/>
          <a:lstStyle/>
          <a:p>
            <a:endParaRPr lang="da-DK" smtClean="0"/>
          </a:p>
        </p:txBody>
      </p:sp>
      <p:pic>
        <p:nvPicPr>
          <p:cNvPr id="21506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941" t="31219" r="7632" b="24082"/>
          <a:stretch/>
        </p:blipFill>
        <p:spPr>
          <a:xfrm>
            <a:off x="196906" y="361455"/>
            <a:ext cx="8137171" cy="6504943"/>
          </a:xfrm>
        </p:spPr>
      </p:pic>
    </p:spTree>
    <p:extLst>
      <p:ext uri="{BB962C8B-B14F-4D97-AF65-F5344CB8AC3E}">
        <p14:creationId xmlns:p14="http://schemas.microsoft.com/office/powerpoint/2010/main" val="32461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51" t="5838" r="7632" b="68338"/>
          <a:stretch/>
        </p:blipFill>
        <p:spPr>
          <a:xfrm>
            <a:off x="284566" y="148971"/>
            <a:ext cx="9370207" cy="5242216"/>
          </a:xfrm>
        </p:spPr>
      </p:pic>
    </p:spTree>
    <p:extLst>
      <p:ext uri="{BB962C8B-B14F-4D97-AF65-F5344CB8AC3E}">
        <p14:creationId xmlns:p14="http://schemas.microsoft.com/office/powerpoint/2010/main" val="22560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dsholder til indhold 2"/>
          <p:cNvSpPr>
            <a:spLocks noGrp="1"/>
          </p:cNvSpPr>
          <p:nvPr>
            <p:ph idx="1"/>
          </p:nvPr>
        </p:nvSpPr>
        <p:spPr>
          <a:xfrm>
            <a:off x="1854" y="282891"/>
            <a:ext cx="10132276" cy="6799699"/>
          </a:xfrm>
        </p:spPr>
        <p:txBody>
          <a:bodyPr lIns="99377" tIns="49688" rIns="99377" bIns="49688"/>
          <a:lstStyle/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2000" b="1" dirty="0" err="1">
                <a:latin typeface="Courier New" pitchFamily="49" charset="0"/>
                <a:cs typeface="Courier New" pitchFamily="49" charset="0"/>
              </a:rPr>
              <a:t>selectionSort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[] list)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min;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da-DK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-1; index++)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   min =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scan = index+1; scan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scan++)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(list[scan].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(list[min]) &lt; 0)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         min = scan;</a:t>
            </a:r>
          </a:p>
          <a:p>
            <a:pPr marL="0" indent="0">
              <a:buNone/>
            </a:pPr>
            <a:endParaRPr lang="da-DK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   // Swap the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values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       = list[min];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   list[min]   = list[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   list[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Comparable</a:t>
            </a:r>
            <a:r>
              <a:rPr lang="da-DK" dirty="0" smtClean="0"/>
              <a:t> &lt;T&gt; : </a:t>
            </a:r>
            <a:r>
              <a:rPr lang="da-DK" dirty="0" err="1" smtClean="0"/>
              <a:t>Comparing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widely</a:t>
            </a:r>
            <a:r>
              <a:rPr lang="da-DK" dirty="0" smtClean="0"/>
              <a:t> for </a:t>
            </a:r>
            <a:r>
              <a:rPr lang="da-DK" dirty="0" err="1" smtClean="0"/>
              <a:t>sorting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 in data </a:t>
            </a:r>
            <a:r>
              <a:rPr lang="da-DK" dirty="0" err="1" smtClean="0"/>
              <a:t>structures</a:t>
            </a:r>
            <a:endParaRPr lang="da-DK" dirty="0" smtClean="0"/>
          </a:p>
          <a:p>
            <a:endParaRPr lang="da-DK" dirty="0"/>
          </a:p>
          <a:p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type T. It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negaive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integer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zero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positive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less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or </a:t>
            </a:r>
            <a:r>
              <a:rPr lang="da-D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greater</a:t>
            </a:r>
            <a:r>
              <a:rPr lang="da-D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da-D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ObjectA.compareTo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ObjectB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a-D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21189"/>
              </p:ext>
            </p:extLst>
          </p:nvPr>
        </p:nvGraphicFramePr>
        <p:xfrm>
          <a:off x="923131" y="3660245"/>
          <a:ext cx="7763668" cy="18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17"/>
                <a:gridCol w="1940917"/>
                <a:gridCol w="1940917"/>
                <a:gridCol w="1940917"/>
              </a:tblGrid>
              <a:tr h="861646">
                <a:tc>
                  <a:txBody>
                    <a:bodyPr/>
                    <a:lstStyle/>
                    <a:p>
                      <a:r>
                        <a:rPr lang="da-DK" b="0" dirty="0" err="1" smtClean="0">
                          <a:solidFill>
                            <a:schemeClr val="tx1"/>
                          </a:solidFill>
                        </a:rPr>
                        <a:t>ObjectA</a:t>
                      </a:r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err="1" smtClean="0">
                          <a:solidFill>
                            <a:schemeClr val="tx1"/>
                          </a:solidFill>
                        </a:rPr>
                        <a:t>Less</a:t>
                      </a:r>
                      <a:r>
                        <a:rPr lang="da-DK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b="0" dirty="0" err="1" smtClean="0">
                          <a:solidFill>
                            <a:schemeClr val="tx1"/>
                          </a:solidFill>
                        </a:rPr>
                        <a:t>than</a:t>
                      </a:r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err="1" smtClean="0">
                          <a:solidFill>
                            <a:schemeClr val="tx1"/>
                          </a:solidFill>
                        </a:rPr>
                        <a:t>ObjectB</a:t>
                      </a:r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>
                          <a:solidFill>
                            <a:schemeClr val="tx1"/>
                          </a:solidFill>
                        </a:rPr>
                        <a:t>Negative </a:t>
                      </a:r>
                      <a:r>
                        <a:rPr lang="da-DK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017">
                <a:tc>
                  <a:txBody>
                    <a:bodyPr/>
                    <a:lstStyle/>
                    <a:p>
                      <a:r>
                        <a:rPr lang="da-DK" dirty="0" err="1" smtClean="0">
                          <a:solidFill>
                            <a:schemeClr val="tx1"/>
                          </a:solidFill>
                        </a:rPr>
                        <a:t>ObjectA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>
                          <a:solidFill>
                            <a:schemeClr val="tx1"/>
                          </a:solidFill>
                        </a:rPr>
                        <a:t>Equal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>
                          <a:solidFill>
                            <a:schemeClr val="tx1"/>
                          </a:solidFill>
                        </a:rPr>
                        <a:t>ObjectB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Zero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7017">
                <a:tc>
                  <a:txBody>
                    <a:bodyPr/>
                    <a:lstStyle/>
                    <a:p>
                      <a:r>
                        <a:rPr lang="da-DK" dirty="0" err="1" smtClean="0">
                          <a:solidFill>
                            <a:schemeClr val="tx1"/>
                          </a:solidFill>
                        </a:rPr>
                        <a:t>ObjectA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>
                          <a:solidFill>
                            <a:schemeClr val="tx1"/>
                          </a:solidFill>
                        </a:rPr>
                        <a:t>Greater</a:t>
                      </a:r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dirty="0" err="1" smtClean="0">
                          <a:solidFill>
                            <a:schemeClr val="tx1"/>
                          </a:solidFill>
                        </a:rPr>
                        <a:t>than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>
                          <a:solidFill>
                            <a:schemeClr val="tx1"/>
                          </a:solidFill>
                        </a:rPr>
                        <a:t>ObjectB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Positive </a:t>
                      </a:r>
                      <a:r>
                        <a:rPr lang="da-DK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7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Comparable</a:t>
            </a:r>
            <a:r>
              <a:rPr lang="da-DK" dirty="0" smtClean="0"/>
              <a:t> and </a:t>
            </a:r>
            <a:r>
              <a:rPr lang="da-DK" dirty="0" err="1" smtClean="0"/>
              <a:t>Comparator</a:t>
            </a:r>
            <a:r>
              <a:rPr lang="da-DK" dirty="0" smtClean="0"/>
              <a:t> Interfaces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which implement Comparable in java can be used as keys in a </a:t>
            </a:r>
            <a:r>
              <a:rPr lang="en-US" dirty="0" smtClean="0"/>
              <a:t> </a:t>
            </a:r>
            <a:r>
              <a:rPr lang="en-US" dirty="0" err="1" smtClean="0"/>
              <a:t>TreeMap</a:t>
            </a:r>
            <a:r>
              <a:rPr lang="en-US" dirty="0" smtClean="0"/>
              <a:t>/</a:t>
            </a:r>
            <a:r>
              <a:rPr lang="en-US" dirty="0" err="1" smtClean="0"/>
              <a:t>TreeSet</a:t>
            </a:r>
            <a:r>
              <a:rPr lang="en-US" dirty="0" smtClean="0"/>
              <a:t> </a:t>
            </a:r>
            <a:r>
              <a:rPr lang="en-US" dirty="0"/>
              <a:t>without implementing any other 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Using Comparator interface</a:t>
            </a:r>
            <a:r>
              <a:rPr lang="en-US" dirty="0" smtClean="0"/>
              <a:t>, we </a:t>
            </a:r>
            <a:r>
              <a:rPr lang="en-US" dirty="0"/>
              <a:t>can write different sorting based on different attributes of objects to be sorted</a:t>
            </a:r>
            <a:r>
              <a:rPr lang="en-US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274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 Collection Framework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9" y="1009650"/>
            <a:ext cx="7162771" cy="5572637"/>
          </a:xfrm>
        </p:spPr>
      </p:pic>
    </p:spTree>
    <p:extLst>
      <p:ext uri="{BB962C8B-B14F-4D97-AF65-F5344CB8AC3E}">
        <p14:creationId xmlns:p14="http://schemas.microsoft.com/office/powerpoint/2010/main" val="74422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 lIns="99377" tIns="49688" rIns="99377" bIns="49688"/>
          <a:lstStyle/>
          <a:p>
            <a:pPr marL="372582" indent="-372582"/>
            <a:r>
              <a:rPr lang="da-DK" sz="3000" dirty="0">
                <a:solidFill>
                  <a:srgbClr val="000000"/>
                </a:solidFill>
              </a:rPr>
              <a:t>Classic </a:t>
            </a:r>
            <a:r>
              <a:rPr lang="da-DK" sz="3000" dirty="0" err="1">
                <a:solidFill>
                  <a:srgbClr val="000000"/>
                </a:solidFill>
              </a:rPr>
              <a:t>algorithms</a:t>
            </a:r>
            <a:r>
              <a:rPr lang="da-DK" sz="3000" dirty="0">
                <a:solidFill>
                  <a:srgbClr val="000000"/>
                </a:solidFill>
              </a:rPr>
              <a:t> </a:t>
            </a:r>
            <a:br>
              <a:rPr lang="da-DK" sz="3000" dirty="0">
                <a:solidFill>
                  <a:srgbClr val="000000"/>
                </a:solidFill>
              </a:rPr>
            </a:br>
            <a:r>
              <a:rPr lang="da-DK" sz="3000" dirty="0">
                <a:solidFill>
                  <a:srgbClr val="000000"/>
                </a:solidFill>
              </a:rPr>
              <a:t>for </a:t>
            </a:r>
            <a:r>
              <a:rPr lang="da-DK" sz="3000" dirty="0" err="1">
                <a:solidFill>
                  <a:srgbClr val="000000"/>
                </a:solidFill>
              </a:rPr>
              <a:t>manipulating</a:t>
            </a:r>
            <a:r>
              <a:rPr lang="da-DK" sz="3000" dirty="0">
                <a:solidFill>
                  <a:srgbClr val="000000"/>
                </a:solidFill>
              </a:rPr>
              <a:t> a list</a:t>
            </a:r>
          </a:p>
        </p:txBody>
      </p:sp>
      <p:sp>
        <p:nvSpPr>
          <p:cNvPr id="30722" name="Pladsholder til indhold 2"/>
          <p:cNvSpPr>
            <a:spLocks noGrp="1"/>
          </p:cNvSpPr>
          <p:nvPr>
            <p:ph idx="1"/>
          </p:nvPr>
        </p:nvSpPr>
        <p:spPr>
          <a:xfrm>
            <a:off x="196906" y="1738736"/>
            <a:ext cx="9740580" cy="4917794"/>
          </a:xfrm>
        </p:spPr>
        <p:txBody>
          <a:bodyPr lIns="99377" tIns="49688" rIns="99377" bIns="49688"/>
          <a:lstStyle/>
          <a:p>
            <a:r>
              <a:rPr lang="da-DK" sz="2000" dirty="0"/>
              <a:t>Linear </a:t>
            </a:r>
            <a:r>
              <a:rPr lang="da-DK" sz="2000" dirty="0" err="1"/>
              <a:t>search</a:t>
            </a:r>
            <a:r>
              <a:rPr lang="da-DK" sz="2000" dirty="0"/>
              <a:t>:	  O(n)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Binary</a:t>
            </a:r>
            <a:r>
              <a:rPr lang="da-DK" sz="2000" dirty="0" smtClean="0"/>
              <a:t> </a:t>
            </a:r>
            <a:r>
              <a:rPr lang="da-DK" sz="2000" dirty="0" err="1"/>
              <a:t>search</a:t>
            </a:r>
            <a:r>
              <a:rPr lang="da-DK" sz="2000" dirty="0"/>
              <a:t>:	  O(log n)</a:t>
            </a:r>
            <a:br>
              <a:rPr lang="da-DK" sz="2000" dirty="0"/>
            </a:br>
            <a:endParaRPr lang="da-DK" sz="2000" dirty="0"/>
          </a:p>
          <a:p>
            <a:r>
              <a:rPr lang="da-DK" sz="2000" dirty="0" err="1"/>
              <a:t>Selection</a:t>
            </a:r>
            <a:r>
              <a:rPr lang="da-DK" sz="2000" dirty="0"/>
              <a:t> Sort:	  O(n</a:t>
            </a:r>
            <a:r>
              <a:rPr lang="da-DK" sz="2000" baseline="30000" dirty="0"/>
              <a:t>2</a:t>
            </a:r>
            <a:r>
              <a:rPr lang="da-DK" sz="2000" dirty="0"/>
              <a:t>)   	(same for </a:t>
            </a:r>
            <a:r>
              <a:rPr lang="da-DK" sz="2000" dirty="0" err="1"/>
              <a:t>Insertion</a:t>
            </a:r>
            <a:r>
              <a:rPr lang="da-DK" sz="2000" dirty="0"/>
              <a:t> and </a:t>
            </a:r>
            <a:r>
              <a:rPr lang="da-DK" sz="2000" dirty="0" err="1"/>
              <a:t>Bubble</a:t>
            </a:r>
            <a:r>
              <a:rPr lang="da-DK" sz="2000" dirty="0"/>
              <a:t> Sort)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Quick</a:t>
            </a:r>
            <a:r>
              <a:rPr lang="da-DK" sz="2000" dirty="0" smtClean="0"/>
              <a:t> </a:t>
            </a:r>
            <a:r>
              <a:rPr lang="da-DK" sz="2000" dirty="0"/>
              <a:t>Sort: 	O(n*log n)      	(average)</a:t>
            </a:r>
            <a:br>
              <a:rPr lang="da-DK" sz="2000" dirty="0"/>
            </a:br>
            <a:r>
              <a:rPr lang="da-DK" sz="2000" dirty="0"/>
              <a:t>			  	O(n</a:t>
            </a:r>
            <a:r>
              <a:rPr lang="da-DK" sz="2000" baseline="30000" dirty="0"/>
              <a:t>2</a:t>
            </a:r>
            <a:r>
              <a:rPr lang="da-DK" sz="2000" dirty="0"/>
              <a:t>)              	(</a:t>
            </a:r>
            <a:r>
              <a:rPr lang="da-DK" sz="2000" dirty="0" err="1"/>
              <a:t>worst</a:t>
            </a:r>
            <a:r>
              <a:rPr lang="da-DK" sz="2000" dirty="0"/>
              <a:t>)</a:t>
            </a:r>
          </a:p>
          <a:p>
            <a:pPr marL="0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7902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Resources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26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>
          <a:xfrm>
            <a:off x="496967" y="298415"/>
            <a:ext cx="8945404" cy="854110"/>
          </a:xfrm>
        </p:spPr>
        <p:txBody>
          <a:bodyPr/>
          <a:lstStyle/>
          <a:p>
            <a:r>
              <a:rPr lang="da-DK" dirty="0" err="1" smtClean="0"/>
              <a:t>Topics</a:t>
            </a:r>
            <a:r>
              <a:rPr lang="da-DK" dirty="0"/>
              <a:t> </a:t>
            </a:r>
            <a:r>
              <a:rPr lang="da-DK" dirty="0" smtClean="0"/>
              <a:t>for the </a:t>
            </a:r>
            <a:r>
              <a:rPr lang="da-DK" dirty="0" err="1" smtClean="0"/>
              <a:t>week</a:t>
            </a:r>
            <a:endParaRPr lang="da-DK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8634" y="1152525"/>
            <a:ext cx="9087315" cy="5504005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da-DK" dirty="0" err="1"/>
              <a:t>Efficiency</a:t>
            </a:r>
            <a:r>
              <a:rPr lang="da-DK" dirty="0"/>
              <a:t> of </a:t>
            </a:r>
            <a:r>
              <a:rPr lang="da-DK" dirty="0" err="1"/>
              <a:t>algorithms</a:t>
            </a:r>
            <a:endParaRPr lang="da-DK" dirty="0"/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/>
              <a:t>Big O</a:t>
            </a:r>
            <a:endParaRPr lang="da-DK" dirty="0"/>
          </a:p>
          <a:p>
            <a:pPr>
              <a:buFont typeface="Arial" pitchFamily="34" charset="0"/>
              <a:buChar char="•"/>
              <a:defRPr/>
            </a:pP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da-DK" dirty="0" smtClean="0"/>
              <a:t>Classic </a:t>
            </a:r>
            <a:r>
              <a:rPr lang="da-DK" dirty="0" err="1" smtClean="0"/>
              <a:t>Algorithms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 smtClean="0"/>
              <a:t>Sorting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 smtClean="0"/>
              <a:t>Searching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 smtClean="0"/>
              <a:t>Recursion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da-DK" dirty="0" smtClean="0"/>
              <a:t>Data </a:t>
            </a:r>
            <a:r>
              <a:rPr lang="da-DK" dirty="0" err="1" smtClean="0"/>
              <a:t>Structures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smtClean="0"/>
              <a:t>Java </a:t>
            </a:r>
            <a:r>
              <a:rPr lang="da-DK" dirty="0" err="1" smtClean="0"/>
              <a:t>collection</a:t>
            </a:r>
            <a:r>
              <a:rPr lang="da-DK" dirty="0" smtClean="0"/>
              <a:t> </a:t>
            </a:r>
            <a:r>
              <a:rPr lang="da-DK" dirty="0" err="1" smtClean="0"/>
              <a:t>framework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 smtClean="0"/>
              <a:t>ArrayList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 smtClean="0"/>
              <a:t>LinkedList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/>
              <a:t>Binary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da-DK" dirty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smtClean="0"/>
              <a:t>Hash </a:t>
            </a:r>
            <a:r>
              <a:rPr lang="da-DK" dirty="0" err="1" smtClean="0"/>
              <a:t>Table</a:t>
            </a:r>
            <a:r>
              <a:rPr lang="da-DK" dirty="0" smtClean="0"/>
              <a:t>/Hash </a:t>
            </a:r>
            <a:r>
              <a:rPr lang="da-DK" dirty="0" err="1" smtClean="0"/>
              <a:t>map</a:t>
            </a:r>
            <a:endParaRPr lang="da-DK" dirty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 smtClean="0"/>
              <a:t>Tree</a:t>
            </a:r>
            <a:r>
              <a:rPr lang="da-DK" dirty="0" smtClean="0"/>
              <a:t> </a:t>
            </a:r>
            <a:r>
              <a:rPr lang="da-DK" dirty="0" err="1" smtClean="0"/>
              <a:t>map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/>
          </a:p>
          <a:p>
            <a:pPr lvl="1">
              <a:buFont typeface="Arial" pitchFamily="34" charset="0"/>
              <a:buChar char="•"/>
              <a:defRPr/>
            </a:pP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151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>
          <a:xfrm>
            <a:off x="496967" y="298415"/>
            <a:ext cx="8945404" cy="854110"/>
          </a:xfrm>
        </p:spPr>
        <p:txBody>
          <a:bodyPr/>
          <a:lstStyle/>
          <a:p>
            <a:r>
              <a:rPr lang="da-DK" dirty="0" smtClean="0"/>
              <a:t>Day 1</a:t>
            </a:r>
            <a:r>
              <a:rPr lang="da-DK" dirty="0"/>
              <a:t> </a:t>
            </a:r>
            <a:r>
              <a:rPr lang="da-DK" dirty="0" err="1" smtClean="0"/>
              <a:t>Monday</a:t>
            </a:r>
            <a:endParaRPr lang="da-DK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8634" y="1152525"/>
            <a:ext cx="9087315" cy="5504005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da-DK" dirty="0" err="1"/>
              <a:t>Efficiency</a:t>
            </a:r>
            <a:r>
              <a:rPr lang="da-DK" dirty="0"/>
              <a:t> of </a:t>
            </a:r>
            <a:r>
              <a:rPr lang="da-DK" dirty="0" err="1"/>
              <a:t>algorithms</a:t>
            </a:r>
            <a:endParaRPr lang="da-DK" dirty="0"/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/>
              <a:t>Big O</a:t>
            </a:r>
            <a:endParaRPr lang="da-DK" dirty="0"/>
          </a:p>
          <a:p>
            <a:pPr>
              <a:buFont typeface="Arial" pitchFamily="34" charset="0"/>
              <a:buChar char="•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Insertion</a:t>
            </a:r>
            <a:r>
              <a:rPr lang="da-DK" dirty="0" smtClean="0"/>
              <a:t>/</a:t>
            </a:r>
            <a:r>
              <a:rPr lang="da-DK" dirty="0" err="1" smtClean="0"/>
              <a:t>Selection</a:t>
            </a:r>
            <a:r>
              <a:rPr lang="da-DK" dirty="0" smtClean="0"/>
              <a:t>/</a:t>
            </a:r>
            <a:r>
              <a:rPr lang="da-DK" dirty="0" err="1" smtClean="0"/>
              <a:t>Bubble</a:t>
            </a:r>
            <a:r>
              <a:rPr lang="da-DK" dirty="0" smtClean="0"/>
              <a:t> sorts</a:t>
            </a:r>
          </a:p>
          <a:p>
            <a:pPr>
              <a:buFont typeface="Arial" pitchFamily="34" charset="0"/>
              <a:buChar char="•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smtClean="0"/>
              <a:t>Data </a:t>
            </a:r>
            <a:r>
              <a:rPr lang="da-DK" dirty="0" err="1" smtClean="0"/>
              <a:t>Structures</a:t>
            </a:r>
            <a:endParaRPr lang="da-DK" dirty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 smtClean="0"/>
              <a:t>Introduction</a:t>
            </a:r>
            <a:r>
              <a:rPr lang="da-DK" dirty="0" smtClean="0"/>
              <a:t> to Java </a:t>
            </a:r>
            <a:r>
              <a:rPr lang="da-DK" dirty="0" err="1" smtClean="0"/>
              <a:t>collection</a:t>
            </a:r>
            <a:r>
              <a:rPr lang="da-DK" dirty="0" smtClean="0"/>
              <a:t> </a:t>
            </a:r>
            <a:r>
              <a:rPr lang="da-DK" dirty="0" err="1" smtClean="0"/>
              <a:t>framework</a:t>
            </a: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/>
              <a:t>ArrayList</a:t>
            </a:r>
            <a:endParaRPr lang="da-DK" dirty="0"/>
          </a:p>
          <a:p>
            <a:pPr lvl="1">
              <a:buFont typeface="Arial" pitchFamily="34" charset="0"/>
              <a:buChar char="•"/>
              <a:defRPr/>
            </a:pPr>
            <a:r>
              <a:rPr lang="da-DK" dirty="0" err="1"/>
              <a:t>LinkedList</a:t>
            </a:r>
            <a:endParaRPr lang="da-DK" dirty="0"/>
          </a:p>
          <a:p>
            <a:pPr lvl="1">
              <a:buFont typeface="Arial" pitchFamily="34" charset="0"/>
              <a:buChar char="•"/>
              <a:defRPr/>
            </a:pP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 smtClean="0"/>
          </a:p>
          <a:p>
            <a:pPr lvl="1">
              <a:buFont typeface="Arial" pitchFamily="34" charset="0"/>
              <a:buChar char="•"/>
              <a:defRPr/>
            </a:pPr>
            <a:endParaRPr lang="da-DK" dirty="0"/>
          </a:p>
          <a:p>
            <a:pPr lvl="1">
              <a:buFont typeface="Arial" pitchFamily="34" charset="0"/>
              <a:buChar char="•"/>
              <a:defRPr/>
            </a:pP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76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 lIns="99377" tIns="49688" rIns="99377" bIns="49688"/>
          <a:lstStyle/>
          <a:p>
            <a:r>
              <a:rPr lang="da-DK" dirty="0" err="1" smtClean="0"/>
              <a:t>Efficiency</a:t>
            </a:r>
            <a:r>
              <a:rPr lang="da-DK" dirty="0" smtClean="0"/>
              <a:t> of </a:t>
            </a:r>
            <a:r>
              <a:rPr lang="da-DK" dirty="0" err="1" smtClean="0"/>
              <a:t>algorithms</a:t>
            </a:r>
            <a:r>
              <a:rPr lang="da-DK" dirty="0"/>
              <a:t> </a:t>
            </a:r>
            <a:endParaRPr lang="da-DK" dirty="0" smtClean="0"/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>
          <a:xfrm>
            <a:off x="498635" y="1300360"/>
            <a:ext cx="8942070" cy="4917794"/>
          </a:xfrm>
        </p:spPr>
        <p:txBody>
          <a:bodyPr lIns="99377" tIns="49688" rIns="99377" bIns="49688"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sz="2600" dirty="0" smtClean="0"/>
              <a:t>Think about fundamental operations computer does</a:t>
            </a:r>
          </a:p>
          <a:p>
            <a:endParaRPr lang="en-GB" sz="2600" dirty="0"/>
          </a:p>
          <a:p>
            <a:pPr lvl="1"/>
            <a:r>
              <a:rPr lang="en-GB" sz="2600" dirty="0" smtClean="0"/>
              <a:t>Access</a:t>
            </a:r>
          </a:p>
          <a:p>
            <a:pPr lvl="1"/>
            <a:endParaRPr lang="en-GB" sz="2600" dirty="0" smtClean="0"/>
          </a:p>
          <a:p>
            <a:pPr lvl="1"/>
            <a:r>
              <a:rPr lang="en-GB" sz="2600" dirty="0" smtClean="0"/>
              <a:t>Insert</a:t>
            </a:r>
          </a:p>
          <a:p>
            <a:pPr lvl="1"/>
            <a:endParaRPr lang="en-GB" sz="2600" dirty="0" smtClean="0"/>
          </a:p>
          <a:p>
            <a:pPr lvl="1"/>
            <a:r>
              <a:rPr lang="en-GB" sz="2600" dirty="0" smtClean="0"/>
              <a:t>Delete</a:t>
            </a:r>
          </a:p>
          <a:p>
            <a:pPr lvl="1"/>
            <a:endParaRPr lang="en-GB" sz="2600" dirty="0" smtClean="0"/>
          </a:p>
          <a:p>
            <a:pPr lvl="1"/>
            <a:r>
              <a:rPr lang="en-GB" sz="2600" dirty="0" smtClean="0"/>
              <a:t>Find/Search</a:t>
            </a:r>
          </a:p>
          <a:p>
            <a:pPr lvl="1"/>
            <a:endParaRPr lang="en-GB" sz="2600" dirty="0" smtClean="0"/>
          </a:p>
          <a:p>
            <a:pPr lvl="1"/>
            <a:r>
              <a:rPr lang="en-GB" sz="2600" dirty="0" smtClean="0"/>
              <a:t>Sort</a:t>
            </a:r>
            <a:endParaRPr lang="da-DK" sz="2600" dirty="0" smtClean="0"/>
          </a:p>
        </p:txBody>
      </p:sp>
    </p:spTree>
    <p:extLst>
      <p:ext uri="{BB962C8B-B14F-4D97-AF65-F5344CB8AC3E}">
        <p14:creationId xmlns:p14="http://schemas.microsoft.com/office/powerpoint/2010/main" val="2551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 lIns="99377" tIns="49688" rIns="99377" bIns="49688"/>
          <a:lstStyle/>
          <a:p>
            <a:r>
              <a:rPr lang="da-DK" dirty="0" err="1" smtClean="0"/>
              <a:t>Efficiency</a:t>
            </a:r>
            <a:r>
              <a:rPr lang="da-DK" dirty="0" smtClean="0"/>
              <a:t> of </a:t>
            </a:r>
            <a:r>
              <a:rPr lang="da-DK" dirty="0" err="1" smtClean="0"/>
              <a:t>algorithms</a:t>
            </a:r>
            <a:r>
              <a:rPr lang="da-DK" dirty="0"/>
              <a:t> </a:t>
            </a:r>
            <a:endParaRPr lang="da-DK" dirty="0" smtClean="0"/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>
          <a:xfrm>
            <a:off x="498635" y="1300360"/>
            <a:ext cx="8942070" cy="4917794"/>
          </a:xfrm>
        </p:spPr>
        <p:txBody>
          <a:bodyPr lIns="99377" tIns="49688" rIns="99377" bIns="49688"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sz="2600" dirty="0" smtClean="0"/>
              <a:t>What are the complexities in achieving those operations?</a:t>
            </a:r>
          </a:p>
          <a:p>
            <a:endParaRPr lang="en-GB" sz="2600" dirty="0"/>
          </a:p>
          <a:p>
            <a:pPr lvl="1"/>
            <a:r>
              <a:rPr lang="en-GB" sz="2600" dirty="0" smtClean="0"/>
              <a:t>Time</a:t>
            </a:r>
          </a:p>
          <a:p>
            <a:pPr lvl="1"/>
            <a:endParaRPr lang="en-GB" sz="2600" dirty="0" smtClean="0"/>
          </a:p>
          <a:p>
            <a:pPr lvl="1"/>
            <a:r>
              <a:rPr lang="en-GB" sz="2600" dirty="0" smtClean="0"/>
              <a:t>Money/Space</a:t>
            </a:r>
          </a:p>
          <a:p>
            <a:pPr lvl="1"/>
            <a:endParaRPr lang="en-GB" sz="2600" dirty="0"/>
          </a:p>
          <a:p>
            <a:pPr lvl="1"/>
            <a:r>
              <a:rPr lang="en-GB" sz="2600" dirty="0" smtClean="0"/>
              <a:t>Ideal</a:t>
            </a:r>
            <a:r>
              <a:rPr lang="en-GB" sz="2600" dirty="0" smtClean="0"/>
              <a:t>?</a:t>
            </a:r>
          </a:p>
          <a:p>
            <a:pPr lvl="1"/>
            <a:endParaRPr lang="en-GB" sz="2600" dirty="0" smtClean="0"/>
          </a:p>
          <a:p>
            <a:pPr lvl="1"/>
            <a:r>
              <a:rPr lang="en-GB" sz="2600" dirty="0" smtClean="0"/>
              <a:t>Big O - </a:t>
            </a:r>
            <a:r>
              <a:rPr lang="en-US" sz="2800" dirty="0"/>
              <a:t>means the running time of the algorithm grows in proportion to "something"</a:t>
            </a:r>
            <a:endParaRPr lang="en-GB" sz="2600" dirty="0" smtClean="0"/>
          </a:p>
          <a:p>
            <a:pPr lvl="1"/>
            <a:endParaRPr lang="en-GB" sz="2600" dirty="0" smtClean="0"/>
          </a:p>
          <a:p>
            <a:pPr lvl="1"/>
            <a:endParaRPr lang="en-GB" sz="2600" dirty="0" smtClean="0"/>
          </a:p>
          <a:p>
            <a:pPr lvl="1"/>
            <a:endParaRPr lang="en-GB" sz="2600" dirty="0" smtClean="0"/>
          </a:p>
          <a:p>
            <a:pPr lvl="1"/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3436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time complexity?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sumOfThreeNum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 =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+z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Total unit of time = O(C1 </a:t>
            </a:r>
            <a:r>
              <a:rPr lang="pt-BR" dirty="0"/>
              <a:t>+ </a:t>
            </a:r>
            <a:r>
              <a:rPr lang="pt-BR" dirty="0" smtClean="0"/>
              <a:t>C2 </a:t>
            </a:r>
            <a:r>
              <a:rPr lang="pt-BR" dirty="0"/>
              <a:t>+ </a:t>
            </a:r>
            <a:r>
              <a:rPr lang="pt-BR" dirty="0" smtClean="0"/>
              <a:t>C3) </a:t>
            </a:r>
            <a:r>
              <a:rPr lang="pt-BR" dirty="0"/>
              <a:t>= </a:t>
            </a:r>
            <a:r>
              <a:rPr lang="pt-BR" dirty="0" smtClean="0"/>
              <a:t>O(C)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time complexity?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sumOfarray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list 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total = 0; </a:t>
            </a: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list .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; i ++) 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total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total + list [i];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total ; </a:t>
            </a: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Total unit of time = O(1 </a:t>
            </a:r>
            <a:r>
              <a:rPr lang="pt-BR" dirty="0"/>
              <a:t>+ 2n + 2n + 1) = O(2 + 4n) = O(n)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ThreeSum</a:t>
            </a:r>
            <a:r>
              <a:rPr lang="da-DK" dirty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6967" y="1228725"/>
            <a:ext cx="8945404" cy="5427805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nt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[] a) {</a:t>
            </a: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 = a.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lenght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n; i++)</a:t>
            </a:r>
          </a:p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(int j = i + 1; j &lt; n; j ++)</a:t>
            </a:r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for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k = j + 1; k &lt; n; k 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a[j] + a[k] == 0)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0" indent="0">
              <a:buNone/>
            </a:pP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/>
              <a:t>Total unit of time = ?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ladsholder til indhold 2"/>
          <p:cNvSpPr>
            <a:spLocks noGrp="1"/>
          </p:cNvSpPr>
          <p:nvPr>
            <p:ph idx="1"/>
          </p:nvPr>
        </p:nvSpPr>
        <p:spPr>
          <a:xfrm>
            <a:off x="170896" y="282890"/>
            <a:ext cx="9571672" cy="6337416"/>
          </a:xfrm>
        </p:spPr>
        <p:txBody>
          <a:bodyPr lIns="99377" tIns="49688" rIns="99377" bIns="49688"/>
          <a:lstStyle/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public static Comparable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(Comparable[] list,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endParaRPr lang="da-DK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(list[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endParaRPr lang="da-DK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list[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da-DK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a-DK" sz="17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da-DK" sz="1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</Template>
  <TotalTime>1738</TotalTime>
  <Words>851</Words>
  <Application>Microsoft Office PowerPoint</Application>
  <PresentationFormat>Brugerdefineret</PresentationFormat>
  <Paragraphs>260</Paragraphs>
  <Slides>18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19" baseType="lpstr">
      <vt:lpstr>Cphbusiness PowerPoint skabelon</vt:lpstr>
      <vt:lpstr>PowerPoint-præsentation</vt:lpstr>
      <vt:lpstr>Topics for the week</vt:lpstr>
      <vt:lpstr>Day 1 Monday</vt:lpstr>
      <vt:lpstr>Efficiency of algorithms </vt:lpstr>
      <vt:lpstr>Efficiency of algorithms </vt:lpstr>
      <vt:lpstr>What is the time complexity?</vt:lpstr>
      <vt:lpstr>What is the time complexity?</vt:lpstr>
      <vt:lpstr>ThreeSum example</vt:lpstr>
      <vt:lpstr>PowerPoint-præsentation</vt:lpstr>
      <vt:lpstr>Logarithms</vt:lpstr>
      <vt:lpstr>PowerPoint-præsentation</vt:lpstr>
      <vt:lpstr>PowerPoint-præsentation</vt:lpstr>
      <vt:lpstr>PowerPoint-præsentation</vt:lpstr>
      <vt:lpstr>Comparable &lt;T&gt; : Comparing objects</vt:lpstr>
      <vt:lpstr>Comparable and Comparator Interfaces</vt:lpstr>
      <vt:lpstr>Java Collection Framework</vt:lpstr>
      <vt:lpstr>Classic algorithms  for manipulating a list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Marjahan Begum (MBEG - Adjunkt - Cphbusiness)</cp:lastModifiedBy>
  <cp:revision>36</cp:revision>
  <dcterms:created xsi:type="dcterms:W3CDTF">2016-09-16T09:18:24Z</dcterms:created>
  <dcterms:modified xsi:type="dcterms:W3CDTF">2017-03-05T11:11:36Z</dcterms:modified>
</cp:coreProperties>
</file>