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handoutMasterIdLst>
    <p:handoutMasterId r:id="rId23"/>
  </p:handoutMasterIdLst>
  <p:sldIdLst>
    <p:sldId id="395" r:id="rId2"/>
    <p:sldId id="398" r:id="rId3"/>
    <p:sldId id="331" r:id="rId4"/>
    <p:sldId id="396" r:id="rId5"/>
    <p:sldId id="385" r:id="rId6"/>
    <p:sldId id="388" r:id="rId7"/>
    <p:sldId id="387" r:id="rId8"/>
    <p:sldId id="390" r:id="rId9"/>
    <p:sldId id="382" r:id="rId10"/>
    <p:sldId id="337" r:id="rId11"/>
    <p:sldId id="392" r:id="rId12"/>
    <p:sldId id="369" r:id="rId13"/>
    <p:sldId id="336" r:id="rId14"/>
    <p:sldId id="335" r:id="rId15"/>
    <p:sldId id="397" r:id="rId16"/>
    <p:sldId id="365" r:id="rId17"/>
    <p:sldId id="393" r:id="rId18"/>
    <p:sldId id="367" r:id="rId19"/>
    <p:sldId id="394" r:id="rId20"/>
    <p:sldId id="391" r:id="rId21"/>
  </p:sldIdLst>
  <p:sldSz cx="9144000" cy="6858000" type="screen4x3"/>
  <p:notesSz cx="6858000" cy="9715500"/>
  <p:custDataLst>
    <p:tags r:id="rId24"/>
  </p:custDataLst>
  <p:defaultTextStyle>
    <a:defPPr>
      <a:defRPr lang="da-DK"/>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tart" id="{7716B4D2-9726-4022-9865-CCEFCA1A085C}">
          <p14:sldIdLst>
            <p14:sldId id="395"/>
            <p14:sldId id="398"/>
            <p14:sldId id="331"/>
          </p14:sldIdLst>
        </p14:section>
        <p14:section name="Maslow" id="{EAD2D7B5-FA4E-426A-AEC8-4D42B339DE92}">
          <p14:sldIdLst>
            <p14:sldId id="396"/>
            <p14:sldId id="385"/>
            <p14:sldId id="388"/>
            <p14:sldId id="387"/>
          </p14:sldIdLst>
        </p14:section>
        <p14:section name="Groups" id="{D39F8E65-D1EC-4304-9D58-AC6D7A68CBB6}">
          <p14:sldIdLst>
            <p14:sldId id="390"/>
            <p14:sldId id="382"/>
            <p14:sldId id="337"/>
            <p14:sldId id="392"/>
            <p14:sldId id="369"/>
            <p14:sldId id="336"/>
            <p14:sldId id="335"/>
          </p14:sldIdLst>
        </p14:section>
        <p14:section name="Belbin test" id="{E3AD1093-3F27-4A05-8633-8627449CA90A}">
          <p14:sldIdLst>
            <p14:sldId id="397"/>
            <p14:sldId id="365"/>
            <p14:sldId id="393"/>
            <p14:sldId id="367"/>
          </p14:sldIdLst>
        </p14:section>
        <p14:section name="Exercise" id="{28C3A175-0027-431D-87FB-2B5194E62EE1}">
          <p14:sldIdLst>
            <p14:sldId id="394"/>
          </p14:sldIdLst>
        </p14:section>
        <p14:section name="Untitled Section" id="{D8E10713-8A1B-4CF6-A767-53E46DD0DF56}">
          <p14:sldIdLst>
            <p14:sldId id="3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6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llemlayout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llemlayout 1 - Markering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6" autoAdjust="0"/>
    <p:restoredTop sz="94677" autoAdjust="0"/>
  </p:normalViewPr>
  <p:slideViewPr>
    <p:cSldViewPr>
      <p:cViewPr varScale="1">
        <p:scale>
          <a:sx n="82" d="100"/>
          <a:sy n="82" d="100"/>
        </p:scale>
        <p:origin x="4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182" y="-102"/>
      </p:cViewPr>
      <p:guideLst>
        <p:guide orient="horz" pos="306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FBB-1E13-4314-B080-201E3B64A463}" type="doc">
      <dgm:prSet loTypeId="urn:microsoft.com/office/officeart/2005/8/layout/pyramid1" loCatId="pyramid" qsTypeId="urn:microsoft.com/office/officeart/2005/8/quickstyle/3d3" qsCatId="3D" csTypeId="urn:microsoft.com/office/officeart/2005/8/colors/colorful1" csCatId="colorful" phldr="1"/>
      <dgm:spPr/>
    </dgm:pt>
    <dgm:pt modelId="{F32A22DF-6322-4F0C-A3D7-AEF2148C7F9D}">
      <dgm:prSet phldrT="[Text]" custT="1"/>
      <dgm:spPr/>
      <dgm:t>
        <a:bodyPr/>
        <a:lstStyle/>
        <a:p>
          <a:r>
            <a:rPr lang="en-US" sz="1100" noProof="0" dirty="0" smtClean="0">
              <a:solidFill>
                <a:schemeClr val="bg1"/>
              </a:solidFill>
            </a:rPr>
            <a:t>Self-</a:t>
          </a:r>
          <a:br>
            <a:rPr lang="en-US" sz="1100" noProof="0" dirty="0" smtClean="0">
              <a:solidFill>
                <a:schemeClr val="bg1"/>
              </a:solidFill>
            </a:rPr>
          </a:br>
          <a:r>
            <a:rPr lang="en-US" sz="1100" noProof="0" dirty="0" smtClean="0">
              <a:solidFill>
                <a:schemeClr val="bg1"/>
              </a:solidFill>
            </a:rPr>
            <a:t>actualization</a:t>
          </a:r>
          <a:endParaRPr lang="en-US" sz="1100" noProof="0" dirty="0">
            <a:solidFill>
              <a:schemeClr val="bg1"/>
            </a:solidFill>
          </a:endParaRPr>
        </a:p>
      </dgm:t>
    </dgm:pt>
    <dgm:pt modelId="{0211F5DA-5DD4-46BF-9133-91A34E78D913}" type="parTrans" cxnId="{0C9E53AF-49E9-4BF3-A12F-A38CAF3A41FB}">
      <dgm:prSet/>
      <dgm:spPr/>
      <dgm:t>
        <a:bodyPr/>
        <a:lstStyle/>
        <a:p>
          <a:endParaRPr lang="da-DK"/>
        </a:p>
      </dgm:t>
    </dgm:pt>
    <dgm:pt modelId="{3E94384D-2EAA-4FD9-9B20-555AA5D4C61E}" type="sibTrans" cxnId="{0C9E53AF-49E9-4BF3-A12F-A38CAF3A41FB}">
      <dgm:prSet/>
      <dgm:spPr/>
      <dgm:t>
        <a:bodyPr/>
        <a:lstStyle/>
        <a:p>
          <a:endParaRPr lang="da-DK"/>
        </a:p>
      </dgm:t>
    </dgm:pt>
    <dgm:pt modelId="{B579198B-E9D9-4F17-9397-23433264A55E}">
      <dgm:prSet phldrT="[Text]" custT="1"/>
      <dgm:spPr/>
      <dgm:t>
        <a:bodyPr/>
        <a:lstStyle/>
        <a:p>
          <a:r>
            <a:rPr lang="en-US" sz="1800" noProof="0" dirty="0" smtClean="0">
              <a:solidFill>
                <a:schemeClr val="bg1"/>
              </a:solidFill>
            </a:rPr>
            <a:t>Esteem needs</a:t>
          </a:r>
          <a:endParaRPr lang="en-US" sz="1800" noProof="0" dirty="0">
            <a:solidFill>
              <a:schemeClr val="bg1"/>
            </a:solidFill>
          </a:endParaRPr>
        </a:p>
      </dgm:t>
    </dgm:pt>
    <dgm:pt modelId="{5774B8BC-69F6-4C08-85A6-99BA20C29DE1}" type="parTrans" cxnId="{2E40906B-A4EC-44EA-906A-0F62152AE8C1}">
      <dgm:prSet/>
      <dgm:spPr/>
      <dgm:t>
        <a:bodyPr/>
        <a:lstStyle/>
        <a:p>
          <a:endParaRPr lang="da-DK"/>
        </a:p>
      </dgm:t>
    </dgm:pt>
    <dgm:pt modelId="{B581570A-AC73-4CFF-8F33-4A0A2472656B}" type="sibTrans" cxnId="{2E40906B-A4EC-44EA-906A-0F62152AE8C1}">
      <dgm:prSet/>
      <dgm:spPr/>
      <dgm:t>
        <a:bodyPr/>
        <a:lstStyle/>
        <a:p>
          <a:endParaRPr lang="da-DK"/>
        </a:p>
      </dgm:t>
    </dgm:pt>
    <dgm:pt modelId="{D1F9C3D5-8549-47E4-B40F-42588CCAA8F6}">
      <dgm:prSet phldrT="[Text]" custT="1"/>
      <dgm:spPr/>
      <dgm:t>
        <a:bodyPr/>
        <a:lstStyle/>
        <a:p>
          <a:r>
            <a:rPr lang="en-US" sz="1800" noProof="0" dirty="0" smtClean="0">
              <a:solidFill>
                <a:schemeClr val="bg1"/>
              </a:solidFill>
            </a:rPr>
            <a:t>Love, Affection and belongings needs</a:t>
          </a:r>
          <a:endParaRPr lang="en-US" sz="1800" noProof="0" dirty="0">
            <a:solidFill>
              <a:schemeClr val="bg1"/>
            </a:solidFill>
          </a:endParaRPr>
        </a:p>
      </dgm:t>
    </dgm:pt>
    <dgm:pt modelId="{B7E98B32-D2D4-481B-BEA6-8008616AFE9E}" type="parTrans" cxnId="{B91D60B0-A95F-4135-96AB-EED8C464B197}">
      <dgm:prSet/>
      <dgm:spPr/>
      <dgm:t>
        <a:bodyPr/>
        <a:lstStyle/>
        <a:p>
          <a:endParaRPr lang="da-DK"/>
        </a:p>
      </dgm:t>
    </dgm:pt>
    <dgm:pt modelId="{683D9631-F843-4D78-BFF3-F573543D91AB}" type="sibTrans" cxnId="{B91D60B0-A95F-4135-96AB-EED8C464B197}">
      <dgm:prSet/>
      <dgm:spPr/>
      <dgm:t>
        <a:bodyPr/>
        <a:lstStyle/>
        <a:p>
          <a:endParaRPr lang="da-DK"/>
        </a:p>
      </dgm:t>
    </dgm:pt>
    <dgm:pt modelId="{CD8E1770-E00D-4A5E-AC7F-3A70BF37BFFC}">
      <dgm:prSet phldrT="[Text]" custT="1"/>
      <dgm:spPr/>
      <dgm:t>
        <a:bodyPr/>
        <a:lstStyle/>
        <a:p>
          <a:r>
            <a:rPr lang="en-US" sz="1800" noProof="0" dirty="0" smtClean="0">
              <a:solidFill>
                <a:schemeClr val="bg1"/>
              </a:solidFill>
            </a:rPr>
            <a:t>Safety needs</a:t>
          </a:r>
          <a:endParaRPr lang="en-US" sz="1800" noProof="0" dirty="0">
            <a:solidFill>
              <a:schemeClr val="bg1"/>
            </a:solidFill>
          </a:endParaRPr>
        </a:p>
      </dgm:t>
    </dgm:pt>
    <dgm:pt modelId="{B29178EF-2045-461C-B914-0476C8178FE0}" type="parTrans" cxnId="{75771561-4C36-424C-AA81-9851488D8C16}">
      <dgm:prSet/>
      <dgm:spPr/>
      <dgm:t>
        <a:bodyPr/>
        <a:lstStyle/>
        <a:p>
          <a:endParaRPr lang="da-DK"/>
        </a:p>
      </dgm:t>
    </dgm:pt>
    <dgm:pt modelId="{E9FBB82B-8A2C-403A-98B7-B119A7169614}" type="sibTrans" cxnId="{75771561-4C36-424C-AA81-9851488D8C16}">
      <dgm:prSet/>
      <dgm:spPr/>
      <dgm:t>
        <a:bodyPr/>
        <a:lstStyle/>
        <a:p>
          <a:endParaRPr lang="da-DK"/>
        </a:p>
      </dgm:t>
    </dgm:pt>
    <dgm:pt modelId="{D6E6C40A-B540-4DAC-B6B8-0F59A2D3298A}">
      <dgm:prSet phldrT="[Text]" custT="1"/>
      <dgm:spPr/>
      <dgm:t>
        <a:bodyPr/>
        <a:lstStyle/>
        <a:p>
          <a:r>
            <a:rPr lang="en-US" sz="1800" noProof="0" dirty="0" smtClean="0">
              <a:solidFill>
                <a:schemeClr val="bg1"/>
              </a:solidFill>
            </a:rPr>
            <a:t>Physiological or survival needs</a:t>
          </a:r>
          <a:endParaRPr lang="en-US" sz="1800" noProof="0" dirty="0">
            <a:solidFill>
              <a:schemeClr val="bg1"/>
            </a:solidFill>
          </a:endParaRPr>
        </a:p>
      </dgm:t>
    </dgm:pt>
    <dgm:pt modelId="{CD414A4C-9BA6-472B-804C-4C3D3710C689}" type="parTrans" cxnId="{DA9297A9-A7EB-4DEC-A102-790D78E4F860}">
      <dgm:prSet/>
      <dgm:spPr/>
      <dgm:t>
        <a:bodyPr/>
        <a:lstStyle/>
        <a:p>
          <a:endParaRPr lang="da-DK"/>
        </a:p>
      </dgm:t>
    </dgm:pt>
    <dgm:pt modelId="{ED6A130C-EF4D-4F8B-A6B3-A4730912DD3B}" type="sibTrans" cxnId="{DA9297A9-A7EB-4DEC-A102-790D78E4F860}">
      <dgm:prSet/>
      <dgm:spPr/>
      <dgm:t>
        <a:bodyPr/>
        <a:lstStyle/>
        <a:p>
          <a:endParaRPr lang="da-DK"/>
        </a:p>
      </dgm:t>
    </dgm:pt>
    <dgm:pt modelId="{F1CE0204-379B-477F-AE34-1DB30DEAD934}" type="pres">
      <dgm:prSet presAssocID="{146B6FBB-1E13-4314-B080-201E3B64A463}" presName="Name0" presStyleCnt="0">
        <dgm:presLayoutVars>
          <dgm:dir/>
          <dgm:animLvl val="lvl"/>
          <dgm:resizeHandles val="exact"/>
        </dgm:presLayoutVars>
      </dgm:prSet>
      <dgm:spPr/>
    </dgm:pt>
    <dgm:pt modelId="{BBE969E6-0C00-4883-9894-3B2F8CC124D0}" type="pres">
      <dgm:prSet presAssocID="{F32A22DF-6322-4F0C-A3D7-AEF2148C7F9D}" presName="Name8" presStyleCnt="0"/>
      <dgm:spPr/>
    </dgm:pt>
    <dgm:pt modelId="{0050C97D-9F90-4061-8B5A-2EBAFE847BA0}" type="pres">
      <dgm:prSet presAssocID="{F32A22DF-6322-4F0C-A3D7-AEF2148C7F9D}" presName="level" presStyleLbl="node1" presStyleIdx="0" presStyleCnt="5">
        <dgm:presLayoutVars>
          <dgm:chMax val="1"/>
          <dgm:bulletEnabled val="1"/>
        </dgm:presLayoutVars>
      </dgm:prSet>
      <dgm:spPr/>
      <dgm:t>
        <a:bodyPr/>
        <a:lstStyle/>
        <a:p>
          <a:endParaRPr lang="da-DK"/>
        </a:p>
      </dgm:t>
    </dgm:pt>
    <dgm:pt modelId="{C6B4DE82-590B-4C7E-8B14-AE25845565C6}" type="pres">
      <dgm:prSet presAssocID="{F32A22DF-6322-4F0C-A3D7-AEF2148C7F9D}" presName="levelTx" presStyleLbl="revTx" presStyleIdx="0" presStyleCnt="0">
        <dgm:presLayoutVars>
          <dgm:chMax val="1"/>
          <dgm:bulletEnabled val="1"/>
        </dgm:presLayoutVars>
      </dgm:prSet>
      <dgm:spPr/>
      <dgm:t>
        <a:bodyPr/>
        <a:lstStyle/>
        <a:p>
          <a:endParaRPr lang="da-DK"/>
        </a:p>
      </dgm:t>
    </dgm:pt>
    <dgm:pt modelId="{FB1DB6E6-F4E2-4326-8E1E-FD43C1EEBD00}" type="pres">
      <dgm:prSet presAssocID="{B579198B-E9D9-4F17-9397-23433264A55E}" presName="Name8" presStyleCnt="0"/>
      <dgm:spPr/>
    </dgm:pt>
    <dgm:pt modelId="{B55C71C4-0A9F-417E-957F-CE23822191BF}" type="pres">
      <dgm:prSet presAssocID="{B579198B-E9D9-4F17-9397-23433264A55E}" presName="level" presStyleLbl="node1" presStyleIdx="1" presStyleCnt="5">
        <dgm:presLayoutVars>
          <dgm:chMax val="1"/>
          <dgm:bulletEnabled val="1"/>
        </dgm:presLayoutVars>
      </dgm:prSet>
      <dgm:spPr/>
      <dgm:t>
        <a:bodyPr/>
        <a:lstStyle/>
        <a:p>
          <a:endParaRPr lang="da-DK"/>
        </a:p>
      </dgm:t>
    </dgm:pt>
    <dgm:pt modelId="{80024EBD-B4B4-4475-9A56-EFAE7CB73256}" type="pres">
      <dgm:prSet presAssocID="{B579198B-E9D9-4F17-9397-23433264A55E}" presName="levelTx" presStyleLbl="revTx" presStyleIdx="0" presStyleCnt="0">
        <dgm:presLayoutVars>
          <dgm:chMax val="1"/>
          <dgm:bulletEnabled val="1"/>
        </dgm:presLayoutVars>
      </dgm:prSet>
      <dgm:spPr/>
      <dgm:t>
        <a:bodyPr/>
        <a:lstStyle/>
        <a:p>
          <a:endParaRPr lang="da-DK"/>
        </a:p>
      </dgm:t>
    </dgm:pt>
    <dgm:pt modelId="{627EA66E-FA6A-45C9-A9F1-64F5A72D00D6}" type="pres">
      <dgm:prSet presAssocID="{D1F9C3D5-8549-47E4-B40F-42588CCAA8F6}" presName="Name8" presStyleCnt="0"/>
      <dgm:spPr/>
    </dgm:pt>
    <dgm:pt modelId="{C88C62B4-7ECF-49A1-91EB-2F79F08E443C}" type="pres">
      <dgm:prSet presAssocID="{D1F9C3D5-8549-47E4-B40F-42588CCAA8F6}" presName="level" presStyleLbl="node1" presStyleIdx="2" presStyleCnt="5">
        <dgm:presLayoutVars>
          <dgm:chMax val="1"/>
          <dgm:bulletEnabled val="1"/>
        </dgm:presLayoutVars>
      </dgm:prSet>
      <dgm:spPr/>
      <dgm:t>
        <a:bodyPr/>
        <a:lstStyle/>
        <a:p>
          <a:endParaRPr lang="da-DK"/>
        </a:p>
      </dgm:t>
    </dgm:pt>
    <dgm:pt modelId="{753C8468-AE3C-44CC-89C1-38CC0373A4E5}" type="pres">
      <dgm:prSet presAssocID="{D1F9C3D5-8549-47E4-B40F-42588CCAA8F6}" presName="levelTx" presStyleLbl="revTx" presStyleIdx="0" presStyleCnt="0">
        <dgm:presLayoutVars>
          <dgm:chMax val="1"/>
          <dgm:bulletEnabled val="1"/>
        </dgm:presLayoutVars>
      </dgm:prSet>
      <dgm:spPr/>
      <dgm:t>
        <a:bodyPr/>
        <a:lstStyle/>
        <a:p>
          <a:endParaRPr lang="da-DK"/>
        </a:p>
      </dgm:t>
    </dgm:pt>
    <dgm:pt modelId="{2AD73C6F-C604-4E89-8294-BE2A1C9D71B2}" type="pres">
      <dgm:prSet presAssocID="{CD8E1770-E00D-4A5E-AC7F-3A70BF37BFFC}" presName="Name8" presStyleCnt="0"/>
      <dgm:spPr/>
    </dgm:pt>
    <dgm:pt modelId="{97A99D97-DC07-428B-BD28-05F88A270BE2}" type="pres">
      <dgm:prSet presAssocID="{CD8E1770-E00D-4A5E-AC7F-3A70BF37BFFC}" presName="level" presStyleLbl="node1" presStyleIdx="3" presStyleCnt="5">
        <dgm:presLayoutVars>
          <dgm:chMax val="1"/>
          <dgm:bulletEnabled val="1"/>
        </dgm:presLayoutVars>
      </dgm:prSet>
      <dgm:spPr/>
      <dgm:t>
        <a:bodyPr/>
        <a:lstStyle/>
        <a:p>
          <a:endParaRPr lang="da-DK"/>
        </a:p>
      </dgm:t>
    </dgm:pt>
    <dgm:pt modelId="{77DB60E0-D033-420B-B4FB-06AE0C8BA2DC}" type="pres">
      <dgm:prSet presAssocID="{CD8E1770-E00D-4A5E-AC7F-3A70BF37BFFC}" presName="levelTx" presStyleLbl="revTx" presStyleIdx="0" presStyleCnt="0">
        <dgm:presLayoutVars>
          <dgm:chMax val="1"/>
          <dgm:bulletEnabled val="1"/>
        </dgm:presLayoutVars>
      </dgm:prSet>
      <dgm:spPr/>
      <dgm:t>
        <a:bodyPr/>
        <a:lstStyle/>
        <a:p>
          <a:endParaRPr lang="da-DK"/>
        </a:p>
      </dgm:t>
    </dgm:pt>
    <dgm:pt modelId="{1D046049-8C10-4127-A82D-502DEA51BFB2}" type="pres">
      <dgm:prSet presAssocID="{D6E6C40A-B540-4DAC-B6B8-0F59A2D3298A}" presName="Name8" presStyleCnt="0"/>
      <dgm:spPr/>
    </dgm:pt>
    <dgm:pt modelId="{25D45E9F-0321-4C59-A866-C30BCDC24ED6}" type="pres">
      <dgm:prSet presAssocID="{D6E6C40A-B540-4DAC-B6B8-0F59A2D3298A}" presName="level" presStyleLbl="node1" presStyleIdx="4" presStyleCnt="5">
        <dgm:presLayoutVars>
          <dgm:chMax val="1"/>
          <dgm:bulletEnabled val="1"/>
        </dgm:presLayoutVars>
      </dgm:prSet>
      <dgm:spPr/>
      <dgm:t>
        <a:bodyPr/>
        <a:lstStyle/>
        <a:p>
          <a:endParaRPr lang="da-DK"/>
        </a:p>
      </dgm:t>
    </dgm:pt>
    <dgm:pt modelId="{8B2DCB61-E58D-4359-A869-B658271551F9}" type="pres">
      <dgm:prSet presAssocID="{D6E6C40A-B540-4DAC-B6B8-0F59A2D3298A}" presName="levelTx" presStyleLbl="revTx" presStyleIdx="0" presStyleCnt="0">
        <dgm:presLayoutVars>
          <dgm:chMax val="1"/>
          <dgm:bulletEnabled val="1"/>
        </dgm:presLayoutVars>
      </dgm:prSet>
      <dgm:spPr/>
      <dgm:t>
        <a:bodyPr/>
        <a:lstStyle/>
        <a:p>
          <a:endParaRPr lang="da-DK"/>
        </a:p>
      </dgm:t>
    </dgm:pt>
  </dgm:ptLst>
  <dgm:cxnLst>
    <dgm:cxn modelId="{BE22B091-18A2-4A6C-9D77-92998C1E04A4}" type="presOf" srcId="{D6E6C40A-B540-4DAC-B6B8-0F59A2D3298A}" destId="{25D45E9F-0321-4C59-A866-C30BCDC24ED6}" srcOrd="0" destOrd="0" presId="urn:microsoft.com/office/officeart/2005/8/layout/pyramid1"/>
    <dgm:cxn modelId="{D41B2AD4-5529-495C-B280-BE35FF097C28}" type="presOf" srcId="{D6E6C40A-B540-4DAC-B6B8-0F59A2D3298A}" destId="{8B2DCB61-E58D-4359-A869-B658271551F9}" srcOrd="1" destOrd="0" presId="urn:microsoft.com/office/officeart/2005/8/layout/pyramid1"/>
    <dgm:cxn modelId="{CECB6C72-2A6A-4757-A911-7D0E7D5A53A5}" type="presOf" srcId="{D1F9C3D5-8549-47E4-B40F-42588CCAA8F6}" destId="{753C8468-AE3C-44CC-89C1-38CC0373A4E5}" srcOrd="1" destOrd="0" presId="urn:microsoft.com/office/officeart/2005/8/layout/pyramid1"/>
    <dgm:cxn modelId="{2E40906B-A4EC-44EA-906A-0F62152AE8C1}" srcId="{146B6FBB-1E13-4314-B080-201E3B64A463}" destId="{B579198B-E9D9-4F17-9397-23433264A55E}" srcOrd="1" destOrd="0" parTransId="{5774B8BC-69F6-4C08-85A6-99BA20C29DE1}" sibTransId="{B581570A-AC73-4CFF-8F33-4A0A2472656B}"/>
    <dgm:cxn modelId="{C90771E4-2609-43D9-95CB-D4D9F791F166}" type="presOf" srcId="{CD8E1770-E00D-4A5E-AC7F-3A70BF37BFFC}" destId="{77DB60E0-D033-420B-B4FB-06AE0C8BA2DC}" srcOrd="1" destOrd="0" presId="urn:microsoft.com/office/officeart/2005/8/layout/pyramid1"/>
    <dgm:cxn modelId="{53C68C03-666F-46CB-A1C0-52F018461F48}" type="presOf" srcId="{B579198B-E9D9-4F17-9397-23433264A55E}" destId="{B55C71C4-0A9F-417E-957F-CE23822191BF}" srcOrd="0" destOrd="0" presId="urn:microsoft.com/office/officeart/2005/8/layout/pyramid1"/>
    <dgm:cxn modelId="{75771561-4C36-424C-AA81-9851488D8C16}" srcId="{146B6FBB-1E13-4314-B080-201E3B64A463}" destId="{CD8E1770-E00D-4A5E-AC7F-3A70BF37BFFC}" srcOrd="3" destOrd="0" parTransId="{B29178EF-2045-461C-B914-0476C8178FE0}" sibTransId="{E9FBB82B-8A2C-403A-98B7-B119A7169614}"/>
    <dgm:cxn modelId="{73A4A237-366B-4C98-A43B-5BE3CC7E45E3}" type="presOf" srcId="{D1F9C3D5-8549-47E4-B40F-42588CCAA8F6}" destId="{C88C62B4-7ECF-49A1-91EB-2F79F08E443C}" srcOrd="0" destOrd="0" presId="urn:microsoft.com/office/officeart/2005/8/layout/pyramid1"/>
    <dgm:cxn modelId="{6847F3C9-CB9D-48A5-8E44-AB156169F261}" type="presOf" srcId="{F32A22DF-6322-4F0C-A3D7-AEF2148C7F9D}" destId="{C6B4DE82-590B-4C7E-8B14-AE25845565C6}" srcOrd="1" destOrd="0" presId="urn:microsoft.com/office/officeart/2005/8/layout/pyramid1"/>
    <dgm:cxn modelId="{246CF39B-B373-4166-BC21-E52DE0648059}" type="presOf" srcId="{146B6FBB-1E13-4314-B080-201E3B64A463}" destId="{F1CE0204-379B-477F-AE34-1DB30DEAD934}" srcOrd="0" destOrd="0" presId="urn:microsoft.com/office/officeart/2005/8/layout/pyramid1"/>
    <dgm:cxn modelId="{0C9E53AF-49E9-4BF3-A12F-A38CAF3A41FB}" srcId="{146B6FBB-1E13-4314-B080-201E3B64A463}" destId="{F32A22DF-6322-4F0C-A3D7-AEF2148C7F9D}" srcOrd="0" destOrd="0" parTransId="{0211F5DA-5DD4-46BF-9133-91A34E78D913}" sibTransId="{3E94384D-2EAA-4FD9-9B20-555AA5D4C61E}"/>
    <dgm:cxn modelId="{24CCA8B9-ADF2-414A-8432-B11D655C1888}" type="presOf" srcId="{F32A22DF-6322-4F0C-A3D7-AEF2148C7F9D}" destId="{0050C97D-9F90-4061-8B5A-2EBAFE847BA0}" srcOrd="0" destOrd="0" presId="urn:microsoft.com/office/officeart/2005/8/layout/pyramid1"/>
    <dgm:cxn modelId="{BC359CDC-5D20-46CC-B371-B398304A8A38}" type="presOf" srcId="{CD8E1770-E00D-4A5E-AC7F-3A70BF37BFFC}" destId="{97A99D97-DC07-428B-BD28-05F88A270BE2}" srcOrd="0" destOrd="0" presId="urn:microsoft.com/office/officeart/2005/8/layout/pyramid1"/>
    <dgm:cxn modelId="{A67B69E0-C580-4792-BC5E-8D8DD8DB30CE}" type="presOf" srcId="{B579198B-E9D9-4F17-9397-23433264A55E}" destId="{80024EBD-B4B4-4475-9A56-EFAE7CB73256}" srcOrd="1" destOrd="0" presId="urn:microsoft.com/office/officeart/2005/8/layout/pyramid1"/>
    <dgm:cxn modelId="{B91D60B0-A95F-4135-96AB-EED8C464B197}" srcId="{146B6FBB-1E13-4314-B080-201E3B64A463}" destId="{D1F9C3D5-8549-47E4-B40F-42588CCAA8F6}" srcOrd="2" destOrd="0" parTransId="{B7E98B32-D2D4-481B-BEA6-8008616AFE9E}" sibTransId="{683D9631-F843-4D78-BFF3-F573543D91AB}"/>
    <dgm:cxn modelId="{DA9297A9-A7EB-4DEC-A102-790D78E4F860}" srcId="{146B6FBB-1E13-4314-B080-201E3B64A463}" destId="{D6E6C40A-B540-4DAC-B6B8-0F59A2D3298A}" srcOrd="4" destOrd="0" parTransId="{CD414A4C-9BA6-472B-804C-4C3D3710C689}" sibTransId="{ED6A130C-EF4D-4F8B-A6B3-A4730912DD3B}"/>
    <dgm:cxn modelId="{E2B3EB71-EEA0-459E-BEDF-DE9CF7F22C72}" type="presParOf" srcId="{F1CE0204-379B-477F-AE34-1DB30DEAD934}" destId="{BBE969E6-0C00-4883-9894-3B2F8CC124D0}" srcOrd="0" destOrd="0" presId="urn:microsoft.com/office/officeart/2005/8/layout/pyramid1"/>
    <dgm:cxn modelId="{B1369C40-6600-46E1-A0A5-3C69BFB181EE}" type="presParOf" srcId="{BBE969E6-0C00-4883-9894-3B2F8CC124D0}" destId="{0050C97D-9F90-4061-8B5A-2EBAFE847BA0}" srcOrd="0" destOrd="0" presId="urn:microsoft.com/office/officeart/2005/8/layout/pyramid1"/>
    <dgm:cxn modelId="{5B356CBF-4191-4FA9-ACDB-1DA684C5C872}" type="presParOf" srcId="{BBE969E6-0C00-4883-9894-3B2F8CC124D0}" destId="{C6B4DE82-590B-4C7E-8B14-AE25845565C6}" srcOrd="1" destOrd="0" presId="urn:microsoft.com/office/officeart/2005/8/layout/pyramid1"/>
    <dgm:cxn modelId="{89753253-2FA0-4785-8CAE-03121F647D1D}" type="presParOf" srcId="{F1CE0204-379B-477F-AE34-1DB30DEAD934}" destId="{FB1DB6E6-F4E2-4326-8E1E-FD43C1EEBD00}" srcOrd="1" destOrd="0" presId="urn:microsoft.com/office/officeart/2005/8/layout/pyramid1"/>
    <dgm:cxn modelId="{7AD76503-748F-4638-AEDD-623E7BC0C0B8}" type="presParOf" srcId="{FB1DB6E6-F4E2-4326-8E1E-FD43C1EEBD00}" destId="{B55C71C4-0A9F-417E-957F-CE23822191BF}" srcOrd="0" destOrd="0" presId="urn:microsoft.com/office/officeart/2005/8/layout/pyramid1"/>
    <dgm:cxn modelId="{C2B50DE1-D259-471A-861E-E09FF2A605D3}" type="presParOf" srcId="{FB1DB6E6-F4E2-4326-8E1E-FD43C1EEBD00}" destId="{80024EBD-B4B4-4475-9A56-EFAE7CB73256}" srcOrd="1" destOrd="0" presId="urn:microsoft.com/office/officeart/2005/8/layout/pyramid1"/>
    <dgm:cxn modelId="{11887730-512C-4FD3-93BA-B0503DABD31E}" type="presParOf" srcId="{F1CE0204-379B-477F-AE34-1DB30DEAD934}" destId="{627EA66E-FA6A-45C9-A9F1-64F5A72D00D6}" srcOrd="2" destOrd="0" presId="urn:microsoft.com/office/officeart/2005/8/layout/pyramid1"/>
    <dgm:cxn modelId="{33FEF5CE-63FE-4603-886F-DC3DA5D07263}" type="presParOf" srcId="{627EA66E-FA6A-45C9-A9F1-64F5A72D00D6}" destId="{C88C62B4-7ECF-49A1-91EB-2F79F08E443C}" srcOrd="0" destOrd="0" presId="urn:microsoft.com/office/officeart/2005/8/layout/pyramid1"/>
    <dgm:cxn modelId="{5C75813D-46FE-41B5-A57A-94F001EF43F9}" type="presParOf" srcId="{627EA66E-FA6A-45C9-A9F1-64F5A72D00D6}" destId="{753C8468-AE3C-44CC-89C1-38CC0373A4E5}" srcOrd="1" destOrd="0" presId="urn:microsoft.com/office/officeart/2005/8/layout/pyramid1"/>
    <dgm:cxn modelId="{EE38A0BD-E69C-4715-9C05-492F236A11D8}" type="presParOf" srcId="{F1CE0204-379B-477F-AE34-1DB30DEAD934}" destId="{2AD73C6F-C604-4E89-8294-BE2A1C9D71B2}" srcOrd="3" destOrd="0" presId="urn:microsoft.com/office/officeart/2005/8/layout/pyramid1"/>
    <dgm:cxn modelId="{A2583336-BF70-458B-B4E3-5245F4A01EC4}" type="presParOf" srcId="{2AD73C6F-C604-4E89-8294-BE2A1C9D71B2}" destId="{97A99D97-DC07-428B-BD28-05F88A270BE2}" srcOrd="0" destOrd="0" presId="urn:microsoft.com/office/officeart/2005/8/layout/pyramid1"/>
    <dgm:cxn modelId="{65FD34B5-880C-44D7-87A5-D746A08C591C}" type="presParOf" srcId="{2AD73C6F-C604-4E89-8294-BE2A1C9D71B2}" destId="{77DB60E0-D033-420B-B4FB-06AE0C8BA2DC}" srcOrd="1" destOrd="0" presId="urn:microsoft.com/office/officeart/2005/8/layout/pyramid1"/>
    <dgm:cxn modelId="{780E7036-BA8A-462A-87F2-105D7C7E0D40}" type="presParOf" srcId="{F1CE0204-379B-477F-AE34-1DB30DEAD934}" destId="{1D046049-8C10-4127-A82D-502DEA51BFB2}" srcOrd="4" destOrd="0" presId="urn:microsoft.com/office/officeart/2005/8/layout/pyramid1"/>
    <dgm:cxn modelId="{B6628450-F95C-42C7-BFB9-8A07DCF362F2}" type="presParOf" srcId="{1D046049-8C10-4127-A82D-502DEA51BFB2}" destId="{25D45E9F-0321-4C59-A866-C30BCDC24ED6}" srcOrd="0" destOrd="0" presId="urn:microsoft.com/office/officeart/2005/8/layout/pyramid1"/>
    <dgm:cxn modelId="{D2C340E9-2A75-4B86-8187-3ABEAAA44B5B}" type="presParOf" srcId="{1D046049-8C10-4127-A82D-502DEA51BFB2}" destId="{8B2DCB61-E58D-4359-A869-B658271551F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0C97D-9F90-4061-8B5A-2EBAFE847BA0}">
      <dsp:nvSpPr>
        <dsp:cNvPr id="0" name=""/>
        <dsp:cNvSpPr/>
      </dsp:nvSpPr>
      <dsp:spPr>
        <a:xfrm>
          <a:off x="2316479" y="0"/>
          <a:ext cx="1158239" cy="829380"/>
        </a:xfrm>
        <a:prstGeom prst="trapezoid">
          <a:avLst>
            <a:gd name="adj" fmla="val 69826"/>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noProof="0" dirty="0" smtClean="0">
              <a:solidFill>
                <a:schemeClr val="bg1"/>
              </a:solidFill>
            </a:rPr>
            <a:t>Self-</a:t>
          </a:r>
          <a:br>
            <a:rPr lang="en-US" sz="1100" kern="1200" noProof="0" dirty="0" smtClean="0">
              <a:solidFill>
                <a:schemeClr val="bg1"/>
              </a:solidFill>
            </a:rPr>
          </a:br>
          <a:r>
            <a:rPr lang="en-US" sz="1100" kern="1200" noProof="0" dirty="0" smtClean="0">
              <a:solidFill>
                <a:schemeClr val="bg1"/>
              </a:solidFill>
            </a:rPr>
            <a:t>actualization</a:t>
          </a:r>
          <a:endParaRPr lang="en-US" sz="1100" kern="1200" noProof="0" dirty="0">
            <a:solidFill>
              <a:schemeClr val="bg1"/>
            </a:solidFill>
          </a:endParaRPr>
        </a:p>
      </dsp:txBody>
      <dsp:txXfrm>
        <a:off x="2316479" y="0"/>
        <a:ext cx="1158239" cy="829380"/>
      </dsp:txXfrm>
    </dsp:sp>
    <dsp:sp modelId="{B55C71C4-0A9F-417E-957F-CE23822191BF}">
      <dsp:nvSpPr>
        <dsp:cNvPr id="0" name=""/>
        <dsp:cNvSpPr/>
      </dsp:nvSpPr>
      <dsp:spPr>
        <a:xfrm>
          <a:off x="1737359" y="829380"/>
          <a:ext cx="2316479" cy="829380"/>
        </a:xfrm>
        <a:prstGeom prst="trapezoid">
          <a:avLst>
            <a:gd name="adj" fmla="val 69826"/>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noProof="0" dirty="0" smtClean="0">
              <a:solidFill>
                <a:schemeClr val="bg1"/>
              </a:solidFill>
            </a:rPr>
            <a:t>Esteem needs</a:t>
          </a:r>
          <a:endParaRPr lang="en-US" sz="1800" kern="1200" noProof="0" dirty="0">
            <a:solidFill>
              <a:schemeClr val="bg1"/>
            </a:solidFill>
          </a:endParaRPr>
        </a:p>
      </dsp:txBody>
      <dsp:txXfrm>
        <a:off x="2142743" y="829380"/>
        <a:ext cx="1505711" cy="829380"/>
      </dsp:txXfrm>
    </dsp:sp>
    <dsp:sp modelId="{C88C62B4-7ECF-49A1-91EB-2F79F08E443C}">
      <dsp:nvSpPr>
        <dsp:cNvPr id="0" name=""/>
        <dsp:cNvSpPr/>
      </dsp:nvSpPr>
      <dsp:spPr>
        <a:xfrm>
          <a:off x="1158239" y="1658760"/>
          <a:ext cx="3474719" cy="829380"/>
        </a:xfrm>
        <a:prstGeom prst="trapezoid">
          <a:avLst>
            <a:gd name="adj" fmla="val 69826"/>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noProof="0" dirty="0" smtClean="0">
              <a:solidFill>
                <a:schemeClr val="bg1"/>
              </a:solidFill>
            </a:rPr>
            <a:t>Love, Affection and belongings needs</a:t>
          </a:r>
          <a:endParaRPr lang="en-US" sz="1800" kern="1200" noProof="0" dirty="0">
            <a:solidFill>
              <a:schemeClr val="bg1"/>
            </a:solidFill>
          </a:endParaRPr>
        </a:p>
      </dsp:txBody>
      <dsp:txXfrm>
        <a:off x="1766315" y="1658760"/>
        <a:ext cx="2258567" cy="829380"/>
      </dsp:txXfrm>
    </dsp:sp>
    <dsp:sp modelId="{97A99D97-DC07-428B-BD28-05F88A270BE2}">
      <dsp:nvSpPr>
        <dsp:cNvPr id="0" name=""/>
        <dsp:cNvSpPr/>
      </dsp:nvSpPr>
      <dsp:spPr>
        <a:xfrm>
          <a:off x="579119" y="2488140"/>
          <a:ext cx="4632959" cy="829380"/>
        </a:xfrm>
        <a:prstGeom prst="trapezoid">
          <a:avLst>
            <a:gd name="adj" fmla="val 69826"/>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noProof="0" dirty="0" smtClean="0">
              <a:solidFill>
                <a:schemeClr val="bg1"/>
              </a:solidFill>
            </a:rPr>
            <a:t>Safety needs</a:t>
          </a:r>
          <a:endParaRPr lang="en-US" sz="1800" kern="1200" noProof="0" dirty="0">
            <a:solidFill>
              <a:schemeClr val="bg1"/>
            </a:solidFill>
          </a:endParaRPr>
        </a:p>
      </dsp:txBody>
      <dsp:txXfrm>
        <a:off x="1389887" y="2488140"/>
        <a:ext cx="3011423" cy="829380"/>
      </dsp:txXfrm>
    </dsp:sp>
    <dsp:sp modelId="{25D45E9F-0321-4C59-A866-C30BCDC24ED6}">
      <dsp:nvSpPr>
        <dsp:cNvPr id="0" name=""/>
        <dsp:cNvSpPr/>
      </dsp:nvSpPr>
      <dsp:spPr>
        <a:xfrm>
          <a:off x="0" y="3317520"/>
          <a:ext cx="5791199" cy="829380"/>
        </a:xfrm>
        <a:prstGeom prst="trapezoid">
          <a:avLst>
            <a:gd name="adj" fmla="val 69826"/>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noProof="0" dirty="0" smtClean="0">
              <a:solidFill>
                <a:schemeClr val="bg1"/>
              </a:solidFill>
            </a:rPr>
            <a:t>Physiological or survival needs</a:t>
          </a:r>
          <a:endParaRPr lang="en-US" sz="1800" kern="1200" noProof="0" dirty="0">
            <a:solidFill>
              <a:schemeClr val="bg1"/>
            </a:solidFill>
          </a:endParaRPr>
        </a:p>
      </dsp:txBody>
      <dsp:txXfrm>
        <a:off x="1013459" y="3317520"/>
        <a:ext cx="3764279" cy="82938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r>
              <a:rPr lang="da-DK"/>
              <a:t>Intro 2. semester</a:t>
            </a:r>
          </a:p>
        </p:txBody>
      </p:sp>
      <p:sp>
        <p:nvSpPr>
          <p:cNvPr id="5123" name="Rectangle 3"/>
          <p:cNvSpPr>
            <a:spLocks noGrp="1" noChangeArrowheads="1"/>
          </p:cNvSpPr>
          <p:nvPr>
            <p:ph type="dt" sz="quarter" idx="1"/>
          </p:nvPr>
        </p:nvSpPr>
        <p:spPr bwMode="auto">
          <a:xfrm>
            <a:off x="3884613"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a-DK"/>
          </a:p>
        </p:txBody>
      </p:sp>
      <p:sp>
        <p:nvSpPr>
          <p:cNvPr id="5124" name="Rectangle 4"/>
          <p:cNvSpPr>
            <a:spLocks noGrp="1" noChangeArrowheads="1"/>
          </p:cNvSpPr>
          <p:nvPr>
            <p:ph type="ftr" sz="quarter" idx="2"/>
          </p:nvPr>
        </p:nvSpPr>
        <p:spPr bwMode="auto">
          <a:xfrm>
            <a:off x="0" y="9228138"/>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da-DK"/>
              <a:t>2012 - hau</a:t>
            </a:r>
          </a:p>
        </p:txBody>
      </p:sp>
      <p:sp>
        <p:nvSpPr>
          <p:cNvPr id="5125" name="Rectangle 5"/>
          <p:cNvSpPr>
            <a:spLocks noGrp="1" noChangeArrowheads="1"/>
          </p:cNvSpPr>
          <p:nvPr>
            <p:ph type="sldNum" sz="quarter" idx="3"/>
          </p:nvPr>
        </p:nvSpPr>
        <p:spPr bwMode="auto">
          <a:xfrm>
            <a:off x="3884613" y="9228138"/>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17D9756-FF1D-4316-A4DA-D6949CCD640D}" type="slidenum">
              <a:rPr lang="da-DK" altLang="da-DK"/>
              <a:pPr/>
              <a:t>‹nr.›</a:t>
            </a:fld>
            <a:endParaRPr lang="da-DK" altLang="da-DK"/>
          </a:p>
        </p:txBody>
      </p:sp>
    </p:spTree>
    <p:extLst>
      <p:ext uri="{BB962C8B-B14F-4D97-AF65-F5344CB8AC3E}">
        <p14:creationId xmlns:p14="http://schemas.microsoft.com/office/powerpoint/2010/main" val="3147875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r>
              <a:rPr lang="da-DK"/>
              <a:t>Intro 2. semester</a:t>
            </a:r>
          </a:p>
        </p:txBody>
      </p:sp>
      <p:sp>
        <p:nvSpPr>
          <p:cNvPr id="8195" name="Rectangle 3"/>
          <p:cNvSpPr>
            <a:spLocks noGrp="1" noChangeArrowheads="1"/>
          </p:cNvSpPr>
          <p:nvPr>
            <p:ph type="dt" idx="1"/>
          </p:nvPr>
        </p:nvSpPr>
        <p:spPr bwMode="auto">
          <a:xfrm>
            <a:off x="3884613"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a-DK"/>
          </a:p>
        </p:txBody>
      </p:sp>
      <p:sp>
        <p:nvSpPr>
          <p:cNvPr id="26628" name="Rectangle 4"/>
          <p:cNvSpPr>
            <a:spLocks noGrp="1" noRot="1" noChangeAspect="1" noChangeArrowheads="1" noTextEdit="1"/>
          </p:cNvSpPr>
          <p:nvPr>
            <p:ph type="sldImg" idx="2"/>
          </p:nvPr>
        </p:nvSpPr>
        <p:spPr bwMode="auto">
          <a:xfrm>
            <a:off x="1000125" y="728663"/>
            <a:ext cx="4857750" cy="36433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614863"/>
            <a:ext cx="54864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noProof="0" smtClean="0"/>
              <a:t>Click to edit Master text styles</a:t>
            </a:r>
          </a:p>
          <a:p>
            <a:pPr lvl="1"/>
            <a:r>
              <a:rPr lang="da-DK" noProof="0" smtClean="0"/>
              <a:t>Second level</a:t>
            </a:r>
          </a:p>
          <a:p>
            <a:pPr lvl="2"/>
            <a:r>
              <a:rPr lang="da-DK" noProof="0" smtClean="0"/>
              <a:t>Third level</a:t>
            </a:r>
          </a:p>
          <a:p>
            <a:pPr lvl="3"/>
            <a:r>
              <a:rPr lang="da-DK" noProof="0" smtClean="0"/>
              <a:t>Fourth level</a:t>
            </a:r>
          </a:p>
          <a:p>
            <a:pPr lvl="4"/>
            <a:r>
              <a:rPr lang="da-DK" noProof="0" smtClean="0"/>
              <a:t>Fifth level</a:t>
            </a:r>
          </a:p>
        </p:txBody>
      </p:sp>
      <p:sp>
        <p:nvSpPr>
          <p:cNvPr id="8198" name="Rectangle 6"/>
          <p:cNvSpPr>
            <a:spLocks noGrp="1" noChangeArrowheads="1"/>
          </p:cNvSpPr>
          <p:nvPr>
            <p:ph type="ftr" sz="quarter" idx="4"/>
          </p:nvPr>
        </p:nvSpPr>
        <p:spPr bwMode="auto">
          <a:xfrm>
            <a:off x="0" y="9228138"/>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da-DK"/>
              <a:t>2012</a:t>
            </a:r>
          </a:p>
        </p:txBody>
      </p:sp>
      <p:sp>
        <p:nvSpPr>
          <p:cNvPr id="8199" name="Rectangle 7"/>
          <p:cNvSpPr>
            <a:spLocks noGrp="1" noChangeArrowheads="1"/>
          </p:cNvSpPr>
          <p:nvPr>
            <p:ph type="sldNum" sz="quarter" idx="5"/>
          </p:nvPr>
        </p:nvSpPr>
        <p:spPr bwMode="auto">
          <a:xfrm>
            <a:off x="3884613" y="9228138"/>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0D88EF0-7FE5-40F5-9759-F9FADF3D68CB}" type="slidenum">
              <a:rPr lang="da-DK" altLang="da-DK"/>
              <a:pPr/>
              <a:t>‹nr.›</a:t>
            </a:fld>
            <a:endParaRPr lang="da-DK" altLang="da-DK"/>
          </a:p>
        </p:txBody>
      </p:sp>
    </p:spTree>
    <p:extLst>
      <p:ext uri="{BB962C8B-B14F-4D97-AF65-F5344CB8AC3E}">
        <p14:creationId xmlns:p14="http://schemas.microsoft.com/office/powerpoint/2010/main" val="144126487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Header Placeholder 3"/>
          <p:cNvSpPr>
            <a:spLocks noGrp="1"/>
          </p:cNvSpPr>
          <p:nvPr>
            <p:ph type="hdr" sz="quarter" idx="10"/>
          </p:nvPr>
        </p:nvSpPr>
        <p:spPr/>
        <p:txBody>
          <a:bodyPr/>
          <a:lstStyle/>
          <a:p>
            <a:pPr>
              <a:defRPr/>
            </a:pPr>
            <a:r>
              <a:rPr lang="da-DK" smtClean="0"/>
              <a:t>Intro 2. semester</a:t>
            </a:r>
            <a:endParaRPr lang="da-DK"/>
          </a:p>
        </p:txBody>
      </p:sp>
      <p:sp>
        <p:nvSpPr>
          <p:cNvPr id="5" name="Footer Placeholder 4"/>
          <p:cNvSpPr>
            <a:spLocks noGrp="1"/>
          </p:cNvSpPr>
          <p:nvPr>
            <p:ph type="ftr" sz="quarter" idx="11"/>
          </p:nvPr>
        </p:nvSpPr>
        <p:spPr/>
        <p:txBody>
          <a:bodyPr/>
          <a:lstStyle/>
          <a:p>
            <a:pPr>
              <a:defRPr/>
            </a:pPr>
            <a:r>
              <a:rPr lang="da-DK" smtClean="0"/>
              <a:t>2012</a:t>
            </a:r>
            <a:endParaRPr lang="da-DK"/>
          </a:p>
        </p:txBody>
      </p:sp>
      <p:sp>
        <p:nvSpPr>
          <p:cNvPr id="6" name="Slide Number Placeholder 5"/>
          <p:cNvSpPr>
            <a:spLocks noGrp="1"/>
          </p:cNvSpPr>
          <p:nvPr>
            <p:ph type="sldNum" sz="quarter" idx="12"/>
          </p:nvPr>
        </p:nvSpPr>
        <p:spPr/>
        <p:txBody>
          <a:bodyPr/>
          <a:lstStyle/>
          <a:p>
            <a:fld id="{C0D88EF0-7FE5-40F5-9759-F9FADF3D68CB}" type="slidenum">
              <a:rPr lang="da-DK" altLang="da-DK" smtClean="0"/>
              <a:pPr/>
              <a:t>3</a:t>
            </a:fld>
            <a:endParaRPr lang="da-DK" altLang="da-DK"/>
          </a:p>
        </p:txBody>
      </p:sp>
    </p:spTree>
    <p:extLst>
      <p:ext uri="{BB962C8B-B14F-4D97-AF65-F5344CB8AC3E}">
        <p14:creationId xmlns:p14="http://schemas.microsoft.com/office/powerpoint/2010/main" val="387518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noFill/>
          <a:ln w="12700" cap="flat">
            <a:solidFill>
              <a:schemeClr val="tx1"/>
            </a:solidFill>
          </a:ln>
        </p:spPr>
      </p:sp>
      <p:sp>
        <p:nvSpPr>
          <p:cNvPr id="34819" name="Rectangle 3"/>
          <p:cNvSpPr>
            <a:spLocks noGrp="1" noChangeArrowheads="1"/>
          </p:cNvSpPr>
          <p:nvPr>
            <p:ph type="body" idx="1"/>
          </p:nvPr>
        </p:nvSpPr>
        <p:spPr>
          <a:xfrm>
            <a:off x="914400" y="4614863"/>
            <a:ext cx="5029200" cy="437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da-DK" altLang="da-DK" smtClean="0">
              <a:latin typeface="Arial" panose="020B0604020202020204" pitchFamily="34" charset="0"/>
            </a:endParaRPr>
          </a:p>
        </p:txBody>
      </p:sp>
    </p:spTree>
    <p:extLst>
      <p:ext uri="{BB962C8B-B14F-4D97-AF65-F5344CB8AC3E}">
        <p14:creationId xmlns:p14="http://schemas.microsoft.com/office/powerpoint/2010/main" val="207313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9228138"/>
            <a:ext cx="2971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6241E58-B97F-4586-9E32-14281484BD8B}" type="slidenum">
              <a:rPr lang="en-US" altLang="da-DK">
                <a:latin typeface="Times New Roman" panose="02020603050405020304" pitchFamily="18" charset="0"/>
              </a:rPr>
              <a:pPr algn="r" eaLnBrk="1" hangingPunct="1">
                <a:spcBef>
                  <a:spcPct val="0"/>
                </a:spcBef>
              </a:pPr>
              <a:t>18</a:t>
            </a:fld>
            <a:endParaRPr lang="en-US" altLang="da-DK">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xfrm>
            <a:off x="1009650" y="735013"/>
            <a:ext cx="4840288" cy="3630612"/>
          </a:xfrm>
          <a:ln/>
        </p:spPr>
      </p:sp>
      <p:sp>
        <p:nvSpPr>
          <p:cNvPr id="36868" name="Rectangle 3"/>
          <p:cNvSpPr>
            <a:spLocks noGrp="1" noChangeArrowheads="1"/>
          </p:cNvSpPr>
          <p:nvPr>
            <p:ph type="body" idx="1"/>
          </p:nvPr>
        </p:nvSpPr>
        <p:spPr>
          <a:xfrm>
            <a:off x="914400" y="4614863"/>
            <a:ext cx="5029200" cy="437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da-DK" smtClean="0">
              <a:latin typeface="Arial" panose="020B0604020202020204" pitchFamily="34" charset="0"/>
            </a:endParaRPr>
          </a:p>
        </p:txBody>
      </p:sp>
    </p:spTree>
    <p:extLst>
      <p:ext uri="{BB962C8B-B14F-4D97-AF65-F5344CB8AC3E}">
        <p14:creationId xmlns:p14="http://schemas.microsoft.com/office/powerpoint/2010/main" val="3734347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Rectangle 7"/>
          <p:cNvSpPr/>
          <p:nvPr/>
        </p:nvSpPr>
        <p:spPr>
          <a:xfrm>
            <a:off x="0" y="0"/>
            <a:ext cx="9148763" cy="6858000"/>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lIns="84134" tIns="42067" rIns="84134" bIns="42067" anchor="ctr"/>
          <a:lstStyle/>
          <a:p>
            <a:pPr algn="ctr" eaLnBrk="1" hangingPunct="1">
              <a:defRPr/>
            </a:pPr>
            <a:endParaRPr lang="en-US"/>
          </a:p>
        </p:txBody>
      </p:sp>
      <p:pic>
        <p:nvPicPr>
          <p:cNvPr id="5" name="Picture 1" descr="5foto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177925"/>
            <a:ext cx="7643812"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PH_CBA_Payoff_NEG_CMY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058863"/>
            <a:ext cx="67262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CPHbusinessNEG_RGB.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6113" y="9525"/>
            <a:ext cx="21526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ladsholder til tekst 19"/>
          <p:cNvSpPr>
            <a:spLocks noGrp="1"/>
          </p:cNvSpPr>
          <p:nvPr>
            <p:ph type="body" sz="quarter" idx="10"/>
          </p:nvPr>
        </p:nvSpPr>
        <p:spPr>
          <a:xfrm>
            <a:off x="1037036" y="3349346"/>
            <a:ext cx="6807747" cy="722166"/>
          </a:xfrm>
          <a:prstGeom prst="rect">
            <a:avLst/>
          </a:prstGeom>
          <a:ln>
            <a:noFill/>
          </a:ln>
        </p:spPr>
        <p:txBody>
          <a:bodyPr lIns="84134" tIns="42067" rIns="84134" bIns="42067"/>
          <a:lstStyle>
            <a:lvl1pPr>
              <a:buNone/>
              <a:defRPr sz="3300">
                <a:solidFill>
                  <a:srgbClr val="FBB040"/>
                </a:solidFill>
              </a:defRPr>
            </a:lvl1pPr>
            <a:lvl2pPr>
              <a:buNone/>
              <a:defRPr/>
            </a:lvl2pPr>
            <a:lvl3pPr>
              <a:buNone/>
              <a:defRPr/>
            </a:lvl3pPr>
          </a:lstStyle>
          <a:p>
            <a:pPr lvl="0"/>
            <a:r>
              <a:rPr lang="da-DK" smtClean="0"/>
              <a:t>Klik for at redigere i master</a:t>
            </a:r>
          </a:p>
        </p:txBody>
      </p:sp>
      <p:sp>
        <p:nvSpPr>
          <p:cNvPr id="22" name="Pladsholder til tekst 21"/>
          <p:cNvSpPr>
            <a:spLocks noGrp="1"/>
          </p:cNvSpPr>
          <p:nvPr>
            <p:ph type="body" sz="quarter" idx="11"/>
          </p:nvPr>
        </p:nvSpPr>
        <p:spPr>
          <a:xfrm>
            <a:off x="1037036" y="4073775"/>
            <a:ext cx="6816159" cy="2103159"/>
          </a:xfrm>
          <a:prstGeom prst="rect">
            <a:avLst/>
          </a:prstGeom>
        </p:spPr>
        <p:txBody>
          <a:bodyPr lIns="84134" tIns="42067" rIns="84134" bIns="42067"/>
          <a:lstStyle>
            <a:lvl1pPr>
              <a:buNone/>
              <a:defRPr sz="1300" baseline="0">
                <a:solidFill>
                  <a:srgbClr val="FFFFFF"/>
                </a:solidFill>
              </a:defRPr>
            </a:lvl1pPr>
          </a:lstStyle>
          <a:p>
            <a:pPr lvl="0"/>
            <a:r>
              <a:rPr lang="da-DK" smtClean="0"/>
              <a:t>Klik for at redigere i master</a:t>
            </a:r>
          </a:p>
        </p:txBody>
      </p:sp>
    </p:spTree>
    <p:extLst>
      <p:ext uri="{BB962C8B-B14F-4D97-AF65-F5344CB8AC3E}">
        <p14:creationId xmlns:p14="http://schemas.microsoft.com/office/powerpoint/2010/main" val="106077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yt emne">
    <p:spTree>
      <p:nvGrpSpPr>
        <p:cNvPr id="1" name=""/>
        <p:cNvGrpSpPr/>
        <p:nvPr/>
      </p:nvGrpSpPr>
      <p:grpSpPr>
        <a:xfrm>
          <a:off x="0" y="0"/>
          <a:ext cx="0" cy="0"/>
          <a:chOff x="0" y="0"/>
          <a:chExt cx="0" cy="0"/>
        </a:xfrm>
      </p:grpSpPr>
      <p:sp>
        <p:nvSpPr>
          <p:cNvPr id="4" name="Rectangle 7"/>
          <p:cNvSpPr/>
          <p:nvPr/>
        </p:nvSpPr>
        <p:spPr>
          <a:xfrm>
            <a:off x="0" y="0"/>
            <a:ext cx="9148763" cy="6858000"/>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lIns="84134" tIns="42067" rIns="84134" bIns="42067" anchor="ctr"/>
          <a:lstStyle/>
          <a:p>
            <a:pPr algn="ctr" eaLnBrk="1" hangingPunct="1">
              <a:defRPr/>
            </a:pPr>
            <a:endParaRPr lang="en-US"/>
          </a:p>
        </p:txBody>
      </p:sp>
      <p:pic>
        <p:nvPicPr>
          <p:cNvPr id="5" name="Picture 6" descr="3foto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200150"/>
            <a:ext cx="69008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PHbusinessNEG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6113" y="9525"/>
            <a:ext cx="21526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ladsholder til tekst 7"/>
          <p:cNvSpPr>
            <a:spLocks noGrp="1"/>
          </p:cNvSpPr>
          <p:nvPr>
            <p:ph type="body" sz="quarter" idx="10"/>
          </p:nvPr>
        </p:nvSpPr>
        <p:spPr>
          <a:xfrm>
            <a:off x="1037189" y="4468599"/>
            <a:ext cx="6982068" cy="717493"/>
          </a:xfrm>
          <a:prstGeom prst="rect">
            <a:avLst/>
          </a:prstGeom>
        </p:spPr>
        <p:txBody>
          <a:bodyPr lIns="84134" tIns="42067" rIns="84134" bIns="42067"/>
          <a:lstStyle>
            <a:lvl1pPr>
              <a:buNone/>
              <a:defRPr sz="3300">
                <a:solidFill>
                  <a:srgbClr val="FBB040"/>
                </a:solidFill>
              </a:defRPr>
            </a:lvl1pPr>
          </a:lstStyle>
          <a:p>
            <a:pPr lvl="0"/>
            <a:r>
              <a:rPr lang="da-DK" smtClean="0"/>
              <a:t>Klik for at redigere i master</a:t>
            </a:r>
          </a:p>
        </p:txBody>
      </p:sp>
      <p:sp>
        <p:nvSpPr>
          <p:cNvPr id="12" name="Pladsholder til tekst 11"/>
          <p:cNvSpPr>
            <a:spLocks noGrp="1"/>
          </p:cNvSpPr>
          <p:nvPr>
            <p:ph type="body" sz="quarter" idx="11"/>
          </p:nvPr>
        </p:nvSpPr>
        <p:spPr>
          <a:xfrm>
            <a:off x="1037036" y="5194507"/>
            <a:ext cx="6982220" cy="1369537"/>
          </a:xfrm>
          <a:prstGeom prst="rect">
            <a:avLst/>
          </a:prstGeom>
        </p:spPr>
        <p:txBody>
          <a:bodyPr lIns="84134" tIns="42067" rIns="84134" bIns="42067"/>
          <a:lstStyle>
            <a:lvl1pPr marL="0" indent="0">
              <a:buFontTx/>
              <a:buNone/>
              <a:defRPr baseline="0">
                <a:solidFill>
                  <a:srgbClr val="FFFFFF"/>
                </a:solidFill>
              </a:defRPr>
            </a:lvl1pPr>
          </a:lstStyle>
          <a:p>
            <a:pPr lvl="0"/>
            <a:r>
              <a:rPr lang="da-DK" smtClean="0"/>
              <a:t>Klik for at redigere i master</a:t>
            </a:r>
          </a:p>
        </p:txBody>
      </p:sp>
    </p:spTree>
    <p:extLst>
      <p:ext uri="{BB962C8B-B14F-4D97-AF65-F5344CB8AC3E}">
        <p14:creationId xmlns:p14="http://schemas.microsoft.com/office/powerpoint/2010/main" val="10333200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rmal side">
    <p:spTree>
      <p:nvGrpSpPr>
        <p:cNvPr id="1" name=""/>
        <p:cNvGrpSpPr/>
        <p:nvPr/>
      </p:nvGrpSpPr>
      <p:grpSpPr>
        <a:xfrm>
          <a:off x="0" y="0"/>
          <a:ext cx="0" cy="0"/>
          <a:chOff x="0" y="0"/>
          <a:chExt cx="0" cy="0"/>
        </a:xfrm>
      </p:grpSpPr>
      <p:sp>
        <p:nvSpPr>
          <p:cNvPr id="6" name="Pladsholder til tekst 5"/>
          <p:cNvSpPr>
            <a:spLocks noGrp="1"/>
          </p:cNvSpPr>
          <p:nvPr>
            <p:ph type="body" sz="quarter" idx="10"/>
          </p:nvPr>
        </p:nvSpPr>
        <p:spPr>
          <a:xfrm>
            <a:off x="510347" y="669692"/>
            <a:ext cx="8086620" cy="1143427"/>
          </a:xfrm>
          <a:prstGeom prst="rect">
            <a:avLst/>
          </a:prstGeom>
        </p:spPr>
        <p:txBody>
          <a:bodyPr lIns="84134" tIns="42067" rIns="84134" bIns="42067"/>
          <a:lstStyle>
            <a:lvl1pPr>
              <a:buNone/>
              <a:defRPr sz="3300" b="1" baseline="0">
                <a:solidFill>
                  <a:srgbClr val="FBB040"/>
                </a:solidFill>
              </a:defRPr>
            </a:lvl1pPr>
          </a:lstStyle>
          <a:p>
            <a:pPr lvl="0"/>
            <a:r>
              <a:rPr lang="da-DK" smtClean="0"/>
              <a:t>Klik for at redigere i master</a:t>
            </a:r>
          </a:p>
        </p:txBody>
      </p:sp>
      <p:sp>
        <p:nvSpPr>
          <p:cNvPr id="5" name="Pladsholder til indhold 4"/>
          <p:cNvSpPr>
            <a:spLocks noGrp="1"/>
          </p:cNvSpPr>
          <p:nvPr>
            <p:ph sz="quarter" idx="12"/>
          </p:nvPr>
        </p:nvSpPr>
        <p:spPr>
          <a:xfrm>
            <a:off x="510347" y="2116874"/>
            <a:ext cx="8086620" cy="3773393"/>
          </a:xfrm>
          <a:prstGeom prst="rect">
            <a:avLst/>
          </a:prstGeom>
        </p:spPr>
        <p:txBody>
          <a:bodyPr lIns="84134" tIns="42067" rIns="84134" bIns="42067"/>
          <a:lstStyle>
            <a:lvl1pPr>
              <a:defRPr sz="2400"/>
            </a:lvl1pPr>
            <a:lvl2pPr>
              <a:defRPr sz="1800"/>
            </a:lvl2pPr>
            <a:lvl3pPr>
              <a:defRPr sz="1800"/>
            </a:lvl3pPr>
            <a:lvl4pPr>
              <a:defRPr sz="1800"/>
            </a:lvl4pPr>
            <a:lvl5pPr>
              <a:defRPr sz="1800"/>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Tree>
    <p:extLst>
      <p:ext uri="{BB962C8B-B14F-4D97-AF65-F5344CB8AC3E}">
        <p14:creationId xmlns:p14="http://schemas.microsoft.com/office/powerpoint/2010/main" val="2258632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 indholdsobjekter">
    <p:spTree>
      <p:nvGrpSpPr>
        <p:cNvPr id="1" name=""/>
        <p:cNvGrpSpPr/>
        <p:nvPr/>
      </p:nvGrpSpPr>
      <p:grpSpPr>
        <a:xfrm>
          <a:off x="0" y="0"/>
          <a:ext cx="0" cy="0"/>
          <a:chOff x="0" y="0"/>
          <a:chExt cx="0" cy="0"/>
        </a:xfrm>
      </p:grpSpPr>
      <p:sp>
        <p:nvSpPr>
          <p:cNvPr id="3" name="Pladsholder til indhold 2"/>
          <p:cNvSpPr>
            <a:spLocks noGrp="1"/>
          </p:cNvSpPr>
          <p:nvPr>
            <p:ph sz="half" idx="1"/>
          </p:nvPr>
        </p:nvSpPr>
        <p:spPr>
          <a:xfrm>
            <a:off x="510346" y="2056143"/>
            <a:ext cx="3985453" cy="4070020"/>
          </a:xfrm>
          <a:prstGeom prst="rect">
            <a:avLst/>
          </a:prstGeom>
        </p:spPr>
        <p:txBody>
          <a:bodyPr lIns="91437" tIns="45718" rIns="91437" bIns="45718"/>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1" y="2056144"/>
            <a:ext cx="3948766" cy="4070019"/>
          </a:xfrm>
          <a:prstGeom prst="rect">
            <a:avLst/>
          </a:prstGeom>
        </p:spPr>
        <p:txBody>
          <a:bodyPr lIns="91437" tIns="45718" rIns="91437" bIns="45718"/>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8" name="Pladsholder til tekst 5"/>
          <p:cNvSpPr>
            <a:spLocks noGrp="1"/>
          </p:cNvSpPr>
          <p:nvPr>
            <p:ph type="body" sz="quarter" idx="13"/>
          </p:nvPr>
        </p:nvSpPr>
        <p:spPr>
          <a:xfrm>
            <a:off x="510347" y="669692"/>
            <a:ext cx="8086620" cy="1143427"/>
          </a:xfrm>
          <a:prstGeom prst="rect">
            <a:avLst/>
          </a:prstGeom>
        </p:spPr>
        <p:txBody>
          <a:bodyPr lIns="84134" tIns="42067" rIns="84134" bIns="42067"/>
          <a:lstStyle>
            <a:lvl1pPr>
              <a:buNone/>
              <a:defRPr sz="3300" b="1" baseline="0">
                <a:solidFill>
                  <a:srgbClr val="FBB040"/>
                </a:solidFill>
              </a:defRPr>
            </a:lvl1pPr>
          </a:lstStyle>
          <a:p>
            <a:pPr lvl="0"/>
            <a:r>
              <a:rPr lang="da-DK" smtClean="0"/>
              <a:t>Klik for at redigere i master</a:t>
            </a:r>
          </a:p>
        </p:txBody>
      </p:sp>
    </p:spTree>
    <p:extLst>
      <p:ext uri="{BB962C8B-B14F-4D97-AF65-F5344CB8AC3E}">
        <p14:creationId xmlns:p14="http://schemas.microsoft.com/office/powerpoint/2010/main" val="63928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menligning">
    <p:spTree>
      <p:nvGrpSpPr>
        <p:cNvPr id="1" name=""/>
        <p:cNvGrpSpPr/>
        <p:nvPr/>
      </p:nvGrpSpPr>
      <p:grpSpPr>
        <a:xfrm>
          <a:off x="0" y="0"/>
          <a:ext cx="0" cy="0"/>
          <a:chOff x="0" y="0"/>
          <a:chExt cx="0" cy="0"/>
        </a:xfrm>
      </p:grpSpPr>
      <p:sp>
        <p:nvSpPr>
          <p:cNvPr id="3" name="Pladsholder til tekst 2"/>
          <p:cNvSpPr>
            <a:spLocks noGrp="1"/>
          </p:cNvSpPr>
          <p:nvPr>
            <p:ph type="body" idx="1"/>
          </p:nvPr>
        </p:nvSpPr>
        <p:spPr>
          <a:xfrm>
            <a:off x="510346" y="2029639"/>
            <a:ext cx="3987042" cy="639762"/>
          </a:xfrm>
          <a:prstGeom prst="rect">
            <a:avLst/>
          </a:prstGeom>
        </p:spPr>
        <p:txBody>
          <a:bodyPr lIns="91437" tIns="45718" rIns="91437" bIns="45718" anchor="b"/>
          <a:lstStyle>
            <a:lvl1pPr marL="0" indent="0">
              <a:buNone/>
              <a:defRPr sz="2400" b="1"/>
            </a:lvl1pPr>
            <a:lvl2pPr marL="457184" indent="0">
              <a:buNone/>
              <a:defRPr sz="2000" b="1"/>
            </a:lvl2pPr>
            <a:lvl3pPr marL="914368" indent="0">
              <a:buNone/>
              <a:defRPr sz="1800" b="1"/>
            </a:lvl3pPr>
            <a:lvl4pPr marL="1371552" indent="0">
              <a:buNone/>
              <a:defRPr sz="1600" b="1"/>
            </a:lvl4pPr>
            <a:lvl5pPr marL="1828736" indent="0">
              <a:buNone/>
              <a:defRPr sz="1600" b="1"/>
            </a:lvl5pPr>
            <a:lvl6pPr marL="2285919" indent="0">
              <a:buNone/>
              <a:defRPr sz="1600" b="1"/>
            </a:lvl6pPr>
            <a:lvl7pPr marL="2743103" indent="0">
              <a:buNone/>
              <a:defRPr sz="1600" b="1"/>
            </a:lvl7pPr>
            <a:lvl8pPr marL="3200287" indent="0">
              <a:buNone/>
              <a:defRPr sz="1600" b="1"/>
            </a:lvl8pPr>
            <a:lvl9pPr marL="3657471"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510346" y="2669402"/>
            <a:ext cx="3987041" cy="3456762"/>
          </a:xfrm>
          <a:prstGeom prst="rect">
            <a:avLst/>
          </a:prstGeom>
        </p:spPr>
        <p:txBody>
          <a:bodyPr lIns="91437" tIns="45718" rIns="91437" bIns="45718"/>
          <a:lstStyle>
            <a:lvl1pPr>
              <a:defRPr sz="24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6" y="2029639"/>
            <a:ext cx="3951941" cy="639762"/>
          </a:xfrm>
          <a:prstGeom prst="rect">
            <a:avLst/>
          </a:prstGeom>
        </p:spPr>
        <p:txBody>
          <a:bodyPr lIns="91437" tIns="45718" rIns="91437" bIns="45718" anchor="b"/>
          <a:lstStyle>
            <a:lvl1pPr marL="0" indent="0">
              <a:buNone/>
              <a:defRPr sz="2400" b="1"/>
            </a:lvl1pPr>
            <a:lvl2pPr marL="457184" indent="0">
              <a:buNone/>
              <a:defRPr sz="2000" b="1"/>
            </a:lvl2pPr>
            <a:lvl3pPr marL="914368" indent="0">
              <a:buNone/>
              <a:defRPr sz="1800" b="1"/>
            </a:lvl3pPr>
            <a:lvl4pPr marL="1371552" indent="0">
              <a:buNone/>
              <a:defRPr sz="1600" b="1"/>
            </a:lvl4pPr>
            <a:lvl5pPr marL="1828736" indent="0">
              <a:buNone/>
              <a:defRPr sz="1600" b="1"/>
            </a:lvl5pPr>
            <a:lvl6pPr marL="2285919" indent="0">
              <a:buNone/>
              <a:defRPr sz="1600" b="1"/>
            </a:lvl6pPr>
            <a:lvl7pPr marL="2743103" indent="0">
              <a:buNone/>
              <a:defRPr sz="1600" b="1"/>
            </a:lvl7pPr>
            <a:lvl8pPr marL="3200287" indent="0">
              <a:buNone/>
              <a:defRPr sz="1600" b="1"/>
            </a:lvl8pPr>
            <a:lvl9pPr marL="3657471"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6" y="2669403"/>
            <a:ext cx="3951941" cy="3456761"/>
          </a:xfrm>
          <a:prstGeom prst="rect">
            <a:avLst/>
          </a:prstGeom>
        </p:spPr>
        <p:txBody>
          <a:bodyPr lIns="91437" tIns="45718" rIns="91437" bIns="45718"/>
          <a:lstStyle>
            <a:lvl1pPr>
              <a:defRPr sz="24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10" name="Pladsholder til tekst 5"/>
          <p:cNvSpPr>
            <a:spLocks noGrp="1"/>
          </p:cNvSpPr>
          <p:nvPr>
            <p:ph type="body" sz="quarter" idx="13"/>
          </p:nvPr>
        </p:nvSpPr>
        <p:spPr>
          <a:xfrm>
            <a:off x="510347" y="669692"/>
            <a:ext cx="8086620" cy="1143427"/>
          </a:xfrm>
          <a:prstGeom prst="rect">
            <a:avLst/>
          </a:prstGeom>
        </p:spPr>
        <p:txBody>
          <a:bodyPr lIns="84134" tIns="42067" rIns="84134" bIns="42067"/>
          <a:lstStyle>
            <a:lvl1pPr>
              <a:buNone/>
              <a:defRPr sz="3300" b="1" baseline="0">
                <a:solidFill>
                  <a:srgbClr val="FBB040"/>
                </a:solidFill>
              </a:defRPr>
            </a:lvl1pPr>
          </a:lstStyle>
          <a:p>
            <a:pPr lvl="0"/>
            <a:r>
              <a:rPr lang="da-DK" smtClean="0"/>
              <a:t>Klik for at redigere i master</a:t>
            </a:r>
          </a:p>
        </p:txBody>
      </p:sp>
    </p:spTree>
    <p:extLst>
      <p:ext uri="{BB962C8B-B14F-4D97-AF65-F5344CB8AC3E}">
        <p14:creationId xmlns:p14="http://schemas.microsoft.com/office/powerpoint/2010/main" val="406856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9" y="4800600"/>
            <a:ext cx="5486400" cy="566738"/>
          </a:xfrm>
          <a:prstGeom prst="rect">
            <a:avLst/>
          </a:prstGeom>
        </p:spPr>
        <p:txBody>
          <a:bodyPr lIns="91437" tIns="45718" rIns="91437" bIns="45718" anchor="b"/>
          <a:lstStyle>
            <a:lvl1pPr algn="l">
              <a:defRPr sz="2400" b="1"/>
            </a:lvl1pPr>
          </a:lstStyle>
          <a:p>
            <a:r>
              <a:rPr lang="da-DK" smtClean="0"/>
              <a:t>Klik for at redigere i master</a:t>
            </a:r>
            <a:endParaRPr lang="da-DK" dirty="0"/>
          </a:p>
        </p:txBody>
      </p:sp>
      <p:sp>
        <p:nvSpPr>
          <p:cNvPr id="3" name="Pladsholder til billede 2"/>
          <p:cNvSpPr>
            <a:spLocks noGrp="1"/>
          </p:cNvSpPr>
          <p:nvPr>
            <p:ph type="pic" idx="1"/>
          </p:nvPr>
        </p:nvSpPr>
        <p:spPr>
          <a:xfrm>
            <a:off x="1792289" y="746112"/>
            <a:ext cx="5486400" cy="3981463"/>
          </a:xfrm>
          <a:prstGeom prst="rect">
            <a:avLst/>
          </a:prstGeom>
        </p:spPr>
        <p:txBody>
          <a:bodyPr lIns="91437" tIns="45718" rIns="91437" bIns="45718"/>
          <a:lstStyle>
            <a:lvl1pPr marL="0" indent="0">
              <a:buNone/>
              <a:defRPr sz="3200"/>
            </a:lvl1pPr>
            <a:lvl2pPr marL="457184" indent="0">
              <a:buNone/>
              <a:defRPr sz="2800"/>
            </a:lvl2pPr>
            <a:lvl3pPr marL="914368" indent="0">
              <a:buNone/>
              <a:defRPr sz="2400"/>
            </a:lvl3pPr>
            <a:lvl4pPr marL="1371552" indent="0">
              <a:buNone/>
              <a:defRPr sz="2000"/>
            </a:lvl4pPr>
            <a:lvl5pPr marL="1828736" indent="0">
              <a:buNone/>
              <a:defRPr sz="2000"/>
            </a:lvl5pPr>
            <a:lvl6pPr marL="2285919" indent="0">
              <a:buNone/>
              <a:defRPr sz="2000"/>
            </a:lvl6pPr>
            <a:lvl7pPr marL="2743103" indent="0">
              <a:buNone/>
              <a:defRPr sz="2000"/>
            </a:lvl7pPr>
            <a:lvl8pPr marL="3200287" indent="0">
              <a:buNone/>
              <a:defRPr sz="2000"/>
            </a:lvl8pPr>
            <a:lvl9pPr marL="3657471" indent="0">
              <a:buNone/>
              <a:defRPr sz="2000"/>
            </a:lvl9pPr>
          </a:lstStyle>
          <a:p>
            <a:pPr lvl="0"/>
            <a:r>
              <a:rPr lang="da-DK" noProof="0" smtClean="0"/>
              <a:t>Klik på ikonet for at tilføje et billede</a:t>
            </a:r>
            <a:endParaRPr lang="da-DK" noProof="0"/>
          </a:p>
        </p:txBody>
      </p:sp>
      <p:sp>
        <p:nvSpPr>
          <p:cNvPr id="4" name="Pladsholder til tekst 3"/>
          <p:cNvSpPr>
            <a:spLocks noGrp="1"/>
          </p:cNvSpPr>
          <p:nvPr>
            <p:ph type="body" sz="half" idx="2"/>
          </p:nvPr>
        </p:nvSpPr>
        <p:spPr>
          <a:xfrm>
            <a:off x="1792289" y="5367338"/>
            <a:ext cx="5486400" cy="804862"/>
          </a:xfrm>
          <a:prstGeom prst="rect">
            <a:avLst/>
          </a:prstGeom>
        </p:spPr>
        <p:txBody>
          <a:bodyPr lIns="91437" tIns="45718" rIns="91437" bIns="45718"/>
          <a:lstStyle>
            <a:lvl1pPr marL="0" indent="0">
              <a:buNone/>
              <a:defRPr sz="1800"/>
            </a:lvl1pPr>
            <a:lvl2pPr marL="457184" indent="0">
              <a:buNone/>
              <a:defRPr sz="1200"/>
            </a:lvl2pPr>
            <a:lvl3pPr marL="914368" indent="0">
              <a:buNone/>
              <a:defRPr sz="1000"/>
            </a:lvl3pPr>
            <a:lvl4pPr marL="1371552" indent="0">
              <a:buNone/>
              <a:defRPr sz="900"/>
            </a:lvl4pPr>
            <a:lvl5pPr marL="1828736" indent="0">
              <a:buNone/>
              <a:defRPr sz="900"/>
            </a:lvl5pPr>
            <a:lvl6pPr marL="2285919" indent="0">
              <a:buNone/>
              <a:defRPr sz="900"/>
            </a:lvl6pPr>
            <a:lvl7pPr marL="2743103" indent="0">
              <a:buNone/>
              <a:defRPr sz="900"/>
            </a:lvl7pPr>
            <a:lvl8pPr marL="3200287" indent="0">
              <a:buNone/>
              <a:defRPr sz="900"/>
            </a:lvl8pPr>
            <a:lvl9pPr marL="3657471" indent="0">
              <a:buNone/>
              <a:defRPr sz="900"/>
            </a:lvl9pPr>
          </a:lstStyle>
          <a:p>
            <a:pPr lvl="0"/>
            <a:r>
              <a:rPr lang="da-DK" smtClean="0"/>
              <a:t>Klik for at redigere i master</a:t>
            </a:r>
          </a:p>
        </p:txBody>
      </p:sp>
    </p:spTree>
    <p:extLst>
      <p:ext uri="{BB962C8B-B14F-4D97-AF65-F5344CB8AC3E}">
        <p14:creationId xmlns:p14="http://schemas.microsoft.com/office/powerpoint/2010/main" val="280700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el og indholdsobjekt">
    <p:spTree>
      <p:nvGrpSpPr>
        <p:cNvPr id="1" name=""/>
        <p:cNvGrpSpPr/>
        <p:nvPr/>
      </p:nvGrpSpPr>
      <p:grpSpPr>
        <a:xfrm>
          <a:off x="0" y="0"/>
          <a:ext cx="0" cy="0"/>
          <a:chOff x="0" y="0"/>
          <a:chExt cx="0" cy="0"/>
        </a:xfrm>
      </p:grpSpPr>
      <p:sp>
        <p:nvSpPr>
          <p:cNvPr id="2" name="Titel 1"/>
          <p:cNvSpPr>
            <a:spLocks noGrp="1"/>
          </p:cNvSpPr>
          <p:nvPr>
            <p:ph type="title"/>
          </p:nvPr>
        </p:nvSpPr>
        <p:spPr>
          <a:xfrm>
            <a:off x="457200" y="735013"/>
            <a:ext cx="8229600" cy="1143000"/>
          </a:xfrm>
          <a:prstGeom prst="rect">
            <a:avLst/>
          </a:prstGeom>
        </p:spPr>
        <p:txBody>
          <a:bodyPr/>
          <a:lstStyle/>
          <a:p>
            <a:r>
              <a:rPr lang="da-DK" smtClean="0"/>
              <a:t>Klik for at redigere i master</a:t>
            </a:r>
            <a:endParaRPr lang="da-DK"/>
          </a:p>
        </p:txBody>
      </p:sp>
      <p:sp>
        <p:nvSpPr>
          <p:cNvPr id="3" name="Pladsholder til indhold 2"/>
          <p:cNvSpPr>
            <a:spLocks noGrp="1"/>
          </p:cNvSpPr>
          <p:nvPr>
            <p:ph idx="1"/>
          </p:nvPr>
        </p:nvSpPr>
        <p:spPr>
          <a:xfrm>
            <a:off x="457200" y="1778000"/>
            <a:ext cx="8229600" cy="4530725"/>
          </a:xfrm>
          <a:prstGeom prst="rect">
            <a:avLst/>
          </a:prstGeo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Tree>
    <p:extLst>
      <p:ext uri="{BB962C8B-B14F-4D97-AF65-F5344CB8AC3E}">
        <p14:creationId xmlns:p14="http://schemas.microsoft.com/office/powerpoint/2010/main" val="5208413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481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CPHbusiness_RGB.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4525" y="9525"/>
            <a:ext cx="2159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0" r:id="rId1"/>
    <p:sldLayoutId id="2147483861" r:id="rId2"/>
    <p:sldLayoutId id="2147483854" r:id="rId3"/>
    <p:sldLayoutId id="2147483855" r:id="rId4"/>
    <p:sldLayoutId id="2147483856" r:id="rId5"/>
    <p:sldLayoutId id="2147483857" r:id="rId6"/>
    <p:sldLayoutId id="2147483858" r:id="rId7"/>
    <p:sldLayoutId id="2147483859" r:id="rId8"/>
  </p:sldLayoutIdLst>
  <p:timing>
    <p:tnLst>
      <p:par>
        <p:cTn id="1" dur="indefinite" restart="never" nodeType="tmRoot"/>
      </p:par>
    </p:tnLst>
  </p:timing>
  <p:hf sldNum="0" hdr="0" ftr="0" dt="0"/>
  <p:txStyles>
    <p:titleStyle>
      <a:lvl1pPr algn="l" defTabSz="455613" rtl="0" eaLnBrk="0" fontAlgn="base" hangingPunct="0">
        <a:spcBef>
          <a:spcPct val="0"/>
        </a:spcBef>
        <a:spcAft>
          <a:spcPct val="0"/>
        </a:spcAft>
        <a:defRPr sz="3300" kern="1200">
          <a:solidFill>
            <a:srgbClr val="FBB040"/>
          </a:solidFill>
          <a:latin typeface="Verdana"/>
          <a:ea typeface="Verdana" pitchFamily="34" charset="0"/>
          <a:cs typeface="Verdana"/>
        </a:defRPr>
      </a:lvl1pPr>
      <a:lvl2pPr algn="l" defTabSz="455613" rtl="0" eaLnBrk="0" fontAlgn="base" hangingPunct="0">
        <a:spcBef>
          <a:spcPct val="0"/>
        </a:spcBef>
        <a:spcAft>
          <a:spcPct val="0"/>
        </a:spcAft>
        <a:defRPr sz="3300">
          <a:solidFill>
            <a:srgbClr val="FBB040"/>
          </a:solidFill>
          <a:latin typeface="Verdana" pitchFamily="34" charset="0"/>
          <a:ea typeface="Verdana" pitchFamily="34" charset="0"/>
          <a:cs typeface="Verdana" pitchFamily="34" charset="0"/>
        </a:defRPr>
      </a:lvl2pPr>
      <a:lvl3pPr algn="l" defTabSz="455613" rtl="0" eaLnBrk="0" fontAlgn="base" hangingPunct="0">
        <a:spcBef>
          <a:spcPct val="0"/>
        </a:spcBef>
        <a:spcAft>
          <a:spcPct val="0"/>
        </a:spcAft>
        <a:defRPr sz="3300">
          <a:solidFill>
            <a:srgbClr val="FBB040"/>
          </a:solidFill>
          <a:latin typeface="Verdana" pitchFamily="34" charset="0"/>
          <a:ea typeface="Verdana" pitchFamily="34" charset="0"/>
          <a:cs typeface="Verdana" pitchFamily="34" charset="0"/>
        </a:defRPr>
      </a:lvl3pPr>
      <a:lvl4pPr algn="l" defTabSz="455613" rtl="0" eaLnBrk="0" fontAlgn="base" hangingPunct="0">
        <a:spcBef>
          <a:spcPct val="0"/>
        </a:spcBef>
        <a:spcAft>
          <a:spcPct val="0"/>
        </a:spcAft>
        <a:defRPr sz="3300">
          <a:solidFill>
            <a:srgbClr val="FBB040"/>
          </a:solidFill>
          <a:latin typeface="Verdana" pitchFamily="34" charset="0"/>
          <a:ea typeface="Verdana" pitchFamily="34" charset="0"/>
          <a:cs typeface="Verdana" pitchFamily="34" charset="0"/>
        </a:defRPr>
      </a:lvl4pPr>
      <a:lvl5pPr algn="l" defTabSz="455613" rtl="0" eaLnBrk="0" fontAlgn="base" hangingPunct="0">
        <a:spcBef>
          <a:spcPct val="0"/>
        </a:spcBef>
        <a:spcAft>
          <a:spcPct val="0"/>
        </a:spcAft>
        <a:defRPr sz="3300">
          <a:solidFill>
            <a:srgbClr val="FBB040"/>
          </a:solidFill>
          <a:latin typeface="Verdana" pitchFamily="34" charset="0"/>
          <a:ea typeface="Verdana" pitchFamily="34" charset="0"/>
          <a:cs typeface="Verdana" pitchFamily="34" charset="0"/>
        </a:defRPr>
      </a:lvl5pPr>
      <a:lvl6pPr marL="457200" algn="l" defTabSz="455613" rtl="0" fontAlgn="base">
        <a:spcBef>
          <a:spcPct val="0"/>
        </a:spcBef>
        <a:spcAft>
          <a:spcPct val="0"/>
        </a:spcAft>
        <a:defRPr sz="3300">
          <a:solidFill>
            <a:srgbClr val="FBB040"/>
          </a:solidFill>
          <a:latin typeface="Verdana" pitchFamily="34" charset="0"/>
          <a:ea typeface="Verdana" pitchFamily="34" charset="0"/>
          <a:cs typeface="Verdana" pitchFamily="34" charset="0"/>
        </a:defRPr>
      </a:lvl6pPr>
      <a:lvl7pPr marL="914400" algn="l" defTabSz="455613" rtl="0" fontAlgn="base">
        <a:spcBef>
          <a:spcPct val="0"/>
        </a:spcBef>
        <a:spcAft>
          <a:spcPct val="0"/>
        </a:spcAft>
        <a:defRPr sz="3300">
          <a:solidFill>
            <a:srgbClr val="FBB040"/>
          </a:solidFill>
          <a:latin typeface="Verdana" pitchFamily="34" charset="0"/>
          <a:ea typeface="Verdana" pitchFamily="34" charset="0"/>
          <a:cs typeface="Verdana" pitchFamily="34" charset="0"/>
        </a:defRPr>
      </a:lvl7pPr>
      <a:lvl8pPr marL="1371600" algn="l" defTabSz="455613" rtl="0" fontAlgn="base">
        <a:spcBef>
          <a:spcPct val="0"/>
        </a:spcBef>
        <a:spcAft>
          <a:spcPct val="0"/>
        </a:spcAft>
        <a:defRPr sz="3300">
          <a:solidFill>
            <a:srgbClr val="FBB040"/>
          </a:solidFill>
          <a:latin typeface="Verdana" pitchFamily="34" charset="0"/>
          <a:ea typeface="Verdana" pitchFamily="34" charset="0"/>
          <a:cs typeface="Verdana" pitchFamily="34" charset="0"/>
        </a:defRPr>
      </a:lvl8pPr>
      <a:lvl9pPr marL="1828800" algn="l" defTabSz="455613" rtl="0" fontAlgn="base">
        <a:spcBef>
          <a:spcPct val="0"/>
        </a:spcBef>
        <a:spcAft>
          <a:spcPct val="0"/>
        </a:spcAft>
        <a:defRPr sz="3300">
          <a:solidFill>
            <a:srgbClr val="FBB040"/>
          </a:solidFill>
          <a:latin typeface="Verdana" pitchFamily="34" charset="0"/>
          <a:ea typeface="Verdana" pitchFamily="34" charset="0"/>
          <a:cs typeface="Verdana" pitchFamily="34" charset="0"/>
        </a:defRPr>
      </a:lvl9pPr>
    </p:titleStyle>
    <p:bodyStyle>
      <a:lvl1pPr marL="341313" indent="-341313" algn="l" defTabSz="455613" rtl="0" eaLnBrk="0" fontAlgn="base" hangingPunct="0">
        <a:spcBef>
          <a:spcPct val="20000"/>
        </a:spcBef>
        <a:spcAft>
          <a:spcPct val="0"/>
        </a:spcAft>
        <a:buClr>
          <a:srgbClr val="FBB040"/>
        </a:buClr>
        <a:buFont typeface="Wingdings" panose="05000000000000000000" pitchFamily="2" charset="2"/>
        <a:buChar char="§"/>
        <a:defRPr sz="1700" kern="1200">
          <a:solidFill>
            <a:srgbClr val="00163B"/>
          </a:solidFill>
          <a:latin typeface="Verdana"/>
          <a:ea typeface="Verdana" pitchFamily="34" charset="0"/>
          <a:cs typeface="Verdana"/>
        </a:defRPr>
      </a:lvl1pPr>
      <a:lvl2pPr marL="741363" indent="-284163" algn="l" defTabSz="455613" rtl="0" eaLnBrk="0" fontAlgn="base" hangingPunct="0">
        <a:spcBef>
          <a:spcPct val="20000"/>
        </a:spcBef>
        <a:spcAft>
          <a:spcPct val="0"/>
        </a:spcAft>
        <a:buClr>
          <a:srgbClr val="FBB040"/>
        </a:buClr>
        <a:buFont typeface="Wingdings" panose="05000000000000000000" pitchFamily="2" charset="2"/>
        <a:buChar char="§"/>
        <a:defRPr sz="1700" kern="1200">
          <a:solidFill>
            <a:srgbClr val="00163B"/>
          </a:solidFill>
          <a:latin typeface="Verdana"/>
          <a:ea typeface="Verdana" pitchFamily="34" charset="0"/>
          <a:cs typeface="Verdana"/>
        </a:defRPr>
      </a:lvl2pPr>
      <a:lvl3pPr marL="1141413" indent="-227013" algn="l" defTabSz="455613" rtl="0" eaLnBrk="0" fontAlgn="base" hangingPunct="0">
        <a:spcBef>
          <a:spcPct val="20000"/>
        </a:spcBef>
        <a:spcAft>
          <a:spcPct val="0"/>
        </a:spcAft>
        <a:buClr>
          <a:srgbClr val="FBB040"/>
        </a:buClr>
        <a:buFont typeface="Wingdings" panose="05000000000000000000" pitchFamily="2" charset="2"/>
        <a:buChar char="§"/>
        <a:defRPr sz="1700" kern="1200">
          <a:solidFill>
            <a:srgbClr val="00163B"/>
          </a:solidFill>
          <a:latin typeface="Verdana"/>
          <a:ea typeface="Verdana" pitchFamily="34" charset="0"/>
          <a:cs typeface="Verdana"/>
        </a:defRPr>
      </a:lvl3pPr>
      <a:lvl4pPr marL="1598613" indent="-227013" algn="l" defTabSz="455613" rtl="0" eaLnBrk="0" fontAlgn="base" hangingPunct="0">
        <a:spcBef>
          <a:spcPct val="20000"/>
        </a:spcBef>
        <a:spcAft>
          <a:spcPct val="0"/>
        </a:spcAft>
        <a:buClr>
          <a:srgbClr val="FBB040"/>
        </a:buClr>
        <a:buFont typeface="Wingdings" panose="05000000000000000000" pitchFamily="2" charset="2"/>
        <a:buChar char="§"/>
        <a:defRPr sz="1700" kern="1200">
          <a:solidFill>
            <a:srgbClr val="00163B"/>
          </a:solidFill>
          <a:latin typeface="Verdana"/>
          <a:ea typeface="Verdana" pitchFamily="34" charset="0"/>
          <a:cs typeface="Verdana"/>
        </a:defRPr>
      </a:lvl4pPr>
      <a:lvl5pPr marL="2055813" indent="-227013" algn="l" defTabSz="455613" rtl="0" eaLnBrk="0" fontAlgn="base" hangingPunct="0">
        <a:spcBef>
          <a:spcPct val="20000"/>
        </a:spcBef>
        <a:spcAft>
          <a:spcPct val="0"/>
        </a:spcAft>
        <a:buClr>
          <a:srgbClr val="FBB040"/>
        </a:buClr>
        <a:buFont typeface="Wingdings" panose="05000000000000000000" pitchFamily="2" charset="2"/>
        <a:buChar char="§"/>
        <a:defRPr sz="1700" kern="1200">
          <a:solidFill>
            <a:srgbClr val="00163B"/>
          </a:solidFill>
          <a:latin typeface="Verdana"/>
          <a:ea typeface="Verdana" pitchFamily="34" charset="0"/>
          <a:cs typeface="Verdana"/>
        </a:defRPr>
      </a:lvl5pPr>
      <a:lvl6pPr marL="2514511" indent="-228591"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1"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1"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1"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8"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document/d/1KSLjowYPLTm5Ct1ZjDGO6DTqRJNNijMUStLfUSCzOa8/edit?usp=sharing" TargetMode="External"/><Relationship Id="rId2" Type="http://schemas.openxmlformats.org/officeDocument/2006/relationships/hyperlink" Target="https://docs.google.com/document/d/1VJ-EQv6A_jcGqxpJgjryiBGFWzcdaR3g6W0qbONv9vw/edit?usp=shar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da-DK" dirty="0" smtClean="0"/>
              <a:t>Groups</a:t>
            </a:r>
            <a:endParaRPr lang="da-DK" dirty="0"/>
          </a:p>
        </p:txBody>
      </p:sp>
    </p:spTree>
    <p:extLst>
      <p:ext uri="{BB962C8B-B14F-4D97-AF65-F5344CB8AC3E}">
        <p14:creationId xmlns:p14="http://schemas.microsoft.com/office/powerpoint/2010/main" val="1998385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ltLang="da-DK" sz="3600" dirty="0" smtClean="0">
                <a:latin typeface="Verdana" panose="020B0604030504040204" pitchFamily="34" charset="0"/>
                <a:cs typeface="Verdana" panose="020B0604030504040204" pitchFamily="34" charset="0"/>
              </a:rPr>
              <a:t>Groups/Teams</a:t>
            </a:r>
            <a:endParaRPr lang="da-DK" dirty="0"/>
          </a:p>
        </p:txBody>
      </p:sp>
      <p:sp>
        <p:nvSpPr>
          <p:cNvPr id="13315" name="Pladsholder til indhold 2"/>
          <p:cNvSpPr>
            <a:spLocks noGrp="1"/>
          </p:cNvSpPr>
          <p:nvPr>
            <p:ph sz="quarter" idx="12"/>
          </p:nvPr>
        </p:nvSpPr>
        <p:spPr bwMode="auto">
          <a:xfrm>
            <a:off x="510347" y="2116874"/>
            <a:ext cx="8086620" cy="43601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marL="457200" lvl="1" indent="0" eaLnBrk="1" hangingPunct="1">
              <a:buNone/>
            </a:pPr>
            <a:r>
              <a:rPr lang="en-GB" altLang="da-DK" sz="2800" dirty="0" smtClean="0">
                <a:latin typeface="Verdana" panose="020B0604030504040204" pitchFamily="34" charset="0"/>
                <a:cs typeface="Verdana" panose="020B0604030504040204" pitchFamily="34" charset="0"/>
              </a:rPr>
              <a:t>What to consider creating groups</a:t>
            </a:r>
          </a:p>
          <a:p>
            <a:pPr lvl="2" eaLnBrk="1" hangingPunct="1"/>
            <a:r>
              <a:rPr lang="en-GB" altLang="da-DK" sz="2800" dirty="0" smtClean="0">
                <a:latin typeface="Verdana" panose="020B0604030504040204" pitchFamily="34" charset="0"/>
                <a:cs typeface="Verdana" panose="020B0604030504040204" pitchFamily="34" charset="0"/>
              </a:rPr>
              <a:t>Same academic level</a:t>
            </a:r>
          </a:p>
          <a:p>
            <a:pPr lvl="3" eaLnBrk="1" hangingPunct="1"/>
            <a:r>
              <a:rPr lang="en-GB" altLang="da-DK" sz="2800" dirty="0" smtClean="0">
                <a:latin typeface="Verdana" panose="020B0604030504040204" pitchFamily="34" charset="0"/>
                <a:cs typeface="Verdana" panose="020B0604030504040204" pitchFamily="34" charset="0"/>
              </a:rPr>
              <a:t>GREEN, YELLOW, RED – ring a bell?</a:t>
            </a:r>
          </a:p>
          <a:p>
            <a:pPr marL="1371600" lvl="3" indent="0" eaLnBrk="1" hangingPunct="1">
              <a:buNone/>
            </a:pPr>
            <a:endParaRPr lang="en-GB" altLang="da-DK" sz="2800" dirty="0" smtClean="0">
              <a:latin typeface="Verdana" panose="020B0604030504040204" pitchFamily="34" charset="0"/>
              <a:cs typeface="Verdana" panose="020B0604030504040204" pitchFamily="34" charset="0"/>
            </a:endParaRPr>
          </a:p>
          <a:p>
            <a:pPr lvl="2" eaLnBrk="1" hangingPunct="1"/>
            <a:r>
              <a:rPr lang="en-GB" altLang="da-DK" sz="2000" b="1" dirty="0" smtClean="0">
                <a:latin typeface="Verdana" panose="020B0604030504040204" pitchFamily="34" charset="0"/>
                <a:cs typeface="Verdana" panose="020B0604030504040204" pitchFamily="34" charset="0"/>
              </a:rPr>
              <a:t>Skills</a:t>
            </a:r>
          </a:p>
          <a:p>
            <a:pPr lvl="3" eaLnBrk="1" hangingPunct="1"/>
            <a:r>
              <a:rPr lang="en-GB" altLang="da-DK" sz="2000" dirty="0" smtClean="0">
                <a:latin typeface="Verdana" panose="020B0604030504040204" pitchFamily="34" charset="0"/>
                <a:cs typeface="Verdana" panose="020B0604030504040204" pitchFamily="34" charset="0"/>
              </a:rPr>
              <a:t>Analysing</a:t>
            </a:r>
          </a:p>
          <a:p>
            <a:pPr lvl="3" eaLnBrk="1" hangingPunct="1"/>
            <a:r>
              <a:rPr lang="en-GB" altLang="da-DK" sz="2000" dirty="0" smtClean="0">
                <a:latin typeface="Verdana" panose="020B0604030504040204" pitchFamily="34" charset="0"/>
                <a:cs typeface="Verdana" panose="020B0604030504040204" pitchFamily="34" charset="0"/>
              </a:rPr>
              <a:t>UML</a:t>
            </a:r>
          </a:p>
          <a:p>
            <a:pPr lvl="3" eaLnBrk="1" hangingPunct="1"/>
            <a:r>
              <a:rPr lang="en-GB" altLang="da-DK" sz="2000" dirty="0" smtClean="0">
                <a:latin typeface="Verdana" panose="020B0604030504040204" pitchFamily="34" charset="0"/>
                <a:cs typeface="Verdana" panose="020B0604030504040204" pitchFamily="34" charset="0"/>
              </a:rPr>
              <a:t>Programming</a:t>
            </a:r>
          </a:p>
          <a:p>
            <a:pPr lvl="3" eaLnBrk="1" hangingPunct="1"/>
            <a:r>
              <a:rPr lang="en-GB" altLang="da-DK" sz="2000" dirty="0" smtClean="0">
                <a:latin typeface="Verdana" panose="020B0604030504040204" pitchFamily="34" charset="0"/>
                <a:cs typeface="Verdana" panose="020B0604030504040204" pitchFamily="34" charset="0"/>
              </a:rPr>
              <a:t>DB</a:t>
            </a:r>
          </a:p>
          <a:p>
            <a:pPr lvl="3" eaLnBrk="1" hangingPunct="1"/>
            <a:r>
              <a:rPr lang="en-GB" altLang="da-DK" sz="2000" dirty="0" smtClean="0">
                <a:latin typeface="Verdana" panose="020B0604030504040204" pitchFamily="34" charset="0"/>
                <a:cs typeface="Verdana" panose="020B0604030504040204" pitchFamily="34" charset="0"/>
              </a:rPr>
              <a:t>Cooperation/group-skills</a:t>
            </a:r>
          </a:p>
          <a:p>
            <a:pPr lvl="3" eaLnBrk="1" hangingPunct="1"/>
            <a:r>
              <a:rPr lang="en-GB" altLang="da-DK" sz="2000" dirty="0" smtClean="0">
                <a:latin typeface="Verdana" panose="020B0604030504040204" pitchFamily="34" charset="0"/>
                <a:cs typeface="Verdana" panose="020B0604030504040204" pitchFamily="34" charset="0"/>
              </a:rPr>
              <a:t>Writing report</a:t>
            </a:r>
          </a:p>
          <a:p>
            <a:pPr lvl="3" eaLnBrk="1" hangingPunct="1"/>
            <a:r>
              <a:rPr lang="en-GB" altLang="da-DK" sz="2000" dirty="0" smtClean="0">
                <a:latin typeface="Verdana" panose="020B0604030504040204" pitchFamily="34" charset="0"/>
                <a:cs typeface="Verdana" panose="020B0604030504040204" pitchFamily="34" charset="0"/>
              </a:rPr>
              <a:t>Presentation</a:t>
            </a:r>
            <a:endParaRPr lang="da-DK" altLang="da-DK" sz="2000" dirty="0" smtClean="0">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ltLang="da-DK" sz="3200" dirty="0" smtClean="0">
                <a:latin typeface="Verdana" panose="020B0604030504040204" pitchFamily="34" charset="0"/>
                <a:cs typeface="Verdana" panose="020B0604030504040204" pitchFamily="34" charset="0"/>
              </a:rPr>
              <a:t>Groups/Teams</a:t>
            </a:r>
          </a:p>
          <a:p>
            <a:r>
              <a:rPr lang="en-US" altLang="da-DK" dirty="0" smtClean="0">
                <a:latin typeface="Verdana" panose="020B0604030504040204" pitchFamily="34" charset="0"/>
                <a:cs typeface="Verdana" panose="020B0604030504040204" pitchFamily="34" charset="0"/>
              </a:rPr>
              <a:t>Complementary Skills</a:t>
            </a:r>
            <a:endParaRPr lang="en-US" dirty="0"/>
          </a:p>
        </p:txBody>
      </p:sp>
      <p:sp>
        <p:nvSpPr>
          <p:cNvPr id="3" name="Content Placeholder 2"/>
          <p:cNvSpPr>
            <a:spLocks noGrp="1"/>
          </p:cNvSpPr>
          <p:nvPr>
            <p:ph sz="quarter" idx="12"/>
          </p:nvPr>
        </p:nvSpPr>
        <p:spPr/>
        <p:txBody>
          <a:bodyPr/>
          <a:lstStyle/>
          <a:p>
            <a:pPr marL="0" indent="0" eaLnBrk="1" hangingPunct="1">
              <a:spcBef>
                <a:spcPts val="0"/>
              </a:spcBef>
              <a:spcAft>
                <a:spcPts val="1200"/>
              </a:spcAft>
              <a:buNone/>
            </a:pPr>
            <a:r>
              <a:rPr lang="en-US" altLang="da-DK" dirty="0" smtClean="0">
                <a:latin typeface="Verdana" panose="020B0604030504040204" pitchFamily="34" charset="0"/>
                <a:cs typeface="Verdana" panose="020B0604030504040204" pitchFamily="34" charset="0"/>
              </a:rPr>
              <a:t>“Getting along" is </a:t>
            </a:r>
            <a:r>
              <a:rPr lang="en-US" altLang="da-DK" b="1" dirty="0" smtClean="0">
                <a:latin typeface="Verdana" panose="020B0604030504040204" pitchFamily="34" charset="0"/>
                <a:cs typeface="Verdana" panose="020B0604030504040204" pitchFamily="34" charset="0"/>
              </a:rPr>
              <a:t>not</a:t>
            </a:r>
            <a:r>
              <a:rPr lang="en-US" altLang="da-DK" dirty="0" smtClean="0">
                <a:latin typeface="Verdana" panose="020B0604030504040204" pitchFamily="34" charset="0"/>
                <a:cs typeface="Verdana" panose="020B0604030504040204" pitchFamily="34" charset="0"/>
              </a:rPr>
              <a:t> the most important feature of a team.</a:t>
            </a:r>
          </a:p>
          <a:p>
            <a:pPr marL="0" indent="0" eaLnBrk="1" hangingPunct="1">
              <a:spcBef>
                <a:spcPts val="0"/>
              </a:spcBef>
              <a:spcAft>
                <a:spcPts val="1200"/>
              </a:spcAft>
              <a:buNone/>
            </a:pPr>
            <a:endParaRPr lang="en-US" altLang="da-DK" dirty="0" smtClean="0">
              <a:latin typeface="Verdana" panose="020B0604030504040204" pitchFamily="34" charset="0"/>
              <a:cs typeface="Verdana" panose="020B0604030504040204" pitchFamily="34" charset="0"/>
            </a:endParaRPr>
          </a:p>
          <a:p>
            <a:pPr lvl="1" eaLnBrk="1" hangingPunct="1">
              <a:spcBef>
                <a:spcPts val="0"/>
              </a:spcBef>
              <a:spcAft>
                <a:spcPts val="1200"/>
              </a:spcAft>
            </a:pPr>
            <a:r>
              <a:rPr lang="en-US" altLang="da-DK" sz="2000" dirty="0" smtClean="0">
                <a:latin typeface="Verdana" panose="020B0604030504040204" pitchFamily="34" charset="0"/>
                <a:cs typeface="Verdana" panose="020B0604030504040204" pitchFamily="34" charset="0"/>
              </a:rPr>
              <a:t>While it's true that team members must work together, being friends is not the key issue.</a:t>
            </a:r>
          </a:p>
          <a:p>
            <a:pPr lvl="1" eaLnBrk="1" hangingPunct="1">
              <a:spcBef>
                <a:spcPts val="0"/>
              </a:spcBef>
              <a:spcAft>
                <a:spcPts val="1200"/>
              </a:spcAft>
            </a:pPr>
            <a:endParaRPr lang="en-US" altLang="da-DK" sz="2000" dirty="0" smtClean="0">
              <a:latin typeface="Verdana" panose="020B0604030504040204" pitchFamily="34" charset="0"/>
              <a:cs typeface="Verdana" panose="020B0604030504040204" pitchFamily="34" charset="0"/>
            </a:endParaRPr>
          </a:p>
          <a:p>
            <a:pPr marL="0" indent="0" eaLnBrk="1" hangingPunct="1">
              <a:spcBef>
                <a:spcPts val="0"/>
              </a:spcBef>
              <a:spcAft>
                <a:spcPts val="1200"/>
              </a:spcAft>
              <a:buNone/>
            </a:pPr>
            <a:r>
              <a:rPr lang="en-US" altLang="da-DK" dirty="0" smtClean="0">
                <a:latin typeface="Verdana" panose="020B0604030504040204" pitchFamily="34" charset="0"/>
                <a:cs typeface="Verdana" panose="020B0604030504040204" pitchFamily="34" charset="0"/>
              </a:rPr>
              <a:t>In contrast, great teams accomplish their work largely because the teams bring together the right mix of different skills and understandings</a:t>
            </a:r>
          </a:p>
          <a:p>
            <a:endParaRPr lang="da-DK" dirty="0"/>
          </a:p>
        </p:txBody>
      </p:sp>
    </p:spTree>
    <p:extLst>
      <p:ext uri="{BB962C8B-B14F-4D97-AF65-F5344CB8AC3E}">
        <p14:creationId xmlns:p14="http://schemas.microsoft.com/office/powerpoint/2010/main" val="1171123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da-DK" dirty="0" smtClean="0">
                <a:latin typeface="Verdana" panose="020B0604030504040204" pitchFamily="34" charset="0"/>
                <a:cs typeface="Verdana" panose="020B0604030504040204" pitchFamily="34" charset="0"/>
              </a:rPr>
              <a:t>Development of a group </a:t>
            </a:r>
            <a:endParaRPr lang="en-US" dirty="0"/>
          </a:p>
        </p:txBody>
      </p:sp>
      <p:sp>
        <p:nvSpPr>
          <p:cNvPr id="15363" name="Rektangel 3"/>
          <p:cNvSpPr>
            <a:spLocks noChangeArrowheads="1"/>
          </p:cNvSpPr>
          <p:nvPr/>
        </p:nvSpPr>
        <p:spPr bwMode="auto">
          <a:xfrm>
            <a:off x="152400" y="1371600"/>
            <a:ext cx="88392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indent="0"/>
            <a:r>
              <a:rPr lang="en-US" altLang="da-DK" sz="1800" b="1" dirty="0" smtClean="0"/>
              <a:t>Forming</a:t>
            </a:r>
          </a:p>
          <a:p>
            <a:pPr marL="457200" lvl="1" indent="0"/>
            <a:r>
              <a:rPr lang="en-US" altLang="da-DK" sz="1200" dirty="0" smtClean="0"/>
              <a:t>Forming is the stage when the group first comes together. Everybody is very polite and very dull. Conflict is seldom voiced directly, mainly personal and definitely destructive. Since the grouping is new, the individuals will be guarded in their own opinions and generally reserved. This is particularly so in terms of the more nervous and/or subordinate members who may never recover. The group tends to defer to a large extent to those who emerge as leaders (poor fools!). </a:t>
            </a:r>
          </a:p>
          <a:p>
            <a:pPr marL="0" indent="0">
              <a:spcBef>
                <a:spcPts val="1200"/>
              </a:spcBef>
            </a:pPr>
            <a:r>
              <a:rPr lang="en-US" altLang="da-DK" sz="1800" b="1" dirty="0" smtClean="0"/>
              <a:t>Storming</a:t>
            </a:r>
          </a:p>
          <a:p>
            <a:pPr marL="457200" lvl="1" indent="0"/>
            <a:r>
              <a:rPr lang="en-US" altLang="da-DK" sz="1200" dirty="0" smtClean="0"/>
              <a:t>Storming is the next stage, when all Hell breaks loose and the leaders are lynched. Factions form, personalities clash, no-one concedes a single point without first fighting tooth and nail. Most importantly, very little communication occurs since no one is listening and some are still unwilling to talk openly. True, this battle ground may seem a little extreme for the groups to which you belong - but if you look beneath the veil of civility at the seething sarcasm, invective and innuendo, perhaps the picture come more into focus. </a:t>
            </a:r>
          </a:p>
          <a:p>
            <a:pPr marL="0" indent="0">
              <a:spcBef>
                <a:spcPts val="1200"/>
              </a:spcBef>
            </a:pPr>
            <a:r>
              <a:rPr lang="en-US" altLang="da-DK" sz="1800" b="1" dirty="0" smtClean="0"/>
              <a:t>Norming</a:t>
            </a:r>
          </a:p>
          <a:p>
            <a:pPr marL="457200" lvl="1" indent="0"/>
            <a:r>
              <a:rPr lang="en-US" altLang="da-DK" sz="1200" dirty="0" smtClean="0"/>
              <a:t>Then comes the Norming. At this stage the sub-groups begin to recognize the merits of working together and the in-fighting subsides. Since a new spirit of co-operation is evident, every member begins to feel secure in expressing their own view points and these are discussed openly with the whole group. The most significant improvement is that people start to listen to each other. Work methods become established and recognized by the group as a whole. </a:t>
            </a:r>
          </a:p>
          <a:p>
            <a:pPr marL="0" indent="0">
              <a:spcBef>
                <a:spcPts val="1200"/>
              </a:spcBef>
            </a:pPr>
            <a:r>
              <a:rPr lang="en-US" altLang="da-DK" sz="1800" b="1" dirty="0" smtClean="0"/>
              <a:t>Performing</a:t>
            </a:r>
          </a:p>
          <a:p>
            <a:pPr marL="457200" lvl="1" indent="0"/>
            <a:r>
              <a:rPr lang="en-US" altLang="da-DK" sz="1200" dirty="0" smtClean="0"/>
              <a:t>And finally: Performing. This is the culmination, when the group has settled on a system which allows free and frank exchange of views and a high degree of support by the group for each other and its own decisions. In terms of performance, the group starts at a level slightly below the sum of the individuals' levels and then drops abruptly to its nadir until it climbs during Norming to a new level of Performing which is (hopefully) well above the start. It is this elevated level of performance which is the main justification for using the group process rather than a simple group of staff.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a-DK" altLang="da-DK" dirty="0">
                <a:latin typeface="Verdana" panose="020B0604030504040204" pitchFamily="34" charset="0"/>
                <a:cs typeface="Verdana" panose="020B0604030504040204" pitchFamily="34" charset="0"/>
              </a:rPr>
              <a:t>High Performance Teams </a:t>
            </a:r>
            <a:r>
              <a:rPr lang="da-DK" altLang="da-DK" dirty="0" smtClean="0">
                <a:latin typeface="Verdana" panose="020B0604030504040204" pitchFamily="34" charset="0"/>
                <a:cs typeface="Verdana" panose="020B0604030504040204" pitchFamily="34" charset="0"/>
              </a:rPr>
              <a:t>Have</a:t>
            </a:r>
            <a:endParaRPr lang="da-DK" dirty="0"/>
          </a:p>
        </p:txBody>
      </p:sp>
      <p:sp>
        <p:nvSpPr>
          <p:cNvPr id="16387" name="Rectangle 3"/>
          <p:cNvSpPr>
            <a:spLocks noGrp="1" noChangeArrowheads="1"/>
          </p:cNvSpPr>
          <p:nvPr>
            <p:ph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Commitment and desire to achieve results</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Well-developed identity as a team, with shared vision and goals</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Competence as individuals</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Complementary skills</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Mutual trust and interdependence. Trust is based on honesty, openness, consistency, and respect.</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Effective Communication</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Small size, 4-7 members (consider number of communication links)</a:t>
            </a:r>
          </a:p>
          <a:p>
            <a:pPr eaLnBrk="1" hangingPunct="1">
              <a:spcBef>
                <a:spcPts val="0"/>
              </a:spcBef>
              <a:spcAft>
                <a:spcPts val="600"/>
              </a:spcAft>
            </a:pPr>
            <a:r>
              <a:rPr lang="en-US" altLang="da-DK" sz="1800" dirty="0" smtClean="0">
                <a:latin typeface="Verdana" panose="020B0604030504040204" pitchFamily="34" charset="0"/>
                <a:cs typeface="Verdana" panose="020B0604030504040204" pitchFamily="34" charset="0"/>
              </a:rPr>
              <a:t>High level of enjoyment</a:t>
            </a:r>
          </a:p>
        </p:txBody>
      </p:sp>
      <p:sp>
        <p:nvSpPr>
          <p:cNvPr id="3" name="Stregbilledforklaring 3 2"/>
          <p:cNvSpPr/>
          <p:nvPr/>
        </p:nvSpPr>
        <p:spPr>
          <a:xfrm>
            <a:off x="4800600" y="5166367"/>
            <a:ext cx="3810000" cy="1447800"/>
          </a:xfrm>
          <a:prstGeom prst="borderCallout3">
            <a:avLst>
              <a:gd name="adj1" fmla="val 1317"/>
              <a:gd name="adj2" fmla="val 86300"/>
              <a:gd name="adj3" fmla="val -106411"/>
              <a:gd name="adj4" fmla="val 93885"/>
              <a:gd name="adj5" fmla="val -143516"/>
              <a:gd name="adj6" fmla="val 85454"/>
              <a:gd name="adj7" fmla="val -143112"/>
              <a:gd name="adj8" fmla="val 32939"/>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lIns="144000" tIns="144000" rIns="144000" bIns="144000"/>
          <a:lstStyle/>
          <a:p>
            <a:pPr defTabSz="455613" eaLnBrk="1" hangingPunct="1">
              <a:spcBef>
                <a:spcPts val="0"/>
              </a:spcBef>
              <a:spcAft>
                <a:spcPts val="600"/>
              </a:spcAft>
              <a:buClr>
                <a:srgbClr val="FBB040"/>
              </a:buClr>
            </a:pPr>
            <a:r>
              <a:rPr lang="en-US" sz="2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Remember that the most important goal for a group in this project is learning</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da-DK" dirty="0" smtClean="0">
                <a:latin typeface="Verdana" panose="020B0604030504040204" pitchFamily="34" charset="0"/>
                <a:cs typeface="Verdana" panose="020B0604030504040204" pitchFamily="34" charset="0"/>
              </a:rPr>
              <a:t>Conflicts in teams</a:t>
            </a:r>
            <a:endParaRPr lang="en-US" dirty="0"/>
          </a:p>
        </p:txBody>
      </p:sp>
      <p:sp>
        <p:nvSpPr>
          <p:cNvPr id="32771" name="Rectangle 3"/>
          <p:cNvSpPr>
            <a:spLocks noGrp="1" noChangeArrowheads="1"/>
          </p:cNvSpPr>
          <p:nvPr>
            <p:ph sz="quarter" idx="12"/>
          </p:nvPr>
        </p:nvSpPr>
        <p:spPr bwMode="auto">
          <a:xfrm>
            <a:off x="510347" y="2116874"/>
            <a:ext cx="8086620" cy="4360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spcBef>
                <a:spcPts val="0"/>
              </a:spcBef>
              <a:spcAft>
                <a:spcPts val="0"/>
              </a:spcAft>
              <a:buNone/>
              <a:defRPr/>
            </a:pPr>
            <a:r>
              <a:rPr lang="en-US" altLang="da-DK" sz="2000" dirty="0" smtClean="0">
                <a:latin typeface="Verdana" pitchFamily="34" charset="0"/>
                <a:cs typeface="Verdana" pitchFamily="34" charset="0"/>
              </a:rPr>
              <a:t>Conflict needs to be addressed</a:t>
            </a:r>
          </a:p>
          <a:p>
            <a:pPr lvl="1" eaLnBrk="1" hangingPunct="1">
              <a:spcBef>
                <a:spcPts val="0"/>
              </a:spcBef>
              <a:spcAft>
                <a:spcPts val="0"/>
              </a:spcAft>
              <a:defRPr/>
            </a:pPr>
            <a:r>
              <a:rPr lang="en-US" altLang="da-DK" sz="2000" dirty="0" smtClean="0">
                <a:latin typeface="Verdana" pitchFamily="34" charset="0"/>
                <a:cs typeface="Verdana" pitchFamily="34" charset="0"/>
              </a:rPr>
              <a:t>Careful not to smooth over</a:t>
            </a:r>
          </a:p>
          <a:p>
            <a:pPr lvl="1" eaLnBrk="1" hangingPunct="1">
              <a:spcBef>
                <a:spcPts val="0"/>
              </a:spcBef>
              <a:spcAft>
                <a:spcPts val="0"/>
              </a:spcAft>
              <a:defRPr/>
            </a:pPr>
            <a:r>
              <a:rPr lang="en-US" altLang="da-DK" sz="2000" dirty="0" smtClean="0">
                <a:latin typeface="Verdana" pitchFamily="34" charset="0"/>
                <a:cs typeface="Verdana" pitchFamily="34" charset="0"/>
              </a:rPr>
              <a:t>Could conflict be both positive and negative?</a:t>
            </a:r>
          </a:p>
          <a:p>
            <a:pPr marL="0" indent="0" eaLnBrk="1" hangingPunct="1">
              <a:spcBef>
                <a:spcPts val="1200"/>
              </a:spcBef>
              <a:spcAft>
                <a:spcPts val="0"/>
              </a:spcAft>
              <a:buNone/>
              <a:defRPr/>
            </a:pPr>
            <a:r>
              <a:rPr lang="en-US" altLang="da-DK" sz="2000" dirty="0" smtClean="0">
                <a:latin typeface="Verdana" pitchFamily="34" charset="0"/>
                <a:cs typeface="Verdana" pitchFamily="34" charset="0"/>
              </a:rPr>
              <a:t>Personal conflict versus team objectives</a:t>
            </a:r>
          </a:p>
          <a:p>
            <a:pPr lvl="1" eaLnBrk="1" hangingPunct="1">
              <a:spcBef>
                <a:spcPts val="0"/>
              </a:spcBef>
              <a:spcAft>
                <a:spcPts val="1200"/>
              </a:spcAft>
              <a:defRPr/>
            </a:pPr>
            <a:r>
              <a:rPr lang="en-US" altLang="da-DK" sz="2000" dirty="0" smtClean="0">
                <a:latin typeface="Verdana" pitchFamily="34" charset="0"/>
                <a:cs typeface="Verdana" pitchFamily="34" charset="0"/>
              </a:rPr>
              <a:t>Consensus versus “disagree and commit”</a:t>
            </a:r>
          </a:p>
          <a:p>
            <a:pPr marL="0" indent="0" eaLnBrk="1" hangingPunct="1">
              <a:spcBef>
                <a:spcPts val="0"/>
              </a:spcBef>
              <a:spcAft>
                <a:spcPts val="1200"/>
              </a:spcAft>
              <a:buNone/>
              <a:defRPr/>
            </a:pPr>
            <a:r>
              <a:rPr lang="en-US" altLang="da-DK" sz="2000" dirty="0" smtClean="0">
                <a:latin typeface="Verdana" pitchFamily="34" charset="0"/>
                <a:cs typeface="Verdana" pitchFamily="34" charset="0"/>
              </a:rPr>
              <a:t>Agreement on norms crucial before teams can perform</a:t>
            </a:r>
          </a:p>
          <a:p>
            <a:pPr eaLnBrk="1" hangingPunct="1">
              <a:defRPr/>
            </a:pPr>
            <a:endParaRPr lang="en-US" altLang="da-DK" sz="2000" dirty="0" smtClean="0">
              <a:latin typeface="Verdana" pitchFamily="34" charset="0"/>
              <a:cs typeface="Verdana" pitchFamily="34" charset="0"/>
            </a:endParaRPr>
          </a:p>
          <a:p>
            <a:pPr marL="0" indent="0" eaLnBrk="1" hangingPunct="1">
              <a:buFont typeface="Wingdings" panose="05000000000000000000" pitchFamily="2" charset="2"/>
              <a:buNone/>
              <a:defRPr/>
            </a:pPr>
            <a:r>
              <a:rPr lang="en-US" altLang="da-DK" sz="2000" dirty="0" smtClean="0">
                <a:latin typeface="Verdana" pitchFamily="34" charset="0"/>
                <a:cs typeface="Verdana" pitchFamily="34" charset="0"/>
              </a:rPr>
              <a:t>Consider above mentioned potential conflicts and ”high performance teams” and make:</a:t>
            </a:r>
          </a:p>
          <a:p>
            <a:pPr marL="0" indent="0" eaLnBrk="1" hangingPunct="1">
              <a:buFont typeface="Wingdings" panose="05000000000000000000" pitchFamily="2" charset="2"/>
              <a:buNone/>
              <a:defRPr/>
            </a:pPr>
            <a:endParaRPr lang="en-US" altLang="da-DK" sz="2000" dirty="0" smtClean="0">
              <a:latin typeface="Verdana" pitchFamily="34" charset="0"/>
              <a:cs typeface="Verdana" pitchFamily="34" charset="0"/>
            </a:endParaRPr>
          </a:p>
          <a:p>
            <a:pPr marL="0" indent="0" algn="ctr" eaLnBrk="1" hangingPunct="1">
              <a:buNone/>
              <a:defRPr/>
            </a:pPr>
            <a:r>
              <a:rPr lang="en-US" altLang="da-DK" sz="2000" b="1" dirty="0" smtClean="0">
                <a:solidFill>
                  <a:schemeClr val="accent3"/>
                </a:solidFill>
                <a:latin typeface="Verdana" pitchFamily="34" charset="0"/>
                <a:cs typeface="Verdana" pitchFamily="34" charset="0"/>
              </a:rPr>
              <a:t>GROUP-CONTRACT!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ltLang="da-DK" dirty="0">
                <a:latin typeface="Verdana" panose="020B0604030504040204" pitchFamily="34" charset="0"/>
                <a:cs typeface="Verdana" panose="020B0604030504040204" pitchFamily="34" charset="0"/>
              </a:rPr>
              <a:t>Belbin </a:t>
            </a:r>
            <a:r>
              <a:rPr lang="en-US" altLang="da-DK" dirty="0" smtClean="0">
                <a:latin typeface="Verdana" panose="020B0604030504040204" pitchFamily="34" charset="0"/>
                <a:cs typeface="Verdana" panose="020B0604030504040204" pitchFamily="34" charset="0"/>
              </a:rPr>
              <a:t>Test</a:t>
            </a:r>
            <a:endParaRPr lang="en-US" dirty="0"/>
          </a:p>
        </p:txBody>
      </p:sp>
      <p:sp>
        <p:nvSpPr>
          <p:cNvPr id="5" name="Text Placeholder 4"/>
          <p:cNvSpPr>
            <a:spLocks noGrp="1"/>
          </p:cNvSpPr>
          <p:nvPr>
            <p:ph type="body" sz="quarter" idx="11"/>
          </p:nvPr>
        </p:nvSpPr>
        <p:spPr/>
        <p:txBody>
          <a:bodyPr/>
          <a:lstStyle/>
          <a:p>
            <a:r>
              <a:rPr lang="en-US" dirty="0"/>
              <a:t>The Belbin Team Inventory is a behavioral test</a:t>
            </a:r>
            <a:endParaRPr lang="da-DK" dirty="0"/>
          </a:p>
        </p:txBody>
      </p:sp>
    </p:spTree>
    <p:extLst>
      <p:ext uri="{BB962C8B-B14F-4D97-AF65-F5344CB8AC3E}">
        <p14:creationId xmlns:p14="http://schemas.microsoft.com/office/powerpoint/2010/main" val="167321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da-DK" dirty="0" smtClean="0">
                <a:latin typeface="Verdana" panose="020B0604030504040204" pitchFamily="34" charset="0"/>
                <a:cs typeface="Verdana" panose="020B0604030504040204" pitchFamily="34" charset="0"/>
              </a:rPr>
              <a:t>Belbin Test</a:t>
            </a:r>
            <a:endParaRPr lang="en-US" dirty="0"/>
          </a:p>
        </p:txBody>
      </p:sp>
      <p:pic>
        <p:nvPicPr>
          <p:cNvPr id="18441" name="Picture 9" descr="http://www.pmarena.ro/wp-content/uploads/2014/01/Belbinteamroles360imagesourcebelbinu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5067"/>
            <a:ext cx="9144000" cy="26267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1337" y="1905000"/>
            <a:ext cx="5509453" cy="1569660"/>
          </a:xfrm>
          <a:prstGeom prst="rect">
            <a:avLst/>
          </a:prstGeom>
        </p:spPr>
        <p:txBody>
          <a:bodyPr wrap="square">
            <a:spAutoFit/>
          </a:bodyPr>
          <a:lstStyle/>
          <a:p>
            <a:r>
              <a:rPr lang="en-US" dirty="0" smtClean="0"/>
              <a:t>The Belbin Team Inventory is a behavioral test, also called the Belbin Self-Perception Inventory, Belbin Team Role Inventory, SPI or BTRSPI. </a:t>
            </a:r>
          </a:p>
          <a:p>
            <a:r>
              <a:rPr lang="en-US" dirty="0" smtClean="0"/>
              <a:t>It was devised by Meredith Belbin to measure preference for nine Team Roles; he had identified eight of those whilst studying numerous teams at Henley Management College.</a:t>
            </a:r>
            <a:endParaRPr lang="da-DK"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www.traininggearasia.com/wp-content/uploads/2013/01/screen-shot-2012-10-04-at-10-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7642982" cy="6781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83540"/>
          <a:stretch/>
        </p:blipFill>
        <p:spPr bwMode="auto">
          <a:xfrm>
            <a:off x="609600" y="0"/>
            <a:ext cx="7642982" cy="11162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73034"/>
          <a:stretch/>
        </p:blipFill>
        <p:spPr bwMode="auto">
          <a:xfrm>
            <a:off x="609600" y="0"/>
            <a:ext cx="7642982"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63023"/>
          <a:stretch/>
        </p:blipFill>
        <p:spPr bwMode="auto">
          <a:xfrm>
            <a:off x="609600" y="0"/>
            <a:ext cx="7642982" cy="25076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51788"/>
          <a:stretch/>
        </p:blipFill>
        <p:spPr bwMode="auto">
          <a:xfrm>
            <a:off x="609600" y="0"/>
            <a:ext cx="7642982" cy="32696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41865"/>
          <a:stretch/>
        </p:blipFill>
        <p:spPr bwMode="auto">
          <a:xfrm>
            <a:off x="609600" y="0"/>
            <a:ext cx="7642982" cy="3942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32191"/>
          <a:stretch/>
        </p:blipFill>
        <p:spPr bwMode="auto">
          <a:xfrm>
            <a:off x="609600" y="0"/>
            <a:ext cx="7642982" cy="45987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21684"/>
          <a:stretch/>
        </p:blipFill>
        <p:spPr bwMode="auto">
          <a:xfrm>
            <a:off x="609600" y="0"/>
            <a:ext cx="7642982" cy="53112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traininggearasia.com/wp-content/uploads/2013/01/screen-shot-2012-10-04-at-10-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b="11236"/>
          <a:stretch/>
        </p:blipFill>
        <p:spPr bwMode="auto">
          <a:xfrm>
            <a:off x="609600" y="0"/>
            <a:ext cx="7642982"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9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058"/>
                                        </p:tgtEl>
                                        <p:attrNameLst>
                                          <p:attrName>style.visibility</p:attrName>
                                        </p:attrNameLst>
                                      </p:cBhvr>
                                      <p:to>
                                        <p:strVal val="visible"/>
                                      </p:to>
                                    </p:set>
                                    <p:animEffect transition="in" filter="fade">
                                      <p:cBhvr>
                                        <p:cTn id="47"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81"/>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a:p>
        </p:txBody>
      </p:sp>
      <p:grpSp>
        <p:nvGrpSpPr>
          <p:cNvPr id="19458" name="Group 2"/>
          <p:cNvGrpSpPr>
            <a:grpSpLocks/>
          </p:cNvGrpSpPr>
          <p:nvPr/>
        </p:nvGrpSpPr>
        <p:grpSpPr bwMode="auto">
          <a:xfrm>
            <a:off x="304800" y="1752600"/>
            <a:ext cx="2012950" cy="1057275"/>
            <a:chOff x="288" y="1296"/>
            <a:chExt cx="1373" cy="666"/>
          </a:xfrm>
        </p:grpSpPr>
        <p:grpSp>
          <p:nvGrpSpPr>
            <p:cNvPr id="20704" name="Group 3"/>
            <p:cNvGrpSpPr>
              <a:grpSpLocks/>
            </p:cNvGrpSpPr>
            <p:nvPr/>
          </p:nvGrpSpPr>
          <p:grpSpPr bwMode="auto">
            <a:xfrm>
              <a:off x="882" y="1296"/>
              <a:ext cx="206" cy="160"/>
              <a:chOff x="5301" y="687"/>
              <a:chExt cx="206" cy="160"/>
            </a:xfrm>
          </p:grpSpPr>
          <p:sp>
            <p:nvSpPr>
              <p:cNvPr id="20706" name="Freeform 4"/>
              <p:cNvSpPr>
                <a:spLocks/>
              </p:cNvSpPr>
              <p:nvPr/>
            </p:nvSpPr>
            <p:spPr bwMode="auto">
              <a:xfrm>
                <a:off x="5301" y="707"/>
                <a:ext cx="206" cy="140"/>
              </a:xfrm>
              <a:custGeom>
                <a:avLst/>
                <a:gdLst>
                  <a:gd name="T0" fmla="*/ 0 w 411"/>
                  <a:gd name="T1" fmla="*/ 1 h 279"/>
                  <a:gd name="T2" fmla="*/ 1 w 411"/>
                  <a:gd name="T3" fmla="*/ 1 h 279"/>
                  <a:gd name="T4" fmla="*/ 1 w 411"/>
                  <a:gd name="T5" fmla="*/ 1 h 279"/>
                  <a:gd name="T6" fmla="*/ 1 w 411"/>
                  <a:gd name="T7" fmla="*/ 1 h 279"/>
                  <a:gd name="T8" fmla="*/ 1 w 411"/>
                  <a:gd name="T9" fmla="*/ 1 h 279"/>
                  <a:gd name="T10" fmla="*/ 1 w 411"/>
                  <a:gd name="T11" fmla="*/ 1 h 279"/>
                  <a:gd name="T12" fmla="*/ 1 w 411"/>
                  <a:gd name="T13" fmla="*/ 1 h 279"/>
                  <a:gd name="T14" fmla="*/ 1 w 411"/>
                  <a:gd name="T15" fmla="*/ 1 h 279"/>
                  <a:gd name="T16" fmla="*/ 1 w 411"/>
                  <a:gd name="T17" fmla="*/ 1 h 279"/>
                  <a:gd name="T18" fmla="*/ 1 w 411"/>
                  <a:gd name="T19" fmla="*/ 0 h 279"/>
                  <a:gd name="T20" fmla="*/ 2 w 411"/>
                  <a:gd name="T21" fmla="*/ 1 h 279"/>
                  <a:gd name="T22" fmla="*/ 2 w 411"/>
                  <a:gd name="T23" fmla="*/ 1 h 279"/>
                  <a:gd name="T24" fmla="*/ 2 w 411"/>
                  <a:gd name="T25" fmla="*/ 1 h 279"/>
                  <a:gd name="T26" fmla="*/ 2 w 411"/>
                  <a:gd name="T27" fmla="*/ 1 h 279"/>
                  <a:gd name="T28" fmla="*/ 2 w 411"/>
                  <a:gd name="T29" fmla="*/ 1 h 279"/>
                  <a:gd name="T30" fmla="*/ 2 w 411"/>
                  <a:gd name="T31" fmla="*/ 1 h 279"/>
                  <a:gd name="T32" fmla="*/ 2 w 411"/>
                  <a:gd name="T33" fmla="*/ 1 h 279"/>
                  <a:gd name="T34" fmla="*/ 2 w 411"/>
                  <a:gd name="T35" fmla="*/ 1 h 279"/>
                  <a:gd name="T36" fmla="*/ 2 w 411"/>
                  <a:gd name="T37" fmla="*/ 1 h 279"/>
                  <a:gd name="T38" fmla="*/ 2 w 411"/>
                  <a:gd name="T39" fmla="*/ 1 h 279"/>
                  <a:gd name="T40" fmla="*/ 2 w 411"/>
                  <a:gd name="T41" fmla="*/ 1 h 279"/>
                  <a:gd name="T42" fmla="*/ 2 w 411"/>
                  <a:gd name="T43" fmla="*/ 2 h 279"/>
                  <a:gd name="T44" fmla="*/ 1 w 411"/>
                  <a:gd name="T45" fmla="*/ 2 h 279"/>
                  <a:gd name="T46" fmla="*/ 1 w 411"/>
                  <a:gd name="T47" fmla="*/ 2 h 279"/>
                  <a:gd name="T48" fmla="*/ 1 w 411"/>
                  <a:gd name="T49" fmla="*/ 2 h 279"/>
                  <a:gd name="T50" fmla="*/ 1 w 411"/>
                  <a:gd name="T51" fmla="*/ 2 h 279"/>
                  <a:gd name="T52" fmla="*/ 1 w 411"/>
                  <a:gd name="T53" fmla="*/ 2 h 279"/>
                  <a:gd name="T54" fmla="*/ 1 w 411"/>
                  <a:gd name="T55" fmla="*/ 2 h 279"/>
                  <a:gd name="T56" fmla="*/ 1 w 411"/>
                  <a:gd name="T57" fmla="*/ 1 h 279"/>
                  <a:gd name="T58" fmla="*/ 1 w 411"/>
                  <a:gd name="T59" fmla="*/ 1 h 279"/>
                  <a:gd name="T60" fmla="*/ 1 w 411"/>
                  <a:gd name="T61" fmla="*/ 1 h 279"/>
                  <a:gd name="T62" fmla="*/ 1 w 411"/>
                  <a:gd name="T63" fmla="*/ 1 h 279"/>
                  <a:gd name="T64" fmla="*/ 0 w 411"/>
                  <a:gd name="T65" fmla="*/ 1 h 2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1"/>
                  <a:gd name="T100" fmla="*/ 0 h 279"/>
                  <a:gd name="T101" fmla="*/ 411 w 411"/>
                  <a:gd name="T102" fmla="*/ 279 h 2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1" h="279">
                    <a:moveTo>
                      <a:pt x="0" y="179"/>
                    </a:moveTo>
                    <a:lnTo>
                      <a:pt x="22" y="147"/>
                    </a:lnTo>
                    <a:lnTo>
                      <a:pt x="45" y="116"/>
                    </a:lnTo>
                    <a:lnTo>
                      <a:pt x="71" y="89"/>
                    </a:lnTo>
                    <a:lnTo>
                      <a:pt x="98" y="64"/>
                    </a:lnTo>
                    <a:lnTo>
                      <a:pt x="127" y="43"/>
                    </a:lnTo>
                    <a:lnTo>
                      <a:pt x="157" y="25"/>
                    </a:lnTo>
                    <a:lnTo>
                      <a:pt x="186" y="12"/>
                    </a:lnTo>
                    <a:lnTo>
                      <a:pt x="216" y="4"/>
                    </a:lnTo>
                    <a:lnTo>
                      <a:pt x="245" y="0"/>
                    </a:lnTo>
                    <a:lnTo>
                      <a:pt x="273" y="3"/>
                    </a:lnTo>
                    <a:lnTo>
                      <a:pt x="302" y="11"/>
                    </a:lnTo>
                    <a:lnTo>
                      <a:pt x="328" y="25"/>
                    </a:lnTo>
                    <a:lnTo>
                      <a:pt x="352" y="48"/>
                    </a:lnTo>
                    <a:lnTo>
                      <a:pt x="375" y="76"/>
                    </a:lnTo>
                    <a:lnTo>
                      <a:pt x="394" y="114"/>
                    </a:lnTo>
                    <a:lnTo>
                      <a:pt x="411" y="159"/>
                    </a:lnTo>
                    <a:lnTo>
                      <a:pt x="383" y="191"/>
                    </a:lnTo>
                    <a:lnTo>
                      <a:pt x="356" y="217"/>
                    </a:lnTo>
                    <a:lnTo>
                      <a:pt x="328" y="239"/>
                    </a:lnTo>
                    <a:lnTo>
                      <a:pt x="300" y="255"/>
                    </a:lnTo>
                    <a:lnTo>
                      <a:pt x="272" y="267"/>
                    </a:lnTo>
                    <a:lnTo>
                      <a:pt x="244" y="274"/>
                    </a:lnTo>
                    <a:lnTo>
                      <a:pt x="217" y="279"/>
                    </a:lnTo>
                    <a:lnTo>
                      <a:pt x="191" y="279"/>
                    </a:lnTo>
                    <a:lnTo>
                      <a:pt x="164" y="276"/>
                    </a:lnTo>
                    <a:lnTo>
                      <a:pt x="139" y="268"/>
                    </a:lnTo>
                    <a:lnTo>
                      <a:pt x="113" y="260"/>
                    </a:lnTo>
                    <a:lnTo>
                      <a:pt x="88" y="248"/>
                    </a:lnTo>
                    <a:lnTo>
                      <a:pt x="65" y="234"/>
                    </a:lnTo>
                    <a:lnTo>
                      <a:pt x="42" y="217"/>
                    </a:lnTo>
                    <a:lnTo>
                      <a:pt x="21" y="200"/>
                    </a:lnTo>
                    <a:lnTo>
                      <a:pt x="0" y="17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07" name="Freeform 5"/>
              <p:cNvSpPr>
                <a:spLocks/>
              </p:cNvSpPr>
              <p:nvPr/>
            </p:nvSpPr>
            <p:spPr bwMode="auto">
              <a:xfrm>
                <a:off x="5301" y="707"/>
                <a:ext cx="206" cy="140"/>
              </a:xfrm>
              <a:custGeom>
                <a:avLst/>
                <a:gdLst>
                  <a:gd name="T0" fmla="*/ 0 w 411"/>
                  <a:gd name="T1" fmla="*/ 1 h 279"/>
                  <a:gd name="T2" fmla="*/ 0 w 411"/>
                  <a:gd name="T3" fmla="*/ 1 h 279"/>
                  <a:gd name="T4" fmla="*/ 1 w 411"/>
                  <a:gd name="T5" fmla="*/ 1 h 279"/>
                  <a:gd name="T6" fmla="*/ 1 w 411"/>
                  <a:gd name="T7" fmla="*/ 1 h 279"/>
                  <a:gd name="T8" fmla="*/ 1 w 411"/>
                  <a:gd name="T9" fmla="*/ 1 h 279"/>
                  <a:gd name="T10" fmla="*/ 1 w 411"/>
                  <a:gd name="T11" fmla="*/ 1 h 279"/>
                  <a:gd name="T12" fmla="*/ 1 w 411"/>
                  <a:gd name="T13" fmla="*/ 1 h 279"/>
                  <a:gd name="T14" fmla="*/ 1 w 411"/>
                  <a:gd name="T15" fmla="*/ 1 h 279"/>
                  <a:gd name="T16" fmla="*/ 1 w 411"/>
                  <a:gd name="T17" fmla="*/ 1 h 279"/>
                  <a:gd name="T18" fmla="*/ 1 w 411"/>
                  <a:gd name="T19" fmla="*/ 1 h 279"/>
                  <a:gd name="T20" fmla="*/ 1 w 411"/>
                  <a:gd name="T21" fmla="*/ 0 h 279"/>
                  <a:gd name="T22" fmla="*/ 2 w 411"/>
                  <a:gd name="T23" fmla="*/ 1 h 279"/>
                  <a:gd name="T24" fmla="*/ 2 w 411"/>
                  <a:gd name="T25" fmla="*/ 1 h 279"/>
                  <a:gd name="T26" fmla="*/ 2 w 411"/>
                  <a:gd name="T27" fmla="*/ 1 h 279"/>
                  <a:gd name="T28" fmla="*/ 2 w 411"/>
                  <a:gd name="T29" fmla="*/ 1 h 279"/>
                  <a:gd name="T30" fmla="*/ 2 w 411"/>
                  <a:gd name="T31" fmla="*/ 1 h 279"/>
                  <a:gd name="T32" fmla="*/ 2 w 411"/>
                  <a:gd name="T33" fmla="*/ 1 h 279"/>
                  <a:gd name="T34" fmla="*/ 2 w 411"/>
                  <a:gd name="T35" fmla="*/ 1 h 279"/>
                  <a:gd name="T36" fmla="*/ 2 w 411"/>
                  <a:gd name="T37" fmla="*/ 1 h 279"/>
                  <a:gd name="T38" fmla="*/ 2 w 411"/>
                  <a:gd name="T39" fmla="*/ 1 h 279"/>
                  <a:gd name="T40" fmla="*/ 2 w 411"/>
                  <a:gd name="T41" fmla="*/ 1 h 279"/>
                  <a:gd name="T42" fmla="*/ 2 w 411"/>
                  <a:gd name="T43" fmla="*/ 1 h 279"/>
                  <a:gd name="T44" fmla="*/ 2 w 411"/>
                  <a:gd name="T45" fmla="*/ 1 h 279"/>
                  <a:gd name="T46" fmla="*/ 2 w 411"/>
                  <a:gd name="T47" fmla="*/ 2 h 279"/>
                  <a:gd name="T48" fmla="*/ 1 w 411"/>
                  <a:gd name="T49" fmla="*/ 2 h 279"/>
                  <a:gd name="T50" fmla="*/ 1 w 411"/>
                  <a:gd name="T51" fmla="*/ 2 h 279"/>
                  <a:gd name="T52" fmla="*/ 1 w 411"/>
                  <a:gd name="T53" fmla="*/ 2 h 279"/>
                  <a:gd name="T54" fmla="*/ 1 w 411"/>
                  <a:gd name="T55" fmla="*/ 2 h 279"/>
                  <a:gd name="T56" fmla="*/ 1 w 411"/>
                  <a:gd name="T57" fmla="*/ 2 h 279"/>
                  <a:gd name="T58" fmla="*/ 1 w 411"/>
                  <a:gd name="T59" fmla="*/ 2 h 279"/>
                  <a:gd name="T60" fmla="*/ 1 w 411"/>
                  <a:gd name="T61" fmla="*/ 1 h 279"/>
                  <a:gd name="T62" fmla="*/ 1 w 411"/>
                  <a:gd name="T63" fmla="*/ 1 h 279"/>
                  <a:gd name="T64" fmla="*/ 1 w 411"/>
                  <a:gd name="T65" fmla="*/ 1 h 279"/>
                  <a:gd name="T66" fmla="*/ 1 w 411"/>
                  <a:gd name="T67" fmla="*/ 1 h 279"/>
                  <a:gd name="T68" fmla="*/ 0 w 411"/>
                  <a:gd name="T69" fmla="*/ 1 h 2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11"/>
                  <a:gd name="T106" fmla="*/ 0 h 279"/>
                  <a:gd name="T107" fmla="*/ 411 w 411"/>
                  <a:gd name="T108" fmla="*/ 279 h 2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11" h="279">
                    <a:moveTo>
                      <a:pt x="0" y="179"/>
                    </a:moveTo>
                    <a:lnTo>
                      <a:pt x="0" y="179"/>
                    </a:lnTo>
                    <a:lnTo>
                      <a:pt x="22" y="147"/>
                    </a:lnTo>
                    <a:lnTo>
                      <a:pt x="45" y="116"/>
                    </a:lnTo>
                    <a:lnTo>
                      <a:pt x="71" y="89"/>
                    </a:lnTo>
                    <a:lnTo>
                      <a:pt x="98" y="64"/>
                    </a:lnTo>
                    <a:lnTo>
                      <a:pt x="127" y="43"/>
                    </a:lnTo>
                    <a:lnTo>
                      <a:pt x="157" y="25"/>
                    </a:lnTo>
                    <a:lnTo>
                      <a:pt x="186" y="12"/>
                    </a:lnTo>
                    <a:lnTo>
                      <a:pt x="216" y="4"/>
                    </a:lnTo>
                    <a:lnTo>
                      <a:pt x="245" y="0"/>
                    </a:lnTo>
                    <a:lnTo>
                      <a:pt x="273" y="3"/>
                    </a:lnTo>
                    <a:lnTo>
                      <a:pt x="302" y="11"/>
                    </a:lnTo>
                    <a:lnTo>
                      <a:pt x="328" y="25"/>
                    </a:lnTo>
                    <a:lnTo>
                      <a:pt x="352" y="48"/>
                    </a:lnTo>
                    <a:lnTo>
                      <a:pt x="375" y="76"/>
                    </a:lnTo>
                    <a:lnTo>
                      <a:pt x="394" y="114"/>
                    </a:lnTo>
                    <a:lnTo>
                      <a:pt x="411" y="159"/>
                    </a:lnTo>
                    <a:lnTo>
                      <a:pt x="383" y="191"/>
                    </a:lnTo>
                    <a:lnTo>
                      <a:pt x="356" y="217"/>
                    </a:lnTo>
                    <a:lnTo>
                      <a:pt x="328" y="239"/>
                    </a:lnTo>
                    <a:lnTo>
                      <a:pt x="300" y="255"/>
                    </a:lnTo>
                    <a:lnTo>
                      <a:pt x="272" y="267"/>
                    </a:lnTo>
                    <a:lnTo>
                      <a:pt x="244" y="274"/>
                    </a:lnTo>
                    <a:lnTo>
                      <a:pt x="217" y="279"/>
                    </a:lnTo>
                    <a:lnTo>
                      <a:pt x="191" y="279"/>
                    </a:lnTo>
                    <a:lnTo>
                      <a:pt x="164" y="276"/>
                    </a:lnTo>
                    <a:lnTo>
                      <a:pt x="139" y="268"/>
                    </a:lnTo>
                    <a:lnTo>
                      <a:pt x="113" y="260"/>
                    </a:lnTo>
                    <a:lnTo>
                      <a:pt x="88" y="248"/>
                    </a:lnTo>
                    <a:lnTo>
                      <a:pt x="65" y="234"/>
                    </a:lnTo>
                    <a:lnTo>
                      <a:pt x="42" y="217"/>
                    </a:lnTo>
                    <a:lnTo>
                      <a:pt x="21" y="200"/>
                    </a:lnTo>
                    <a:lnTo>
                      <a:pt x="0" y="17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08" name="Freeform 6"/>
              <p:cNvSpPr>
                <a:spLocks/>
              </p:cNvSpPr>
              <p:nvPr/>
            </p:nvSpPr>
            <p:spPr bwMode="auto">
              <a:xfrm>
                <a:off x="5303" y="720"/>
                <a:ext cx="197" cy="110"/>
              </a:xfrm>
              <a:custGeom>
                <a:avLst/>
                <a:gdLst>
                  <a:gd name="T0" fmla="*/ 0 w 393"/>
                  <a:gd name="T1" fmla="*/ 0 h 221"/>
                  <a:gd name="T2" fmla="*/ 1 w 393"/>
                  <a:gd name="T3" fmla="*/ 0 h 221"/>
                  <a:gd name="T4" fmla="*/ 1 w 393"/>
                  <a:gd name="T5" fmla="*/ 0 h 221"/>
                  <a:gd name="T6" fmla="*/ 1 w 393"/>
                  <a:gd name="T7" fmla="*/ 0 h 221"/>
                  <a:gd name="T8" fmla="*/ 1 w 393"/>
                  <a:gd name="T9" fmla="*/ 0 h 221"/>
                  <a:gd name="T10" fmla="*/ 1 w 393"/>
                  <a:gd name="T11" fmla="*/ 0 h 221"/>
                  <a:gd name="T12" fmla="*/ 1 w 393"/>
                  <a:gd name="T13" fmla="*/ 0 h 221"/>
                  <a:gd name="T14" fmla="*/ 1 w 393"/>
                  <a:gd name="T15" fmla="*/ 0 h 221"/>
                  <a:gd name="T16" fmla="*/ 1 w 393"/>
                  <a:gd name="T17" fmla="*/ 0 h 221"/>
                  <a:gd name="T18" fmla="*/ 1 w 393"/>
                  <a:gd name="T19" fmla="*/ 0 h 221"/>
                  <a:gd name="T20" fmla="*/ 2 w 393"/>
                  <a:gd name="T21" fmla="*/ 0 h 221"/>
                  <a:gd name="T22" fmla="*/ 2 w 393"/>
                  <a:gd name="T23" fmla="*/ 0 h 221"/>
                  <a:gd name="T24" fmla="*/ 2 w 393"/>
                  <a:gd name="T25" fmla="*/ 0 h 221"/>
                  <a:gd name="T26" fmla="*/ 2 w 393"/>
                  <a:gd name="T27" fmla="*/ 0 h 221"/>
                  <a:gd name="T28" fmla="*/ 2 w 393"/>
                  <a:gd name="T29" fmla="*/ 0 h 221"/>
                  <a:gd name="T30" fmla="*/ 2 w 393"/>
                  <a:gd name="T31" fmla="*/ 0 h 221"/>
                  <a:gd name="T32" fmla="*/ 2 w 393"/>
                  <a:gd name="T33" fmla="*/ 0 h 221"/>
                  <a:gd name="T34" fmla="*/ 2 w 393"/>
                  <a:gd name="T35" fmla="*/ 0 h 221"/>
                  <a:gd name="T36" fmla="*/ 2 w 393"/>
                  <a:gd name="T37" fmla="*/ 0 h 221"/>
                  <a:gd name="T38" fmla="*/ 2 w 393"/>
                  <a:gd name="T39" fmla="*/ 0 h 221"/>
                  <a:gd name="T40" fmla="*/ 2 w 393"/>
                  <a:gd name="T41" fmla="*/ 0 h 221"/>
                  <a:gd name="T42" fmla="*/ 2 w 393"/>
                  <a:gd name="T43" fmla="*/ 0 h 221"/>
                  <a:gd name="T44" fmla="*/ 2 w 393"/>
                  <a:gd name="T45" fmla="*/ 0 h 221"/>
                  <a:gd name="T46" fmla="*/ 2 w 393"/>
                  <a:gd name="T47" fmla="*/ 0 h 221"/>
                  <a:gd name="T48" fmla="*/ 1 w 393"/>
                  <a:gd name="T49" fmla="*/ 0 h 221"/>
                  <a:gd name="T50" fmla="*/ 1 w 393"/>
                  <a:gd name="T51" fmla="*/ 0 h 221"/>
                  <a:gd name="T52" fmla="*/ 1 w 393"/>
                  <a:gd name="T53" fmla="*/ 0 h 221"/>
                  <a:gd name="T54" fmla="*/ 1 w 393"/>
                  <a:gd name="T55" fmla="*/ 0 h 221"/>
                  <a:gd name="T56" fmla="*/ 1 w 393"/>
                  <a:gd name="T57" fmla="*/ 0 h 221"/>
                  <a:gd name="T58" fmla="*/ 1 w 393"/>
                  <a:gd name="T59" fmla="*/ 0 h 221"/>
                  <a:gd name="T60" fmla="*/ 1 w 393"/>
                  <a:gd name="T61" fmla="*/ 0 h 221"/>
                  <a:gd name="T62" fmla="*/ 1 w 393"/>
                  <a:gd name="T63" fmla="*/ 0 h 221"/>
                  <a:gd name="T64" fmla="*/ 0 w 393"/>
                  <a:gd name="T65" fmla="*/ 0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3"/>
                  <a:gd name="T100" fmla="*/ 0 h 221"/>
                  <a:gd name="T101" fmla="*/ 393 w 393"/>
                  <a:gd name="T102" fmla="*/ 221 h 2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3" h="221">
                    <a:moveTo>
                      <a:pt x="0" y="152"/>
                    </a:moveTo>
                    <a:lnTo>
                      <a:pt x="29" y="118"/>
                    </a:lnTo>
                    <a:lnTo>
                      <a:pt x="59" y="88"/>
                    </a:lnTo>
                    <a:lnTo>
                      <a:pt x="87" y="63"/>
                    </a:lnTo>
                    <a:lnTo>
                      <a:pt x="117" y="42"/>
                    </a:lnTo>
                    <a:lnTo>
                      <a:pt x="145" y="25"/>
                    </a:lnTo>
                    <a:lnTo>
                      <a:pt x="172" y="12"/>
                    </a:lnTo>
                    <a:lnTo>
                      <a:pt x="198" y="4"/>
                    </a:lnTo>
                    <a:lnTo>
                      <a:pt x="224" y="0"/>
                    </a:lnTo>
                    <a:lnTo>
                      <a:pt x="249" y="0"/>
                    </a:lnTo>
                    <a:lnTo>
                      <a:pt x="273" y="5"/>
                    </a:lnTo>
                    <a:lnTo>
                      <a:pt x="296" y="14"/>
                    </a:lnTo>
                    <a:lnTo>
                      <a:pt x="318" y="29"/>
                    </a:lnTo>
                    <a:lnTo>
                      <a:pt x="339" y="46"/>
                    </a:lnTo>
                    <a:lnTo>
                      <a:pt x="358" y="70"/>
                    </a:lnTo>
                    <a:lnTo>
                      <a:pt x="376" y="97"/>
                    </a:lnTo>
                    <a:lnTo>
                      <a:pt x="393" y="129"/>
                    </a:lnTo>
                    <a:lnTo>
                      <a:pt x="383" y="140"/>
                    </a:lnTo>
                    <a:lnTo>
                      <a:pt x="371" y="152"/>
                    </a:lnTo>
                    <a:lnTo>
                      <a:pt x="357" y="164"/>
                    </a:lnTo>
                    <a:lnTo>
                      <a:pt x="341" y="176"/>
                    </a:lnTo>
                    <a:lnTo>
                      <a:pt x="323" y="188"/>
                    </a:lnTo>
                    <a:lnTo>
                      <a:pt x="302" y="198"/>
                    </a:lnTo>
                    <a:lnTo>
                      <a:pt x="279" y="207"/>
                    </a:lnTo>
                    <a:lnTo>
                      <a:pt x="255" y="214"/>
                    </a:lnTo>
                    <a:lnTo>
                      <a:pt x="229" y="218"/>
                    </a:lnTo>
                    <a:lnTo>
                      <a:pt x="201" y="221"/>
                    </a:lnTo>
                    <a:lnTo>
                      <a:pt x="172" y="220"/>
                    </a:lnTo>
                    <a:lnTo>
                      <a:pt x="141" y="215"/>
                    </a:lnTo>
                    <a:lnTo>
                      <a:pt x="107" y="207"/>
                    </a:lnTo>
                    <a:lnTo>
                      <a:pt x="73" y="194"/>
                    </a:lnTo>
                    <a:lnTo>
                      <a:pt x="37" y="176"/>
                    </a:lnTo>
                    <a:lnTo>
                      <a:pt x="0"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09" name="Freeform 7"/>
              <p:cNvSpPr>
                <a:spLocks/>
              </p:cNvSpPr>
              <p:nvPr/>
            </p:nvSpPr>
            <p:spPr bwMode="auto">
              <a:xfrm>
                <a:off x="5303" y="720"/>
                <a:ext cx="197" cy="110"/>
              </a:xfrm>
              <a:custGeom>
                <a:avLst/>
                <a:gdLst>
                  <a:gd name="T0" fmla="*/ 0 w 393"/>
                  <a:gd name="T1" fmla="*/ 0 h 221"/>
                  <a:gd name="T2" fmla="*/ 0 w 393"/>
                  <a:gd name="T3" fmla="*/ 0 h 221"/>
                  <a:gd name="T4" fmla="*/ 1 w 393"/>
                  <a:gd name="T5" fmla="*/ 0 h 221"/>
                  <a:gd name="T6" fmla="*/ 1 w 393"/>
                  <a:gd name="T7" fmla="*/ 0 h 221"/>
                  <a:gd name="T8" fmla="*/ 1 w 393"/>
                  <a:gd name="T9" fmla="*/ 0 h 221"/>
                  <a:gd name="T10" fmla="*/ 1 w 393"/>
                  <a:gd name="T11" fmla="*/ 0 h 221"/>
                  <a:gd name="T12" fmla="*/ 1 w 393"/>
                  <a:gd name="T13" fmla="*/ 0 h 221"/>
                  <a:gd name="T14" fmla="*/ 1 w 393"/>
                  <a:gd name="T15" fmla="*/ 0 h 221"/>
                  <a:gd name="T16" fmla="*/ 1 w 393"/>
                  <a:gd name="T17" fmla="*/ 0 h 221"/>
                  <a:gd name="T18" fmla="*/ 1 w 393"/>
                  <a:gd name="T19" fmla="*/ 0 h 221"/>
                  <a:gd name="T20" fmla="*/ 1 w 393"/>
                  <a:gd name="T21" fmla="*/ 0 h 221"/>
                  <a:gd name="T22" fmla="*/ 2 w 393"/>
                  <a:gd name="T23" fmla="*/ 0 h 221"/>
                  <a:gd name="T24" fmla="*/ 2 w 393"/>
                  <a:gd name="T25" fmla="*/ 0 h 221"/>
                  <a:gd name="T26" fmla="*/ 2 w 393"/>
                  <a:gd name="T27" fmla="*/ 0 h 221"/>
                  <a:gd name="T28" fmla="*/ 2 w 393"/>
                  <a:gd name="T29" fmla="*/ 0 h 221"/>
                  <a:gd name="T30" fmla="*/ 2 w 393"/>
                  <a:gd name="T31" fmla="*/ 0 h 221"/>
                  <a:gd name="T32" fmla="*/ 2 w 393"/>
                  <a:gd name="T33" fmla="*/ 0 h 221"/>
                  <a:gd name="T34" fmla="*/ 2 w 393"/>
                  <a:gd name="T35" fmla="*/ 0 h 221"/>
                  <a:gd name="T36" fmla="*/ 2 w 393"/>
                  <a:gd name="T37" fmla="*/ 0 h 221"/>
                  <a:gd name="T38" fmla="*/ 2 w 393"/>
                  <a:gd name="T39" fmla="*/ 0 h 221"/>
                  <a:gd name="T40" fmla="*/ 2 w 393"/>
                  <a:gd name="T41" fmla="*/ 0 h 221"/>
                  <a:gd name="T42" fmla="*/ 2 w 393"/>
                  <a:gd name="T43" fmla="*/ 0 h 221"/>
                  <a:gd name="T44" fmla="*/ 2 w 393"/>
                  <a:gd name="T45" fmla="*/ 0 h 221"/>
                  <a:gd name="T46" fmla="*/ 2 w 393"/>
                  <a:gd name="T47" fmla="*/ 0 h 221"/>
                  <a:gd name="T48" fmla="*/ 2 w 393"/>
                  <a:gd name="T49" fmla="*/ 0 h 221"/>
                  <a:gd name="T50" fmla="*/ 2 w 393"/>
                  <a:gd name="T51" fmla="*/ 0 h 221"/>
                  <a:gd name="T52" fmla="*/ 1 w 393"/>
                  <a:gd name="T53" fmla="*/ 0 h 221"/>
                  <a:gd name="T54" fmla="*/ 1 w 393"/>
                  <a:gd name="T55" fmla="*/ 0 h 221"/>
                  <a:gd name="T56" fmla="*/ 1 w 393"/>
                  <a:gd name="T57" fmla="*/ 0 h 221"/>
                  <a:gd name="T58" fmla="*/ 1 w 393"/>
                  <a:gd name="T59" fmla="*/ 0 h 221"/>
                  <a:gd name="T60" fmla="*/ 1 w 393"/>
                  <a:gd name="T61" fmla="*/ 0 h 221"/>
                  <a:gd name="T62" fmla="*/ 1 w 393"/>
                  <a:gd name="T63" fmla="*/ 0 h 221"/>
                  <a:gd name="T64" fmla="*/ 1 w 393"/>
                  <a:gd name="T65" fmla="*/ 0 h 221"/>
                  <a:gd name="T66" fmla="*/ 1 w 393"/>
                  <a:gd name="T67" fmla="*/ 0 h 221"/>
                  <a:gd name="T68" fmla="*/ 0 w 393"/>
                  <a:gd name="T69" fmla="*/ 0 h 2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3"/>
                  <a:gd name="T106" fmla="*/ 0 h 221"/>
                  <a:gd name="T107" fmla="*/ 393 w 393"/>
                  <a:gd name="T108" fmla="*/ 221 h 2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3" h="221">
                    <a:moveTo>
                      <a:pt x="0" y="152"/>
                    </a:moveTo>
                    <a:lnTo>
                      <a:pt x="0" y="152"/>
                    </a:lnTo>
                    <a:lnTo>
                      <a:pt x="29" y="118"/>
                    </a:lnTo>
                    <a:lnTo>
                      <a:pt x="59" y="88"/>
                    </a:lnTo>
                    <a:lnTo>
                      <a:pt x="87" y="63"/>
                    </a:lnTo>
                    <a:lnTo>
                      <a:pt x="117" y="42"/>
                    </a:lnTo>
                    <a:lnTo>
                      <a:pt x="145" y="25"/>
                    </a:lnTo>
                    <a:lnTo>
                      <a:pt x="172" y="12"/>
                    </a:lnTo>
                    <a:lnTo>
                      <a:pt x="198" y="4"/>
                    </a:lnTo>
                    <a:lnTo>
                      <a:pt x="224" y="0"/>
                    </a:lnTo>
                    <a:lnTo>
                      <a:pt x="249" y="0"/>
                    </a:lnTo>
                    <a:lnTo>
                      <a:pt x="273" y="5"/>
                    </a:lnTo>
                    <a:lnTo>
                      <a:pt x="296" y="14"/>
                    </a:lnTo>
                    <a:lnTo>
                      <a:pt x="318" y="29"/>
                    </a:lnTo>
                    <a:lnTo>
                      <a:pt x="339" y="46"/>
                    </a:lnTo>
                    <a:lnTo>
                      <a:pt x="358" y="70"/>
                    </a:lnTo>
                    <a:lnTo>
                      <a:pt x="376" y="97"/>
                    </a:lnTo>
                    <a:lnTo>
                      <a:pt x="393" y="129"/>
                    </a:lnTo>
                    <a:lnTo>
                      <a:pt x="383" y="140"/>
                    </a:lnTo>
                    <a:lnTo>
                      <a:pt x="371" y="152"/>
                    </a:lnTo>
                    <a:lnTo>
                      <a:pt x="357" y="164"/>
                    </a:lnTo>
                    <a:lnTo>
                      <a:pt x="341" y="176"/>
                    </a:lnTo>
                    <a:lnTo>
                      <a:pt x="323" y="188"/>
                    </a:lnTo>
                    <a:lnTo>
                      <a:pt x="302" y="198"/>
                    </a:lnTo>
                    <a:lnTo>
                      <a:pt x="279" y="207"/>
                    </a:lnTo>
                    <a:lnTo>
                      <a:pt x="255" y="214"/>
                    </a:lnTo>
                    <a:lnTo>
                      <a:pt x="229" y="218"/>
                    </a:lnTo>
                    <a:lnTo>
                      <a:pt x="201" y="221"/>
                    </a:lnTo>
                    <a:lnTo>
                      <a:pt x="172" y="220"/>
                    </a:lnTo>
                    <a:lnTo>
                      <a:pt x="141" y="215"/>
                    </a:lnTo>
                    <a:lnTo>
                      <a:pt x="107" y="207"/>
                    </a:lnTo>
                    <a:lnTo>
                      <a:pt x="73" y="194"/>
                    </a:lnTo>
                    <a:lnTo>
                      <a:pt x="37" y="176"/>
                    </a:lnTo>
                    <a:lnTo>
                      <a:pt x="0" y="15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10" name="Freeform 8"/>
              <p:cNvSpPr>
                <a:spLocks/>
              </p:cNvSpPr>
              <p:nvPr/>
            </p:nvSpPr>
            <p:spPr bwMode="auto">
              <a:xfrm>
                <a:off x="5309" y="739"/>
                <a:ext cx="188" cy="81"/>
              </a:xfrm>
              <a:custGeom>
                <a:avLst/>
                <a:gdLst>
                  <a:gd name="T0" fmla="*/ 0 w 375"/>
                  <a:gd name="T1" fmla="*/ 0 h 163"/>
                  <a:gd name="T2" fmla="*/ 1 w 375"/>
                  <a:gd name="T3" fmla="*/ 0 h 163"/>
                  <a:gd name="T4" fmla="*/ 1 w 375"/>
                  <a:gd name="T5" fmla="*/ 0 h 163"/>
                  <a:gd name="T6" fmla="*/ 1 w 375"/>
                  <a:gd name="T7" fmla="*/ 0 h 163"/>
                  <a:gd name="T8" fmla="*/ 1 w 375"/>
                  <a:gd name="T9" fmla="*/ 0 h 163"/>
                  <a:gd name="T10" fmla="*/ 1 w 375"/>
                  <a:gd name="T11" fmla="*/ 0 h 163"/>
                  <a:gd name="T12" fmla="*/ 1 w 375"/>
                  <a:gd name="T13" fmla="*/ 0 h 163"/>
                  <a:gd name="T14" fmla="*/ 1 w 375"/>
                  <a:gd name="T15" fmla="*/ 0 h 163"/>
                  <a:gd name="T16" fmla="*/ 1 w 375"/>
                  <a:gd name="T17" fmla="*/ 0 h 163"/>
                  <a:gd name="T18" fmla="*/ 1 w 375"/>
                  <a:gd name="T19" fmla="*/ 0 h 163"/>
                  <a:gd name="T20" fmla="*/ 1 w 375"/>
                  <a:gd name="T21" fmla="*/ 0 h 163"/>
                  <a:gd name="T22" fmla="*/ 2 w 375"/>
                  <a:gd name="T23" fmla="*/ 0 h 163"/>
                  <a:gd name="T24" fmla="*/ 2 w 375"/>
                  <a:gd name="T25" fmla="*/ 0 h 163"/>
                  <a:gd name="T26" fmla="*/ 2 w 375"/>
                  <a:gd name="T27" fmla="*/ 0 h 163"/>
                  <a:gd name="T28" fmla="*/ 2 w 375"/>
                  <a:gd name="T29" fmla="*/ 0 h 163"/>
                  <a:gd name="T30" fmla="*/ 2 w 375"/>
                  <a:gd name="T31" fmla="*/ 0 h 163"/>
                  <a:gd name="T32" fmla="*/ 2 w 375"/>
                  <a:gd name="T33" fmla="*/ 0 h 163"/>
                  <a:gd name="T34" fmla="*/ 2 w 375"/>
                  <a:gd name="T35" fmla="*/ 0 h 163"/>
                  <a:gd name="T36" fmla="*/ 2 w 375"/>
                  <a:gd name="T37" fmla="*/ 0 h 163"/>
                  <a:gd name="T38" fmla="*/ 2 w 375"/>
                  <a:gd name="T39" fmla="*/ 0 h 163"/>
                  <a:gd name="T40" fmla="*/ 2 w 375"/>
                  <a:gd name="T41" fmla="*/ 0 h 163"/>
                  <a:gd name="T42" fmla="*/ 2 w 375"/>
                  <a:gd name="T43" fmla="*/ 0 h 163"/>
                  <a:gd name="T44" fmla="*/ 1 w 375"/>
                  <a:gd name="T45" fmla="*/ 0 h 163"/>
                  <a:gd name="T46" fmla="*/ 1 w 375"/>
                  <a:gd name="T47" fmla="*/ 0 h 163"/>
                  <a:gd name="T48" fmla="*/ 1 w 375"/>
                  <a:gd name="T49" fmla="*/ 0 h 163"/>
                  <a:gd name="T50" fmla="*/ 1 w 375"/>
                  <a:gd name="T51" fmla="*/ 0 h 163"/>
                  <a:gd name="T52" fmla="*/ 1 w 375"/>
                  <a:gd name="T53" fmla="*/ 0 h 163"/>
                  <a:gd name="T54" fmla="*/ 1 w 375"/>
                  <a:gd name="T55" fmla="*/ 0 h 163"/>
                  <a:gd name="T56" fmla="*/ 1 w 375"/>
                  <a:gd name="T57" fmla="*/ 0 h 163"/>
                  <a:gd name="T58" fmla="*/ 1 w 375"/>
                  <a:gd name="T59" fmla="*/ 0 h 163"/>
                  <a:gd name="T60" fmla="*/ 1 w 375"/>
                  <a:gd name="T61" fmla="*/ 0 h 163"/>
                  <a:gd name="T62" fmla="*/ 1 w 375"/>
                  <a:gd name="T63" fmla="*/ 0 h 163"/>
                  <a:gd name="T64" fmla="*/ 0 w 37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5"/>
                  <a:gd name="T100" fmla="*/ 0 h 163"/>
                  <a:gd name="T101" fmla="*/ 375 w 37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5" h="163">
                    <a:moveTo>
                      <a:pt x="0" y="114"/>
                    </a:moveTo>
                    <a:lnTo>
                      <a:pt x="25" y="87"/>
                    </a:lnTo>
                    <a:lnTo>
                      <a:pt x="50" y="64"/>
                    </a:lnTo>
                    <a:lnTo>
                      <a:pt x="76" y="44"/>
                    </a:lnTo>
                    <a:lnTo>
                      <a:pt x="103" y="29"/>
                    </a:lnTo>
                    <a:lnTo>
                      <a:pt x="129" y="17"/>
                    </a:lnTo>
                    <a:lnTo>
                      <a:pt x="155" y="7"/>
                    </a:lnTo>
                    <a:lnTo>
                      <a:pt x="181" y="2"/>
                    </a:lnTo>
                    <a:lnTo>
                      <a:pt x="207" y="0"/>
                    </a:lnTo>
                    <a:lnTo>
                      <a:pt x="232" y="1"/>
                    </a:lnTo>
                    <a:lnTo>
                      <a:pt x="256" y="6"/>
                    </a:lnTo>
                    <a:lnTo>
                      <a:pt x="280" y="13"/>
                    </a:lnTo>
                    <a:lnTo>
                      <a:pt x="302" y="23"/>
                    </a:lnTo>
                    <a:lnTo>
                      <a:pt x="323" y="36"/>
                    </a:lnTo>
                    <a:lnTo>
                      <a:pt x="342" y="52"/>
                    </a:lnTo>
                    <a:lnTo>
                      <a:pt x="359" y="70"/>
                    </a:lnTo>
                    <a:lnTo>
                      <a:pt x="375" y="91"/>
                    </a:lnTo>
                    <a:lnTo>
                      <a:pt x="352" y="112"/>
                    </a:lnTo>
                    <a:lnTo>
                      <a:pt x="330" y="128"/>
                    </a:lnTo>
                    <a:lnTo>
                      <a:pt x="308" y="140"/>
                    </a:lnTo>
                    <a:lnTo>
                      <a:pt x="288" y="151"/>
                    </a:lnTo>
                    <a:lnTo>
                      <a:pt x="266" y="157"/>
                    </a:lnTo>
                    <a:lnTo>
                      <a:pt x="246" y="160"/>
                    </a:lnTo>
                    <a:lnTo>
                      <a:pt x="226" y="163"/>
                    </a:lnTo>
                    <a:lnTo>
                      <a:pt x="205" y="161"/>
                    </a:lnTo>
                    <a:lnTo>
                      <a:pt x="184" y="159"/>
                    </a:lnTo>
                    <a:lnTo>
                      <a:pt x="162" y="156"/>
                    </a:lnTo>
                    <a:lnTo>
                      <a:pt x="139" y="151"/>
                    </a:lnTo>
                    <a:lnTo>
                      <a:pt x="115" y="144"/>
                    </a:lnTo>
                    <a:lnTo>
                      <a:pt x="88" y="137"/>
                    </a:lnTo>
                    <a:lnTo>
                      <a:pt x="61" y="129"/>
                    </a:lnTo>
                    <a:lnTo>
                      <a:pt x="31" y="121"/>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11" name="Freeform 9"/>
              <p:cNvSpPr>
                <a:spLocks/>
              </p:cNvSpPr>
              <p:nvPr/>
            </p:nvSpPr>
            <p:spPr bwMode="auto">
              <a:xfrm>
                <a:off x="5342" y="742"/>
                <a:ext cx="58" cy="58"/>
              </a:xfrm>
              <a:custGeom>
                <a:avLst/>
                <a:gdLst>
                  <a:gd name="T0" fmla="*/ 0 w 117"/>
                  <a:gd name="T1" fmla="*/ 0 h 117"/>
                  <a:gd name="T2" fmla="*/ 0 w 117"/>
                  <a:gd name="T3" fmla="*/ 0 h 117"/>
                  <a:gd name="T4" fmla="*/ 0 w 117"/>
                  <a:gd name="T5" fmla="*/ 0 h 117"/>
                  <a:gd name="T6" fmla="*/ 0 w 117"/>
                  <a:gd name="T7" fmla="*/ 0 h 117"/>
                  <a:gd name="T8" fmla="*/ 0 w 117"/>
                  <a:gd name="T9" fmla="*/ 0 h 117"/>
                  <a:gd name="T10" fmla="*/ 0 w 117"/>
                  <a:gd name="T11" fmla="*/ 0 h 117"/>
                  <a:gd name="T12" fmla="*/ 0 w 117"/>
                  <a:gd name="T13" fmla="*/ 0 h 117"/>
                  <a:gd name="T14" fmla="*/ 0 w 117"/>
                  <a:gd name="T15" fmla="*/ 0 h 117"/>
                  <a:gd name="T16" fmla="*/ 0 w 117"/>
                  <a:gd name="T17" fmla="*/ 0 h 117"/>
                  <a:gd name="T18" fmla="*/ 0 w 117"/>
                  <a:gd name="T19" fmla="*/ 0 h 117"/>
                  <a:gd name="T20" fmla="*/ 0 w 117"/>
                  <a:gd name="T21" fmla="*/ 0 h 117"/>
                  <a:gd name="T22" fmla="*/ 0 w 117"/>
                  <a:gd name="T23" fmla="*/ 0 h 117"/>
                  <a:gd name="T24" fmla="*/ 0 w 117"/>
                  <a:gd name="T25" fmla="*/ 0 h 117"/>
                  <a:gd name="T26" fmla="*/ 0 w 117"/>
                  <a:gd name="T27" fmla="*/ 0 h 117"/>
                  <a:gd name="T28" fmla="*/ 0 w 117"/>
                  <a:gd name="T29" fmla="*/ 0 h 117"/>
                  <a:gd name="T30" fmla="*/ 0 w 117"/>
                  <a:gd name="T31" fmla="*/ 0 h 117"/>
                  <a:gd name="T32" fmla="*/ 0 w 117"/>
                  <a:gd name="T33" fmla="*/ 0 h 117"/>
                  <a:gd name="T34" fmla="*/ 0 w 117"/>
                  <a:gd name="T35" fmla="*/ 0 h 117"/>
                  <a:gd name="T36" fmla="*/ 0 w 117"/>
                  <a:gd name="T37" fmla="*/ 0 h 117"/>
                  <a:gd name="T38" fmla="*/ 0 w 117"/>
                  <a:gd name="T39" fmla="*/ 0 h 117"/>
                  <a:gd name="T40" fmla="*/ 0 w 117"/>
                  <a:gd name="T41" fmla="*/ 0 h 117"/>
                  <a:gd name="T42" fmla="*/ 0 w 117"/>
                  <a:gd name="T43" fmla="*/ 0 h 117"/>
                  <a:gd name="T44" fmla="*/ 0 w 117"/>
                  <a:gd name="T45" fmla="*/ 0 h 117"/>
                  <a:gd name="T46" fmla="*/ 0 w 117"/>
                  <a:gd name="T47" fmla="*/ 0 h 117"/>
                  <a:gd name="T48" fmla="*/ 0 w 117"/>
                  <a:gd name="T49" fmla="*/ 0 h 1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117"/>
                  <a:gd name="T77" fmla="*/ 117 w 117"/>
                  <a:gd name="T78" fmla="*/ 117 h 1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117">
                    <a:moveTo>
                      <a:pt x="0" y="44"/>
                    </a:moveTo>
                    <a:lnTo>
                      <a:pt x="4" y="67"/>
                    </a:lnTo>
                    <a:lnTo>
                      <a:pt x="11" y="84"/>
                    </a:lnTo>
                    <a:lnTo>
                      <a:pt x="20" y="98"/>
                    </a:lnTo>
                    <a:lnTo>
                      <a:pt x="31" y="107"/>
                    </a:lnTo>
                    <a:lnTo>
                      <a:pt x="44" y="113"/>
                    </a:lnTo>
                    <a:lnTo>
                      <a:pt x="56" y="117"/>
                    </a:lnTo>
                    <a:lnTo>
                      <a:pt x="69" y="115"/>
                    </a:lnTo>
                    <a:lnTo>
                      <a:pt x="81" y="112"/>
                    </a:lnTo>
                    <a:lnTo>
                      <a:pt x="92" y="106"/>
                    </a:lnTo>
                    <a:lnTo>
                      <a:pt x="102" y="96"/>
                    </a:lnTo>
                    <a:lnTo>
                      <a:pt x="110" y="86"/>
                    </a:lnTo>
                    <a:lnTo>
                      <a:pt x="115" y="71"/>
                    </a:lnTo>
                    <a:lnTo>
                      <a:pt x="117" y="56"/>
                    </a:lnTo>
                    <a:lnTo>
                      <a:pt x="116" y="39"/>
                    </a:lnTo>
                    <a:lnTo>
                      <a:pt x="111" y="20"/>
                    </a:lnTo>
                    <a:lnTo>
                      <a:pt x="101" y="0"/>
                    </a:lnTo>
                    <a:lnTo>
                      <a:pt x="88" y="3"/>
                    </a:lnTo>
                    <a:lnTo>
                      <a:pt x="77" y="5"/>
                    </a:lnTo>
                    <a:lnTo>
                      <a:pt x="66" y="9"/>
                    </a:lnTo>
                    <a:lnTo>
                      <a:pt x="56" y="12"/>
                    </a:lnTo>
                    <a:lnTo>
                      <a:pt x="44" y="18"/>
                    </a:lnTo>
                    <a:lnTo>
                      <a:pt x="31" y="25"/>
                    </a:lnTo>
                    <a:lnTo>
                      <a:pt x="17" y="33"/>
                    </a:lnTo>
                    <a:lnTo>
                      <a:pt x="0" y="4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12" name="Freeform 10"/>
              <p:cNvSpPr>
                <a:spLocks/>
              </p:cNvSpPr>
              <p:nvPr/>
            </p:nvSpPr>
            <p:spPr bwMode="auto">
              <a:xfrm>
                <a:off x="5342" y="742"/>
                <a:ext cx="58" cy="58"/>
              </a:xfrm>
              <a:custGeom>
                <a:avLst/>
                <a:gdLst>
                  <a:gd name="T0" fmla="*/ 0 w 117"/>
                  <a:gd name="T1" fmla="*/ 0 h 117"/>
                  <a:gd name="T2" fmla="*/ 0 w 117"/>
                  <a:gd name="T3" fmla="*/ 0 h 117"/>
                  <a:gd name="T4" fmla="*/ 0 w 117"/>
                  <a:gd name="T5" fmla="*/ 0 h 117"/>
                  <a:gd name="T6" fmla="*/ 0 w 117"/>
                  <a:gd name="T7" fmla="*/ 0 h 117"/>
                  <a:gd name="T8" fmla="*/ 0 w 117"/>
                  <a:gd name="T9" fmla="*/ 0 h 117"/>
                  <a:gd name="T10" fmla="*/ 0 w 117"/>
                  <a:gd name="T11" fmla="*/ 0 h 117"/>
                  <a:gd name="T12" fmla="*/ 0 w 117"/>
                  <a:gd name="T13" fmla="*/ 0 h 117"/>
                  <a:gd name="T14" fmla="*/ 0 w 117"/>
                  <a:gd name="T15" fmla="*/ 0 h 117"/>
                  <a:gd name="T16" fmla="*/ 0 w 117"/>
                  <a:gd name="T17" fmla="*/ 0 h 117"/>
                  <a:gd name="T18" fmla="*/ 0 w 117"/>
                  <a:gd name="T19" fmla="*/ 0 h 117"/>
                  <a:gd name="T20" fmla="*/ 0 w 117"/>
                  <a:gd name="T21" fmla="*/ 0 h 117"/>
                  <a:gd name="T22" fmla="*/ 0 w 117"/>
                  <a:gd name="T23" fmla="*/ 0 h 117"/>
                  <a:gd name="T24" fmla="*/ 0 w 117"/>
                  <a:gd name="T25" fmla="*/ 0 h 117"/>
                  <a:gd name="T26" fmla="*/ 0 w 117"/>
                  <a:gd name="T27" fmla="*/ 0 h 117"/>
                  <a:gd name="T28" fmla="*/ 0 w 117"/>
                  <a:gd name="T29" fmla="*/ 0 h 117"/>
                  <a:gd name="T30" fmla="*/ 0 w 117"/>
                  <a:gd name="T31" fmla="*/ 0 h 117"/>
                  <a:gd name="T32" fmla="*/ 0 w 117"/>
                  <a:gd name="T33" fmla="*/ 0 h 117"/>
                  <a:gd name="T34" fmla="*/ 0 w 117"/>
                  <a:gd name="T35" fmla="*/ 0 h 117"/>
                  <a:gd name="T36" fmla="*/ 0 w 117"/>
                  <a:gd name="T37" fmla="*/ 0 h 117"/>
                  <a:gd name="T38" fmla="*/ 0 w 117"/>
                  <a:gd name="T39" fmla="*/ 0 h 117"/>
                  <a:gd name="T40" fmla="*/ 0 w 117"/>
                  <a:gd name="T41" fmla="*/ 0 h 117"/>
                  <a:gd name="T42" fmla="*/ 0 w 117"/>
                  <a:gd name="T43" fmla="*/ 0 h 117"/>
                  <a:gd name="T44" fmla="*/ 0 w 117"/>
                  <a:gd name="T45" fmla="*/ 0 h 117"/>
                  <a:gd name="T46" fmla="*/ 0 w 117"/>
                  <a:gd name="T47" fmla="*/ 0 h 117"/>
                  <a:gd name="T48" fmla="*/ 0 w 117"/>
                  <a:gd name="T49" fmla="*/ 0 h 117"/>
                  <a:gd name="T50" fmla="*/ 0 w 117"/>
                  <a:gd name="T51" fmla="*/ 0 h 117"/>
                  <a:gd name="T52" fmla="*/ 0 w 117"/>
                  <a:gd name="T53" fmla="*/ 0 h 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7"/>
                  <a:gd name="T82" fmla="*/ 0 h 117"/>
                  <a:gd name="T83" fmla="*/ 117 w 117"/>
                  <a:gd name="T84" fmla="*/ 117 h 1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7" h="117">
                    <a:moveTo>
                      <a:pt x="0" y="44"/>
                    </a:moveTo>
                    <a:lnTo>
                      <a:pt x="0" y="44"/>
                    </a:lnTo>
                    <a:lnTo>
                      <a:pt x="4" y="67"/>
                    </a:lnTo>
                    <a:lnTo>
                      <a:pt x="11" y="84"/>
                    </a:lnTo>
                    <a:lnTo>
                      <a:pt x="20" y="98"/>
                    </a:lnTo>
                    <a:lnTo>
                      <a:pt x="31" y="107"/>
                    </a:lnTo>
                    <a:lnTo>
                      <a:pt x="44" y="113"/>
                    </a:lnTo>
                    <a:lnTo>
                      <a:pt x="56" y="117"/>
                    </a:lnTo>
                    <a:lnTo>
                      <a:pt x="69" y="115"/>
                    </a:lnTo>
                    <a:lnTo>
                      <a:pt x="81" y="112"/>
                    </a:lnTo>
                    <a:lnTo>
                      <a:pt x="92" y="106"/>
                    </a:lnTo>
                    <a:lnTo>
                      <a:pt x="102" y="96"/>
                    </a:lnTo>
                    <a:lnTo>
                      <a:pt x="110" y="86"/>
                    </a:lnTo>
                    <a:lnTo>
                      <a:pt x="115" y="71"/>
                    </a:lnTo>
                    <a:lnTo>
                      <a:pt x="117" y="56"/>
                    </a:lnTo>
                    <a:lnTo>
                      <a:pt x="116" y="39"/>
                    </a:lnTo>
                    <a:lnTo>
                      <a:pt x="111" y="20"/>
                    </a:lnTo>
                    <a:lnTo>
                      <a:pt x="101" y="0"/>
                    </a:lnTo>
                    <a:lnTo>
                      <a:pt x="88" y="3"/>
                    </a:lnTo>
                    <a:lnTo>
                      <a:pt x="77" y="5"/>
                    </a:lnTo>
                    <a:lnTo>
                      <a:pt x="66" y="9"/>
                    </a:lnTo>
                    <a:lnTo>
                      <a:pt x="56" y="12"/>
                    </a:lnTo>
                    <a:lnTo>
                      <a:pt x="44" y="18"/>
                    </a:lnTo>
                    <a:lnTo>
                      <a:pt x="31" y="25"/>
                    </a:lnTo>
                    <a:lnTo>
                      <a:pt x="17" y="33"/>
                    </a:lnTo>
                    <a:lnTo>
                      <a:pt x="0" y="4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13" name="Freeform 11"/>
              <p:cNvSpPr>
                <a:spLocks/>
              </p:cNvSpPr>
              <p:nvPr/>
            </p:nvSpPr>
            <p:spPr bwMode="auto">
              <a:xfrm>
                <a:off x="5320" y="687"/>
                <a:ext cx="135" cy="85"/>
              </a:xfrm>
              <a:custGeom>
                <a:avLst/>
                <a:gdLst>
                  <a:gd name="T0" fmla="*/ 0 w 270"/>
                  <a:gd name="T1" fmla="*/ 1 h 169"/>
                  <a:gd name="T2" fmla="*/ 1 w 270"/>
                  <a:gd name="T3" fmla="*/ 1 h 169"/>
                  <a:gd name="T4" fmla="*/ 1 w 270"/>
                  <a:gd name="T5" fmla="*/ 1 h 169"/>
                  <a:gd name="T6" fmla="*/ 1 w 270"/>
                  <a:gd name="T7" fmla="*/ 1 h 169"/>
                  <a:gd name="T8" fmla="*/ 1 w 270"/>
                  <a:gd name="T9" fmla="*/ 1 h 169"/>
                  <a:gd name="T10" fmla="*/ 1 w 270"/>
                  <a:gd name="T11" fmla="*/ 1 h 169"/>
                  <a:gd name="T12" fmla="*/ 1 w 270"/>
                  <a:gd name="T13" fmla="*/ 1 h 169"/>
                  <a:gd name="T14" fmla="*/ 1 w 270"/>
                  <a:gd name="T15" fmla="*/ 1 h 169"/>
                  <a:gd name="T16" fmla="*/ 1 w 270"/>
                  <a:gd name="T17" fmla="*/ 1 h 169"/>
                  <a:gd name="T18" fmla="*/ 1 w 270"/>
                  <a:gd name="T19" fmla="*/ 1 h 169"/>
                  <a:gd name="T20" fmla="*/ 1 w 270"/>
                  <a:gd name="T21" fmla="*/ 1 h 169"/>
                  <a:gd name="T22" fmla="*/ 1 w 270"/>
                  <a:gd name="T23" fmla="*/ 0 h 169"/>
                  <a:gd name="T24" fmla="*/ 1 w 270"/>
                  <a:gd name="T25" fmla="*/ 0 h 169"/>
                  <a:gd name="T26" fmla="*/ 1 w 270"/>
                  <a:gd name="T27" fmla="*/ 1 h 169"/>
                  <a:gd name="T28" fmla="*/ 1 w 270"/>
                  <a:gd name="T29" fmla="*/ 1 h 169"/>
                  <a:gd name="T30" fmla="*/ 1 w 270"/>
                  <a:gd name="T31" fmla="*/ 1 h 169"/>
                  <a:gd name="T32" fmla="*/ 2 w 270"/>
                  <a:gd name="T33" fmla="*/ 1 h 169"/>
                  <a:gd name="T34" fmla="*/ 1 w 270"/>
                  <a:gd name="T35" fmla="*/ 1 h 169"/>
                  <a:gd name="T36" fmla="*/ 1 w 270"/>
                  <a:gd name="T37" fmla="*/ 1 h 169"/>
                  <a:gd name="T38" fmla="*/ 1 w 270"/>
                  <a:gd name="T39" fmla="*/ 1 h 169"/>
                  <a:gd name="T40" fmla="*/ 1 w 270"/>
                  <a:gd name="T41" fmla="*/ 1 h 169"/>
                  <a:gd name="T42" fmla="*/ 1 w 270"/>
                  <a:gd name="T43" fmla="*/ 1 h 169"/>
                  <a:gd name="T44" fmla="*/ 1 w 270"/>
                  <a:gd name="T45" fmla="*/ 1 h 169"/>
                  <a:gd name="T46" fmla="*/ 1 w 270"/>
                  <a:gd name="T47" fmla="*/ 1 h 169"/>
                  <a:gd name="T48" fmla="*/ 1 w 270"/>
                  <a:gd name="T49" fmla="*/ 1 h 169"/>
                  <a:gd name="T50" fmla="*/ 1 w 270"/>
                  <a:gd name="T51" fmla="*/ 1 h 169"/>
                  <a:gd name="T52" fmla="*/ 1 w 270"/>
                  <a:gd name="T53" fmla="*/ 1 h 169"/>
                  <a:gd name="T54" fmla="*/ 1 w 270"/>
                  <a:gd name="T55" fmla="*/ 1 h 169"/>
                  <a:gd name="T56" fmla="*/ 1 w 270"/>
                  <a:gd name="T57" fmla="*/ 1 h 169"/>
                  <a:gd name="T58" fmla="*/ 1 w 270"/>
                  <a:gd name="T59" fmla="*/ 1 h 169"/>
                  <a:gd name="T60" fmla="*/ 1 w 270"/>
                  <a:gd name="T61" fmla="*/ 1 h 169"/>
                  <a:gd name="T62" fmla="*/ 1 w 270"/>
                  <a:gd name="T63" fmla="*/ 1 h 169"/>
                  <a:gd name="T64" fmla="*/ 0 w 270"/>
                  <a:gd name="T65" fmla="*/ 1 h 1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169"/>
                  <a:gd name="T101" fmla="*/ 270 w 270"/>
                  <a:gd name="T102" fmla="*/ 169 h 1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169">
                    <a:moveTo>
                      <a:pt x="0" y="169"/>
                    </a:moveTo>
                    <a:lnTo>
                      <a:pt x="19" y="128"/>
                    </a:lnTo>
                    <a:lnTo>
                      <a:pt x="29" y="109"/>
                    </a:lnTo>
                    <a:lnTo>
                      <a:pt x="43" y="93"/>
                    </a:lnTo>
                    <a:lnTo>
                      <a:pt x="55" y="75"/>
                    </a:lnTo>
                    <a:lnTo>
                      <a:pt x="73" y="58"/>
                    </a:lnTo>
                    <a:lnTo>
                      <a:pt x="91" y="38"/>
                    </a:lnTo>
                    <a:lnTo>
                      <a:pt x="107" y="30"/>
                    </a:lnTo>
                    <a:lnTo>
                      <a:pt x="126" y="19"/>
                    </a:lnTo>
                    <a:lnTo>
                      <a:pt x="146" y="9"/>
                    </a:lnTo>
                    <a:lnTo>
                      <a:pt x="161" y="4"/>
                    </a:lnTo>
                    <a:lnTo>
                      <a:pt x="182" y="0"/>
                    </a:lnTo>
                    <a:lnTo>
                      <a:pt x="200" y="0"/>
                    </a:lnTo>
                    <a:lnTo>
                      <a:pt x="218" y="4"/>
                    </a:lnTo>
                    <a:lnTo>
                      <a:pt x="235" y="12"/>
                    </a:lnTo>
                    <a:lnTo>
                      <a:pt x="252" y="20"/>
                    </a:lnTo>
                    <a:lnTo>
                      <a:pt x="270" y="34"/>
                    </a:lnTo>
                    <a:lnTo>
                      <a:pt x="252" y="24"/>
                    </a:lnTo>
                    <a:lnTo>
                      <a:pt x="232" y="23"/>
                    </a:lnTo>
                    <a:lnTo>
                      <a:pt x="214" y="20"/>
                    </a:lnTo>
                    <a:lnTo>
                      <a:pt x="197" y="19"/>
                    </a:lnTo>
                    <a:lnTo>
                      <a:pt x="178" y="24"/>
                    </a:lnTo>
                    <a:lnTo>
                      <a:pt x="159" y="27"/>
                    </a:lnTo>
                    <a:lnTo>
                      <a:pt x="145" y="33"/>
                    </a:lnTo>
                    <a:lnTo>
                      <a:pt x="128" y="42"/>
                    </a:lnTo>
                    <a:lnTo>
                      <a:pt x="111" y="56"/>
                    </a:lnTo>
                    <a:lnTo>
                      <a:pt x="95" y="66"/>
                    </a:lnTo>
                    <a:lnTo>
                      <a:pt x="79" y="80"/>
                    </a:lnTo>
                    <a:lnTo>
                      <a:pt x="63" y="90"/>
                    </a:lnTo>
                    <a:lnTo>
                      <a:pt x="48" y="106"/>
                    </a:lnTo>
                    <a:lnTo>
                      <a:pt x="35" y="119"/>
                    </a:lnTo>
                    <a:lnTo>
                      <a:pt x="23" y="134"/>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14" name="Freeform 12"/>
              <p:cNvSpPr>
                <a:spLocks/>
              </p:cNvSpPr>
              <p:nvPr/>
            </p:nvSpPr>
            <p:spPr bwMode="auto">
              <a:xfrm>
                <a:off x="5320" y="687"/>
                <a:ext cx="135" cy="85"/>
              </a:xfrm>
              <a:custGeom>
                <a:avLst/>
                <a:gdLst>
                  <a:gd name="T0" fmla="*/ 0 w 270"/>
                  <a:gd name="T1" fmla="*/ 1 h 169"/>
                  <a:gd name="T2" fmla="*/ 1 w 270"/>
                  <a:gd name="T3" fmla="*/ 1 h 169"/>
                  <a:gd name="T4" fmla="*/ 1 w 270"/>
                  <a:gd name="T5" fmla="*/ 1 h 169"/>
                  <a:gd name="T6" fmla="*/ 1 w 270"/>
                  <a:gd name="T7" fmla="*/ 1 h 169"/>
                  <a:gd name="T8" fmla="*/ 1 w 270"/>
                  <a:gd name="T9" fmla="*/ 1 h 169"/>
                  <a:gd name="T10" fmla="*/ 1 w 270"/>
                  <a:gd name="T11" fmla="*/ 1 h 169"/>
                  <a:gd name="T12" fmla="*/ 1 w 270"/>
                  <a:gd name="T13" fmla="*/ 1 h 169"/>
                  <a:gd name="T14" fmla="*/ 1 w 270"/>
                  <a:gd name="T15" fmla="*/ 1 h 169"/>
                  <a:gd name="T16" fmla="*/ 1 w 270"/>
                  <a:gd name="T17" fmla="*/ 1 h 169"/>
                  <a:gd name="T18" fmla="*/ 1 w 270"/>
                  <a:gd name="T19" fmla="*/ 1 h 169"/>
                  <a:gd name="T20" fmla="*/ 1 w 270"/>
                  <a:gd name="T21" fmla="*/ 1 h 169"/>
                  <a:gd name="T22" fmla="*/ 1 w 270"/>
                  <a:gd name="T23" fmla="*/ 0 h 169"/>
                  <a:gd name="T24" fmla="*/ 1 w 270"/>
                  <a:gd name="T25" fmla="*/ 0 h 169"/>
                  <a:gd name="T26" fmla="*/ 1 w 270"/>
                  <a:gd name="T27" fmla="*/ 1 h 169"/>
                  <a:gd name="T28" fmla="*/ 1 w 270"/>
                  <a:gd name="T29" fmla="*/ 1 h 169"/>
                  <a:gd name="T30" fmla="*/ 1 w 270"/>
                  <a:gd name="T31" fmla="*/ 1 h 169"/>
                  <a:gd name="T32" fmla="*/ 2 w 270"/>
                  <a:gd name="T33" fmla="*/ 1 h 169"/>
                  <a:gd name="T34" fmla="*/ 1 w 270"/>
                  <a:gd name="T35" fmla="*/ 1 h 169"/>
                  <a:gd name="T36" fmla="*/ 1 w 270"/>
                  <a:gd name="T37" fmla="*/ 1 h 169"/>
                  <a:gd name="T38" fmla="*/ 1 w 270"/>
                  <a:gd name="T39" fmla="*/ 1 h 169"/>
                  <a:gd name="T40" fmla="*/ 1 w 270"/>
                  <a:gd name="T41" fmla="*/ 1 h 169"/>
                  <a:gd name="T42" fmla="*/ 1 w 270"/>
                  <a:gd name="T43" fmla="*/ 1 h 169"/>
                  <a:gd name="T44" fmla="*/ 1 w 270"/>
                  <a:gd name="T45" fmla="*/ 1 h 169"/>
                  <a:gd name="T46" fmla="*/ 1 w 270"/>
                  <a:gd name="T47" fmla="*/ 1 h 169"/>
                  <a:gd name="T48" fmla="*/ 1 w 270"/>
                  <a:gd name="T49" fmla="*/ 1 h 169"/>
                  <a:gd name="T50" fmla="*/ 1 w 270"/>
                  <a:gd name="T51" fmla="*/ 1 h 169"/>
                  <a:gd name="T52" fmla="*/ 1 w 270"/>
                  <a:gd name="T53" fmla="*/ 1 h 169"/>
                  <a:gd name="T54" fmla="*/ 1 w 270"/>
                  <a:gd name="T55" fmla="*/ 1 h 169"/>
                  <a:gd name="T56" fmla="*/ 1 w 270"/>
                  <a:gd name="T57" fmla="*/ 1 h 169"/>
                  <a:gd name="T58" fmla="*/ 1 w 270"/>
                  <a:gd name="T59" fmla="*/ 1 h 169"/>
                  <a:gd name="T60" fmla="*/ 1 w 270"/>
                  <a:gd name="T61" fmla="*/ 1 h 169"/>
                  <a:gd name="T62" fmla="*/ 1 w 270"/>
                  <a:gd name="T63" fmla="*/ 1 h 169"/>
                  <a:gd name="T64" fmla="*/ 0 w 270"/>
                  <a:gd name="T65" fmla="*/ 1 h 1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169"/>
                  <a:gd name="T101" fmla="*/ 270 w 270"/>
                  <a:gd name="T102" fmla="*/ 169 h 1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169">
                    <a:moveTo>
                      <a:pt x="0" y="169"/>
                    </a:moveTo>
                    <a:lnTo>
                      <a:pt x="19" y="128"/>
                    </a:lnTo>
                    <a:lnTo>
                      <a:pt x="29" y="109"/>
                    </a:lnTo>
                    <a:lnTo>
                      <a:pt x="43" y="93"/>
                    </a:lnTo>
                    <a:lnTo>
                      <a:pt x="55" y="75"/>
                    </a:lnTo>
                    <a:lnTo>
                      <a:pt x="73" y="58"/>
                    </a:lnTo>
                    <a:lnTo>
                      <a:pt x="91" y="38"/>
                    </a:lnTo>
                    <a:lnTo>
                      <a:pt x="107" y="30"/>
                    </a:lnTo>
                    <a:lnTo>
                      <a:pt x="126" y="19"/>
                    </a:lnTo>
                    <a:lnTo>
                      <a:pt x="146" y="9"/>
                    </a:lnTo>
                    <a:lnTo>
                      <a:pt x="161" y="4"/>
                    </a:lnTo>
                    <a:lnTo>
                      <a:pt x="182" y="0"/>
                    </a:lnTo>
                    <a:lnTo>
                      <a:pt x="200" y="0"/>
                    </a:lnTo>
                    <a:lnTo>
                      <a:pt x="218" y="4"/>
                    </a:lnTo>
                    <a:lnTo>
                      <a:pt x="235" y="12"/>
                    </a:lnTo>
                    <a:lnTo>
                      <a:pt x="252" y="20"/>
                    </a:lnTo>
                    <a:lnTo>
                      <a:pt x="270" y="34"/>
                    </a:lnTo>
                    <a:lnTo>
                      <a:pt x="252" y="24"/>
                    </a:lnTo>
                    <a:lnTo>
                      <a:pt x="232" y="23"/>
                    </a:lnTo>
                    <a:lnTo>
                      <a:pt x="214" y="20"/>
                    </a:lnTo>
                    <a:lnTo>
                      <a:pt x="197" y="19"/>
                    </a:lnTo>
                    <a:lnTo>
                      <a:pt x="178" y="24"/>
                    </a:lnTo>
                    <a:lnTo>
                      <a:pt x="159" y="27"/>
                    </a:lnTo>
                    <a:lnTo>
                      <a:pt x="145" y="33"/>
                    </a:lnTo>
                    <a:lnTo>
                      <a:pt x="128" y="42"/>
                    </a:lnTo>
                    <a:lnTo>
                      <a:pt x="111" y="56"/>
                    </a:lnTo>
                    <a:lnTo>
                      <a:pt x="95" y="66"/>
                    </a:lnTo>
                    <a:lnTo>
                      <a:pt x="79" y="80"/>
                    </a:lnTo>
                    <a:lnTo>
                      <a:pt x="63" y="90"/>
                    </a:lnTo>
                    <a:lnTo>
                      <a:pt x="48" y="106"/>
                    </a:lnTo>
                    <a:lnTo>
                      <a:pt x="35" y="119"/>
                    </a:lnTo>
                    <a:lnTo>
                      <a:pt x="23" y="134"/>
                    </a:lnTo>
                    <a:lnTo>
                      <a:pt x="0" y="16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15" name="Freeform 13"/>
              <p:cNvSpPr>
                <a:spLocks/>
              </p:cNvSpPr>
              <p:nvPr/>
            </p:nvSpPr>
            <p:spPr bwMode="auto">
              <a:xfrm>
                <a:off x="5361" y="759"/>
                <a:ext cx="24" cy="26"/>
              </a:xfrm>
              <a:custGeom>
                <a:avLst/>
                <a:gdLst>
                  <a:gd name="T0" fmla="*/ 1 w 47"/>
                  <a:gd name="T1" fmla="*/ 0 h 52"/>
                  <a:gd name="T2" fmla="*/ 1 w 47"/>
                  <a:gd name="T3" fmla="*/ 1 h 52"/>
                  <a:gd name="T4" fmla="*/ 1 w 47"/>
                  <a:gd name="T5" fmla="*/ 1 h 52"/>
                  <a:gd name="T6" fmla="*/ 1 w 47"/>
                  <a:gd name="T7" fmla="*/ 1 h 52"/>
                  <a:gd name="T8" fmla="*/ 1 w 47"/>
                  <a:gd name="T9" fmla="*/ 1 h 52"/>
                  <a:gd name="T10" fmla="*/ 1 w 47"/>
                  <a:gd name="T11" fmla="*/ 1 h 52"/>
                  <a:gd name="T12" fmla="*/ 1 w 47"/>
                  <a:gd name="T13" fmla="*/ 1 h 52"/>
                  <a:gd name="T14" fmla="*/ 1 w 47"/>
                  <a:gd name="T15" fmla="*/ 1 h 52"/>
                  <a:gd name="T16" fmla="*/ 1 w 47"/>
                  <a:gd name="T17" fmla="*/ 1 h 52"/>
                  <a:gd name="T18" fmla="*/ 1 w 47"/>
                  <a:gd name="T19" fmla="*/ 1 h 52"/>
                  <a:gd name="T20" fmla="*/ 1 w 47"/>
                  <a:gd name="T21" fmla="*/ 1 h 52"/>
                  <a:gd name="T22" fmla="*/ 1 w 47"/>
                  <a:gd name="T23" fmla="*/ 1 h 52"/>
                  <a:gd name="T24" fmla="*/ 0 w 47"/>
                  <a:gd name="T25" fmla="*/ 1 h 52"/>
                  <a:gd name="T26" fmla="*/ 1 w 47"/>
                  <a:gd name="T27" fmla="*/ 1 h 52"/>
                  <a:gd name="T28" fmla="*/ 1 w 47"/>
                  <a:gd name="T29" fmla="*/ 1 h 52"/>
                  <a:gd name="T30" fmla="*/ 1 w 47"/>
                  <a:gd name="T31" fmla="*/ 1 h 52"/>
                  <a:gd name="T32" fmla="*/ 1 w 47"/>
                  <a:gd name="T33" fmla="*/ 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2"/>
                  <a:gd name="T53" fmla="*/ 47 w 47"/>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2">
                    <a:moveTo>
                      <a:pt x="23" y="0"/>
                    </a:moveTo>
                    <a:lnTo>
                      <a:pt x="32" y="2"/>
                    </a:lnTo>
                    <a:lnTo>
                      <a:pt x="40" y="7"/>
                    </a:lnTo>
                    <a:lnTo>
                      <a:pt x="45" y="15"/>
                    </a:lnTo>
                    <a:lnTo>
                      <a:pt x="47" y="26"/>
                    </a:lnTo>
                    <a:lnTo>
                      <a:pt x="45" y="35"/>
                    </a:lnTo>
                    <a:lnTo>
                      <a:pt x="40" y="44"/>
                    </a:lnTo>
                    <a:lnTo>
                      <a:pt x="32" y="49"/>
                    </a:lnTo>
                    <a:lnTo>
                      <a:pt x="23" y="52"/>
                    </a:lnTo>
                    <a:lnTo>
                      <a:pt x="14" y="49"/>
                    </a:lnTo>
                    <a:lnTo>
                      <a:pt x="7" y="44"/>
                    </a:lnTo>
                    <a:lnTo>
                      <a:pt x="2" y="35"/>
                    </a:lnTo>
                    <a:lnTo>
                      <a:pt x="0" y="26"/>
                    </a:lnTo>
                    <a:lnTo>
                      <a:pt x="2" y="15"/>
                    </a:lnTo>
                    <a:lnTo>
                      <a:pt x="7" y="7"/>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16" name="Freeform 14"/>
              <p:cNvSpPr>
                <a:spLocks/>
              </p:cNvSpPr>
              <p:nvPr/>
            </p:nvSpPr>
            <p:spPr bwMode="auto">
              <a:xfrm>
                <a:off x="5361" y="759"/>
                <a:ext cx="24" cy="26"/>
              </a:xfrm>
              <a:custGeom>
                <a:avLst/>
                <a:gdLst>
                  <a:gd name="T0" fmla="*/ 1 w 47"/>
                  <a:gd name="T1" fmla="*/ 0 h 52"/>
                  <a:gd name="T2" fmla="*/ 1 w 47"/>
                  <a:gd name="T3" fmla="*/ 0 h 52"/>
                  <a:gd name="T4" fmla="*/ 1 w 47"/>
                  <a:gd name="T5" fmla="*/ 1 h 52"/>
                  <a:gd name="T6" fmla="*/ 1 w 47"/>
                  <a:gd name="T7" fmla="*/ 1 h 52"/>
                  <a:gd name="T8" fmla="*/ 1 w 47"/>
                  <a:gd name="T9" fmla="*/ 1 h 52"/>
                  <a:gd name="T10" fmla="*/ 1 w 47"/>
                  <a:gd name="T11" fmla="*/ 1 h 52"/>
                  <a:gd name="T12" fmla="*/ 1 w 47"/>
                  <a:gd name="T13" fmla="*/ 1 h 52"/>
                  <a:gd name="T14" fmla="*/ 1 w 47"/>
                  <a:gd name="T15" fmla="*/ 1 h 52"/>
                  <a:gd name="T16" fmla="*/ 1 w 47"/>
                  <a:gd name="T17" fmla="*/ 1 h 52"/>
                  <a:gd name="T18" fmla="*/ 1 w 47"/>
                  <a:gd name="T19" fmla="*/ 1 h 52"/>
                  <a:gd name="T20" fmla="*/ 1 w 47"/>
                  <a:gd name="T21" fmla="*/ 1 h 52"/>
                  <a:gd name="T22" fmla="*/ 1 w 47"/>
                  <a:gd name="T23" fmla="*/ 1 h 52"/>
                  <a:gd name="T24" fmla="*/ 1 w 47"/>
                  <a:gd name="T25" fmla="*/ 1 h 52"/>
                  <a:gd name="T26" fmla="*/ 1 w 47"/>
                  <a:gd name="T27" fmla="*/ 1 h 52"/>
                  <a:gd name="T28" fmla="*/ 1 w 47"/>
                  <a:gd name="T29" fmla="*/ 1 h 52"/>
                  <a:gd name="T30" fmla="*/ 0 w 47"/>
                  <a:gd name="T31" fmla="*/ 1 h 52"/>
                  <a:gd name="T32" fmla="*/ 0 w 47"/>
                  <a:gd name="T33" fmla="*/ 1 h 52"/>
                  <a:gd name="T34" fmla="*/ 1 w 47"/>
                  <a:gd name="T35" fmla="*/ 1 h 52"/>
                  <a:gd name="T36" fmla="*/ 1 w 47"/>
                  <a:gd name="T37" fmla="*/ 1 h 52"/>
                  <a:gd name="T38" fmla="*/ 1 w 47"/>
                  <a:gd name="T39" fmla="*/ 1 h 52"/>
                  <a:gd name="T40" fmla="*/ 1 w 47"/>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52"/>
                  <a:gd name="T65" fmla="*/ 47 w 47"/>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52">
                    <a:moveTo>
                      <a:pt x="23" y="0"/>
                    </a:moveTo>
                    <a:lnTo>
                      <a:pt x="23" y="0"/>
                    </a:lnTo>
                    <a:lnTo>
                      <a:pt x="32" y="2"/>
                    </a:lnTo>
                    <a:lnTo>
                      <a:pt x="40" y="7"/>
                    </a:lnTo>
                    <a:lnTo>
                      <a:pt x="45" y="15"/>
                    </a:lnTo>
                    <a:lnTo>
                      <a:pt x="47" y="26"/>
                    </a:lnTo>
                    <a:lnTo>
                      <a:pt x="45" y="35"/>
                    </a:lnTo>
                    <a:lnTo>
                      <a:pt x="40" y="44"/>
                    </a:lnTo>
                    <a:lnTo>
                      <a:pt x="32" y="49"/>
                    </a:lnTo>
                    <a:lnTo>
                      <a:pt x="23" y="52"/>
                    </a:lnTo>
                    <a:lnTo>
                      <a:pt x="14" y="49"/>
                    </a:lnTo>
                    <a:lnTo>
                      <a:pt x="7" y="44"/>
                    </a:lnTo>
                    <a:lnTo>
                      <a:pt x="2" y="35"/>
                    </a:lnTo>
                    <a:lnTo>
                      <a:pt x="0" y="26"/>
                    </a:lnTo>
                    <a:lnTo>
                      <a:pt x="2" y="15"/>
                    </a:lnTo>
                    <a:lnTo>
                      <a:pt x="7" y="7"/>
                    </a:lnTo>
                    <a:lnTo>
                      <a:pt x="14" y="2"/>
                    </a:lnTo>
                    <a:lnTo>
                      <a:pt x="2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17" name="Freeform 15"/>
              <p:cNvSpPr>
                <a:spLocks/>
              </p:cNvSpPr>
              <p:nvPr/>
            </p:nvSpPr>
            <p:spPr bwMode="auto">
              <a:xfrm>
                <a:off x="5454" y="811"/>
                <a:ext cx="6" cy="3"/>
              </a:xfrm>
              <a:custGeom>
                <a:avLst/>
                <a:gdLst>
                  <a:gd name="T0" fmla="*/ 1 w 12"/>
                  <a:gd name="T1" fmla="*/ 0 h 6"/>
                  <a:gd name="T2" fmla="*/ 1 w 12"/>
                  <a:gd name="T3" fmla="*/ 1 h 6"/>
                  <a:gd name="T4" fmla="*/ 1 w 12"/>
                  <a:gd name="T5" fmla="*/ 1 h 6"/>
                  <a:gd name="T6" fmla="*/ 1 w 12"/>
                  <a:gd name="T7" fmla="*/ 1 h 6"/>
                  <a:gd name="T8" fmla="*/ 0 w 12"/>
                  <a:gd name="T9" fmla="*/ 1 h 6"/>
                  <a:gd name="T10" fmla="*/ 1 w 12"/>
                  <a:gd name="T11" fmla="*/ 1 h 6"/>
                  <a:gd name="T12" fmla="*/ 1 w 12"/>
                  <a:gd name="T13" fmla="*/ 1 h 6"/>
                  <a:gd name="T14" fmla="*/ 1 w 12"/>
                  <a:gd name="T15" fmla="*/ 1 h 6"/>
                  <a:gd name="T16" fmla="*/ 1 w 12"/>
                  <a:gd name="T17" fmla="*/ 0 h 6"/>
                  <a:gd name="T18" fmla="*/ 1 w 12"/>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6"/>
                  <a:gd name="T32" fmla="*/ 12 w 12"/>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6">
                    <a:moveTo>
                      <a:pt x="3" y="0"/>
                    </a:moveTo>
                    <a:lnTo>
                      <a:pt x="2" y="1"/>
                    </a:lnTo>
                    <a:lnTo>
                      <a:pt x="2" y="2"/>
                    </a:lnTo>
                    <a:lnTo>
                      <a:pt x="1" y="5"/>
                    </a:lnTo>
                    <a:lnTo>
                      <a:pt x="0" y="6"/>
                    </a:lnTo>
                    <a:lnTo>
                      <a:pt x="3" y="5"/>
                    </a:lnTo>
                    <a:lnTo>
                      <a:pt x="6" y="2"/>
                    </a:lnTo>
                    <a:lnTo>
                      <a:pt x="9" y="1"/>
                    </a:lnTo>
                    <a:lnTo>
                      <a:pt x="12" y="0"/>
                    </a:lnTo>
                    <a:lnTo>
                      <a:pt x="3" y="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18" name="Freeform 16"/>
              <p:cNvSpPr>
                <a:spLocks/>
              </p:cNvSpPr>
              <p:nvPr/>
            </p:nvSpPr>
            <p:spPr bwMode="auto">
              <a:xfrm>
                <a:off x="5456" y="808"/>
                <a:ext cx="9" cy="3"/>
              </a:xfrm>
              <a:custGeom>
                <a:avLst/>
                <a:gdLst>
                  <a:gd name="T0" fmla="*/ 0 w 19"/>
                  <a:gd name="T1" fmla="*/ 1 h 6"/>
                  <a:gd name="T2" fmla="*/ 0 w 19"/>
                  <a:gd name="T3" fmla="*/ 1 h 6"/>
                  <a:gd name="T4" fmla="*/ 0 w 19"/>
                  <a:gd name="T5" fmla="*/ 1 h 6"/>
                  <a:gd name="T6" fmla="*/ 0 w 19"/>
                  <a:gd name="T7" fmla="*/ 1 h 6"/>
                  <a:gd name="T8" fmla="*/ 0 w 19"/>
                  <a:gd name="T9" fmla="*/ 0 h 6"/>
                  <a:gd name="T10" fmla="*/ 0 w 19"/>
                  <a:gd name="T11" fmla="*/ 0 h 6"/>
                  <a:gd name="T12" fmla="*/ 0 w 19"/>
                  <a:gd name="T13" fmla="*/ 1 h 6"/>
                  <a:gd name="T14" fmla="*/ 0 w 19"/>
                  <a:gd name="T15" fmla="*/ 1 h 6"/>
                  <a:gd name="T16" fmla="*/ 0 w 19"/>
                  <a:gd name="T17" fmla="*/ 1 h 6"/>
                  <a:gd name="T18" fmla="*/ 0 w 19"/>
                  <a:gd name="T19" fmla="*/ 1 h 6"/>
                  <a:gd name="T20" fmla="*/ 0 w 19"/>
                  <a:gd name="T21" fmla="*/ 1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6"/>
                  <a:gd name="T35" fmla="*/ 19 w 19"/>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6">
                    <a:moveTo>
                      <a:pt x="0" y="6"/>
                    </a:moveTo>
                    <a:lnTo>
                      <a:pt x="1" y="5"/>
                    </a:lnTo>
                    <a:lnTo>
                      <a:pt x="2" y="2"/>
                    </a:lnTo>
                    <a:lnTo>
                      <a:pt x="2" y="1"/>
                    </a:lnTo>
                    <a:lnTo>
                      <a:pt x="3" y="0"/>
                    </a:lnTo>
                    <a:lnTo>
                      <a:pt x="19" y="0"/>
                    </a:lnTo>
                    <a:lnTo>
                      <a:pt x="17" y="1"/>
                    </a:lnTo>
                    <a:lnTo>
                      <a:pt x="14" y="2"/>
                    </a:lnTo>
                    <a:lnTo>
                      <a:pt x="12" y="5"/>
                    </a:lnTo>
                    <a:lnTo>
                      <a:pt x="9" y="6"/>
                    </a:lnTo>
                    <a:lnTo>
                      <a:pt x="0" y="6"/>
                    </a:lnTo>
                    <a:close/>
                  </a:path>
                </a:pathLst>
              </a:custGeom>
              <a:solidFill>
                <a:srgbClr val="F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19" name="Freeform 17"/>
              <p:cNvSpPr>
                <a:spLocks/>
              </p:cNvSpPr>
              <p:nvPr/>
            </p:nvSpPr>
            <p:spPr bwMode="auto">
              <a:xfrm>
                <a:off x="5457" y="804"/>
                <a:ext cx="15" cy="4"/>
              </a:xfrm>
              <a:custGeom>
                <a:avLst/>
                <a:gdLst>
                  <a:gd name="T0" fmla="*/ 0 w 29"/>
                  <a:gd name="T1" fmla="*/ 1 h 7"/>
                  <a:gd name="T2" fmla="*/ 1 w 29"/>
                  <a:gd name="T3" fmla="*/ 1 h 7"/>
                  <a:gd name="T4" fmla="*/ 1 w 29"/>
                  <a:gd name="T5" fmla="*/ 1 h 7"/>
                  <a:gd name="T6" fmla="*/ 1 w 29"/>
                  <a:gd name="T7" fmla="*/ 1 h 7"/>
                  <a:gd name="T8" fmla="*/ 1 w 29"/>
                  <a:gd name="T9" fmla="*/ 0 h 7"/>
                  <a:gd name="T10" fmla="*/ 1 w 29"/>
                  <a:gd name="T11" fmla="*/ 0 h 7"/>
                  <a:gd name="T12" fmla="*/ 1 w 29"/>
                  <a:gd name="T13" fmla="*/ 1 h 7"/>
                  <a:gd name="T14" fmla="*/ 1 w 29"/>
                  <a:gd name="T15" fmla="*/ 1 h 7"/>
                  <a:gd name="T16" fmla="*/ 1 w 29"/>
                  <a:gd name="T17" fmla="*/ 1 h 7"/>
                  <a:gd name="T18" fmla="*/ 1 w 29"/>
                  <a:gd name="T19" fmla="*/ 1 h 7"/>
                  <a:gd name="T20" fmla="*/ 0 w 29"/>
                  <a:gd name="T21" fmla="*/ 1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7"/>
                  <a:gd name="T35" fmla="*/ 29 w 29"/>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7">
                    <a:moveTo>
                      <a:pt x="0" y="7"/>
                    </a:moveTo>
                    <a:lnTo>
                      <a:pt x="1" y="5"/>
                    </a:lnTo>
                    <a:lnTo>
                      <a:pt x="2" y="3"/>
                    </a:lnTo>
                    <a:lnTo>
                      <a:pt x="2" y="1"/>
                    </a:lnTo>
                    <a:lnTo>
                      <a:pt x="3" y="0"/>
                    </a:lnTo>
                    <a:lnTo>
                      <a:pt x="29" y="0"/>
                    </a:lnTo>
                    <a:lnTo>
                      <a:pt x="26" y="1"/>
                    </a:lnTo>
                    <a:lnTo>
                      <a:pt x="23" y="3"/>
                    </a:lnTo>
                    <a:lnTo>
                      <a:pt x="20" y="5"/>
                    </a:lnTo>
                    <a:lnTo>
                      <a:pt x="16" y="7"/>
                    </a:lnTo>
                    <a:lnTo>
                      <a:pt x="0" y="7"/>
                    </a:lnTo>
                    <a:close/>
                  </a:path>
                </a:pathLst>
              </a:custGeom>
              <a:solidFill>
                <a:srgbClr val="FF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0" name="Freeform 18"/>
              <p:cNvSpPr>
                <a:spLocks/>
              </p:cNvSpPr>
              <p:nvPr/>
            </p:nvSpPr>
            <p:spPr bwMode="auto">
              <a:xfrm>
                <a:off x="5459" y="801"/>
                <a:ext cx="18" cy="3"/>
              </a:xfrm>
              <a:custGeom>
                <a:avLst/>
                <a:gdLst>
                  <a:gd name="T0" fmla="*/ 0 w 37"/>
                  <a:gd name="T1" fmla="*/ 0 h 7"/>
                  <a:gd name="T2" fmla="*/ 0 w 37"/>
                  <a:gd name="T3" fmla="*/ 0 h 7"/>
                  <a:gd name="T4" fmla="*/ 0 w 37"/>
                  <a:gd name="T5" fmla="*/ 0 h 7"/>
                  <a:gd name="T6" fmla="*/ 0 w 37"/>
                  <a:gd name="T7" fmla="*/ 0 h 7"/>
                  <a:gd name="T8" fmla="*/ 0 w 37"/>
                  <a:gd name="T9" fmla="*/ 0 h 7"/>
                  <a:gd name="T10" fmla="*/ 0 w 37"/>
                  <a:gd name="T11" fmla="*/ 0 h 7"/>
                  <a:gd name="T12" fmla="*/ 0 w 37"/>
                  <a:gd name="T13" fmla="*/ 0 h 7"/>
                  <a:gd name="T14" fmla="*/ 0 w 37"/>
                  <a:gd name="T15" fmla="*/ 0 h 7"/>
                  <a:gd name="T16" fmla="*/ 0 w 37"/>
                  <a:gd name="T17" fmla="*/ 0 h 7"/>
                  <a:gd name="T18" fmla="*/ 0 w 37"/>
                  <a:gd name="T19" fmla="*/ 0 h 7"/>
                  <a:gd name="T20" fmla="*/ 0 w 37"/>
                  <a:gd name="T21" fmla="*/ 0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7"/>
                  <a:gd name="T35" fmla="*/ 37 w 3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7">
                    <a:moveTo>
                      <a:pt x="0" y="7"/>
                    </a:moveTo>
                    <a:lnTo>
                      <a:pt x="1" y="4"/>
                    </a:lnTo>
                    <a:lnTo>
                      <a:pt x="2" y="3"/>
                    </a:lnTo>
                    <a:lnTo>
                      <a:pt x="2" y="1"/>
                    </a:lnTo>
                    <a:lnTo>
                      <a:pt x="3" y="0"/>
                    </a:lnTo>
                    <a:lnTo>
                      <a:pt x="37" y="0"/>
                    </a:lnTo>
                    <a:lnTo>
                      <a:pt x="35" y="1"/>
                    </a:lnTo>
                    <a:lnTo>
                      <a:pt x="32" y="3"/>
                    </a:lnTo>
                    <a:lnTo>
                      <a:pt x="29" y="4"/>
                    </a:lnTo>
                    <a:lnTo>
                      <a:pt x="26" y="7"/>
                    </a:lnTo>
                    <a:lnTo>
                      <a:pt x="0" y="7"/>
                    </a:lnTo>
                    <a:close/>
                  </a:path>
                </a:pathLst>
              </a:custGeom>
              <a:solidFill>
                <a:srgbClr val="FF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1" name="Freeform 19"/>
              <p:cNvSpPr>
                <a:spLocks/>
              </p:cNvSpPr>
              <p:nvPr/>
            </p:nvSpPr>
            <p:spPr bwMode="auto">
              <a:xfrm>
                <a:off x="5460" y="798"/>
                <a:ext cx="22" cy="3"/>
              </a:xfrm>
              <a:custGeom>
                <a:avLst/>
                <a:gdLst>
                  <a:gd name="T0" fmla="*/ 0 w 43"/>
                  <a:gd name="T1" fmla="*/ 1 h 6"/>
                  <a:gd name="T2" fmla="*/ 1 w 43"/>
                  <a:gd name="T3" fmla="*/ 1 h 6"/>
                  <a:gd name="T4" fmla="*/ 1 w 43"/>
                  <a:gd name="T5" fmla="*/ 1 h 6"/>
                  <a:gd name="T6" fmla="*/ 1 w 43"/>
                  <a:gd name="T7" fmla="*/ 1 h 6"/>
                  <a:gd name="T8" fmla="*/ 1 w 43"/>
                  <a:gd name="T9" fmla="*/ 0 h 6"/>
                  <a:gd name="T10" fmla="*/ 1 w 43"/>
                  <a:gd name="T11" fmla="*/ 0 h 6"/>
                  <a:gd name="T12" fmla="*/ 1 w 43"/>
                  <a:gd name="T13" fmla="*/ 1 h 6"/>
                  <a:gd name="T14" fmla="*/ 1 w 43"/>
                  <a:gd name="T15" fmla="*/ 1 h 6"/>
                  <a:gd name="T16" fmla="*/ 1 w 43"/>
                  <a:gd name="T17" fmla="*/ 1 h 6"/>
                  <a:gd name="T18" fmla="*/ 1 w 43"/>
                  <a:gd name="T19" fmla="*/ 1 h 6"/>
                  <a:gd name="T20" fmla="*/ 0 w 43"/>
                  <a:gd name="T21" fmla="*/ 1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
                  <a:gd name="T34" fmla="*/ 0 h 6"/>
                  <a:gd name="T35" fmla="*/ 43 w 43"/>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 h="6">
                    <a:moveTo>
                      <a:pt x="0" y="6"/>
                    </a:moveTo>
                    <a:lnTo>
                      <a:pt x="1" y="5"/>
                    </a:lnTo>
                    <a:lnTo>
                      <a:pt x="2" y="2"/>
                    </a:lnTo>
                    <a:lnTo>
                      <a:pt x="2" y="1"/>
                    </a:lnTo>
                    <a:lnTo>
                      <a:pt x="3" y="0"/>
                    </a:lnTo>
                    <a:lnTo>
                      <a:pt x="43" y="0"/>
                    </a:lnTo>
                    <a:lnTo>
                      <a:pt x="41" y="1"/>
                    </a:lnTo>
                    <a:lnTo>
                      <a:pt x="39" y="3"/>
                    </a:lnTo>
                    <a:lnTo>
                      <a:pt x="36" y="5"/>
                    </a:lnTo>
                    <a:lnTo>
                      <a:pt x="34" y="6"/>
                    </a:lnTo>
                    <a:lnTo>
                      <a:pt x="0" y="6"/>
                    </a:lnTo>
                    <a:close/>
                  </a:path>
                </a:pathLst>
              </a:custGeom>
              <a:solidFill>
                <a:srgbClr val="FF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2" name="Freeform 20"/>
              <p:cNvSpPr>
                <a:spLocks/>
              </p:cNvSpPr>
              <p:nvPr/>
            </p:nvSpPr>
            <p:spPr bwMode="auto">
              <a:xfrm>
                <a:off x="5462" y="794"/>
                <a:ext cx="23" cy="4"/>
              </a:xfrm>
              <a:custGeom>
                <a:avLst/>
                <a:gdLst>
                  <a:gd name="T0" fmla="*/ 0 w 47"/>
                  <a:gd name="T1" fmla="*/ 1 h 7"/>
                  <a:gd name="T2" fmla="*/ 0 w 47"/>
                  <a:gd name="T3" fmla="*/ 1 h 7"/>
                  <a:gd name="T4" fmla="*/ 0 w 47"/>
                  <a:gd name="T5" fmla="*/ 1 h 7"/>
                  <a:gd name="T6" fmla="*/ 0 w 47"/>
                  <a:gd name="T7" fmla="*/ 1 h 7"/>
                  <a:gd name="T8" fmla="*/ 0 w 47"/>
                  <a:gd name="T9" fmla="*/ 0 h 7"/>
                  <a:gd name="T10" fmla="*/ 0 w 47"/>
                  <a:gd name="T11" fmla="*/ 0 h 7"/>
                  <a:gd name="T12" fmla="*/ 0 w 47"/>
                  <a:gd name="T13" fmla="*/ 1 h 7"/>
                  <a:gd name="T14" fmla="*/ 0 w 47"/>
                  <a:gd name="T15" fmla="*/ 1 h 7"/>
                  <a:gd name="T16" fmla="*/ 0 w 47"/>
                  <a:gd name="T17" fmla="*/ 1 h 7"/>
                  <a:gd name="T18" fmla="*/ 0 w 47"/>
                  <a:gd name="T19" fmla="*/ 1 h 7"/>
                  <a:gd name="T20" fmla="*/ 0 w 47"/>
                  <a:gd name="T21" fmla="*/ 1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
                  <a:gd name="T35" fmla="*/ 47 w 4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
                    <a:moveTo>
                      <a:pt x="0" y="7"/>
                    </a:moveTo>
                    <a:lnTo>
                      <a:pt x="1" y="4"/>
                    </a:lnTo>
                    <a:lnTo>
                      <a:pt x="1" y="3"/>
                    </a:lnTo>
                    <a:lnTo>
                      <a:pt x="2" y="1"/>
                    </a:lnTo>
                    <a:lnTo>
                      <a:pt x="2" y="0"/>
                    </a:lnTo>
                    <a:lnTo>
                      <a:pt x="47" y="0"/>
                    </a:lnTo>
                    <a:lnTo>
                      <a:pt x="45" y="1"/>
                    </a:lnTo>
                    <a:lnTo>
                      <a:pt x="43" y="3"/>
                    </a:lnTo>
                    <a:lnTo>
                      <a:pt x="42" y="4"/>
                    </a:lnTo>
                    <a:lnTo>
                      <a:pt x="40" y="7"/>
                    </a:lnTo>
                    <a:lnTo>
                      <a:pt x="0" y="7"/>
                    </a:lnTo>
                    <a:close/>
                  </a:path>
                </a:pathLst>
              </a:custGeom>
              <a:solidFill>
                <a:srgbClr val="FF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3" name="Freeform 21"/>
              <p:cNvSpPr>
                <a:spLocks/>
              </p:cNvSpPr>
              <p:nvPr/>
            </p:nvSpPr>
            <p:spPr bwMode="auto">
              <a:xfrm>
                <a:off x="5463" y="791"/>
                <a:ext cx="27" cy="3"/>
              </a:xfrm>
              <a:custGeom>
                <a:avLst/>
                <a:gdLst>
                  <a:gd name="T0" fmla="*/ 0 w 53"/>
                  <a:gd name="T1" fmla="*/ 0 h 7"/>
                  <a:gd name="T2" fmla="*/ 1 w 53"/>
                  <a:gd name="T3" fmla="*/ 0 h 7"/>
                  <a:gd name="T4" fmla="*/ 1 w 53"/>
                  <a:gd name="T5" fmla="*/ 0 h 7"/>
                  <a:gd name="T6" fmla="*/ 1 w 53"/>
                  <a:gd name="T7" fmla="*/ 0 h 7"/>
                  <a:gd name="T8" fmla="*/ 1 w 53"/>
                  <a:gd name="T9" fmla="*/ 0 h 7"/>
                  <a:gd name="T10" fmla="*/ 1 w 53"/>
                  <a:gd name="T11" fmla="*/ 0 h 7"/>
                  <a:gd name="T12" fmla="*/ 1 w 53"/>
                  <a:gd name="T13" fmla="*/ 0 h 7"/>
                  <a:gd name="T14" fmla="*/ 1 w 53"/>
                  <a:gd name="T15" fmla="*/ 0 h 7"/>
                  <a:gd name="T16" fmla="*/ 1 w 53"/>
                  <a:gd name="T17" fmla="*/ 0 h 7"/>
                  <a:gd name="T18" fmla="*/ 1 w 53"/>
                  <a:gd name="T19" fmla="*/ 0 h 7"/>
                  <a:gd name="T20" fmla="*/ 0 w 53"/>
                  <a:gd name="T21" fmla="*/ 0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7"/>
                  <a:gd name="T35" fmla="*/ 53 w 53"/>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7">
                    <a:moveTo>
                      <a:pt x="0" y="7"/>
                    </a:moveTo>
                    <a:lnTo>
                      <a:pt x="1" y="4"/>
                    </a:lnTo>
                    <a:lnTo>
                      <a:pt x="2" y="3"/>
                    </a:lnTo>
                    <a:lnTo>
                      <a:pt x="2" y="1"/>
                    </a:lnTo>
                    <a:lnTo>
                      <a:pt x="3" y="0"/>
                    </a:lnTo>
                    <a:lnTo>
                      <a:pt x="53" y="1"/>
                    </a:lnTo>
                    <a:lnTo>
                      <a:pt x="51" y="2"/>
                    </a:lnTo>
                    <a:lnTo>
                      <a:pt x="49" y="4"/>
                    </a:lnTo>
                    <a:lnTo>
                      <a:pt x="47" y="5"/>
                    </a:lnTo>
                    <a:lnTo>
                      <a:pt x="45" y="7"/>
                    </a:lnTo>
                    <a:lnTo>
                      <a:pt x="0" y="7"/>
                    </a:lnTo>
                    <a:close/>
                  </a:path>
                </a:pathLst>
              </a:custGeom>
              <a:solidFill>
                <a:srgbClr val="FF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4" name="Freeform 22"/>
              <p:cNvSpPr>
                <a:spLocks/>
              </p:cNvSpPr>
              <p:nvPr/>
            </p:nvSpPr>
            <p:spPr bwMode="auto">
              <a:xfrm>
                <a:off x="5464" y="788"/>
                <a:ext cx="29" cy="3"/>
              </a:xfrm>
              <a:custGeom>
                <a:avLst/>
                <a:gdLst>
                  <a:gd name="T0" fmla="*/ 0 w 57"/>
                  <a:gd name="T1" fmla="*/ 0 h 7"/>
                  <a:gd name="T2" fmla="*/ 1 w 57"/>
                  <a:gd name="T3" fmla="*/ 0 h 7"/>
                  <a:gd name="T4" fmla="*/ 1 w 57"/>
                  <a:gd name="T5" fmla="*/ 0 h 7"/>
                  <a:gd name="T6" fmla="*/ 1 w 57"/>
                  <a:gd name="T7" fmla="*/ 0 h 7"/>
                  <a:gd name="T8" fmla="*/ 1 w 57"/>
                  <a:gd name="T9" fmla="*/ 0 h 7"/>
                  <a:gd name="T10" fmla="*/ 1 w 57"/>
                  <a:gd name="T11" fmla="*/ 0 h 7"/>
                  <a:gd name="T12" fmla="*/ 1 w 57"/>
                  <a:gd name="T13" fmla="*/ 0 h 7"/>
                  <a:gd name="T14" fmla="*/ 1 w 57"/>
                  <a:gd name="T15" fmla="*/ 0 h 7"/>
                  <a:gd name="T16" fmla="*/ 1 w 57"/>
                  <a:gd name="T17" fmla="*/ 0 h 7"/>
                  <a:gd name="T18" fmla="*/ 1 w 57"/>
                  <a:gd name="T19" fmla="*/ 0 h 7"/>
                  <a:gd name="T20" fmla="*/ 0 w 57"/>
                  <a:gd name="T21" fmla="*/ 0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7"/>
                  <a:gd name="T35" fmla="*/ 57 w 5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7">
                    <a:moveTo>
                      <a:pt x="0" y="6"/>
                    </a:moveTo>
                    <a:lnTo>
                      <a:pt x="1" y="4"/>
                    </a:lnTo>
                    <a:lnTo>
                      <a:pt x="1" y="2"/>
                    </a:lnTo>
                    <a:lnTo>
                      <a:pt x="1" y="1"/>
                    </a:lnTo>
                    <a:lnTo>
                      <a:pt x="2" y="0"/>
                    </a:lnTo>
                    <a:lnTo>
                      <a:pt x="57" y="0"/>
                    </a:lnTo>
                    <a:lnTo>
                      <a:pt x="55" y="1"/>
                    </a:lnTo>
                    <a:lnTo>
                      <a:pt x="53" y="3"/>
                    </a:lnTo>
                    <a:lnTo>
                      <a:pt x="52" y="4"/>
                    </a:lnTo>
                    <a:lnTo>
                      <a:pt x="50" y="7"/>
                    </a:lnTo>
                    <a:lnTo>
                      <a:pt x="0" y="6"/>
                    </a:lnTo>
                    <a:close/>
                  </a:path>
                </a:pathLst>
              </a:custGeom>
              <a:solidFill>
                <a:srgbClr val="FF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5" name="Freeform 23"/>
              <p:cNvSpPr>
                <a:spLocks/>
              </p:cNvSpPr>
              <p:nvPr/>
            </p:nvSpPr>
            <p:spPr bwMode="auto">
              <a:xfrm>
                <a:off x="5465" y="784"/>
                <a:ext cx="29" cy="4"/>
              </a:xfrm>
              <a:custGeom>
                <a:avLst/>
                <a:gdLst>
                  <a:gd name="T0" fmla="*/ 0 w 56"/>
                  <a:gd name="T1" fmla="*/ 1 h 8"/>
                  <a:gd name="T2" fmla="*/ 0 w 56"/>
                  <a:gd name="T3" fmla="*/ 1 h 8"/>
                  <a:gd name="T4" fmla="*/ 1 w 56"/>
                  <a:gd name="T5" fmla="*/ 1 h 8"/>
                  <a:gd name="T6" fmla="*/ 1 w 56"/>
                  <a:gd name="T7" fmla="*/ 1 h 8"/>
                  <a:gd name="T8" fmla="*/ 1 w 56"/>
                  <a:gd name="T9" fmla="*/ 0 h 8"/>
                  <a:gd name="T10" fmla="*/ 1 w 56"/>
                  <a:gd name="T11" fmla="*/ 0 h 8"/>
                  <a:gd name="T12" fmla="*/ 1 w 56"/>
                  <a:gd name="T13" fmla="*/ 1 h 8"/>
                  <a:gd name="T14" fmla="*/ 1 w 56"/>
                  <a:gd name="T15" fmla="*/ 1 h 8"/>
                  <a:gd name="T16" fmla="*/ 1 w 56"/>
                  <a:gd name="T17" fmla="*/ 1 h 8"/>
                  <a:gd name="T18" fmla="*/ 1 w 56"/>
                  <a:gd name="T19" fmla="*/ 1 h 8"/>
                  <a:gd name="T20" fmla="*/ 1 w 56"/>
                  <a:gd name="T21" fmla="*/ 1 h 8"/>
                  <a:gd name="T22" fmla="*/ 1 w 56"/>
                  <a:gd name="T23" fmla="*/ 1 h 8"/>
                  <a:gd name="T24" fmla="*/ 1 w 56"/>
                  <a:gd name="T25" fmla="*/ 1 h 8"/>
                  <a:gd name="T26" fmla="*/ 1 w 56"/>
                  <a:gd name="T27" fmla="*/ 1 h 8"/>
                  <a:gd name="T28" fmla="*/ 0 w 56"/>
                  <a:gd name="T29" fmla="*/ 1 h 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8"/>
                  <a:gd name="T47" fmla="*/ 56 w 56"/>
                  <a:gd name="T48" fmla="*/ 8 h 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8">
                    <a:moveTo>
                      <a:pt x="0" y="8"/>
                    </a:moveTo>
                    <a:lnTo>
                      <a:pt x="0" y="5"/>
                    </a:lnTo>
                    <a:lnTo>
                      <a:pt x="1" y="4"/>
                    </a:lnTo>
                    <a:lnTo>
                      <a:pt x="1" y="2"/>
                    </a:lnTo>
                    <a:lnTo>
                      <a:pt x="1" y="0"/>
                    </a:lnTo>
                    <a:lnTo>
                      <a:pt x="56" y="0"/>
                    </a:lnTo>
                    <a:lnTo>
                      <a:pt x="56" y="2"/>
                    </a:lnTo>
                    <a:lnTo>
                      <a:pt x="56" y="4"/>
                    </a:lnTo>
                    <a:lnTo>
                      <a:pt x="55" y="5"/>
                    </a:lnTo>
                    <a:lnTo>
                      <a:pt x="55" y="8"/>
                    </a:lnTo>
                    <a:lnTo>
                      <a:pt x="0" y="8"/>
                    </a:lnTo>
                    <a:close/>
                  </a:path>
                </a:pathLst>
              </a:custGeom>
              <a:solidFill>
                <a:srgbClr val="FF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6" name="Freeform 24"/>
              <p:cNvSpPr>
                <a:spLocks/>
              </p:cNvSpPr>
              <p:nvPr/>
            </p:nvSpPr>
            <p:spPr bwMode="auto">
              <a:xfrm>
                <a:off x="5466" y="781"/>
                <a:ext cx="28" cy="3"/>
              </a:xfrm>
              <a:custGeom>
                <a:avLst/>
                <a:gdLst>
                  <a:gd name="T0" fmla="*/ 0 w 56"/>
                  <a:gd name="T1" fmla="*/ 0 h 7"/>
                  <a:gd name="T2" fmla="*/ 0 w 56"/>
                  <a:gd name="T3" fmla="*/ 0 h 7"/>
                  <a:gd name="T4" fmla="*/ 0 w 56"/>
                  <a:gd name="T5" fmla="*/ 0 h 7"/>
                  <a:gd name="T6" fmla="*/ 0 w 56"/>
                  <a:gd name="T7" fmla="*/ 0 h 7"/>
                  <a:gd name="T8" fmla="*/ 0 w 56"/>
                  <a:gd name="T9" fmla="*/ 0 h 7"/>
                  <a:gd name="T10" fmla="*/ 1 w 56"/>
                  <a:gd name="T11" fmla="*/ 0 h 7"/>
                  <a:gd name="T12" fmla="*/ 1 w 56"/>
                  <a:gd name="T13" fmla="*/ 0 h 7"/>
                  <a:gd name="T14" fmla="*/ 1 w 56"/>
                  <a:gd name="T15" fmla="*/ 0 h 7"/>
                  <a:gd name="T16" fmla="*/ 1 w 56"/>
                  <a:gd name="T17" fmla="*/ 0 h 7"/>
                  <a:gd name="T18" fmla="*/ 1 w 56"/>
                  <a:gd name="T19" fmla="*/ 0 h 7"/>
                  <a:gd name="T20" fmla="*/ 0 w 56"/>
                  <a:gd name="T21" fmla="*/ 0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7"/>
                  <a:gd name="T35" fmla="*/ 56 w 56"/>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7">
                    <a:moveTo>
                      <a:pt x="0" y="7"/>
                    </a:moveTo>
                    <a:lnTo>
                      <a:pt x="0" y="5"/>
                    </a:lnTo>
                    <a:lnTo>
                      <a:pt x="0" y="4"/>
                    </a:lnTo>
                    <a:lnTo>
                      <a:pt x="0" y="2"/>
                    </a:lnTo>
                    <a:lnTo>
                      <a:pt x="0" y="0"/>
                    </a:lnTo>
                    <a:lnTo>
                      <a:pt x="56" y="0"/>
                    </a:lnTo>
                    <a:lnTo>
                      <a:pt x="56" y="2"/>
                    </a:lnTo>
                    <a:lnTo>
                      <a:pt x="56" y="4"/>
                    </a:lnTo>
                    <a:lnTo>
                      <a:pt x="56" y="5"/>
                    </a:lnTo>
                    <a:lnTo>
                      <a:pt x="55" y="7"/>
                    </a:lnTo>
                    <a:lnTo>
                      <a:pt x="0" y="7"/>
                    </a:lnTo>
                    <a:close/>
                  </a:path>
                </a:pathLst>
              </a:custGeom>
              <a:solidFill>
                <a:srgbClr val="FF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7" name="Freeform 25"/>
              <p:cNvSpPr>
                <a:spLocks/>
              </p:cNvSpPr>
              <p:nvPr/>
            </p:nvSpPr>
            <p:spPr bwMode="auto">
              <a:xfrm>
                <a:off x="5466" y="778"/>
                <a:ext cx="28" cy="3"/>
              </a:xfrm>
              <a:custGeom>
                <a:avLst/>
                <a:gdLst>
                  <a:gd name="T0" fmla="*/ 0 w 56"/>
                  <a:gd name="T1" fmla="*/ 1 h 6"/>
                  <a:gd name="T2" fmla="*/ 1 w 56"/>
                  <a:gd name="T3" fmla="*/ 1 h 6"/>
                  <a:gd name="T4" fmla="*/ 1 w 56"/>
                  <a:gd name="T5" fmla="*/ 1 h 6"/>
                  <a:gd name="T6" fmla="*/ 1 w 56"/>
                  <a:gd name="T7" fmla="*/ 1 h 6"/>
                  <a:gd name="T8" fmla="*/ 0 w 56"/>
                  <a:gd name="T9" fmla="*/ 0 h 6"/>
                  <a:gd name="T10" fmla="*/ 1 w 56"/>
                  <a:gd name="T11" fmla="*/ 0 h 6"/>
                  <a:gd name="T12" fmla="*/ 1 w 56"/>
                  <a:gd name="T13" fmla="*/ 1 h 6"/>
                  <a:gd name="T14" fmla="*/ 1 w 56"/>
                  <a:gd name="T15" fmla="*/ 1 h 6"/>
                  <a:gd name="T16" fmla="*/ 1 w 56"/>
                  <a:gd name="T17" fmla="*/ 1 h 6"/>
                  <a:gd name="T18" fmla="*/ 1 w 56"/>
                  <a:gd name="T19" fmla="*/ 1 h 6"/>
                  <a:gd name="T20" fmla="*/ 0 w 56"/>
                  <a:gd name="T21" fmla="*/ 1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
                  <a:gd name="T35" fmla="*/ 56 w 56"/>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
                    <a:moveTo>
                      <a:pt x="0" y="6"/>
                    </a:moveTo>
                    <a:lnTo>
                      <a:pt x="1" y="5"/>
                    </a:lnTo>
                    <a:lnTo>
                      <a:pt x="1" y="3"/>
                    </a:lnTo>
                    <a:lnTo>
                      <a:pt x="1" y="2"/>
                    </a:lnTo>
                    <a:lnTo>
                      <a:pt x="0" y="0"/>
                    </a:lnTo>
                    <a:lnTo>
                      <a:pt x="54" y="0"/>
                    </a:lnTo>
                    <a:lnTo>
                      <a:pt x="55" y="2"/>
                    </a:lnTo>
                    <a:lnTo>
                      <a:pt x="55" y="3"/>
                    </a:lnTo>
                    <a:lnTo>
                      <a:pt x="56" y="5"/>
                    </a:lnTo>
                    <a:lnTo>
                      <a:pt x="56" y="6"/>
                    </a:lnTo>
                    <a:lnTo>
                      <a:pt x="0" y="6"/>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8" name="Freeform 26"/>
              <p:cNvSpPr>
                <a:spLocks/>
              </p:cNvSpPr>
              <p:nvPr/>
            </p:nvSpPr>
            <p:spPr bwMode="auto">
              <a:xfrm>
                <a:off x="5466" y="774"/>
                <a:ext cx="27" cy="4"/>
              </a:xfrm>
              <a:custGeom>
                <a:avLst/>
                <a:gdLst>
                  <a:gd name="T0" fmla="*/ 0 w 54"/>
                  <a:gd name="T1" fmla="*/ 1 h 7"/>
                  <a:gd name="T2" fmla="*/ 0 w 54"/>
                  <a:gd name="T3" fmla="*/ 1 h 7"/>
                  <a:gd name="T4" fmla="*/ 0 w 54"/>
                  <a:gd name="T5" fmla="*/ 1 h 7"/>
                  <a:gd name="T6" fmla="*/ 0 w 54"/>
                  <a:gd name="T7" fmla="*/ 1 h 7"/>
                  <a:gd name="T8" fmla="*/ 0 w 54"/>
                  <a:gd name="T9" fmla="*/ 0 h 7"/>
                  <a:gd name="T10" fmla="*/ 1 w 54"/>
                  <a:gd name="T11" fmla="*/ 0 h 7"/>
                  <a:gd name="T12" fmla="*/ 1 w 54"/>
                  <a:gd name="T13" fmla="*/ 1 h 7"/>
                  <a:gd name="T14" fmla="*/ 1 w 54"/>
                  <a:gd name="T15" fmla="*/ 1 h 7"/>
                  <a:gd name="T16" fmla="*/ 1 w 54"/>
                  <a:gd name="T17" fmla="*/ 1 h 7"/>
                  <a:gd name="T18" fmla="*/ 1 w 54"/>
                  <a:gd name="T19" fmla="*/ 1 h 7"/>
                  <a:gd name="T20" fmla="*/ 1 w 54"/>
                  <a:gd name="T21" fmla="*/ 1 h 7"/>
                  <a:gd name="T22" fmla="*/ 1 w 54"/>
                  <a:gd name="T23" fmla="*/ 1 h 7"/>
                  <a:gd name="T24" fmla="*/ 1 w 54"/>
                  <a:gd name="T25" fmla="*/ 1 h 7"/>
                  <a:gd name="T26" fmla="*/ 1 w 54"/>
                  <a:gd name="T27" fmla="*/ 1 h 7"/>
                  <a:gd name="T28" fmla="*/ 0 w 54"/>
                  <a:gd name="T29" fmla="*/ 1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7"/>
                  <a:gd name="T47" fmla="*/ 54 w 54"/>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7">
                    <a:moveTo>
                      <a:pt x="0" y="7"/>
                    </a:moveTo>
                    <a:lnTo>
                      <a:pt x="0" y="5"/>
                    </a:lnTo>
                    <a:lnTo>
                      <a:pt x="0" y="4"/>
                    </a:lnTo>
                    <a:lnTo>
                      <a:pt x="0" y="1"/>
                    </a:lnTo>
                    <a:lnTo>
                      <a:pt x="0" y="0"/>
                    </a:lnTo>
                    <a:lnTo>
                      <a:pt x="50" y="0"/>
                    </a:lnTo>
                    <a:lnTo>
                      <a:pt x="50" y="1"/>
                    </a:lnTo>
                    <a:lnTo>
                      <a:pt x="51" y="1"/>
                    </a:lnTo>
                    <a:lnTo>
                      <a:pt x="51" y="3"/>
                    </a:lnTo>
                    <a:lnTo>
                      <a:pt x="52" y="4"/>
                    </a:lnTo>
                    <a:lnTo>
                      <a:pt x="53" y="5"/>
                    </a:lnTo>
                    <a:lnTo>
                      <a:pt x="54" y="6"/>
                    </a:lnTo>
                    <a:lnTo>
                      <a:pt x="54" y="7"/>
                    </a:lnTo>
                    <a:lnTo>
                      <a:pt x="0" y="7"/>
                    </a:lnTo>
                    <a:close/>
                  </a:path>
                </a:pathLst>
              </a:custGeom>
              <a:solidFill>
                <a:srgbClr val="FF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29" name="Freeform 27"/>
              <p:cNvSpPr>
                <a:spLocks/>
              </p:cNvSpPr>
              <p:nvPr/>
            </p:nvSpPr>
            <p:spPr bwMode="auto">
              <a:xfrm>
                <a:off x="5465" y="771"/>
                <a:ext cx="26" cy="3"/>
              </a:xfrm>
              <a:custGeom>
                <a:avLst/>
                <a:gdLst>
                  <a:gd name="T0" fmla="*/ 1 w 52"/>
                  <a:gd name="T1" fmla="*/ 0 h 7"/>
                  <a:gd name="T2" fmla="*/ 1 w 52"/>
                  <a:gd name="T3" fmla="*/ 0 h 7"/>
                  <a:gd name="T4" fmla="*/ 1 w 52"/>
                  <a:gd name="T5" fmla="*/ 0 h 7"/>
                  <a:gd name="T6" fmla="*/ 1 w 52"/>
                  <a:gd name="T7" fmla="*/ 0 h 7"/>
                  <a:gd name="T8" fmla="*/ 0 w 52"/>
                  <a:gd name="T9" fmla="*/ 0 h 7"/>
                  <a:gd name="T10" fmla="*/ 1 w 52"/>
                  <a:gd name="T11" fmla="*/ 0 h 7"/>
                  <a:gd name="T12" fmla="*/ 1 w 52"/>
                  <a:gd name="T13" fmla="*/ 0 h 7"/>
                  <a:gd name="T14" fmla="*/ 1 w 52"/>
                  <a:gd name="T15" fmla="*/ 0 h 7"/>
                  <a:gd name="T16" fmla="*/ 1 w 52"/>
                  <a:gd name="T17" fmla="*/ 0 h 7"/>
                  <a:gd name="T18" fmla="*/ 1 w 52"/>
                  <a:gd name="T19" fmla="*/ 0 h 7"/>
                  <a:gd name="T20" fmla="*/ 1 w 52"/>
                  <a:gd name="T21" fmla="*/ 0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7"/>
                  <a:gd name="T35" fmla="*/ 52 w 52"/>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7">
                    <a:moveTo>
                      <a:pt x="2" y="7"/>
                    </a:moveTo>
                    <a:lnTo>
                      <a:pt x="1" y="5"/>
                    </a:lnTo>
                    <a:lnTo>
                      <a:pt x="1" y="4"/>
                    </a:lnTo>
                    <a:lnTo>
                      <a:pt x="1" y="1"/>
                    </a:lnTo>
                    <a:lnTo>
                      <a:pt x="0" y="0"/>
                    </a:lnTo>
                    <a:lnTo>
                      <a:pt x="46" y="0"/>
                    </a:lnTo>
                    <a:lnTo>
                      <a:pt x="48" y="1"/>
                    </a:lnTo>
                    <a:lnTo>
                      <a:pt x="49" y="4"/>
                    </a:lnTo>
                    <a:lnTo>
                      <a:pt x="51" y="5"/>
                    </a:lnTo>
                    <a:lnTo>
                      <a:pt x="52" y="7"/>
                    </a:lnTo>
                    <a:lnTo>
                      <a:pt x="2" y="7"/>
                    </a:lnTo>
                    <a:close/>
                  </a:path>
                </a:pathLst>
              </a:custGeom>
              <a:solidFill>
                <a:srgbClr val="FF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0" name="Freeform 28"/>
              <p:cNvSpPr>
                <a:spLocks/>
              </p:cNvSpPr>
              <p:nvPr/>
            </p:nvSpPr>
            <p:spPr bwMode="auto">
              <a:xfrm>
                <a:off x="5464" y="768"/>
                <a:ext cx="24" cy="3"/>
              </a:xfrm>
              <a:custGeom>
                <a:avLst/>
                <a:gdLst>
                  <a:gd name="T0" fmla="*/ 1 w 47"/>
                  <a:gd name="T1" fmla="*/ 1 h 6"/>
                  <a:gd name="T2" fmla="*/ 1 w 47"/>
                  <a:gd name="T3" fmla="*/ 1 h 6"/>
                  <a:gd name="T4" fmla="*/ 1 w 47"/>
                  <a:gd name="T5" fmla="*/ 1 h 6"/>
                  <a:gd name="T6" fmla="*/ 0 w 47"/>
                  <a:gd name="T7" fmla="*/ 1 h 6"/>
                  <a:gd name="T8" fmla="*/ 0 w 47"/>
                  <a:gd name="T9" fmla="*/ 0 h 6"/>
                  <a:gd name="T10" fmla="*/ 1 w 47"/>
                  <a:gd name="T11" fmla="*/ 0 h 6"/>
                  <a:gd name="T12" fmla="*/ 1 w 47"/>
                  <a:gd name="T13" fmla="*/ 1 h 6"/>
                  <a:gd name="T14" fmla="*/ 1 w 47"/>
                  <a:gd name="T15" fmla="*/ 1 h 6"/>
                  <a:gd name="T16" fmla="*/ 1 w 47"/>
                  <a:gd name="T17" fmla="*/ 1 h 6"/>
                  <a:gd name="T18" fmla="*/ 1 w 47"/>
                  <a:gd name="T19" fmla="*/ 1 h 6"/>
                  <a:gd name="T20" fmla="*/ 1 w 47"/>
                  <a:gd name="T21" fmla="*/ 1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6"/>
                  <a:gd name="T35" fmla="*/ 47 w 47"/>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6">
                    <a:moveTo>
                      <a:pt x="1" y="6"/>
                    </a:moveTo>
                    <a:lnTo>
                      <a:pt x="1" y="5"/>
                    </a:lnTo>
                    <a:lnTo>
                      <a:pt x="1" y="4"/>
                    </a:lnTo>
                    <a:lnTo>
                      <a:pt x="0" y="1"/>
                    </a:lnTo>
                    <a:lnTo>
                      <a:pt x="0" y="0"/>
                    </a:lnTo>
                    <a:lnTo>
                      <a:pt x="42" y="0"/>
                    </a:lnTo>
                    <a:lnTo>
                      <a:pt x="43" y="1"/>
                    </a:lnTo>
                    <a:lnTo>
                      <a:pt x="45" y="4"/>
                    </a:lnTo>
                    <a:lnTo>
                      <a:pt x="46" y="5"/>
                    </a:lnTo>
                    <a:lnTo>
                      <a:pt x="47" y="6"/>
                    </a:lnTo>
                    <a:lnTo>
                      <a:pt x="1" y="6"/>
                    </a:lnTo>
                    <a:close/>
                  </a:path>
                </a:pathLst>
              </a:custGeom>
              <a:solidFill>
                <a:srgbClr val="F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1" name="Freeform 29"/>
              <p:cNvSpPr>
                <a:spLocks/>
              </p:cNvSpPr>
              <p:nvPr/>
            </p:nvSpPr>
            <p:spPr bwMode="auto">
              <a:xfrm>
                <a:off x="5463" y="764"/>
                <a:ext cx="22" cy="4"/>
              </a:xfrm>
              <a:custGeom>
                <a:avLst/>
                <a:gdLst>
                  <a:gd name="T0" fmla="*/ 0 w 45"/>
                  <a:gd name="T1" fmla="*/ 1 h 7"/>
                  <a:gd name="T2" fmla="*/ 0 w 45"/>
                  <a:gd name="T3" fmla="*/ 1 h 7"/>
                  <a:gd name="T4" fmla="*/ 0 w 45"/>
                  <a:gd name="T5" fmla="*/ 1 h 7"/>
                  <a:gd name="T6" fmla="*/ 0 w 45"/>
                  <a:gd name="T7" fmla="*/ 1 h 7"/>
                  <a:gd name="T8" fmla="*/ 0 w 45"/>
                  <a:gd name="T9" fmla="*/ 0 h 7"/>
                  <a:gd name="T10" fmla="*/ 0 w 45"/>
                  <a:gd name="T11" fmla="*/ 0 h 7"/>
                  <a:gd name="T12" fmla="*/ 0 w 45"/>
                  <a:gd name="T13" fmla="*/ 1 h 7"/>
                  <a:gd name="T14" fmla="*/ 0 w 45"/>
                  <a:gd name="T15" fmla="*/ 1 h 7"/>
                  <a:gd name="T16" fmla="*/ 0 w 45"/>
                  <a:gd name="T17" fmla="*/ 1 h 7"/>
                  <a:gd name="T18" fmla="*/ 0 w 45"/>
                  <a:gd name="T19" fmla="*/ 1 h 7"/>
                  <a:gd name="T20" fmla="*/ 0 w 45"/>
                  <a:gd name="T21" fmla="*/ 1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7"/>
                  <a:gd name="T35" fmla="*/ 45 w 45"/>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7">
                    <a:moveTo>
                      <a:pt x="3" y="7"/>
                    </a:moveTo>
                    <a:lnTo>
                      <a:pt x="2" y="5"/>
                    </a:lnTo>
                    <a:lnTo>
                      <a:pt x="2" y="4"/>
                    </a:lnTo>
                    <a:lnTo>
                      <a:pt x="1" y="1"/>
                    </a:lnTo>
                    <a:lnTo>
                      <a:pt x="0" y="0"/>
                    </a:lnTo>
                    <a:lnTo>
                      <a:pt x="37" y="0"/>
                    </a:lnTo>
                    <a:lnTo>
                      <a:pt x="39" y="1"/>
                    </a:lnTo>
                    <a:lnTo>
                      <a:pt x="41" y="4"/>
                    </a:lnTo>
                    <a:lnTo>
                      <a:pt x="43" y="5"/>
                    </a:lnTo>
                    <a:lnTo>
                      <a:pt x="45" y="7"/>
                    </a:lnTo>
                    <a:lnTo>
                      <a:pt x="3" y="7"/>
                    </a:lnTo>
                    <a:close/>
                  </a:path>
                </a:pathLst>
              </a:custGeom>
              <a:solidFill>
                <a:srgbClr val="FF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2" name="Freeform 30"/>
              <p:cNvSpPr>
                <a:spLocks/>
              </p:cNvSpPr>
              <p:nvPr/>
            </p:nvSpPr>
            <p:spPr bwMode="auto">
              <a:xfrm>
                <a:off x="5461" y="760"/>
                <a:ext cx="20" cy="4"/>
              </a:xfrm>
              <a:custGeom>
                <a:avLst/>
                <a:gdLst>
                  <a:gd name="T0" fmla="*/ 1 w 40"/>
                  <a:gd name="T1" fmla="*/ 1 h 7"/>
                  <a:gd name="T2" fmla="*/ 1 w 40"/>
                  <a:gd name="T3" fmla="*/ 1 h 7"/>
                  <a:gd name="T4" fmla="*/ 1 w 40"/>
                  <a:gd name="T5" fmla="*/ 1 h 7"/>
                  <a:gd name="T6" fmla="*/ 1 w 40"/>
                  <a:gd name="T7" fmla="*/ 1 h 7"/>
                  <a:gd name="T8" fmla="*/ 0 w 40"/>
                  <a:gd name="T9" fmla="*/ 0 h 7"/>
                  <a:gd name="T10" fmla="*/ 1 w 40"/>
                  <a:gd name="T11" fmla="*/ 0 h 7"/>
                  <a:gd name="T12" fmla="*/ 1 w 40"/>
                  <a:gd name="T13" fmla="*/ 1 h 7"/>
                  <a:gd name="T14" fmla="*/ 1 w 40"/>
                  <a:gd name="T15" fmla="*/ 1 h 7"/>
                  <a:gd name="T16" fmla="*/ 1 w 40"/>
                  <a:gd name="T17" fmla="*/ 1 h 7"/>
                  <a:gd name="T18" fmla="*/ 1 w 40"/>
                  <a:gd name="T19" fmla="*/ 1 h 7"/>
                  <a:gd name="T20" fmla="*/ 1 w 40"/>
                  <a:gd name="T21" fmla="*/ 1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7"/>
                  <a:gd name="T35" fmla="*/ 40 w 40"/>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7">
                    <a:moveTo>
                      <a:pt x="3" y="7"/>
                    </a:moveTo>
                    <a:lnTo>
                      <a:pt x="2" y="5"/>
                    </a:lnTo>
                    <a:lnTo>
                      <a:pt x="2" y="4"/>
                    </a:lnTo>
                    <a:lnTo>
                      <a:pt x="1" y="1"/>
                    </a:lnTo>
                    <a:lnTo>
                      <a:pt x="0" y="0"/>
                    </a:lnTo>
                    <a:lnTo>
                      <a:pt x="32" y="0"/>
                    </a:lnTo>
                    <a:lnTo>
                      <a:pt x="34" y="1"/>
                    </a:lnTo>
                    <a:lnTo>
                      <a:pt x="36" y="4"/>
                    </a:lnTo>
                    <a:lnTo>
                      <a:pt x="38" y="5"/>
                    </a:lnTo>
                    <a:lnTo>
                      <a:pt x="40" y="7"/>
                    </a:lnTo>
                    <a:lnTo>
                      <a:pt x="3" y="7"/>
                    </a:lnTo>
                    <a:close/>
                  </a:path>
                </a:pathLst>
              </a:custGeom>
              <a:solidFill>
                <a:srgbClr val="FF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3" name="Freeform 31"/>
              <p:cNvSpPr>
                <a:spLocks/>
              </p:cNvSpPr>
              <p:nvPr/>
            </p:nvSpPr>
            <p:spPr bwMode="auto">
              <a:xfrm>
                <a:off x="5460" y="758"/>
                <a:ext cx="17" cy="2"/>
              </a:xfrm>
              <a:custGeom>
                <a:avLst/>
                <a:gdLst>
                  <a:gd name="T0" fmla="*/ 1 w 34"/>
                  <a:gd name="T1" fmla="*/ 0 h 6"/>
                  <a:gd name="T2" fmla="*/ 1 w 34"/>
                  <a:gd name="T3" fmla="*/ 0 h 6"/>
                  <a:gd name="T4" fmla="*/ 1 w 34"/>
                  <a:gd name="T5" fmla="*/ 0 h 6"/>
                  <a:gd name="T6" fmla="*/ 0 w 34"/>
                  <a:gd name="T7" fmla="*/ 0 h 6"/>
                  <a:gd name="T8" fmla="*/ 0 w 34"/>
                  <a:gd name="T9" fmla="*/ 0 h 6"/>
                  <a:gd name="T10" fmla="*/ 1 w 34"/>
                  <a:gd name="T11" fmla="*/ 0 h 6"/>
                  <a:gd name="T12" fmla="*/ 1 w 34"/>
                  <a:gd name="T13" fmla="*/ 0 h 6"/>
                  <a:gd name="T14" fmla="*/ 1 w 34"/>
                  <a:gd name="T15" fmla="*/ 0 h 6"/>
                  <a:gd name="T16" fmla="*/ 1 w 34"/>
                  <a:gd name="T17" fmla="*/ 0 h 6"/>
                  <a:gd name="T18" fmla="*/ 1 w 34"/>
                  <a:gd name="T19" fmla="*/ 0 h 6"/>
                  <a:gd name="T20" fmla="*/ 1 w 34"/>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6"/>
                  <a:gd name="T35" fmla="*/ 34 w 34"/>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6">
                    <a:moveTo>
                      <a:pt x="2" y="6"/>
                    </a:moveTo>
                    <a:lnTo>
                      <a:pt x="1" y="5"/>
                    </a:lnTo>
                    <a:lnTo>
                      <a:pt x="1" y="2"/>
                    </a:lnTo>
                    <a:lnTo>
                      <a:pt x="0" y="1"/>
                    </a:lnTo>
                    <a:lnTo>
                      <a:pt x="0" y="0"/>
                    </a:lnTo>
                    <a:lnTo>
                      <a:pt x="27" y="0"/>
                    </a:lnTo>
                    <a:lnTo>
                      <a:pt x="29" y="1"/>
                    </a:lnTo>
                    <a:lnTo>
                      <a:pt x="31" y="2"/>
                    </a:lnTo>
                    <a:lnTo>
                      <a:pt x="32" y="5"/>
                    </a:lnTo>
                    <a:lnTo>
                      <a:pt x="34" y="6"/>
                    </a:lnTo>
                    <a:lnTo>
                      <a:pt x="2" y="6"/>
                    </a:lnTo>
                    <a:close/>
                  </a:path>
                </a:pathLst>
              </a:custGeom>
              <a:solidFill>
                <a:srgbClr val="FFF6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4" name="Freeform 32"/>
              <p:cNvSpPr>
                <a:spLocks/>
              </p:cNvSpPr>
              <p:nvPr/>
            </p:nvSpPr>
            <p:spPr bwMode="auto">
              <a:xfrm>
                <a:off x="5458" y="754"/>
                <a:ext cx="16" cy="4"/>
              </a:xfrm>
              <a:custGeom>
                <a:avLst/>
                <a:gdLst>
                  <a:gd name="T0" fmla="*/ 1 w 31"/>
                  <a:gd name="T1" fmla="*/ 1 h 7"/>
                  <a:gd name="T2" fmla="*/ 1 w 31"/>
                  <a:gd name="T3" fmla="*/ 1 h 7"/>
                  <a:gd name="T4" fmla="*/ 1 w 31"/>
                  <a:gd name="T5" fmla="*/ 1 h 7"/>
                  <a:gd name="T6" fmla="*/ 1 w 31"/>
                  <a:gd name="T7" fmla="*/ 1 h 7"/>
                  <a:gd name="T8" fmla="*/ 0 w 31"/>
                  <a:gd name="T9" fmla="*/ 0 h 7"/>
                  <a:gd name="T10" fmla="*/ 1 w 31"/>
                  <a:gd name="T11" fmla="*/ 0 h 7"/>
                  <a:gd name="T12" fmla="*/ 1 w 31"/>
                  <a:gd name="T13" fmla="*/ 1 h 7"/>
                  <a:gd name="T14" fmla="*/ 1 w 31"/>
                  <a:gd name="T15" fmla="*/ 1 h 7"/>
                  <a:gd name="T16" fmla="*/ 1 w 31"/>
                  <a:gd name="T17" fmla="*/ 1 h 7"/>
                  <a:gd name="T18" fmla="*/ 1 w 31"/>
                  <a:gd name="T19" fmla="*/ 1 h 7"/>
                  <a:gd name="T20" fmla="*/ 1 w 31"/>
                  <a:gd name="T21" fmla="*/ 1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7"/>
                  <a:gd name="T35" fmla="*/ 31 w 31"/>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7">
                    <a:moveTo>
                      <a:pt x="4" y="7"/>
                    </a:moveTo>
                    <a:lnTo>
                      <a:pt x="3" y="5"/>
                    </a:lnTo>
                    <a:lnTo>
                      <a:pt x="2" y="3"/>
                    </a:lnTo>
                    <a:lnTo>
                      <a:pt x="1" y="1"/>
                    </a:lnTo>
                    <a:lnTo>
                      <a:pt x="0" y="0"/>
                    </a:lnTo>
                    <a:lnTo>
                      <a:pt x="21" y="0"/>
                    </a:lnTo>
                    <a:lnTo>
                      <a:pt x="23" y="1"/>
                    </a:lnTo>
                    <a:lnTo>
                      <a:pt x="26" y="3"/>
                    </a:lnTo>
                    <a:lnTo>
                      <a:pt x="29" y="5"/>
                    </a:lnTo>
                    <a:lnTo>
                      <a:pt x="31" y="7"/>
                    </a:lnTo>
                    <a:lnTo>
                      <a:pt x="4" y="7"/>
                    </a:lnTo>
                    <a:close/>
                  </a:path>
                </a:pathLst>
              </a:custGeom>
              <a:solidFill>
                <a:srgbClr val="FF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5" name="Freeform 33"/>
              <p:cNvSpPr>
                <a:spLocks/>
              </p:cNvSpPr>
              <p:nvPr/>
            </p:nvSpPr>
            <p:spPr bwMode="auto">
              <a:xfrm>
                <a:off x="5457" y="750"/>
                <a:ext cx="12" cy="4"/>
              </a:xfrm>
              <a:custGeom>
                <a:avLst/>
                <a:gdLst>
                  <a:gd name="T0" fmla="*/ 1 w 24"/>
                  <a:gd name="T1" fmla="*/ 1 h 7"/>
                  <a:gd name="T2" fmla="*/ 1 w 24"/>
                  <a:gd name="T3" fmla="*/ 1 h 7"/>
                  <a:gd name="T4" fmla="*/ 1 w 24"/>
                  <a:gd name="T5" fmla="*/ 1 h 7"/>
                  <a:gd name="T6" fmla="*/ 1 w 24"/>
                  <a:gd name="T7" fmla="*/ 1 h 7"/>
                  <a:gd name="T8" fmla="*/ 0 w 24"/>
                  <a:gd name="T9" fmla="*/ 0 h 7"/>
                  <a:gd name="T10" fmla="*/ 1 w 24"/>
                  <a:gd name="T11" fmla="*/ 0 h 7"/>
                  <a:gd name="T12" fmla="*/ 1 w 24"/>
                  <a:gd name="T13" fmla="*/ 1 h 7"/>
                  <a:gd name="T14" fmla="*/ 1 w 24"/>
                  <a:gd name="T15" fmla="*/ 1 h 7"/>
                  <a:gd name="T16" fmla="*/ 1 w 24"/>
                  <a:gd name="T17" fmla="*/ 1 h 7"/>
                  <a:gd name="T18" fmla="*/ 1 w 24"/>
                  <a:gd name="T19" fmla="*/ 1 h 7"/>
                  <a:gd name="T20" fmla="*/ 1 w 24"/>
                  <a:gd name="T21" fmla="*/ 1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7"/>
                  <a:gd name="T35" fmla="*/ 24 w 24"/>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7">
                    <a:moveTo>
                      <a:pt x="3" y="7"/>
                    </a:moveTo>
                    <a:lnTo>
                      <a:pt x="2" y="5"/>
                    </a:lnTo>
                    <a:lnTo>
                      <a:pt x="2" y="3"/>
                    </a:lnTo>
                    <a:lnTo>
                      <a:pt x="1" y="1"/>
                    </a:lnTo>
                    <a:lnTo>
                      <a:pt x="0" y="0"/>
                    </a:lnTo>
                    <a:lnTo>
                      <a:pt x="11" y="0"/>
                    </a:lnTo>
                    <a:lnTo>
                      <a:pt x="15" y="1"/>
                    </a:lnTo>
                    <a:lnTo>
                      <a:pt x="18" y="3"/>
                    </a:lnTo>
                    <a:lnTo>
                      <a:pt x="21" y="5"/>
                    </a:lnTo>
                    <a:lnTo>
                      <a:pt x="24" y="7"/>
                    </a:lnTo>
                    <a:lnTo>
                      <a:pt x="3" y="7"/>
                    </a:lnTo>
                    <a:close/>
                  </a:path>
                </a:pathLst>
              </a:custGeom>
              <a:solidFill>
                <a:srgbClr val="FF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6" name="Freeform 34"/>
              <p:cNvSpPr>
                <a:spLocks/>
              </p:cNvSpPr>
              <p:nvPr/>
            </p:nvSpPr>
            <p:spPr bwMode="auto">
              <a:xfrm>
                <a:off x="5455" y="747"/>
                <a:ext cx="7" cy="3"/>
              </a:xfrm>
              <a:custGeom>
                <a:avLst/>
                <a:gdLst>
                  <a:gd name="T0" fmla="*/ 1 w 14"/>
                  <a:gd name="T1" fmla="*/ 1 h 6"/>
                  <a:gd name="T2" fmla="*/ 1 w 14"/>
                  <a:gd name="T3" fmla="*/ 1 h 6"/>
                  <a:gd name="T4" fmla="*/ 1 w 14"/>
                  <a:gd name="T5" fmla="*/ 1 h 6"/>
                  <a:gd name="T6" fmla="*/ 1 w 14"/>
                  <a:gd name="T7" fmla="*/ 1 h 6"/>
                  <a:gd name="T8" fmla="*/ 0 w 14"/>
                  <a:gd name="T9" fmla="*/ 0 h 6"/>
                  <a:gd name="T10" fmla="*/ 1 w 14"/>
                  <a:gd name="T11" fmla="*/ 1 h 6"/>
                  <a:gd name="T12" fmla="*/ 1 w 14"/>
                  <a:gd name="T13" fmla="*/ 1 h 6"/>
                  <a:gd name="T14" fmla="*/ 1 w 14"/>
                  <a:gd name="T15" fmla="*/ 1 h 6"/>
                  <a:gd name="T16" fmla="*/ 1 w 14"/>
                  <a:gd name="T17" fmla="*/ 1 h 6"/>
                  <a:gd name="T18" fmla="*/ 1 w 14"/>
                  <a:gd name="T19" fmla="*/ 1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6"/>
                  <a:gd name="T32" fmla="*/ 14 w 14"/>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6">
                    <a:moveTo>
                      <a:pt x="3" y="6"/>
                    </a:moveTo>
                    <a:lnTo>
                      <a:pt x="2" y="5"/>
                    </a:lnTo>
                    <a:lnTo>
                      <a:pt x="2" y="3"/>
                    </a:lnTo>
                    <a:lnTo>
                      <a:pt x="1" y="1"/>
                    </a:lnTo>
                    <a:lnTo>
                      <a:pt x="0" y="0"/>
                    </a:lnTo>
                    <a:lnTo>
                      <a:pt x="4" y="1"/>
                    </a:lnTo>
                    <a:lnTo>
                      <a:pt x="7" y="2"/>
                    </a:lnTo>
                    <a:lnTo>
                      <a:pt x="11" y="5"/>
                    </a:lnTo>
                    <a:lnTo>
                      <a:pt x="14" y="6"/>
                    </a:ln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7" name="Freeform 35"/>
              <p:cNvSpPr>
                <a:spLocks/>
              </p:cNvSpPr>
              <p:nvPr/>
            </p:nvSpPr>
            <p:spPr bwMode="auto">
              <a:xfrm>
                <a:off x="5454" y="747"/>
                <a:ext cx="40" cy="67"/>
              </a:xfrm>
              <a:custGeom>
                <a:avLst/>
                <a:gdLst>
                  <a:gd name="T0" fmla="*/ 1 w 79"/>
                  <a:gd name="T1" fmla="*/ 1 h 133"/>
                  <a:gd name="T2" fmla="*/ 1 w 79"/>
                  <a:gd name="T3" fmla="*/ 1 h 133"/>
                  <a:gd name="T4" fmla="*/ 1 w 79"/>
                  <a:gd name="T5" fmla="*/ 1 h 133"/>
                  <a:gd name="T6" fmla="*/ 1 w 79"/>
                  <a:gd name="T7" fmla="*/ 1 h 133"/>
                  <a:gd name="T8" fmla="*/ 1 w 79"/>
                  <a:gd name="T9" fmla="*/ 1 h 133"/>
                  <a:gd name="T10" fmla="*/ 1 w 79"/>
                  <a:gd name="T11" fmla="*/ 1 h 133"/>
                  <a:gd name="T12" fmla="*/ 1 w 79"/>
                  <a:gd name="T13" fmla="*/ 1 h 133"/>
                  <a:gd name="T14" fmla="*/ 1 w 79"/>
                  <a:gd name="T15" fmla="*/ 1 h 133"/>
                  <a:gd name="T16" fmla="*/ 1 w 79"/>
                  <a:gd name="T17" fmla="*/ 1 h 133"/>
                  <a:gd name="T18" fmla="*/ 1 w 79"/>
                  <a:gd name="T19" fmla="*/ 1 h 133"/>
                  <a:gd name="T20" fmla="*/ 1 w 79"/>
                  <a:gd name="T21" fmla="*/ 1 h 133"/>
                  <a:gd name="T22" fmla="*/ 1 w 79"/>
                  <a:gd name="T23" fmla="*/ 1 h 133"/>
                  <a:gd name="T24" fmla="*/ 1 w 79"/>
                  <a:gd name="T25" fmla="*/ 1 h 133"/>
                  <a:gd name="T26" fmla="*/ 1 w 79"/>
                  <a:gd name="T27" fmla="*/ 1 h 133"/>
                  <a:gd name="T28" fmla="*/ 1 w 79"/>
                  <a:gd name="T29" fmla="*/ 0 h 133"/>
                  <a:gd name="T30" fmla="*/ 1 w 79"/>
                  <a:gd name="T31" fmla="*/ 0 h 133"/>
                  <a:gd name="T32" fmla="*/ 1 w 79"/>
                  <a:gd name="T33" fmla="*/ 1 h 133"/>
                  <a:gd name="T34" fmla="*/ 1 w 79"/>
                  <a:gd name="T35" fmla="*/ 1 h 133"/>
                  <a:gd name="T36" fmla="*/ 1 w 79"/>
                  <a:gd name="T37" fmla="*/ 1 h 133"/>
                  <a:gd name="T38" fmla="*/ 1 w 79"/>
                  <a:gd name="T39" fmla="*/ 1 h 133"/>
                  <a:gd name="T40" fmla="*/ 1 w 79"/>
                  <a:gd name="T41" fmla="*/ 1 h 133"/>
                  <a:gd name="T42" fmla="*/ 1 w 79"/>
                  <a:gd name="T43" fmla="*/ 1 h 133"/>
                  <a:gd name="T44" fmla="*/ 1 w 79"/>
                  <a:gd name="T45" fmla="*/ 1 h 133"/>
                  <a:gd name="T46" fmla="*/ 0 w 79"/>
                  <a:gd name="T47" fmla="*/ 1 h 133"/>
                  <a:gd name="T48" fmla="*/ 0 w 79"/>
                  <a:gd name="T49" fmla="*/ 1 h 133"/>
                  <a:gd name="T50" fmla="*/ 1 w 79"/>
                  <a:gd name="T51" fmla="*/ 1 h 133"/>
                  <a:gd name="T52" fmla="*/ 1 w 79"/>
                  <a:gd name="T53" fmla="*/ 1 h 133"/>
                  <a:gd name="T54" fmla="*/ 1 w 79"/>
                  <a:gd name="T55" fmla="*/ 1 h 133"/>
                  <a:gd name="T56" fmla="*/ 1 w 79"/>
                  <a:gd name="T57" fmla="*/ 1 h 133"/>
                  <a:gd name="T58" fmla="*/ 1 w 79"/>
                  <a:gd name="T59" fmla="*/ 1 h 133"/>
                  <a:gd name="T60" fmla="*/ 1 w 79"/>
                  <a:gd name="T61" fmla="*/ 1 h 133"/>
                  <a:gd name="T62" fmla="*/ 1 w 79"/>
                  <a:gd name="T63" fmla="*/ 1 h 133"/>
                  <a:gd name="T64" fmla="*/ 1 w 79"/>
                  <a:gd name="T65" fmla="*/ 1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133"/>
                  <a:gd name="T101" fmla="*/ 79 w 79"/>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133">
                    <a:moveTo>
                      <a:pt x="77" y="81"/>
                    </a:moveTo>
                    <a:lnTo>
                      <a:pt x="77" y="81"/>
                    </a:lnTo>
                    <a:lnTo>
                      <a:pt x="78" y="76"/>
                    </a:lnTo>
                    <a:lnTo>
                      <a:pt x="79" y="70"/>
                    </a:lnTo>
                    <a:lnTo>
                      <a:pt x="78" y="64"/>
                    </a:lnTo>
                    <a:lnTo>
                      <a:pt x="75" y="57"/>
                    </a:lnTo>
                    <a:lnTo>
                      <a:pt x="70" y="50"/>
                    </a:lnTo>
                    <a:lnTo>
                      <a:pt x="63" y="41"/>
                    </a:lnTo>
                    <a:lnTo>
                      <a:pt x="55" y="34"/>
                    </a:lnTo>
                    <a:lnTo>
                      <a:pt x="46" y="26"/>
                    </a:lnTo>
                    <a:lnTo>
                      <a:pt x="36" y="18"/>
                    </a:lnTo>
                    <a:lnTo>
                      <a:pt x="25" y="11"/>
                    </a:lnTo>
                    <a:lnTo>
                      <a:pt x="14" y="5"/>
                    </a:lnTo>
                    <a:lnTo>
                      <a:pt x="2" y="0"/>
                    </a:lnTo>
                    <a:lnTo>
                      <a:pt x="12" y="20"/>
                    </a:lnTo>
                    <a:lnTo>
                      <a:pt x="18" y="37"/>
                    </a:lnTo>
                    <a:lnTo>
                      <a:pt x="22" y="51"/>
                    </a:lnTo>
                    <a:lnTo>
                      <a:pt x="24" y="65"/>
                    </a:lnTo>
                    <a:lnTo>
                      <a:pt x="22" y="79"/>
                    </a:lnTo>
                    <a:lnTo>
                      <a:pt x="17" y="94"/>
                    </a:lnTo>
                    <a:lnTo>
                      <a:pt x="10" y="111"/>
                    </a:lnTo>
                    <a:lnTo>
                      <a:pt x="0" y="133"/>
                    </a:lnTo>
                    <a:lnTo>
                      <a:pt x="16" y="124"/>
                    </a:lnTo>
                    <a:lnTo>
                      <a:pt x="28" y="117"/>
                    </a:lnTo>
                    <a:lnTo>
                      <a:pt x="37" y="113"/>
                    </a:lnTo>
                    <a:lnTo>
                      <a:pt x="44" y="108"/>
                    </a:lnTo>
                    <a:lnTo>
                      <a:pt x="51" y="104"/>
                    </a:lnTo>
                    <a:lnTo>
                      <a:pt x="58" y="98"/>
                    </a:lnTo>
                    <a:lnTo>
                      <a:pt x="66" y="90"/>
                    </a:lnTo>
                    <a:lnTo>
                      <a:pt x="77" y="8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38" name="Freeform 36"/>
              <p:cNvSpPr>
                <a:spLocks/>
              </p:cNvSpPr>
              <p:nvPr/>
            </p:nvSpPr>
            <p:spPr bwMode="auto">
              <a:xfrm>
                <a:off x="5322" y="798"/>
                <a:ext cx="1" cy="1"/>
              </a:xfrm>
              <a:custGeom>
                <a:avLst/>
                <a:gdLst>
                  <a:gd name="T0" fmla="*/ 0 w 3"/>
                  <a:gd name="T1" fmla="*/ 0 h 1"/>
                  <a:gd name="T2" fmla="*/ 0 w 3"/>
                  <a:gd name="T3" fmla="*/ 0 h 1"/>
                  <a:gd name="T4" fmla="*/ 0 w 3"/>
                  <a:gd name="T5" fmla="*/ 0 h 1"/>
                  <a:gd name="T6" fmla="*/ 0 w 3"/>
                  <a:gd name="T7" fmla="*/ 1 h 1"/>
                  <a:gd name="T8" fmla="*/ 0 w 3"/>
                  <a:gd name="T9" fmla="*/ 1 h 1"/>
                  <a:gd name="T10" fmla="*/ 0 w 3"/>
                  <a:gd name="T11" fmla="*/ 1 h 1"/>
                  <a:gd name="T12" fmla="*/ 0 w 3"/>
                  <a:gd name="T13" fmla="*/ 1 h 1"/>
                  <a:gd name="T14" fmla="*/ 0 w 3"/>
                  <a:gd name="T15" fmla="*/ 1 h 1"/>
                  <a:gd name="T16" fmla="*/ 0 w 3"/>
                  <a:gd name="T17" fmla="*/ 0 h 1"/>
                  <a:gd name="T18" fmla="*/ 0 w 3"/>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1"/>
                  <a:gd name="T32" fmla="*/ 3 w 3"/>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1">
                    <a:moveTo>
                      <a:pt x="0" y="0"/>
                    </a:moveTo>
                    <a:lnTo>
                      <a:pt x="1" y="0"/>
                    </a:lnTo>
                    <a:lnTo>
                      <a:pt x="2" y="0"/>
                    </a:lnTo>
                    <a:lnTo>
                      <a:pt x="2" y="1"/>
                    </a:lnTo>
                    <a:lnTo>
                      <a:pt x="3" y="1"/>
                    </a:lnTo>
                    <a:lnTo>
                      <a:pt x="2" y="1"/>
                    </a:lnTo>
                    <a:lnTo>
                      <a:pt x="2" y="0"/>
                    </a:lnTo>
                    <a:lnTo>
                      <a:pt x="0" y="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39" name="Freeform 37"/>
              <p:cNvSpPr>
                <a:spLocks/>
              </p:cNvSpPr>
              <p:nvPr/>
            </p:nvSpPr>
            <p:spPr bwMode="auto">
              <a:xfrm>
                <a:off x="5320" y="798"/>
                <a:ext cx="3" cy="1"/>
              </a:xfrm>
              <a:custGeom>
                <a:avLst/>
                <a:gdLst>
                  <a:gd name="T0" fmla="*/ 1 w 5"/>
                  <a:gd name="T1" fmla="*/ 1 h 1"/>
                  <a:gd name="T2" fmla="*/ 1 w 5"/>
                  <a:gd name="T3" fmla="*/ 1 h 1"/>
                  <a:gd name="T4" fmla="*/ 1 w 5"/>
                  <a:gd name="T5" fmla="*/ 1 h 1"/>
                  <a:gd name="T6" fmla="*/ 1 w 5"/>
                  <a:gd name="T7" fmla="*/ 1 h 1"/>
                  <a:gd name="T8" fmla="*/ 0 w 5"/>
                  <a:gd name="T9" fmla="*/ 0 h 1"/>
                  <a:gd name="T10" fmla="*/ 1 w 5"/>
                  <a:gd name="T11" fmla="*/ 0 h 1"/>
                  <a:gd name="T12" fmla="*/ 1 w 5"/>
                  <a:gd name="T13" fmla="*/ 1 h 1"/>
                  <a:gd name="T14" fmla="*/ 1 w 5"/>
                  <a:gd name="T15" fmla="*/ 1 h 1"/>
                  <a:gd name="T16" fmla="*/ 1 w 5"/>
                  <a:gd name="T17" fmla="*/ 1 h 1"/>
                  <a:gd name="T18" fmla="*/ 1 w 5"/>
                  <a:gd name="T19" fmla="*/ 1 h 1"/>
                  <a:gd name="T20" fmla="*/ 1 w 5"/>
                  <a:gd name="T21" fmla="*/ 1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1"/>
                  <a:gd name="T35" fmla="*/ 5 w 5"/>
                  <a:gd name="T36" fmla="*/ 1 h 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1">
                    <a:moveTo>
                      <a:pt x="3" y="1"/>
                    </a:moveTo>
                    <a:lnTo>
                      <a:pt x="2" y="1"/>
                    </a:lnTo>
                    <a:lnTo>
                      <a:pt x="1" y="1"/>
                    </a:lnTo>
                    <a:lnTo>
                      <a:pt x="0" y="0"/>
                    </a:lnTo>
                    <a:lnTo>
                      <a:pt x="4" y="0"/>
                    </a:lnTo>
                    <a:lnTo>
                      <a:pt x="4" y="1"/>
                    </a:lnTo>
                    <a:lnTo>
                      <a:pt x="5" y="1"/>
                    </a:lnTo>
                    <a:lnTo>
                      <a:pt x="3" y="1"/>
                    </a:lnTo>
                    <a:close/>
                  </a:path>
                </a:pathLst>
              </a:custGeom>
              <a:solidFill>
                <a:srgbClr val="F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0" name="Freeform 38"/>
              <p:cNvSpPr>
                <a:spLocks/>
              </p:cNvSpPr>
              <p:nvPr/>
            </p:nvSpPr>
            <p:spPr bwMode="auto">
              <a:xfrm>
                <a:off x="5316" y="797"/>
                <a:ext cx="6" cy="1"/>
              </a:xfrm>
              <a:custGeom>
                <a:avLst/>
                <a:gdLst>
                  <a:gd name="T0" fmla="*/ 1 w 11"/>
                  <a:gd name="T1" fmla="*/ 1 h 1"/>
                  <a:gd name="T2" fmla="*/ 1 w 11"/>
                  <a:gd name="T3" fmla="*/ 1 h 1"/>
                  <a:gd name="T4" fmla="*/ 1 w 11"/>
                  <a:gd name="T5" fmla="*/ 0 h 1"/>
                  <a:gd name="T6" fmla="*/ 1 w 11"/>
                  <a:gd name="T7" fmla="*/ 0 h 1"/>
                  <a:gd name="T8" fmla="*/ 0 w 11"/>
                  <a:gd name="T9" fmla="*/ 0 h 1"/>
                  <a:gd name="T10" fmla="*/ 1 w 11"/>
                  <a:gd name="T11" fmla="*/ 0 h 1"/>
                  <a:gd name="T12" fmla="*/ 1 w 11"/>
                  <a:gd name="T13" fmla="*/ 1 h 1"/>
                  <a:gd name="T14" fmla="*/ 1 w 11"/>
                  <a:gd name="T15" fmla="*/ 1 h 1"/>
                  <a:gd name="T16" fmla="*/ 1 w 11"/>
                  <a:gd name="T17" fmla="*/ 1 h 1"/>
                  <a:gd name="T18" fmla="*/ 1 w 11"/>
                  <a:gd name="T19" fmla="*/ 1 h 1"/>
                  <a:gd name="T20" fmla="*/ 1 w 11"/>
                  <a:gd name="T21" fmla="*/ 1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1"/>
                  <a:gd name="T35" fmla="*/ 11 w 11"/>
                  <a:gd name="T36" fmla="*/ 1 h 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1">
                    <a:moveTo>
                      <a:pt x="7" y="1"/>
                    </a:moveTo>
                    <a:lnTo>
                      <a:pt x="5" y="1"/>
                    </a:lnTo>
                    <a:lnTo>
                      <a:pt x="3" y="0"/>
                    </a:lnTo>
                    <a:lnTo>
                      <a:pt x="2" y="0"/>
                    </a:lnTo>
                    <a:lnTo>
                      <a:pt x="0" y="0"/>
                    </a:lnTo>
                    <a:lnTo>
                      <a:pt x="10" y="0"/>
                    </a:lnTo>
                    <a:lnTo>
                      <a:pt x="10" y="1"/>
                    </a:lnTo>
                    <a:lnTo>
                      <a:pt x="11" y="1"/>
                    </a:lnTo>
                    <a:lnTo>
                      <a:pt x="7" y="1"/>
                    </a:lnTo>
                    <a:close/>
                  </a:path>
                </a:pathLst>
              </a:custGeom>
              <a:solidFill>
                <a:srgbClr val="FF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1" name="Freeform 39"/>
              <p:cNvSpPr>
                <a:spLocks/>
              </p:cNvSpPr>
              <p:nvPr/>
            </p:nvSpPr>
            <p:spPr bwMode="auto">
              <a:xfrm>
                <a:off x="5314" y="797"/>
                <a:ext cx="8" cy="1"/>
              </a:xfrm>
              <a:custGeom>
                <a:avLst/>
                <a:gdLst>
                  <a:gd name="T0" fmla="*/ 1 w 14"/>
                  <a:gd name="T1" fmla="*/ 1 h 2"/>
                  <a:gd name="T2" fmla="*/ 1 w 14"/>
                  <a:gd name="T3" fmla="*/ 1 h 2"/>
                  <a:gd name="T4" fmla="*/ 1 w 14"/>
                  <a:gd name="T5" fmla="*/ 0 h 2"/>
                  <a:gd name="T6" fmla="*/ 1 w 14"/>
                  <a:gd name="T7" fmla="*/ 0 h 2"/>
                  <a:gd name="T8" fmla="*/ 0 w 14"/>
                  <a:gd name="T9" fmla="*/ 0 h 2"/>
                  <a:gd name="T10" fmla="*/ 1 w 14"/>
                  <a:gd name="T11" fmla="*/ 0 h 2"/>
                  <a:gd name="T12" fmla="*/ 1 w 14"/>
                  <a:gd name="T13" fmla="*/ 1 h 2"/>
                  <a:gd name="T14" fmla="*/ 1 w 14"/>
                  <a:gd name="T15" fmla="*/ 1 h 2"/>
                  <a:gd name="T16" fmla="*/ 1 w 14"/>
                  <a:gd name="T17" fmla="*/ 1 h 2"/>
                  <a:gd name="T18" fmla="*/ 1 w 14"/>
                  <a:gd name="T19" fmla="*/ 1 h 2"/>
                  <a:gd name="T20" fmla="*/ 1 w 14"/>
                  <a:gd name="T21" fmla="*/ 1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2"/>
                  <a:gd name="T35" fmla="*/ 14 w 14"/>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2">
                    <a:moveTo>
                      <a:pt x="4" y="2"/>
                    </a:moveTo>
                    <a:lnTo>
                      <a:pt x="3" y="2"/>
                    </a:lnTo>
                    <a:lnTo>
                      <a:pt x="2" y="0"/>
                    </a:lnTo>
                    <a:lnTo>
                      <a:pt x="1" y="0"/>
                    </a:lnTo>
                    <a:lnTo>
                      <a:pt x="0" y="0"/>
                    </a:lnTo>
                    <a:lnTo>
                      <a:pt x="13" y="0"/>
                    </a:lnTo>
                    <a:lnTo>
                      <a:pt x="13" y="2"/>
                    </a:lnTo>
                    <a:lnTo>
                      <a:pt x="14" y="2"/>
                    </a:lnTo>
                    <a:lnTo>
                      <a:pt x="4" y="2"/>
                    </a:lnTo>
                    <a:close/>
                  </a:path>
                </a:pathLst>
              </a:custGeom>
              <a:solidFill>
                <a:srgbClr val="FF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2" name="Freeform 40"/>
              <p:cNvSpPr>
                <a:spLocks/>
              </p:cNvSpPr>
              <p:nvPr/>
            </p:nvSpPr>
            <p:spPr bwMode="auto">
              <a:xfrm>
                <a:off x="5313" y="796"/>
                <a:ext cx="8" cy="1"/>
              </a:xfrm>
              <a:custGeom>
                <a:avLst/>
                <a:gdLst>
                  <a:gd name="T0" fmla="*/ 1 w 16"/>
                  <a:gd name="T1" fmla="*/ 1 h 1"/>
                  <a:gd name="T2" fmla="*/ 1 w 16"/>
                  <a:gd name="T3" fmla="*/ 1 h 1"/>
                  <a:gd name="T4" fmla="*/ 1 w 16"/>
                  <a:gd name="T5" fmla="*/ 1 h 1"/>
                  <a:gd name="T6" fmla="*/ 1 w 16"/>
                  <a:gd name="T7" fmla="*/ 1 h 1"/>
                  <a:gd name="T8" fmla="*/ 0 w 16"/>
                  <a:gd name="T9" fmla="*/ 0 h 1"/>
                  <a:gd name="T10" fmla="*/ 1 w 16"/>
                  <a:gd name="T11" fmla="*/ 0 h 1"/>
                  <a:gd name="T12" fmla="*/ 1 w 16"/>
                  <a:gd name="T13" fmla="*/ 1 h 1"/>
                  <a:gd name="T14" fmla="*/ 1 w 16"/>
                  <a:gd name="T15" fmla="*/ 1 h 1"/>
                  <a:gd name="T16" fmla="*/ 1 w 16"/>
                  <a:gd name="T17" fmla="*/ 1 h 1"/>
                  <a:gd name="T18" fmla="*/ 1 w 16"/>
                  <a:gd name="T19" fmla="*/ 1 h 1"/>
                  <a:gd name="T20" fmla="*/ 1 w 16"/>
                  <a:gd name="T21" fmla="*/ 1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
                  <a:gd name="T35" fmla="*/ 16 w 16"/>
                  <a:gd name="T36" fmla="*/ 1 h 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
                    <a:moveTo>
                      <a:pt x="3" y="1"/>
                    </a:moveTo>
                    <a:lnTo>
                      <a:pt x="2" y="1"/>
                    </a:lnTo>
                    <a:lnTo>
                      <a:pt x="1" y="1"/>
                    </a:lnTo>
                    <a:lnTo>
                      <a:pt x="0" y="0"/>
                    </a:lnTo>
                    <a:lnTo>
                      <a:pt x="15" y="0"/>
                    </a:lnTo>
                    <a:lnTo>
                      <a:pt x="15" y="1"/>
                    </a:lnTo>
                    <a:lnTo>
                      <a:pt x="16" y="1"/>
                    </a:lnTo>
                    <a:lnTo>
                      <a:pt x="3" y="1"/>
                    </a:lnTo>
                    <a:close/>
                  </a:path>
                </a:pathLst>
              </a:custGeom>
              <a:solidFill>
                <a:srgbClr val="FF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3" name="Freeform 41"/>
              <p:cNvSpPr>
                <a:spLocks/>
              </p:cNvSpPr>
              <p:nvPr/>
            </p:nvSpPr>
            <p:spPr bwMode="auto">
              <a:xfrm>
                <a:off x="5309" y="795"/>
                <a:ext cx="12" cy="1"/>
              </a:xfrm>
              <a:custGeom>
                <a:avLst/>
                <a:gdLst>
                  <a:gd name="T0" fmla="*/ 1 w 22"/>
                  <a:gd name="T1" fmla="*/ 1 h 2"/>
                  <a:gd name="T2" fmla="*/ 1 w 22"/>
                  <a:gd name="T3" fmla="*/ 1 h 2"/>
                  <a:gd name="T4" fmla="*/ 1 w 22"/>
                  <a:gd name="T5" fmla="*/ 1 h 2"/>
                  <a:gd name="T6" fmla="*/ 1 w 22"/>
                  <a:gd name="T7" fmla="*/ 1 h 2"/>
                  <a:gd name="T8" fmla="*/ 0 w 22"/>
                  <a:gd name="T9" fmla="*/ 1 h 2"/>
                  <a:gd name="T10" fmla="*/ 1 w 22"/>
                  <a:gd name="T11" fmla="*/ 0 h 2"/>
                  <a:gd name="T12" fmla="*/ 1 w 22"/>
                  <a:gd name="T13" fmla="*/ 0 h 2"/>
                  <a:gd name="T14" fmla="*/ 1 w 22"/>
                  <a:gd name="T15" fmla="*/ 1 h 2"/>
                  <a:gd name="T16" fmla="*/ 1 w 22"/>
                  <a:gd name="T17" fmla="*/ 1 h 2"/>
                  <a:gd name="T18" fmla="*/ 1 w 22"/>
                  <a:gd name="T19" fmla="*/ 1 h 2"/>
                  <a:gd name="T20" fmla="*/ 1 w 22"/>
                  <a:gd name="T21" fmla="*/ 1 h 2"/>
                  <a:gd name="T22" fmla="*/ 1 w 22"/>
                  <a:gd name="T23" fmla="*/ 1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2"/>
                  <a:gd name="T38" fmla="*/ 22 w 22"/>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2">
                    <a:moveTo>
                      <a:pt x="7" y="2"/>
                    </a:moveTo>
                    <a:lnTo>
                      <a:pt x="5" y="2"/>
                    </a:lnTo>
                    <a:lnTo>
                      <a:pt x="4" y="1"/>
                    </a:lnTo>
                    <a:lnTo>
                      <a:pt x="2" y="1"/>
                    </a:lnTo>
                    <a:lnTo>
                      <a:pt x="0" y="1"/>
                    </a:lnTo>
                    <a:lnTo>
                      <a:pt x="1" y="0"/>
                    </a:lnTo>
                    <a:lnTo>
                      <a:pt x="21" y="0"/>
                    </a:lnTo>
                    <a:lnTo>
                      <a:pt x="21" y="1"/>
                    </a:lnTo>
                    <a:lnTo>
                      <a:pt x="22" y="1"/>
                    </a:lnTo>
                    <a:lnTo>
                      <a:pt x="22" y="2"/>
                    </a:lnTo>
                    <a:lnTo>
                      <a:pt x="7" y="2"/>
                    </a:lnTo>
                    <a:close/>
                  </a:path>
                </a:pathLst>
              </a:custGeom>
              <a:solidFill>
                <a:srgbClr val="FF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4" name="Freeform 42"/>
              <p:cNvSpPr>
                <a:spLocks/>
              </p:cNvSpPr>
              <p:nvPr/>
            </p:nvSpPr>
            <p:spPr bwMode="auto">
              <a:xfrm>
                <a:off x="5310" y="794"/>
                <a:ext cx="10" cy="1"/>
              </a:xfrm>
              <a:custGeom>
                <a:avLst/>
                <a:gdLst>
                  <a:gd name="T0" fmla="*/ 0 w 20"/>
                  <a:gd name="T1" fmla="*/ 1 h 1"/>
                  <a:gd name="T2" fmla="*/ 1 w 20"/>
                  <a:gd name="T3" fmla="*/ 0 h 1"/>
                  <a:gd name="T4" fmla="*/ 1 w 20"/>
                  <a:gd name="T5" fmla="*/ 0 h 1"/>
                  <a:gd name="T6" fmla="*/ 1 w 20"/>
                  <a:gd name="T7" fmla="*/ 0 h 1"/>
                  <a:gd name="T8" fmla="*/ 1 w 20"/>
                  <a:gd name="T9" fmla="*/ 0 h 1"/>
                  <a:gd name="T10" fmla="*/ 1 w 20"/>
                  <a:gd name="T11" fmla="*/ 1 h 1"/>
                  <a:gd name="T12" fmla="*/ 1 w 20"/>
                  <a:gd name="T13" fmla="*/ 1 h 1"/>
                  <a:gd name="T14" fmla="*/ 0 w 20"/>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
                  <a:gd name="T26" fmla="*/ 20 w 20"/>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
                    <a:moveTo>
                      <a:pt x="0" y="1"/>
                    </a:moveTo>
                    <a:lnTo>
                      <a:pt x="1" y="0"/>
                    </a:lnTo>
                    <a:lnTo>
                      <a:pt x="19" y="0"/>
                    </a:lnTo>
                    <a:lnTo>
                      <a:pt x="20" y="0"/>
                    </a:lnTo>
                    <a:lnTo>
                      <a:pt x="20" y="1"/>
                    </a:lnTo>
                    <a:lnTo>
                      <a:pt x="0" y="1"/>
                    </a:lnTo>
                    <a:close/>
                  </a:path>
                </a:pathLst>
              </a:custGeom>
              <a:solidFill>
                <a:srgbClr val="FF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5" name="Freeform 43"/>
              <p:cNvSpPr>
                <a:spLocks/>
              </p:cNvSpPr>
              <p:nvPr/>
            </p:nvSpPr>
            <p:spPr bwMode="auto">
              <a:xfrm>
                <a:off x="5310" y="794"/>
                <a:ext cx="10" cy="1"/>
              </a:xfrm>
              <a:custGeom>
                <a:avLst/>
                <a:gdLst>
                  <a:gd name="T0" fmla="*/ 0 w 18"/>
                  <a:gd name="T1" fmla="*/ 1 h 2"/>
                  <a:gd name="T2" fmla="*/ 1 w 18"/>
                  <a:gd name="T3" fmla="*/ 0 h 2"/>
                  <a:gd name="T4" fmla="*/ 1 w 18"/>
                  <a:gd name="T5" fmla="*/ 0 h 2"/>
                  <a:gd name="T6" fmla="*/ 1 w 18"/>
                  <a:gd name="T7" fmla="*/ 0 h 2"/>
                  <a:gd name="T8" fmla="*/ 1 w 18"/>
                  <a:gd name="T9" fmla="*/ 0 h 2"/>
                  <a:gd name="T10" fmla="*/ 1 w 18"/>
                  <a:gd name="T11" fmla="*/ 0 h 2"/>
                  <a:gd name="T12" fmla="*/ 1 w 18"/>
                  <a:gd name="T13" fmla="*/ 1 h 2"/>
                  <a:gd name="T14" fmla="*/ 0 w 18"/>
                  <a:gd name="T15" fmla="*/ 1 h 2"/>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2"/>
                  <a:gd name="T26" fmla="*/ 18 w 18"/>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2">
                    <a:moveTo>
                      <a:pt x="0" y="2"/>
                    </a:moveTo>
                    <a:lnTo>
                      <a:pt x="1" y="0"/>
                    </a:lnTo>
                    <a:lnTo>
                      <a:pt x="18" y="0"/>
                    </a:lnTo>
                    <a:lnTo>
                      <a:pt x="18" y="2"/>
                    </a:lnTo>
                    <a:lnTo>
                      <a:pt x="0" y="2"/>
                    </a:lnTo>
                    <a:close/>
                  </a:path>
                </a:pathLst>
              </a:custGeom>
              <a:solidFill>
                <a:srgbClr val="FF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6" name="Freeform 44"/>
              <p:cNvSpPr>
                <a:spLocks/>
              </p:cNvSpPr>
              <p:nvPr/>
            </p:nvSpPr>
            <p:spPr bwMode="auto">
              <a:xfrm>
                <a:off x="5311" y="793"/>
                <a:ext cx="9" cy="1"/>
              </a:xfrm>
              <a:custGeom>
                <a:avLst/>
                <a:gdLst>
                  <a:gd name="T0" fmla="*/ 0 w 17"/>
                  <a:gd name="T1" fmla="*/ 1 h 1"/>
                  <a:gd name="T2" fmla="*/ 1 w 17"/>
                  <a:gd name="T3" fmla="*/ 0 h 1"/>
                  <a:gd name="T4" fmla="*/ 1 w 17"/>
                  <a:gd name="T5" fmla="*/ 0 h 1"/>
                  <a:gd name="T6" fmla="*/ 1 w 17"/>
                  <a:gd name="T7" fmla="*/ 0 h 1"/>
                  <a:gd name="T8" fmla="*/ 1 w 17"/>
                  <a:gd name="T9" fmla="*/ 0 h 1"/>
                  <a:gd name="T10" fmla="*/ 1 w 17"/>
                  <a:gd name="T11" fmla="*/ 1 h 1"/>
                  <a:gd name="T12" fmla="*/ 1 w 17"/>
                  <a:gd name="T13" fmla="*/ 1 h 1"/>
                  <a:gd name="T14" fmla="*/ 0 w 17"/>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
                  <a:gd name="T26" fmla="*/ 17 w 17"/>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
                    <a:moveTo>
                      <a:pt x="0" y="1"/>
                    </a:moveTo>
                    <a:lnTo>
                      <a:pt x="1" y="0"/>
                    </a:lnTo>
                    <a:lnTo>
                      <a:pt x="16" y="0"/>
                    </a:lnTo>
                    <a:lnTo>
                      <a:pt x="17" y="0"/>
                    </a:lnTo>
                    <a:lnTo>
                      <a:pt x="17" y="1"/>
                    </a:lnTo>
                    <a:lnTo>
                      <a:pt x="0" y="1"/>
                    </a:lnTo>
                    <a:close/>
                  </a:path>
                </a:pathLst>
              </a:custGeom>
              <a:solidFill>
                <a:srgbClr val="FF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7" name="Freeform 45"/>
              <p:cNvSpPr>
                <a:spLocks/>
              </p:cNvSpPr>
              <p:nvPr/>
            </p:nvSpPr>
            <p:spPr bwMode="auto">
              <a:xfrm>
                <a:off x="5311" y="792"/>
                <a:ext cx="8" cy="1"/>
              </a:xfrm>
              <a:custGeom>
                <a:avLst/>
                <a:gdLst>
                  <a:gd name="T0" fmla="*/ 0 w 15"/>
                  <a:gd name="T1" fmla="*/ 1 h 2"/>
                  <a:gd name="T2" fmla="*/ 1 w 15"/>
                  <a:gd name="T3" fmla="*/ 0 h 2"/>
                  <a:gd name="T4" fmla="*/ 1 w 15"/>
                  <a:gd name="T5" fmla="*/ 0 h 2"/>
                  <a:gd name="T6" fmla="*/ 1 w 15"/>
                  <a:gd name="T7" fmla="*/ 1 h 2"/>
                  <a:gd name="T8" fmla="*/ 1 w 15"/>
                  <a:gd name="T9" fmla="*/ 1 h 2"/>
                  <a:gd name="T10" fmla="*/ 1 w 15"/>
                  <a:gd name="T11" fmla="*/ 1 h 2"/>
                  <a:gd name="T12" fmla="*/ 1 w 15"/>
                  <a:gd name="T13" fmla="*/ 1 h 2"/>
                  <a:gd name="T14" fmla="*/ 0 w 15"/>
                  <a:gd name="T15" fmla="*/ 1 h 2"/>
                  <a:gd name="T16" fmla="*/ 0 60000 65536"/>
                  <a:gd name="T17" fmla="*/ 0 60000 65536"/>
                  <a:gd name="T18" fmla="*/ 0 60000 65536"/>
                  <a:gd name="T19" fmla="*/ 0 60000 65536"/>
                  <a:gd name="T20" fmla="*/ 0 60000 65536"/>
                  <a:gd name="T21" fmla="*/ 0 60000 65536"/>
                  <a:gd name="T22" fmla="*/ 0 60000 65536"/>
                  <a:gd name="T23" fmla="*/ 0 60000 65536"/>
                  <a:gd name="T24" fmla="*/ 0 w 15"/>
                  <a:gd name="T25" fmla="*/ 0 h 2"/>
                  <a:gd name="T26" fmla="*/ 15 w 15"/>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 h="2">
                    <a:moveTo>
                      <a:pt x="0" y="2"/>
                    </a:moveTo>
                    <a:lnTo>
                      <a:pt x="3" y="0"/>
                    </a:lnTo>
                    <a:lnTo>
                      <a:pt x="15" y="0"/>
                    </a:lnTo>
                    <a:lnTo>
                      <a:pt x="15" y="1"/>
                    </a:lnTo>
                    <a:lnTo>
                      <a:pt x="15" y="2"/>
                    </a:lnTo>
                    <a:lnTo>
                      <a:pt x="0" y="2"/>
                    </a:lnTo>
                    <a:close/>
                  </a:path>
                </a:pathLst>
              </a:custGeom>
              <a:solidFill>
                <a:srgbClr val="FF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8" name="Freeform 46"/>
              <p:cNvSpPr>
                <a:spLocks/>
              </p:cNvSpPr>
              <p:nvPr/>
            </p:nvSpPr>
            <p:spPr bwMode="auto">
              <a:xfrm>
                <a:off x="5313" y="791"/>
                <a:ext cx="6" cy="1"/>
              </a:xfrm>
              <a:custGeom>
                <a:avLst/>
                <a:gdLst>
                  <a:gd name="T0" fmla="*/ 0 w 12"/>
                  <a:gd name="T1" fmla="*/ 1 h 1"/>
                  <a:gd name="T2" fmla="*/ 1 w 12"/>
                  <a:gd name="T3" fmla="*/ 0 h 1"/>
                  <a:gd name="T4" fmla="*/ 1 w 12"/>
                  <a:gd name="T5" fmla="*/ 0 h 1"/>
                  <a:gd name="T6" fmla="*/ 1 w 12"/>
                  <a:gd name="T7" fmla="*/ 0 h 1"/>
                  <a:gd name="T8" fmla="*/ 1 w 12"/>
                  <a:gd name="T9" fmla="*/ 0 h 1"/>
                  <a:gd name="T10" fmla="*/ 1 w 12"/>
                  <a:gd name="T11" fmla="*/ 0 h 1"/>
                  <a:gd name="T12" fmla="*/ 1 w 12"/>
                  <a:gd name="T13" fmla="*/ 1 h 1"/>
                  <a:gd name="T14" fmla="*/ 0 w 12"/>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
                  <a:gd name="T26" fmla="*/ 12 w 1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
                    <a:moveTo>
                      <a:pt x="0" y="1"/>
                    </a:moveTo>
                    <a:lnTo>
                      <a:pt x="1" y="0"/>
                    </a:lnTo>
                    <a:lnTo>
                      <a:pt x="12" y="0"/>
                    </a:lnTo>
                    <a:lnTo>
                      <a:pt x="12" y="1"/>
                    </a:lnTo>
                    <a:lnTo>
                      <a:pt x="0" y="1"/>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49" name="Freeform 47"/>
              <p:cNvSpPr>
                <a:spLocks/>
              </p:cNvSpPr>
              <p:nvPr/>
            </p:nvSpPr>
            <p:spPr bwMode="auto">
              <a:xfrm>
                <a:off x="5313" y="791"/>
                <a:ext cx="6" cy="1"/>
              </a:xfrm>
              <a:custGeom>
                <a:avLst/>
                <a:gdLst>
                  <a:gd name="T0" fmla="*/ 0 w 11"/>
                  <a:gd name="T1" fmla="*/ 1 h 1"/>
                  <a:gd name="T2" fmla="*/ 1 w 11"/>
                  <a:gd name="T3" fmla="*/ 0 h 1"/>
                  <a:gd name="T4" fmla="*/ 1 w 11"/>
                  <a:gd name="T5" fmla="*/ 0 h 1"/>
                  <a:gd name="T6" fmla="*/ 1 w 11"/>
                  <a:gd name="T7" fmla="*/ 0 h 1"/>
                  <a:gd name="T8" fmla="*/ 1 w 11"/>
                  <a:gd name="T9" fmla="*/ 0 h 1"/>
                  <a:gd name="T10" fmla="*/ 1 w 11"/>
                  <a:gd name="T11" fmla="*/ 0 h 1"/>
                  <a:gd name="T12" fmla="*/ 1 w 11"/>
                  <a:gd name="T13" fmla="*/ 1 h 1"/>
                  <a:gd name="T14" fmla="*/ 0 w 11"/>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1"/>
                  <a:gd name="T26" fmla="*/ 11 w 1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1">
                    <a:moveTo>
                      <a:pt x="0" y="1"/>
                    </a:moveTo>
                    <a:lnTo>
                      <a:pt x="1" y="0"/>
                    </a:lnTo>
                    <a:lnTo>
                      <a:pt x="11" y="0"/>
                    </a:lnTo>
                    <a:lnTo>
                      <a:pt x="11" y="1"/>
                    </a:lnTo>
                    <a:lnTo>
                      <a:pt x="0" y="1"/>
                    </a:lnTo>
                    <a:close/>
                  </a:path>
                </a:pathLst>
              </a:custGeom>
              <a:solidFill>
                <a:srgbClr val="FF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0" name="Freeform 48"/>
              <p:cNvSpPr>
                <a:spLocks/>
              </p:cNvSpPr>
              <p:nvPr/>
            </p:nvSpPr>
            <p:spPr bwMode="auto">
              <a:xfrm>
                <a:off x="5314" y="790"/>
                <a:ext cx="5" cy="1"/>
              </a:xfrm>
              <a:custGeom>
                <a:avLst/>
                <a:gdLst>
                  <a:gd name="T0" fmla="*/ 0 w 10"/>
                  <a:gd name="T1" fmla="*/ 1 h 2"/>
                  <a:gd name="T2" fmla="*/ 1 w 10"/>
                  <a:gd name="T3" fmla="*/ 0 h 2"/>
                  <a:gd name="T4" fmla="*/ 1 w 10"/>
                  <a:gd name="T5" fmla="*/ 0 h 2"/>
                  <a:gd name="T6" fmla="*/ 1 w 10"/>
                  <a:gd name="T7" fmla="*/ 0 h 2"/>
                  <a:gd name="T8" fmla="*/ 1 w 10"/>
                  <a:gd name="T9" fmla="*/ 0 h 2"/>
                  <a:gd name="T10" fmla="*/ 1 w 10"/>
                  <a:gd name="T11" fmla="*/ 0 h 2"/>
                  <a:gd name="T12" fmla="*/ 1 w 10"/>
                  <a:gd name="T13" fmla="*/ 1 h 2"/>
                  <a:gd name="T14" fmla="*/ 0 w 10"/>
                  <a:gd name="T15" fmla="*/ 1 h 2"/>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
                  <a:gd name="T26" fmla="*/ 10 w 10"/>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
                    <a:moveTo>
                      <a:pt x="0" y="2"/>
                    </a:moveTo>
                    <a:lnTo>
                      <a:pt x="1" y="0"/>
                    </a:lnTo>
                    <a:lnTo>
                      <a:pt x="9" y="0"/>
                    </a:lnTo>
                    <a:lnTo>
                      <a:pt x="10" y="2"/>
                    </a:lnTo>
                    <a:lnTo>
                      <a:pt x="0" y="2"/>
                    </a:lnTo>
                    <a:close/>
                  </a:path>
                </a:pathLst>
              </a:custGeom>
              <a:solidFill>
                <a:srgbClr val="FF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1" name="Freeform 49"/>
              <p:cNvSpPr>
                <a:spLocks/>
              </p:cNvSpPr>
              <p:nvPr/>
            </p:nvSpPr>
            <p:spPr bwMode="auto">
              <a:xfrm>
                <a:off x="5314" y="790"/>
                <a:ext cx="5" cy="1"/>
              </a:xfrm>
              <a:custGeom>
                <a:avLst/>
                <a:gdLst>
                  <a:gd name="T0" fmla="*/ 0 w 8"/>
                  <a:gd name="T1" fmla="*/ 1 h 1"/>
                  <a:gd name="T2" fmla="*/ 1 w 8"/>
                  <a:gd name="T3" fmla="*/ 0 h 1"/>
                  <a:gd name="T4" fmla="*/ 1 w 8"/>
                  <a:gd name="T5" fmla="*/ 0 h 1"/>
                  <a:gd name="T6" fmla="*/ 1 w 8"/>
                  <a:gd name="T7" fmla="*/ 0 h 1"/>
                  <a:gd name="T8" fmla="*/ 1 w 8"/>
                  <a:gd name="T9" fmla="*/ 0 h 1"/>
                  <a:gd name="T10" fmla="*/ 1 w 8"/>
                  <a:gd name="T11" fmla="*/ 0 h 1"/>
                  <a:gd name="T12" fmla="*/ 1 w 8"/>
                  <a:gd name="T13" fmla="*/ 1 h 1"/>
                  <a:gd name="T14" fmla="*/ 0 w 8"/>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1"/>
                  <a:gd name="T26" fmla="*/ 8 w 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1">
                    <a:moveTo>
                      <a:pt x="0" y="1"/>
                    </a:moveTo>
                    <a:lnTo>
                      <a:pt x="1" y="0"/>
                    </a:lnTo>
                    <a:lnTo>
                      <a:pt x="8" y="0"/>
                    </a:lnTo>
                    <a:lnTo>
                      <a:pt x="8" y="1"/>
                    </a:lnTo>
                    <a:lnTo>
                      <a:pt x="0" y="1"/>
                    </a:lnTo>
                    <a:close/>
                  </a:path>
                </a:pathLst>
              </a:custGeom>
              <a:solidFill>
                <a:srgbClr val="F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2" name="Freeform 50"/>
              <p:cNvSpPr>
                <a:spLocks/>
              </p:cNvSpPr>
              <p:nvPr/>
            </p:nvSpPr>
            <p:spPr bwMode="auto">
              <a:xfrm>
                <a:off x="5315" y="788"/>
                <a:ext cx="4" cy="2"/>
              </a:xfrm>
              <a:custGeom>
                <a:avLst/>
                <a:gdLst>
                  <a:gd name="T0" fmla="*/ 0 w 8"/>
                  <a:gd name="T1" fmla="*/ 2 h 2"/>
                  <a:gd name="T2" fmla="*/ 1 w 8"/>
                  <a:gd name="T3" fmla="*/ 0 h 2"/>
                  <a:gd name="T4" fmla="*/ 1 w 8"/>
                  <a:gd name="T5" fmla="*/ 0 h 2"/>
                  <a:gd name="T6" fmla="*/ 1 w 8"/>
                  <a:gd name="T7" fmla="*/ 0 h 2"/>
                  <a:gd name="T8" fmla="*/ 1 w 8"/>
                  <a:gd name="T9" fmla="*/ 1 h 2"/>
                  <a:gd name="T10" fmla="*/ 1 w 8"/>
                  <a:gd name="T11" fmla="*/ 1 h 2"/>
                  <a:gd name="T12" fmla="*/ 1 w 8"/>
                  <a:gd name="T13" fmla="*/ 2 h 2"/>
                  <a:gd name="T14" fmla="*/ 0 w 8"/>
                  <a:gd name="T15" fmla="*/ 2 h 2"/>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2"/>
                  <a:gd name="T26" fmla="*/ 8 w 8"/>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2">
                    <a:moveTo>
                      <a:pt x="0" y="2"/>
                    </a:moveTo>
                    <a:lnTo>
                      <a:pt x="2" y="0"/>
                    </a:lnTo>
                    <a:lnTo>
                      <a:pt x="8" y="0"/>
                    </a:lnTo>
                    <a:lnTo>
                      <a:pt x="7" y="0"/>
                    </a:lnTo>
                    <a:lnTo>
                      <a:pt x="7" y="1"/>
                    </a:lnTo>
                    <a:lnTo>
                      <a:pt x="7" y="2"/>
                    </a:lnTo>
                    <a:lnTo>
                      <a:pt x="0" y="2"/>
                    </a:lnTo>
                    <a:close/>
                  </a:path>
                </a:pathLst>
              </a:custGeom>
              <a:solidFill>
                <a:srgbClr val="FF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3" name="Freeform 51"/>
              <p:cNvSpPr>
                <a:spLocks/>
              </p:cNvSpPr>
              <p:nvPr/>
            </p:nvSpPr>
            <p:spPr bwMode="auto">
              <a:xfrm>
                <a:off x="5316" y="788"/>
                <a:ext cx="3" cy="1"/>
              </a:xfrm>
              <a:custGeom>
                <a:avLst/>
                <a:gdLst>
                  <a:gd name="T0" fmla="*/ 0 w 6"/>
                  <a:gd name="T1" fmla="*/ 1 h 1"/>
                  <a:gd name="T2" fmla="*/ 1 w 6"/>
                  <a:gd name="T3" fmla="*/ 0 h 1"/>
                  <a:gd name="T4" fmla="*/ 1 w 6"/>
                  <a:gd name="T5" fmla="*/ 0 h 1"/>
                  <a:gd name="T6" fmla="*/ 1 w 6"/>
                  <a:gd name="T7" fmla="*/ 0 h 1"/>
                  <a:gd name="T8" fmla="*/ 1 w 6"/>
                  <a:gd name="T9" fmla="*/ 0 h 1"/>
                  <a:gd name="T10" fmla="*/ 1 w 6"/>
                  <a:gd name="T11" fmla="*/ 0 h 1"/>
                  <a:gd name="T12" fmla="*/ 1 w 6"/>
                  <a:gd name="T13" fmla="*/ 1 h 1"/>
                  <a:gd name="T14" fmla="*/ 0 w 6"/>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
                  <a:gd name="T26" fmla="*/ 6 w 6"/>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
                    <a:moveTo>
                      <a:pt x="0" y="1"/>
                    </a:moveTo>
                    <a:lnTo>
                      <a:pt x="1" y="0"/>
                    </a:lnTo>
                    <a:lnTo>
                      <a:pt x="6" y="0"/>
                    </a:lnTo>
                    <a:lnTo>
                      <a:pt x="6" y="1"/>
                    </a:lnTo>
                    <a:lnTo>
                      <a:pt x="0" y="1"/>
                    </a:lnTo>
                    <a:close/>
                  </a:path>
                </a:pathLst>
              </a:custGeom>
              <a:solidFill>
                <a:srgbClr val="FF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4" name="Freeform 52"/>
              <p:cNvSpPr>
                <a:spLocks/>
              </p:cNvSpPr>
              <p:nvPr/>
            </p:nvSpPr>
            <p:spPr bwMode="auto">
              <a:xfrm>
                <a:off x="5316" y="787"/>
                <a:ext cx="3" cy="1"/>
              </a:xfrm>
              <a:custGeom>
                <a:avLst/>
                <a:gdLst>
                  <a:gd name="T0" fmla="*/ 0 w 5"/>
                  <a:gd name="T1" fmla="*/ 1 h 2"/>
                  <a:gd name="T2" fmla="*/ 1 w 5"/>
                  <a:gd name="T3" fmla="*/ 0 h 2"/>
                  <a:gd name="T4" fmla="*/ 1 w 5"/>
                  <a:gd name="T5" fmla="*/ 0 h 2"/>
                  <a:gd name="T6" fmla="*/ 1 w 5"/>
                  <a:gd name="T7" fmla="*/ 0 h 2"/>
                  <a:gd name="T8" fmla="*/ 1 w 5"/>
                  <a:gd name="T9" fmla="*/ 0 h 2"/>
                  <a:gd name="T10" fmla="*/ 1 w 5"/>
                  <a:gd name="T11" fmla="*/ 1 h 2"/>
                  <a:gd name="T12" fmla="*/ 1 w 5"/>
                  <a:gd name="T13" fmla="*/ 1 h 2"/>
                  <a:gd name="T14" fmla="*/ 0 w 5"/>
                  <a:gd name="T15" fmla="*/ 1 h 2"/>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2"/>
                  <a:gd name="T26" fmla="*/ 5 w 5"/>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2">
                    <a:moveTo>
                      <a:pt x="0" y="2"/>
                    </a:moveTo>
                    <a:lnTo>
                      <a:pt x="2" y="0"/>
                    </a:lnTo>
                    <a:lnTo>
                      <a:pt x="5" y="0"/>
                    </a:lnTo>
                    <a:lnTo>
                      <a:pt x="5" y="2"/>
                    </a:lnTo>
                    <a:lnTo>
                      <a:pt x="0" y="2"/>
                    </a:lnTo>
                    <a:close/>
                  </a:path>
                </a:pathLst>
              </a:custGeom>
              <a:solidFill>
                <a:srgbClr val="FFF6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5" name="Freeform 53"/>
              <p:cNvSpPr>
                <a:spLocks/>
              </p:cNvSpPr>
              <p:nvPr/>
            </p:nvSpPr>
            <p:spPr bwMode="auto">
              <a:xfrm>
                <a:off x="5318" y="787"/>
                <a:ext cx="1" cy="1"/>
              </a:xfrm>
              <a:custGeom>
                <a:avLst/>
                <a:gdLst>
                  <a:gd name="T0" fmla="*/ 0 w 3"/>
                  <a:gd name="T1" fmla="*/ 1 h 1"/>
                  <a:gd name="T2" fmla="*/ 0 w 3"/>
                  <a:gd name="T3" fmla="*/ 0 h 1"/>
                  <a:gd name="T4" fmla="*/ 0 w 3"/>
                  <a:gd name="T5" fmla="*/ 0 h 1"/>
                  <a:gd name="T6" fmla="*/ 0 w 3"/>
                  <a:gd name="T7" fmla="*/ 0 h 1"/>
                  <a:gd name="T8" fmla="*/ 0 w 3"/>
                  <a:gd name="T9" fmla="*/ 0 h 1"/>
                  <a:gd name="T10" fmla="*/ 0 w 3"/>
                  <a:gd name="T11" fmla="*/ 1 h 1"/>
                  <a:gd name="T12" fmla="*/ 0 w 3"/>
                  <a:gd name="T13" fmla="*/ 1 h 1"/>
                  <a:gd name="T14" fmla="*/ 0 w 3"/>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1"/>
                  <a:gd name="T26" fmla="*/ 3 w 3"/>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1">
                    <a:moveTo>
                      <a:pt x="0" y="1"/>
                    </a:moveTo>
                    <a:lnTo>
                      <a:pt x="1" y="0"/>
                    </a:lnTo>
                    <a:lnTo>
                      <a:pt x="3" y="0"/>
                    </a:lnTo>
                    <a:lnTo>
                      <a:pt x="3" y="1"/>
                    </a:lnTo>
                    <a:lnTo>
                      <a:pt x="0" y="1"/>
                    </a:lnTo>
                    <a:close/>
                  </a:path>
                </a:pathLst>
              </a:custGeom>
              <a:solidFill>
                <a:srgbClr val="FF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6" name="Freeform 54"/>
              <p:cNvSpPr>
                <a:spLocks/>
              </p:cNvSpPr>
              <p:nvPr/>
            </p:nvSpPr>
            <p:spPr bwMode="auto">
              <a:xfrm>
                <a:off x="5318" y="785"/>
                <a:ext cx="2" cy="2"/>
              </a:xfrm>
              <a:custGeom>
                <a:avLst/>
                <a:gdLst>
                  <a:gd name="T0" fmla="*/ 0 w 3"/>
                  <a:gd name="T1" fmla="*/ 2 h 2"/>
                  <a:gd name="T2" fmla="*/ 1 w 3"/>
                  <a:gd name="T3" fmla="*/ 0 h 2"/>
                  <a:gd name="T4" fmla="*/ 1 w 3"/>
                  <a:gd name="T5" fmla="*/ 0 h 2"/>
                  <a:gd name="T6" fmla="*/ 1 w 3"/>
                  <a:gd name="T7" fmla="*/ 1 h 2"/>
                  <a:gd name="T8" fmla="*/ 1 w 3"/>
                  <a:gd name="T9" fmla="*/ 1 h 2"/>
                  <a:gd name="T10" fmla="*/ 1 w 3"/>
                  <a:gd name="T11" fmla="*/ 1 h 2"/>
                  <a:gd name="T12" fmla="*/ 1 w 3"/>
                  <a:gd name="T13" fmla="*/ 2 h 2"/>
                  <a:gd name="T14" fmla="*/ 0 w 3"/>
                  <a:gd name="T15" fmla="*/ 2 h 2"/>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2"/>
                  <a:gd name="T26" fmla="*/ 3 w 3"/>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2">
                    <a:moveTo>
                      <a:pt x="0" y="2"/>
                    </a:moveTo>
                    <a:lnTo>
                      <a:pt x="2" y="0"/>
                    </a:lnTo>
                    <a:lnTo>
                      <a:pt x="3" y="0"/>
                    </a:lnTo>
                    <a:lnTo>
                      <a:pt x="2" y="1"/>
                    </a:lnTo>
                    <a:lnTo>
                      <a:pt x="2" y="2"/>
                    </a:lnTo>
                    <a:lnTo>
                      <a:pt x="0" y="2"/>
                    </a:lnTo>
                    <a:close/>
                  </a:path>
                </a:pathLst>
              </a:custGeom>
              <a:solidFill>
                <a:srgbClr val="FF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7" name="Freeform 55"/>
              <p:cNvSpPr>
                <a:spLocks/>
              </p:cNvSpPr>
              <p:nvPr/>
            </p:nvSpPr>
            <p:spPr bwMode="auto">
              <a:xfrm>
                <a:off x="5319" y="785"/>
                <a:ext cx="1" cy="1"/>
              </a:xfrm>
              <a:custGeom>
                <a:avLst/>
                <a:gdLst>
                  <a:gd name="T0" fmla="*/ 0 w 1"/>
                  <a:gd name="T1" fmla="*/ 1 h 1"/>
                  <a:gd name="T2" fmla="*/ 1 w 1"/>
                  <a:gd name="T3" fmla="*/ 0 h 1"/>
                  <a:gd name="T4" fmla="*/ 1 w 1"/>
                  <a:gd name="T5" fmla="*/ 0 h 1"/>
                  <a:gd name="T6" fmla="*/ 1 w 1"/>
                  <a:gd name="T7" fmla="*/ 0 h 1"/>
                  <a:gd name="T8" fmla="*/ 1 w 1"/>
                  <a:gd name="T9" fmla="*/ 1 h 1"/>
                  <a:gd name="T10" fmla="*/ 1 w 1"/>
                  <a:gd name="T11" fmla="*/ 1 h 1"/>
                  <a:gd name="T12" fmla="*/ 0 w 1"/>
                  <a:gd name="T13" fmla="*/ 1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1"/>
                    </a:moveTo>
                    <a:lnTo>
                      <a:pt x="1" y="0"/>
                    </a:lnTo>
                    <a:lnTo>
                      <a:pt x="1"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58" name="Freeform 56"/>
              <p:cNvSpPr>
                <a:spLocks/>
              </p:cNvSpPr>
              <p:nvPr/>
            </p:nvSpPr>
            <p:spPr bwMode="auto">
              <a:xfrm>
                <a:off x="5309" y="785"/>
                <a:ext cx="14" cy="14"/>
              </a:xfrm>
              <a:custGeom>
                <a:avLst/>
                <a:gdLst>
                  <a:gd name="T0" fmla="*/ 1 w 27"/>
                  <a:gd name="T1" fmla="*/ 0 h 28"/>
                  <a:gd name="T2" fmla="*/ 1 w 27"/>
                  <a:gd name="T3" fmla="*/ 0 h 28"/>
                  <a:gd name="T4" fmla="*/ 1 w 27"/>
                  <a:gd name="T5" fmla="*/ 1 h 28"/>
                  <a:gd name="T6" fmla="*/ 1 w 27"/>
                  <a:gd name="T7" fmla="*/ 1 h 28"/>
                  <a:gd name="T8" fmla="*/ 1 w 27"/>
                  <a:gd name="T9" fmla="*/ 1 h 28"/>
                  <a:gd name="T10" fmla="*/ 1 w 27"/>
                  <a:gd name="T11" fmla="*/ 1 h 28"/>
                  <a:gd name="T12" fmla="*/ 1 w 27"/>
                  <a:gd name="T13" fmla="*/ 1 h 28"/>
                  <a:gd name="T14" fmla="*/ 1 w 27"/>
                  <a:gd name="T15" fmla="*/ 1 h 28"/>
                  <a:gd name="T16" fmla="*/ 1 w 27"/>
                  <a:gd name="T17" fmla="*/ 1 h 28"/>
                  <a:gd name="T18" fmla="*/ 1 w 27"/>
                  <a:gd name="T19" fmla="*/ 1 h 28"/>
                  <a:gd name="T20" fmla="*/ 0 w 27"/>
                  <a:gd name="T21" fmla="*/ 1 h 28"/>
                  <a:gd name="T22" fmla="*/ 1 w 27"/>
                  <a:gd name="T23" fmla="*/ 0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28"/>
                  <a:gd name="T38" fmla="*/ 27 w 27"/>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28">
                    <a:moveTo>
                      <a:pt x="20" y="0"/>
                    </a:moveTo>
                    <a:lnTo>
                      <a:pt x="20" y="0"/>
                    </a:lnTo>
                    <a:lnTo>
                      <a:pt x="18" y="10"/>
                    </a:lnTo>
                    <a:lnTo>
                      <a:pt x="20" y="19"/>
                    </a:lnTo>
                    <a:lnTo>
                      <a:pt x="24" y="25"/>
                    </a:lnTo>
                    <a:lnTo>
                      <a:pt x="27" y="28"/>
                    </a:lnTo>
                    <a:lnTo>
                      <a:pt x="21" y="26"/>
                    </a:lnTo>
                    <a:lnTo>
                      <a:pt x="14" y="25"/>
                    </a:lnTo>
                    <a:lnTo>
                      <a:pt x="7" y="22"/>
                    </a:lnTo>
                    <a:lnTo>
                      <a:pt x="0" y="21"/>
                    </a:lnTo>
                    <a:lnTo>
                      <a:pt x="2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759" name="Freeform 57"/>
              <p:cNvSpPr>
                <a:spLocks/>
              </p:cNvSpPr>
              <p:nvPr/>
            </p:nvSpPr>
            <p:spPr bwMode="auto">
              <a:xfrm>
                <a:off x="5372" y="768"/>
                <a:ext cx="10" cy="14"/>
              </a:xfrm>
              <a:custGeom>
                <a:avLst/>
                <a:gdLst>
                  <a:gd name="T0" fmla="*/ 0 w 20"/>
                  <a:gd name="T1" fmla="*/ 0 h 28"/>
                  <a:gd name="T2" fmla="*/ 1 w 20"/>
                  <a:gd name="T3" fmla="*/ 1 h 28"/>
                  <a:gd name="T4" fmla="*/ 1 w 20"/>
                  <a:gd name="T5" fmla="*/ 1 h 28"/>
                  <a:gd name="T6" fmla="*/ 0 w 20"/>
                  <a:gd name="T7" fmla="*/ 1 h 28"/>
                  <a:gd name="T8" fmla="*/ 0 w 20"/>
                  <a:gd name="T9" fmla="*/ 0 h 28"/>
                  <a:gd name="T10" fmla="*/ 0 60000 65536"/>
                  <a:gd name="T11" fmla="*/ 0 60000 65536"/>
                  <a:gd name="T12" fmla="*/ 0 60000 65536"/>
                  <a:gd name="T13" fmla="*/ 0 60000 65536"/>
                  <a:gd name="T14" fmla="*/ 0 60000 65536"/>
                  <a:gd name="T15" fmla="*/ 0 w 20"/>
                  <a:gd name="T16" fmla="*/ 0 h 28"/>
                  <a:gd name="T17" fmla="*/ 20 w 20"/>
                  <a:gd name="T18" fmla="*/ 28 h 28"/>
                </a:gdLst>
                <a:ahLst/>
                <a:cxnLst>
                  <a:cxn ang="T10">
                    <a:pos x="T0" y="T1"/>
                  </a:cxn>
                  <a:cxn ang="T11">
                    <a:pos x="T2" y="T3"/>
                  </a:cxn>
                  <a:cxn ang="T12">
                    <a:pos x="T4" y="T5"/>
                  </a:cxn>
                  <a:cxn ang="T13">
                    <a:pos x="T6" y="T7"/>
                  </a:cxn>
                  <a:cxn ang="T14">
                    <a:pos x="T8" y="T9"/>
                  </a:cxn>
                </a:cxnLst>
                <a:rect l="T15" t="T16" r="T17" b="T18"/>
                <a:pathLst>
                  <a:path w="20" h="28">
                    <a:moveTo>
                      <a:pt x="0" y="0"/>
                    </a:moveTo>
                    <a:lnTo>
                      <a:pt x="20" y="17"/>
                    </a:lnTo>
                    <a:lnTo>
                      <a:pt x="16" y="2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760" name="Freeform 58"/>
              <p:cNvSpPr>
                <a:spLocks/>
              </p:cNvSpPr>
              <p:nvPr/>
            </p:nvSpPr>
            <p:spPr bwMode="auto">
              <a:xfrm>
                <a:off x="5372" y="768"/>
                <a:ext cx="10" cy="14"/>
              </a:xfrm>
              <a:custGeom>
                <a:avLst/>
                <a:gdLst>
                  <a:gd name="T0" fmla="*/ 0 w 20"/>
                  <a:gd name="T1" fmla="*/ 0 h 28"/>
                  <a:gd name="T2" fmla="*/ 1 w 20"/>
                  <a:gd name="T3" fmla="*/ 1 h 28"/>
                  <a:gd name="T4" fmla="*/ 1 w 20"/>
                  <a:gd name="T5" fmla="*/ 1 h 28"/>
                  <a:gd name="T6" fmla="*/ 0 w 20"/>
                  <a:gd name="T7" fmla="*/ 1 h 28"/>
                  <a:gd name="T8" fmla="*/ 0 w 20"/>
                  <a:gd name="T9" fmla="*/ 0 h 28"/>
                  <a:gd name="T10" fmla="*/ 0 60000 65536"/>
                  <a:gd name="T11" fmla="*/ 0 60000 65536"/>
                  <a:gd name="T12" fmla="*/ 0 60000 65536"/>
                  <a:gd name="T13" fmla="*/ 0 60000 65536"/>
                  <a:gd name="T14" fmla="*/ 0 60000 65536"/>
                  <a:gd name="T15" fmla="*/ 0 w 20"/>
                  <a:gd name="T16" fmla="*/ 0 h 28"/>
                  <a:gd name="T17" fmla="*/ 20 w 20"/>
                  <a:gd name="T18" fmla="*/ 28 h 28"/>
                </a:gdLst>
                <a:ahLst/>
                <a:cxnLst>
                  <a:cxn ang="T10">
                    <a:pos x="T0" y="T1"/>
                  </a:cxn>
                  <a:cxn ang="T11">
                    <a:pos x="T2" y="T3"/>
                  </a:cxn>
                  <a:cxn ang="T12">
                    <a:pos x="T4" y="T5"/>
                  </a:cxn>
                  <a:cxn ang="T13">
                    <a:pos x="T6" y="T7"/>
                  </a:cxn>
                  <a:cxn ang="T14">
                    <a:pos x="T8" y="T9"/>
                  </a:cxn>
                </a:cxnLst>
                <a:rect l="T15" t="T16" r="T17" b="T18"/>
                <a:pathLst>
                  <a:path w="20" h="28">
                    <a:moveTo>
                      <a:pt x="0" y="0"/>
                    </a:moveTo>
                    <a:lnTo>
                      <a:pt x="20" y="17"/>
                    </a:lnTo>
                    <a:lnTo>
                      <a:pt x="16" y="28"/>
                    </a:lnTo>
                    <a:lnTo>
                      <a:pt x="0" y="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705" name="Text Box 59"/>
            <p:cNvSpPr txBox="1">
              <a:spLocks noChangeArrowheads="1"/>
            </p:cNvSpPr>
            <p:nvPr/>
          </p:nvSpPr>
          <p:spPr bwMode="auto">
            <a:xfrm>
              <a:off x="288" y="1490"/>
              <a:ext cx="1373"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da-DK">
                  <a:latin typeface="Arial Rounded MT Bold" panose="020F0704030504030204" pitchFamily="34" charset="0"/>
                </a:rPr>
                <a:t>MONITOR</a:t>
              </a:r>
              <a:br>
                <a:rPr lang="en-US" altLang="da-DK">
                  <a:latin typeface="Arial Rounded MT Bold" panose="020F0704030504030204" pitchFamily="34" charset="0"/>
                </a:rPr>
              </a:br>
              <a:r>
                <a:rPr lang="en-US" altLang="da-DK">
                  <a:latin typeface="Arial Rounded MT Bold" panose="020F0704030504030204" pitchFamily="34" charset="0"/>
                </a:rPr>
                <a:t>EVALUATOR - </a:t>
              </a:r>
            </a:p>
            <a:p>
              <a:pPr>
                <a:lnSpc>
                  <a:spcPct val="80000"/>
                </a:lnSpc>
              </a:pPr>
              <a:r>
                <a:rPr lang="en-US" altLang="da-DK" i="1">
                  <a:latin typeface="Arial Rounded MT Bold" panose="020F0704030504030204" pitchFamily="34" charset="0"/>
                </a:rPr>
                <a:t>judges  impartially</a:t>
              </a:r>
              <a:endParaRPr lang="en-US" altLang="da-DK">
                <a:latin typeface="Arial Rounded MT Bold" panose="020F0704030504030204" pitchFamily="34" charset="0"/>
              </a:endParaRPr>
            </a:p>
          </p:txBody>
        </p:sp>
      </p:grpSp>
      <p:grpSp>
        <p:nvGrpSpPr>
          <p:cNvPr id="19516" name="Group 60"/>
          <p:cNvGrpSpPr>
            <a:grpSpLocks/>
          </p:cNvGrpSpPr>
          <p:nvPr/>
        </p:nvGrpSpPr>
        <p:grpSpPr bwMode="auto">
          <a:xfrm>
            <a:off x="2603500" y="2057400"/>
            <a:ext cx="4292600" cy="4648200"/>
            <a:chOff x="1776" y="1296"/>
            <a:chExt cx="2928" cy="2928"/>
          </a:xfrm>
        </p:grpSpPr>
        <p:sp>
          <p:nvSpPr>
            <p:cNvPr id="20699" name="Oval 61"/>
            <p:cNvSpPr>
              <a:spLocks noChangeArrowheads="1"/>
            </p:cNvSpPr>
            <p:nvPr/>
          </p:nvSpPr>
          <p:spPr bwMode="auto">
            <a:xfrm>
              <a:off x="1920" y="1488"/>
              <a:ext cx="2592" cy="2544"/>
            </a:xfrm>
            <a:prstGeom prst="ellipse">
              <a:avLst/>
            </a:prstGeom>
            <a:gradFill rotWithShape="0">
              <a:gsLst>
                <a:gs pos="0">
                  <a:srgbClr val="FFFFE5"/>
                </a:gs>
                <a:gs pos="100000">
                  <a:srgbClr val="FFFF00"/>
                </a:gs>
              </a:gsLst>
              <a:path path="shape">
                <a:fillToRect l="50000" t="50000" r="50000" b="50000"/>
              </a:path>
            </a:gradFill>
            <a:ln w="28575">
              <a:solidFill>
                <a:srgbClr val="000000"/>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700" name="Line 62"/>
            <p:cNvSpPr>
              <a:spLocks noChangeShapeType="1"/>
            </p:cNvSpPr>
            <p:nvPr/>
          </p:nvSpPr>
          <p:spPr bwMode="auto">
            <a:xfrm>
              <a:off x="1776" y="2736"/>
              <a:ext cx="29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0701" name="Line 63"/>
            <p:cNvSpPr>
              <a:spLocks noChangeShapeType="1"/>
            </p:cNvSpPr>
            <p:nvPr/>
          </p:nvSpPr>
          <p:spPr bwMode="auto">
            <a:xfrm>
              <a:off x="2112" y="1728"/>
              <a:ext cx="2256" cy="20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0702" name="Line 64"/>
            <p:cNvSpPr>
              <a:spLocks noChangeShapeType="1"/>
            </p:cNvSpPr>
            <p:nvPr/>
          </p:nvSpPr>
          <p:spPr bwMode="auto">
            <a:xfrm flipV="1">
              <a:off x="2160" y="1776"/>
              <a:ext cx="2064" cy="19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0703" name="Line 65"/>
            <p:cNvSpPr>
              <a:spLocks noChangeShapeType="1"/>
            </p:cNvSpPr>
            <p:nvPr/>
          </p:nvSpPr>
          <p:spPr bwMode="auto">
            <a:xfrm>
              <a:off x="3216" y="1296"/>
              <a:ext cx="0" cy="29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sp>
        <p:nvSpPr>
          <p:cNvPr id="19522" name="Text Box 66"/>
          <p:cNvSpPr txBox="1">
            <a:spLocks noChangeArrowheads="1"/>
          </p:cNvSpPr>
          <p:nvPr/>
        </p:nvSpPr>
        <p:spPr bwMode="auto">
          <a:xfrm>
            <a:off x="211138" y="247650"/>
            <a:ext cx="24685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da-DK" b="1">
                <a:latin typeface="Arial Rounded MT Bold" panose="020F0704030504030204" pitchFamily="34" charset="0"/>
              </a:rPr>
              <a:t>Action-oriented roles  -</a:t>
            </a:r>
            <a:r>
              <a:rPr lang="en-US" altLang="da-DK">
                <a:latin typeface="Arial Rounded MT Bold" panose="020F0704030504030204" pitchFamily="34" charset="0"/>
              </a:rPr>
              <a:t> </a:t>
            </a:r>
          </a:p>
        </p:txBody>
      </p:sp>
      <p:sp>
        <p:nvSpPr>
          <p:cNvPr id="19523" name="Text Box 67"/>
          <p:cNvSpPr txBox="1">
            <a:spLocks noChangeArrowheads="1"/>
          </p:cNvSpPr>
          <p:nvPr/>
        </p:nvSpPr>
        <p:spPr bwMode="auto">
          <a:xfrm>
            <a:off x="211138" y="647700"/>
            <a:ext cx="2608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da-DK" b="1">
                <a:latin typeface="Arial Rounded MT Bold" panose="020F0704030504030204" pitchFamily="34" charset="0"/>
              </a:rPr>
              <a:t>People-oriented roles</a:t>
            </a:r>
            <a:r>
              <a:rPr lang="en-US" altLang="da-DK">
                <a:latin typeface="Arial Rounded MT Bold" panose="020F0704030504030204" pitchFamily="34" charset="0"/>
              </a:rPr>
              <a:t> -</a:t>
            </a:r>
          </a:p>
        </p:txBody>
      </p:sp>
      <p:sp>
        <p:nvSpPr>
          <p:cNvPr id="19524" name="Text Box 68"/>
          <p:cNvSpPr txBox="1">
            <a:spLocks noChangeArrowheads="1"/>
          </p:cNvSpPr>
          <p:nvPr/>
        </p:nvSpPr>
        <p:spPr bwMode="auto">
          <a:xfrm>
            <a:off x="211138" y="1066800"/>
            <a:ext cx="17335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da-DK" b="1">
                <a:latin typeface="Arial Rounded MT Bold" panose="020F0704030504030204" pitchFamily="34" charset="0"/>
              </a:rPr>
              <a:t>Cerebral roles  -</a:t>
            </a:r>
          </a:p>
        </p:txBody>
      </p:sp>
      <p:sp>
        <p:nvSpPr>
          <p:cNvPr id="19525" name="Text Box 69"/>
          <p:cNvSpPr txBox="1">
            <a:spLocks noChangeArrowheads="1"/>
          </p:cNvSpPr>
          <p:nvPr/>
        </p:nvSpPr>
        <p:spPr bwMode="auto">
          <a:xfrm>
            <a:off x="2603500" y="247650"/>
            <a:ext cx="5456943" cy="289310"/>
          </a:xfrm>
          <a:prstGeom prst="rect">
            <a:avLst/>
          </a:prstGeom>
          <a:noFill/>
          <a:ln w="9525">
            <a:noFill/>
            <a:miter lim="800000"/>
            <a:headEnd/>
            <a:tailEnd/>
          </a:ln>
          <a:effectLst/>
        </p:spPr>
        <p:txBody>
          <a:bodyPr wrap="none">
            <a:spAutoFit/>
          </a:bodyPr>
          <a:lstStyle/>
          <a:p>
            <a:pPr>
              <a:lnSpc>
                <a:spcPct val="80000"/>
              </a:lnSpc>
              <a:defRPr/>
            </a:pPr>
            <a:r>
              <a:rPr lang="en-US" b="1" dirty="0">
                <a:solidFill>
                  <a:srgbClr val="FF0000"/>
                </a:solidFill>
                <a:latin typeface="Arial Rounded MT Bold" pitchFamily="34" charset="0"/>
              </a:rPr>
              <a:t>SHAPER</a:t>
            </a:r>
            <a:r>
              <a:rPr lang="en-US" b="1" dirty="0">
                <a:latin typeface="Arial Rounded MT Bold" pitchFamily="34" charset="0"/>
              </a:rPr>
              <a:t>,  </a:t>
            </a:r>
            <a:r>
              <a:rPr lang="en-US" b="1" dirty="0">
                <a:solidFill>
                  <a:srgbClr val="0000FF"/>
                </a:solidFill>
                <a:latin typeface="Arial Rounded MT Bold" pitchFamily="34" charset="0"/>
              </a:rPr>
              <a:t>IMPLEMENTER</a:t>
            </a:r>
            <a:r>
              <a:rPr lang="en-US" b="1" dirty="0">
                <a:latin typeface="Arial Rounded MT Bold" pitchFamily="34" charset="0"/>
              </a:rPr>
              <a:t>  &amp;  </a:t>
            </a:r>
            <a:r>
              <a:rPr lang="en-US" b="1" dirty="0">
                <a:solidFill>
                  <a:srgbClr val="CC9900"/>
                </a:solidFill>
                <a:latin typeface="Arial Rounded MT Bold" pitchFamily="34" charset="0"/>
              </a:rPr>
              <a:t>COMPLETER  FINISHER</a:t>
            </a:r>
            <a:endParaRPr lang="en-US" dirty="0">
              <a:latin typeface="Arial Rounded MT Bold" pitchFamily="34" charset="0"/>
            </a:endParaRPr>
          </a:p>
        </p:txBody>
      </p:sp>
      <p:sp>
        <p:nvSpPr>
          <p:cNvPr id="19526" name="Text Box 70"/>
          <p:cNvSpPr txBox="1">
            <a:spLocks noChangeArrowheads="1"/>
          </p:cNvSpPr>
          <p:nvPr/>
        </p:nvSpPr>
        <p:spPr bwMode="auto">
          <a:xfrm>
            <a:off x="2528888" y="609600"/>
            <a:ext cx="6615112" cy="287338"/>
          </a:xfrm>
          <a:prstGeom prst="rect">
            <a:avLst/>
          </a:prstGeom>
          <a:noFill/>
          <a:ln w="9525">
            <a:noFill/>
            <a:miter lim="800000"/>
            <a:headEnd/>
            <a:tailEnd/>
          </a:ln>
          <a:effectLst/>
        </p:spPr>
        <p:txBody>
          <a:bodyPr wrap="none">
            <a:spAutoFit/>
          </a:bodyPr>
          <a:lstStyle/>
          <a:p>
            <a:pPr>
              <a:lnSpc>
                <a:spcPct val="80000"/>
              </a:lnSpc>
              <a:defRPr/>
            </a:pPr>
            <a:r>
              <a:rPr lang="en-US" b="1" dirty="0">
                <a:solidFill>
                  <a:srgbClr val="00FFFF"/>
                </a:solidFill>
                <a:latin typeface="Arial Rounded MT Bold" pitchFamily="34" charset="0"/>
              </a:rPr>
              <a:t>CO-ORDINATOR</a:t>
            </a:r>
            <a:r>
              <a:rPr lang="en-US" b="1" dirty="0">
                <a:latin typeface="Arial Rounded MT Bold" pitchFamily="34" charset="0"/>
              </a:rPr>
              <a:t>,  </a:t>
            </a:r>
            <a:r>
              <a:rPr lang="en-US" b="1" dirty="0">
                <a:solidFill>
                  <a:srgbClr val="00CC00"/>
                </a:solidFill>
                <a:latin typeface="Arial Rounded MT Bold" pitchFamily="34" charset="0"/>
              </a:rPr>
              <a:t>TEAMWORKER</a:t>
            </a:r>
            <a:r>
              <a:rPr lang="en-US" b="1" dirty="0">
                <a:latin typeface="Arial Rounded MT Bold" pitchFamily="34" charset="0"/>
              </a:rPr>
              <a:t>  &amp;  </a:t>
            </a:r>
            <a:r>
              <a:rPr lang="en-US" b="1" dirty="0">
                <a:solidFill>
                  <a:srgbClr val="FF00FF"/>
                </a:solidFill>
                <a:latin typeface="Arial Rounded MT Bold" pitchFamily="34" charset="0"/>
              </a:rPr>
              <a:t>RESOURCE  INVESTIGATOR</a:t>
            </a:r>
            <a:endParaRPr lang="en-US" dirty="0">
              <a:latin typeface="Arial Rounded MT Bold" pitchFamily="34" charset="0"/>
            </a:endParaRPr>
          </a:p>
        </p:txBody>
      </p:sp>
      <p:sp>
        <p:nvSpPr>
          <p:cNvPr id="19527" name="Text Box 71"/>
          <p:cNvSpPr txBox="1">
            <a:spLocks noChangeArrowheads="1"/>
          </p:cNvSpPr>
          <p:nvPr/>
        </p:nvSpPr>
        <p:spPr bwMode="auto">
          <a:xfrm>
            <a:off x="2603500" y="1069975"/>
            <a:ext cx="4910383" cy="289310"/>
          </a:xfrm>
          <a:prstGeom prst="rect">
            <a:avLst/>
          </a:prstGeom>
          <a:noFill/>
          <a:ln w="9525">
            <a:noFill/>
            <a:miter lim="800000"/>
            <a:headEnd/>
            <a:tailEnd/>
          </a:ln>
          <a:effectLst/>
        </p:spPr>
        <p:txBody>
          <a:bodyPr wrap="none">
            <a:spAutoFit/>
          </a:bodyPr>
          <a:lstStyle/>
          <a:p>
            <a:pPr>
              <a:lnSpc>
                <a:spcPct val="80000"/>
              </a:lnSpc>
              <a:defRPr/>
            </a:pPr>
            <a:r>
              <a:rPr lang="en-US" b="1" dirty="0">
                <a:solidFill>
                  <a:srgbClr val="FFFF00"/>
                </a:solidFill>
                <a:latin typeface="Arial Rounded MT Bold" pitchFamily="34" charset="0"/>
              </a:rPr>
              <a:t>PLANT</a:t>
            </a:r>
            <a:r>
              <a:rPr lang="en-US" b="1" dirty="0">
                <a:latin typeface="Arial Rounded MT Bold" pitchFamily="34" charset="0"/>
              </a:rPr>
              <a:t>,  </a:t>
            </a:r>
            <a:r>
              <a:rPr lang="en-US" b="1" dirty="0">
                <a:solidFill>
                  <a:schemeClr val="tx1">
                    <a:lumMod val="50000"/>
                    <a:lumOff val="50000"/>
                  </a:schemeClr>
                </a:solidFill>
                <a:latin typeface="Arial Rounded MT Bold" pitchFamily="34" charset="0"/>
              </a:rPr>
              <a:t>MONITOR  EVALUATOR  </a:t>
            </a:r>
            <a:r>
              <a:rPr lang="en-US" b="1" dirty="0">
                <a:latin typeface="Arial Rounded MT Bold" pitchFamily="34" charset="0"/>
              </a:rPr>
              <a:t>&amp; </a:t>
            </a:r>
            <a:r>
              <a:rPr lang="en-US" b="1" dirty="0">
                <a:solidFill>
                  <a:schemeClr val="bg1"/>
                </a:solidFill>
                <a:latin typeface="Arial Rounded MT Bold" pitchFamily="34" charset="0"/>
              </a:rPr>
              <a:t> </a:t>
            </a:r>
            <a:r>
              <a:rPr lang="en-US" b="1" dirty="0">
                <a:solidFill>
                  <a:srgbClr val="996633"/>
                </a:solidFill>
                <a:latin typeface="Albertus Medium" pitchFamily="34" charset="0"/>
              </a:rPr>
              <a:t>SPECIALIST</a:t>
            </a:r>
            <a:endParaRPr lang="en-US" dirty="0">
              <a:solidFill>
                <a:srgbClr val="996633"/>
              </a:solidFill>
              <a:latin typeface="Albertus Medium" pitchFamily="34" charset="0"/>
            </a:endParaRPr>
          </a:p>
        </p:txBody>
      </p:sp>
      <p:sp>
        <p:nvSpPr>
          <p:cNvPr id="19528" name="Text Box 72"/>
          <p:cNvSpPr txBox="1">
            <a:spLocks noChangeArrowheads="1"/>
          </p:cNvSpPr>
          <p:nvPr/>
        </p:nvSpPr>
        <p:spPr bwMode="auto">
          <a:xfrm>
            <a:off x="2514600" y="1447800"/>
            <a:ext cx="5486400" cy="433388"/>
          </a:xfrm>
          <a:prstGeom prst="rect">
            <a:avLst/>
          </a:prstGeom>
          <a:noFill/>
          <a:ln w="9525">
            <a:noFill/>
            <a:miter lim="800000"/>
            <a:headEnd/>
            <a:tailEnd/>
          </a:ln>
          <a:effectLst/>
        </p:spPr>
        <p:txBody>
          <a:bodyPr>
            <a:spAutoFit/>
          </a:bodyPr>
          <a:lstStyle/>
          <a:p>
            <a:pPr>
              <a:lnSpc>
                <a:spcPct val="80000"/>
              </a:lnSpc>
              <a:defRPr/>
            </a:pPr>
            <a:r>
              <a:rPr lang="en-US" sz="2800" dirty="0">
                <a:solidFill>
                  <a:schemeClr val="accent3"/>
                </a:solidFill>
                <a:latin typeface="Arial Rounded MT Bold" pitchFamily="34" charset="0"/>
              </a:rPr>
              <a:t>TEAM   ROLE  OPPOSITES</a:t>
            </a:r>
          </a:p>
        </p:txBody>
      </p:sp>
      <p:grpSp>
        <p:nvGrpSpPr>
          <p:cNvPr id="19529" name="Group 73"/>
          <p:cNvGrpSpPr>
            <a:grpSpLocks/>
          </p:cNvGrpSpPr>
          <p:nvPr/>
        </p:nvGrpSpPr>
        <p:grpSpPr bwMode="auto">
          <a:xfrm>
            <a:off x="1689100" y="5486400"/>
            <a:ext cx="2617788" cy="1073150"/>
            <a:chOff x="1152" y="3456"/>
            <a:chExt cx="1786" cy="676"/>
          </a:xfrm>
        </p:grpSpPr>
        <p:grpSp>
          <p:nvGrpSpPr>
            <p:cNvPr id="20681" name="Group 74"/>
            <p:cNvGrpSpPr>
              <a:grpSpLocks/>
            </p:cNvGrpSpPr>
            <p:nvPr/>
          </p:nvGrpSpPr>
          <p:grpSpPr bwMode="auto">
            <a:xfrm>
              <a:off x="2640" y="3456"/>
              <a:ext cx="298" cy="150"/>
              <a:chOff x="4526" y="3914"/>
              <a:chExt cx="298" cy="150"/>
            </a:xfrm>
          </p:grpSpPr>
          <p:sp>
            <p:nvSpPr>
              <p:cNvPr id="20683" name="Freeform 75"/>
              <p:cNvSpPr>
                <a:spLocks/>
              </p:cNvSpPr>
              <p:nvPr/>
            </p:nvSpPr>
            <p:spPr bwMode="auto">
              <a:xfrm>
                <a:off x="4693" y="3914"/>
                <a:ext cx="131" cy="113"/>
              </a:xfrm>
              <a:custGeom>
                <a:avLst/>
                <a:gdLst>
                  <a:gd name="T0" fmla="*/ 1 w 262"/>
                  <a:gd name="T1" fmla="*/ 1 h 226"/>
                  <a:gd name="T2" fmla="*/ 1 w 262"/>
                  <a:gd name="T3" fmla="*/ 1 h 226"/>
                  <a:gd name="T4" fmla="*/ 1 w 262"/>
                  <a:gd name="T5" fmla="*/ 1 h 226"/>
                  <a:gd name="T6" fmla="*/ 1 w 262"/>
                  <a:gd name="T7" fmla="*/ 1 h 226"/>
                  <a:gd name="T8" fmla="*/ 1 w 262"/>
                  <a:gd name="T9" fmla="*/ 1 h 226"/>
                  <a:gd name="T10" fmla="*/ 1 w 262"/>
                  <a:gd name="T11" fmla="*/ 1 h 226"/>
                  <a:gd name="T12" fmla="*/ 1 w 262"/>
                  <a:gd name="T13" fmla="*/ 1 h 226"/>
                  <a:gd name="T14" fmla="*/ 1 w 262"/>
                  <a:gd name="T15" fmla="*/ 1 h 226"/>
                  <a:gd name="T16" fmla="*/ 1 w 262"/>
                  <a:gd name="T17" fmla="*/ 1 h 226"/>
                  <a:gd name="T18" fmla="*/ 1 w 262"/>
                  <a:gd name="T19" fmla="*/ 1 h 226"/>
                  <a:gd name="T20" fmla="*/ 1 w 262"/>
                  <a:gd name="T21" fmla="*/ 1 h 226"/>
                  <a:gd name="T22" fmla="*/ 1 w 262"/>
                  <a:gd name="T23" fmla="*/ 1 h 226"/>
                  <a:gd name="T24" fmla="*/ 1 w 262"/>
                  <a:gd name="T25" fmla="*/ 1 h 226"/>
                  <a:gd name="T26" fmla="*/ 1 w 262"/>
                  <a:gd name="T27" fmla="*/ 1 h 226"/>
                  <a:gd name="T28" fmla="*/ 1 w 262"/>
                  <a:gd name="T29" fmla="*/ 1 h 226"/>
                  <a:gd name="T30" fmla="*/ 1 w 262"/>
                  <a:gd name="T31" fmla="*/ 1 h 226"/>
                  <a:gd name="T32" fmla="*/ 1 w 262"/>
                  <a:gd name="T33" fmla="*/ 1 h 226"/>
                  <a:gd name="T34" fmla="*/ 1 w 262"/>
                  <a:gd name="T35" fmla="*/ 1 h 226"/>
                  <a:gd name="T36" fmla="*/ 1 w 262"/>
                  <a:gd name="T37" fmla="*/ 1 h 226"/>
                  <a:gd name="T38" fmla="*/ 1 w 262"/>
                  <a:gd name="T39" fmla="*/ 1 h 226"/>
                  <a:gd name="T40" fmla="*/ 1 w 262"/>
                  <a:gd name="T41" fmla="*/ 1 h 226"/>
                  <a:gd name="T42" fmla="*/ 1 w 262"/>
                  <a:gd name="T43" fmla="*/ 1 h 226"/>
                  <a:gd name="T44" fmla="*/ 1 w 262"/>
                  <a:gd name="T45" fmla="*/ 1 h 226"/>
                  <a:gd name="T46" fmla="*/ 1 w 262"/>
                  <a:gd name="T47" fmla="*/ 1 h 226"/>
                  <a:gd name="T48" fmla="*/ 1 w 262"/>
                  <a:gd name="T49" fmla="*/ 1 h 226"/>
                  <a:gd name="T50" fmla="*/ 1 w 262"/>
                  <a:gd name="T51" fmla="*/ 1 h 226"/>
                  <a:gd name="T52" fmla="*/ 1 w 262"/>
                  <a:gd name="T53" fmla="*/ 1 h 226"/>
                  <a:gd name="T54" fmla="*/ 1 w 262"/>
                  <a:gd name="T55" fmla="*/ 1 h 226"/>
                  <a:gd name="T56" fmla="*/ 1 w 262"/>
                  <a:gd name="T57" fmla="*/ 1 h 226"/>
                  <a:gd name="T58" fmla="*/ 0 w 262"/>
                  <a:gd name="T59" fmla="*/ 1 h 226"/>
                  <a:gd name="T60" fmla="*/ 0 w 262"/>
                  <a:gd name="T61" fmla="*/ 1 h 226"/>
                  <a:gd name="T62" fmla="*/ 1 w 262"/>
                  <a:gd name="T63" fmla="*/ 1 h 226"/>
                  <a:gd name="T64" fmla="*/ 1 w 262"/>
                  <a:gd name="T65" fmla="*/ 1 h 226"/>
                  <a:gd name="T66" fmla="*/ 1 w 262"/>
                  <a:gd name="T67" fmla="*/ 1 h 226"/>
                  <a:gd name="T68" fmla="*/ 1 w 262"/>
                  <a:gd name="T69" fmla="*/ 1 h 226"/>
                  <a:gd name="T70" fmla="*/ 1 w 262"/>
                  <a:gd name="T71" fmla="*/ 1 h 226"/>
                  <a:gd name="T72" fmla="*/ 1 w 262"/>
                  <a:gd name="T73" fmla="*/ 1 h 226"/>
                  <a:gd name="T74" fmla="*/ 1 w 262"/>
                  <a:gd name="T75" fmla="*/ 1 h 226"/>
                  <a:gd name="T76" fmla="*/ 1 w 262"/>
                  <a:gd name="T77" fmla="*/ 0 h 226"/>
                  <a:gd name="T78" fmla="*/ 1 w 262"/>
                  <a:gd name="T79" fmla="*/ 1 h 226"/>
                  <a:gd name="T80" fmla="*/ 1 w 262"/>
                  <a:gd name="T81" fmla="*/ 1 h 226"/>
                  <a:gd name="T82" fmla="*/ 1 w 262"/>
                  <a:gd name="T83" fmla="*/ 1 h 226"/>
                  <a:gd name="T84" fmla="*/ 1 w 262"/>
                  <a:gd name="T85" fmla="*/ 1 h 226"/>
                  <a:gd name="T86" fmla="*/ 1 w 262"/>
                  <a:gd name="T87" fmla="*/ 1 h 226"/>
                  <a:gd name="T88" fmla="*/ 1 w 262"/>
                  <a:gd name="T89" fmla="*/ 1 h 226"/>
                  <a:gd name="T90" fmla="*/ 2 w 262"/>
                  <a:gd name="T91" fmla="*/ 1 h 226"/>
                  <a:gd name="T92" fmla="*/ 2 w 262"/>
                  <a:gd name="T93" fmla="*/ 1 h 226"/>
                  <a:gd name="T94" fmla="*/ 2 w 262"/>
                  <a:gd name="T95" fmla="*/ 1 h 226"/>
                  <a:gd name="T96" fmla="*/ 2 w 262"/>
                  <a:gd name="T97" fmla="*/ 1 h 226"/>
                  <a:gd name="T98" fmla="*/ 1 w 262"/>
                  <a:gd name="T99" fmla="*/ 1 h 226"/>
                  <a:gd name="T100" fmla="*/ 1 w 262"/>
                  <a:gd name="T101" fmla="*/ 1 h 2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2"/>
                  <a:gd name="T154" fmla="*/ 0 h 226"/>
                  <a:gd name="T155" fmla="*/ 262 w 262"/>
                  <a:gd name="T156" fmla="*/ 226 h 2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2" h="226">
                    <a:moveTo>
                      <a:pt x="233" y="226"/>
                    </a:moveTo>
                    <a:lnTo>
                      <a:pt x="186" y="226"/>
                    </a:lnTo>
                    <a:lnTo>
                      <a:pt x="193" y="212"/>
                    </a:lnTo>
                    <a:lnTo>
                      <a:pt x="200" y="199"/>
                    </a:lnTo>
                    <a:lnTo>
                      <a:pt x="204" y="186"/>
                    </a:lnTo>
                    <a:lnTo>
                      <a:pt x="207" y="174"/>
                    </a:lnTo>
                    <a:lnTo>
                      <a:pt x="207" y="163"/>
                    </a:lnTo>
                    <a:lnTo>
                      <a:pt x="206" y="149"/>
                    </a:lnTo>
                    <a:lnTo>
                      <a:pt x="202" y="138"/>
                    </a:lnTo>
                    <a:lnTo>
                      <a:pt x="194" y="125"/>
                    </a:lnTo>
                    <a:lnTo>
                      <a:pt x="180" y="112"/>
                    </a:lnTo>
                    <a:lnTo>
                      <a:pt x="164" y="103"/>
                    </a:lnTo>
                    <a:lnTo>
                      <a:pt x="147" y="99"/>
                    </a:lnTo>
                    <a:lnTo>
                      <a:pt x="130" y="96"/>
                    </a:lnTo>
                    <a:lnTo>
                      <a:pt x="111" y="97"/>
                    </a:lnTo>
                    <a:lnTo>
                      <a:pt x="94" y="103"/>
                    </a:lnTo>
                    <a:lnTo>
                      <a:pt x="78" y="112"/>
                    </a:lnTo>
                    <a:lnTo>
                      <a:pt x="64" y="123"/>
                    </a:lnTo>
                    <a:lnTo>
                      <a:pt x="57" y="133"/>
                    </a:lnTo>
                    <a:lnTo>
                      <a:pt x="53" y="144"/>
                    </a:lnTo>
                    <a:lnTo>
                      <a:pt x="50" y="155"/>
                    </a:lnTo>
                    <a:lnTo>
                      <a:pt x="50" y="168"/>
                    </a:lnTo>
                    <a:lnTo>
                      <a:pt x="50" y="181"/>
                    </a:lnTo>
                    <a:lnTo>
                      <a:pt x="54" y="196"/>
                    </a:lnTo>
                    <a:lnTo>
                      <a:pt x="58" y="210"/>
                    </a:lnTo>
                    <a:lnTo>
                      <a:pt x="66" y="226"/>
                    </a:lnTo>
                    <a:lnTo>
                      <a:pt x="23" y="226"/>
                    </a:lnTo>
                    <a:lnTo>
                      <a:pt x="10" y="194"/>
                    </a:lnTo>
                    <a:lnTo>
                      <a:pt x="3" y="168"/>
                    </a:lnTo>
                    <a:lnTo>
                      <a:pt x="0" y="145"/>
                    </a:lnTo>
                    <a:lnTo>
                      <a:pt x="0" y="123"/>
                    </a:lnTo>
                    <a:lnTo>
                      <a:pt x="4" y="106"/>
                    </a:lnTo>
                    <a:lnTo>
                      <a:pt x="10" y="88"/>
                    </a:lnTo>
                    <a:lnTo>
                      <a:pt x="18" y="71"/>
                    </a:lnTo>
                    <a:lnTo>
                      <a:pt x="28" y="55"/>
                    </a:lnTo>
                    <a:lnTo>
                      <a:pt x="50" y="30"/>
                    </a:lnTo>
                    <a:lnTo>
                      <a:pt x="76" y="13"/>
                    </a:lnTo>
                    <a:lnTo>
                      <a:pt x="104" y="3"/>
                    </a:lnTo>
                    <a:lnTo>
                      <a:pt x="136" y="0"/>
                    </a:lnTo>
                    <a:lnTo>
                      <a:pt x="166" y="4"/>
                    </a:lnTo>
                    <a:lnTo>
                      <a:pt x="194" y="16"/>
                    </a:lnTo>
                    <a:lnTo>
                      <a:pt x="219" y="35"/>
                    </a:lnTo>
                    <a:lnTo>
                      <a:pt x="237" y="59"/>
                    </a:lnTo>
                    <a:lnTo>
                      <a:pt x="246" y="75"/>
                    </a:lnTo>
                    <a:lnTo>
                      <a:pt x="253" y="91"/>
                    </a:lnTo>
                    <a:lnTo>
                      <a:pt x="259" y="109"/>
                    </a:lnTo>
                    <a:lnTo>
                      <a:pt x="262" y="129"/>
                    </a:lnTo>
                    <a:lnTo>
                      <a:pt x="262" y="149"/>
                    </a:lnTo>
                    <a:lnTo>
                      <a:pt x="257" y="173"/>
                    </a:lnTo>
                    <a:lnTo>
                      <a:pt x="249" y="199"/>
                    </a:lnTo>
                    <a:lnTo>
                      <a:pt x="233" y="2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84" name="Freeform 76"/>
              <p:cNvSpPr>
                <a:spLocks/>
              </p:cNvSpPr>
              <p:nvPr/>
            </p:nvSpPr>
            <p:spPr bwMode="auto">
              <a:xfrm>
                <a:off x="4693" y="3914"/>
                <a:ext cx="131" cy="113"/>
              </a:xfrm>
              <a:custGeom>
                <a:avLst/>
                <a:gdLst>
                  <a:gd name="T0" fmla="*/ 1 w 262"/>
                  <a:gd name="T1" fmla="*/ 1 h 226"/>
                  <a:gd name="T2" fmla="*/ 1 w 262"/>
                  <a:gd name="T3" fmla="*/ 1 h 226"/>
                  <a:gd name="T4" fmla="*/ 1 w 262"/>
                  <a:gd name="T5" fmla="*/ 1 h 226"/>
                  <a:gd name="T6" fmla="*/ 1 w 262"/>
                  <a:gd name="T7" fmla="*/ 1 h 226"/>
                  <a:gd name="T8" fmla="*/ 1 w 262"/>
                  <a:gd name="T9" fmla="*/ 1 h 226"/>
                  <a:gd name="T10" fmla="*/ 1 w 262"/>
                  <a:gd name="T11" fmla="*/ 1 h 226"/>
                  <a:gd name="T12" fmla="*/ 1 w 262"/>
                  <a:gd name="T13" fmla="*/ 1 h 226"/>
                  <a:gd name="T14" fmla="*/ 1 w 262"/>
                  <a:gd name="T15" fmla="*/ 1 h 226"/>
                  <a:gd name="T16" fmla="*/ 1 w 262"/>
                  <a:gd name="T17" fmla="*/ 1 h 226"/>
                  <a:gd name="T18" fmla="*/ 1 w 262"/>
                  <a:gd name="T19" fmla="*/ 1 h 226"/>
                  <a:gd name="T20" fmla="*/ 1 w 262"/>
                  <a:gd name="T21" fmla="*/ 1 h 226"/>
                  <a:gd name="T22" fmla="*/ 1 w 262"/>
                  <a:gd name="T23" fmla="*/ 1 h 226"/>
                  <a:gd name="T24" fmla="*/ 1 w 262"/>
                  <a:gd name="T25" fmla="*/ 1 h 226"/>
                  <a:gd name="T26" fmla="*/ 1 w 262"/>
                  <a:gd name="T27" fmla="*/ 1 h 226"/>
                  <a:gd name="T28" fmla="*/ 1 w 262"/>
                  <a:gd name="T29" fmla="*/ 1 h 226"/>
                  <a:gd name="T30" fmla="*/ 1 w 262"/>
                  <a:gd name="T31" fmla="*/ 1 h 226"/>
                  <a:gd name="T32" fmla="*/ 1 w 262"/>
                  <a:gd name="T33" fmla="*/ 1 h 226"/>
                  <a:gd name="T34" fmla="*/ 1 w 262"/>
                  <a:gd name="T35" fmla="*/ 1 h 226"/>
                  <a:gd name="T36" fmla="*/ 1 w 262"/>
                  <a:gd name="T37" fmla="*/ 1 h 226"/>
                  <a:gd name="T38" fmla="*/ 1 w 262"/>
                  <a:gd name="T39" fmla="*/ 1 h 226"/>
                  <a:gd name="T40" fmla="*/ 1 w 262"/>
                  <a:gd name="T41" fmla="*/ 1 h 226"/>
                  <a:gd name="T42" fmla="*/ 1 w 262"/>
                  <a:gd name="T43" fmla="*/ 1 h 226"/>
                  <a:gd name="T44" fmla="*/ 1 w 262"/>
                  <a:gd name="T45" fmla="*/ 1 h 226"/>
                  <a:gd name="T46" fmla="*/ 1 w 262"/>
                  <a:gd name="T47" fmla="*/ 1 h 226"/>
                  <a:gd name="T48" fmla="*/ 1 w 262"/>
                  <a:gd name="T49" fmla="*/ 1 h 226"/>
                  <a:gd name="T50" fmla="*/ 1 w 262"/>
                  <a:gd name="T51" fmla="*/ 1 h 226"/>
                  <a:gd name="T52" fmla="*/ 1 w 262"/>
                  <a:gd name="T53" fmla="*/ 1 h 226"/>
                  <a:gd name="T54" fmla="*/ 1 w 262"/>
                  <a:gd name="T55" fmla="*/ 1 h 226"/>
                  <a:gd name="T56" fmla="*/ 1 w 262"/>
                  <a:gd name="T57" fmla="*/ 1 h 226"/>
                  <a:gd name="T58" fmla="*/ 1 w 262"/>
                  <a:gd name="T59" fmla="*/ 1 h 226"/>
                  <a:gd name="T60" fmla="*/ 1 w 262"/>
                  <a:gd name="T61" fmla="*/ 1 h 226"/>
                  <a:gd name="T62" fmla="*/ 1 w 262"/>
                  <a:gd name="T63" fmla="*/ 1 h 226"/>
                  <a:gd name="T64" fmla="*/ 1 w 262"/>
                  <a:gd name="T65" fmla="*/ 1 h 226"/>
                  <a:gd name="T66" fmla="*/ 0 w 262"/>
                  <a:gd name="T67" fmla="*/ 1 h 226"/>
                  <a:gd name="T68" fmla="*/ 0 w 262"/>
                  <a:gd name="T69" fmla="*/ 1 h 226"/>
                  <a:gd name="T70" fmla="*/ 1 w 262"/>
                  <a:gd name="T71" fmla="*/ 1 h 226"/>
                  <a:gd name="T72" fmla="*/ 1 w 262"/>
                  <a:gd name="T73" fmla="*/ 1 h 226"/>
                  <a:gd name="T74" fmla="*/ 1 w 262"/>
                  <a:gd name="T75" fmla="*/ 1 h 226"/>
                  <a:gd name="T76" fmla="*/ 1 w 262"/>
                  <a:gd name="T77" fmla="*/ 1 h 226"/>
                  <a:gd name="T78" fmla="*/ 1 w 262"/>
                  <a:gd name="T79" fmla="*/ 1 h 226"/>
                  <a:gd name="T80" fmla="*/ 1 w 262"/>
                  <a:gd name="T81" fmla="*/ 1 h 226"/>
                  <a:gd name="T82" fmla="*/ 1 w 262"/>
                  <a:gd name="T83" fmla="*/ 1 h 226"/>
                  <a:gd name="T84" fmla="*/ 1 w 262"/>
                  <a:gd name="T85" fmla="*/ 1 h 226"/>
                  <a:gd name="T86" fmla="*/ 1 w 262"/>
                  <a:gd name="T87" fmla="*/ 0 h 226"/>
                  <a:gd name="T88" fmla="*/ 1 w 262"/>
                  <a:gd name="T89" fmla="*/ 1 h 226"/>
                  <a:gd name="T90" fmla="*/ 1 w 262"/>
                  <a:gd name="T91" fmla="*/ 1 h 226"/>
                  <a:gd name="T92" fmla="*/ 1 w 262"/>
                  <a:gd name="T93" fmla="*/ 1 h 226"/>
                  <a:gd name="T94" fmla="*/ 1 w 262"/>
                  <a:gd name="T95" fmla="*/ 1 h 226"/>
                  <a:gd name="T96" fmla="*/ 1 w 262"/>
                  <a:gd name="T97" fmla="*/ 1 h 226"/>
                  <a:gd name="T98" fmla="*/ 1 w 262"/>
                  <a:gd name="T99" fmla="*/ 1 h 226"/>
                  <a:gd name="T100" fmla="*/ 1 w 262"/>
                  <a:gd name="T101" fmla="*/ 1 h 226"/>
                  <a:gd name="T102" fmla="*/ 2 w 262"/>
                  <a:gd name="T103" fmla="*/ 1 h 226"/>
                  <a:gd name="T104" fmla="*/ 2 w 262"/>
                  <a:gd name="T105" fmla="*/ 1 h 226"/>
                  <a:gd name="T106" fmla="*/ 2 w 262"/>
                  <a:gd name="T107" fmla="*/ 1 h 226"/>
                  <a:gd name="T108" fmla="*/ 2 w 262"/>
                  <a:gd name="T109" fmla="*/ 1 h 226"/>
                  <a:gd name="T110" fmla="*/ 1 w 262"/>
                  <a:gd name="T111" fmla="*/ 1 h 226"/>
                  <a:gd name="T112" fmla="*/ 1 w 262"/>
                  <a:gd name="T113" fmla="*/ 1 h 2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62"/>
                  <a:gd name="T172" fmla="*/ 0 h 226"/>
                  <a:gd name="T173" fmla="*/ 262 w 262"/>
                  <a:gd name="T174" fmla="*/ 226 h 2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62" h="226">
                    <a:moveTo>
                      <a:pt x="233" y="226"/>
                    </a:moveTo>
                    <a:lnTo>
                      <a:pt x="186" y="226"/>
                    </a:lnTo>
                    <a:lnTo>
                      <a:pt x="193" y="212"/>
                    </a:lnTo>
                    <a:lnTo>
                      <a:pt x="200" y="199"/>
                    </a:lnTo>
                    <a:lnTo>
                      <a:pt x="204" y="186"/>
                    </a:lnTo>
                    <a:lnTo>
                      <a:pt x="207" y="174"/>
                    </a:lnTo>
                    <a:lnTo>
                      <a:pt x="207" y="163"/>
                    </a:lnTo>
                    <a:lnTo>
                      <a:pt x="206" y="149"/>
                    </a:lnTo>
                    <a:lnTo>
                      <a:pt x="202" y="138"/>
                    </a:lnTo>
                    <a:lnTo>
                      <a:pt x="194" y="125"/>
                    </a:lnTo>
                    <a:lnTo>
                      <a:pt x="180" y="112"/>
                    </a:lnTo>
                    <a:lnTo>
                      <a:pt x="164" y="103"/>
                    </a:lnTo>
                    <a:lnTo>
                      <a:pt x="147" y="99"/>
                    </a:lnTo>
                    <a:lnTo>
                      <a:pt x="130" y="96"/>
                    </a:lnTo>
                    <a:lnTo>
                      <a:pt x="111" y="97"/>
                    </a:lnTo>
                    <a:lnTo>
                      <a:pt x="94" y="103"/>
                    </a:lnTo>
                    <a:lnTo>
                      <a:pt x="78" y="112"/>
                    </a:lnTo>
                    <a:lnTo>
                      <a:pt x="64" y="123"/>
                    </a:lnTo>
                    <a:lnTo>
                      <a:pt x="57" y="133"/>
                    </a:lnTo>
                    <a:lnTo>
                      <a:pt x="53" y="144"/>
                    </a:lnTo>
                    <a:lnTo>
                      <a:pt x="50" y="155"/>
                    </a:lnTo>
                    <a:lnTo>
                      <a:pt x="50" y="168"/>
                    </a:lnTo>
                    <a:lnTo>
                      <a:pt x="50" y="181"/>
                    </a:lnTo>
                    <a:lnTo>
                      <a:pt x="54" y="196"/>
                    </a:lnTo>
                    <a:lnTo>
                      <a:pt x="58" y="210"/>
                    </a:lnTo>
                    <a:lnTo>
                      <a:pt x="66" y="226"/>
                    </a:lnTo>
                    <a:lnTo>
                      <a:pt x="23" y="226"/>
                    </a:lnTo>
                    <a:lnTo>
                      <a:pt x="10" y="194"/>
                    </a:lnTo>
                    <a:lnTo>
                      <a:pt x="3" y="168"/>
                    </a:lnTo>
                    <a:lnTo>
                      <a:pt x="0" y="145"/>
                    </a:lnTo>
                    <a:lnTo>
                      <a:pt x="0" y="123"/>
                    </a:lnTo>
                    <a:lnTo>
                      <a:pt x="4" y="106"/>
                    </a:lnTo>
                    <a:lnTo>
                      <a:pt x="10" y="88"/>
                    </a:lnTo>
                    <a:lnTo>
                      <a:pt x="18" y="71"/>
                    </a:lnTo>
                    <a:lnTo>
                      <a:pt x="28" y="55"/>
                    </a:lnTo>
                    <a:lnTo>
                      <a:pt x="50" y="30"/>
                    </a:lnTo>
                    <a:lnTo>
                      <a:pt x="76" y="13"/>
                    </a:lnTo>
                    <a:lnTo>
                      <a:pt x="104" y="3"/>
                    </a:lnTo>
                    <a:lnTo>
                      <a:pt x="136" y="0"/>
                    </a:lnTo>
                    <a:lnTo>
                      <a:pt x="166" y="4"/>
                    </a:lnTo>
                    <a:lnTo>
                      <a:pt x="194" y="16"/>
                    </a:lnTo>
                    <a:lnTo>
                      <a:pt x="219" y="35"/>
                    </a:lnTo>
                    <a:lnTo>
                      <a:pt x="237" y="59"/>
                    </a:lnTo>
                    <a:lnTo>
                      <a:pt x="246" y="75"/>
                    </a:lnTo>
                    <a:lnTo>
                      <a:pt x="253" y="91"/>
                    </a:lnTo>
                    <a:lnTo>
                      <a:pt x="259" y="109"/>
                    </a:lnTo>
                    <a:lnTo>
                      <a:pt x="262" y="129"/>
                    </a:lnTo>
                    <a:lnTo>
                      <a:pt x="262" y="149"/>
                    </a:lnTo>
                    <a:lnTo>
                      <a:pt x="257" y="173"/>
                    </a:lnTo>
                    <a:lnTo>
                      <a:pt x="249" y="199"/>
                    </a:lnTo>
                    <a:lnTo>
                      <a:pt x="233" y="22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85" name="Rectangle 77"/>
              <p:cNvSpPr>
                <a:spLocks noChangeArrowheads="1"/>
              </p:cNvSpPr>
              <p:nvPr/>
            </p:nvSpPr>
            <p:spPr bwMode="auto">
              <a:xfrm>
                <a:off x="4526" y="4026"/>
                <a:ext cx="75" cy="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86" name="Rectangle 78"/>
              <p:cNvSpPr>
                <a:spLocks noChangeArrowheads="1"/>
              </p:cNvSpPr>
              <p:nvPr/>
            </p:nvSpPr>
            <p:spPr bwMode="auto">
              <a:xfrm>
                <a:off x="4526" y="4026"/>
                <a:ext cx="75" cy="3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87" name="Rectangle 79"/>
              <p:cNvSpPr>
                <a:spLocks noChangeArrowheads="1"/>
              </p:cNvSpPr>
              <p:nvPr/>
            </p:nvSpPr>
            <p:spPr bwMode="auto">
              <a:xfrm>
                <a:off x="4782" y="4032"/>
                <a:ext cx="3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88" name="Rectangle 80"/>
              <p:cNvSpPr>
                <a:spLocks noChangeArrowheads="1"/>
              </p:cNvSpPr>
              <p:nvPr/>
            </p:nvSpPr>
            <p:spPr bwMode="auto">
              <a:xfrm>
                <a:off x="4782" y="4032"/>
                <a:ext cx="35" cy="26"/>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89" name="Rectangle 81"/>
              <p:cNvSpPr>
                <a:spLocks noChangeArrowheads="1"/>
              </p:cNvSpPr>
              <p:nvPr/>
            </p:nvSpPr>
            <p:spPr bwMode="auto">
              <a:xfrm>
                <a:off x="4696" y="4032"/>
                <a:ext cx="3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90" name="Rectangle 82"/>
              <p:cNvSpPr>
                <a:spLocks noChangeArrowheads="1"/>
              </p:cNvSpPr>
              <p:nvPr/>
            </p:nvSpPr>
            <p:spPr bwMode="auto">
              <a:xfrm>
                <a:off x="4696" y="4032"/>
                <a:ext cx="35" cy="26"/>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91" name="Freeform 83"/>
              <p:cNvSpPr>
                <a:spLocks/>
              </p:cNvSpPr>
              <p:nvPr/>
            </p:nvSpPr>
            <p:spPr bwMode="auto">
              <a:xfrm>
                <a:off x="4622" y="4032"/>
                <a:ext cx="68" cy="26"/>
              </a:xfrm>
              <a:custGeom>
                <a:avLst/>
                <a:gdLst>
                  <a:gd name="T0" fmla="*/ 1 w 136"/>
                  <a:gd name="T1" fmla="*/ 1 h 52"/>
                  <a:gd name="T2" fmla="*/ 1 w 136"/>
                  <a:gd name="T3" fmla="*/ 1 h 52"/>
                  <a:gd name="T4" fmla="*/ 1 w 136"/>
                  <a:gd name="T5" fmla="*/ 1 h 52"/>
                  <a:gd name="T6" fmla="*/ 1 w 136"/>
                  <a:gd name="T7" fmla="*/ 1 h 52"/>
                  <a:gd name="T8" fmla="*/ 0 w 136"/>
                  <a:gd name="T9" fmla="*/ 1 h 52"/>
                  <a:gd name="T10" fmla="*/ 0 w 136"/>
                  <a:gd name="T11" fmla="*/ 1 h 52"/>
                  <a:gd name="T12" fmla="*/ 1 w 136"/>
                  <a:gd name="T13" fmla="*/ 0 h 52"/>
                  <a:gd name="T14" fmla="*/ 1 w 136"/>
                  <a:gd name="T15" fmla="*/ 0 h 52"/>
                  <a:gd name="T16" fmla="*/ 1 w 136"/>
                  <a:gd name="T17" fmla="*/ 1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52"/>
                  <a:gd name="T29" fmla="*/ 136 w 136"/>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52">
                    <a:moveTo>
                      <a:pt x="136" y="4"/>
                    </a:moveTo>
                    <a:lnTo>
                      <a:pt x="136" y="43"/>
                    </a:lnTo>
                    <a:lnTo>
                      <a:pt x="126" y="52"/>
                    </a:lnTo>
                    <a:lnTo>
                      <a:pt x="13" y="52"/>
                    </a:lnTo>
                    <a:lnTo>
                      <a:pt x="0" y="47"/>
                    </a:lnTo>
                    <a:lnTo>
                      <a:pt x="0" y="4"/>
                    </a:lnTo>
                    <a:lnTo>
                      <a:pt x="13" y="0"/>
                    </a:lnTo>
                    <a:lnTo>
                      <a:pt x="123" y="0"/>
                    </a:lnTo>
                    <a:lnTo>
                      <a:pt x="13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92" name="Freeform 84"/>
              <p:cNvSpPr>
                <a:spLocks/>
              </p:cNvSpPr>
              <p:nvPr/>
            </p:nvSpPr>
            <p:spPr bwMode="auto">
              <a:xfrm>
                <a:off x="4622" y="4032"/>
                <a:ext cx="68" cy="26"/>
              </a:xfrm>
              <a:custGeom>
                <a:avLst/>
                <a:gdLst>
                  <a:gd name="T0" fmla="*/ 1 w 136"/>
                  <a:gd name="T1" fmla="*/ 1 h 52"/>
                  <a:gd name="T2" fmla="*/ 1 w 136"/>
                  <a:gd name="T3" fmla="*/ 1 h 52"/>
                  <a:gd name="T4" fmla="*/ 1 w 136"/>
                  <a:gd name="T5" fmla="*/ 1 h 52"/>
                  <a:gd name="T6" fmla="*/ 1 w 136"/>
                  <a:gd name="T7" fmla="*/ 1 h 52"/>
                  <a:gd name="T8" fmla="*/ 0 w 136"/>
                  <a:gd name="T9" fmla="*/ 1 h 52"/>
                  <a:gd name="T10" fmla="*/ 0 w 136"/>
                  <a:gd name="T11" fmla="*/ 1 h 52"/>
                  <a:gd name="T12" fmla="*/ 1 w 136"/>
                  <a:gd name="T13" fmla="*/ 0 h 52"/>
                  <a:gd name="T14" fmla="*/ 1 w 136"/>
                  <a:gd name="T15" fmla="*/ 0 h 52"/>
                  <a:gd name="T16" fmla="*/ 1 w 136"/>
                  <a:gd name="T17" fmla="*/ 1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52"/>
                  <a:gd name="T29" fmla="*/ 136 w 136"/>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52">
                    <a:moveTo>
                      <a:pt x="136" y="4"/>
                    </a:moveTo>
                    <a:lnTo>
                      <a:pt x="136" y="43"/>
                    </a:lnTo>
                    <a:lnTo>
                      <a:pt x="126" y="52"/>
                    </a:lnTo>
                    <a:lnTo>
                      <a:pt x="13" y="52"/>
                    </a:lnTo>
                    <a:lnTo>
                      <a:pt x="0" y="47"/>
                    </a:lnTo>
                    <a:lnTo>
                      <a:pt x="0" y="4"/>
                    </a:lnTo>
                    <a:lnTo>
                      <a:pt x="13" y="0"/>
                    </a:lnTo>
                    <a:lnTo>
                      <a:pt x="123" y="0"/>
                    </a:lnTo>
                    <a:lnTo>
                      <a:pt x="136" y="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93" name="Freeform 85"/>
              <p:cNvSpPr>
                <a:spLocks/>
              </p:cNvSpPr>
              <p:nvPr/>
            </p:nvSpPr>
            <p:spPr bwMode="auto">
              <a:xfrm>
                <a:off x="4607" y="4026"/>
                <a:ext cx="8" cy="38"/>
              </a:xfrm>
              <a:custGeom>
                <a:avLst/>
                <a:gdLst>
                  <a:gd name="T0" fmla="*/ 1 w 16"/>
                  <a:gd name="T1" fmla="*/ 1 h 75"/>
                  <a:gd name="T2" fmla="*/ 0 w 16"/>
                  <a:gd name="T3" fmla="*/ 1 h 75"/>
                  <a:gd name="T4" fmla="*/ 0 w 16"/>
                  <a:gd name="T5" fmla="*/ 0 h 75"/>
                  <a:gd name="T6" fmla="*/ 1 w 16"/>
                  <a:gd name="T7" fmla="*/ 1 h 75"/>
                  <a:gd name="T8" fmla="*/ 1 w 16"/>
                  <a:gd name="T9" fmla="*/ 1 h 75"/>
                  <a:gd name="T10" fmla="*/ 0 60000 65536"/>
                  <a:gd name="T11" fmla="*/ 0 60000 65536"/>
                  <a:gd name="T12" fmla="*/ 0 60000 65536"/>
                  <a:gd name="T13" fmla="*/ 0 60000 65536"/>
                  <a:gd name="T14" fmla="*/ 0 60000 65536"/>
                  <a:gd name="T15" fmla="*/ 0 w 16"/>
                  <a:gd name="T16" fmla="*/ 0 h 75"/>
                  <a:gd name="T17" fmla="*/ 16 w 16"/>
                  <a:gd name="T18" fmla="*/ 75 h 75"/>
                </a:gdLst>
                <a:ahLst/>
                <a:cxnLst>
                  <a:cxn ang="T10">
                    <a:pos x="T0" y="T1"/>
                  </a:cxn>
                  <a:cxn ang="T11">
                    <a:pos x="T2" y="T3"/>
                  </a:cxn>
                  <a:cxn ang="T12">
                    <a:pos x="T4" y="T5"/>
                  </a:cxn>
                  <a:cxn ang="T13">
                    <a:pos x="T6" y="T7"/>
                  </a:cxn>
                  <a:cxn ang="T14">
                    <a:pos x="T8" y="T9"/>
                  </a:cxn>
                </a:cxnLst>
                <a:rect l="T15" t="T16" r="T17" b="T18"/>
                <a:pathLst>
                  <a:path w="16" h="75">
                    <a:moveTo>
                      <a:pt x="16" y="62"/>
                    </a:moveTo>
                    <a:lnTo>
                      <a:pt x="0" y="75"/>
                    </a:lnTo>
                    <a:lnTo>
                      <a:pt x="0" y="0"/>
                    </a:lnTo>
                    <a:lnTo>
                      <a:pt x="16" y="16"/>
                    </a:lnTo>
                    <a:lnTo>
                      <a:pt x="1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94" name="Freeform 86"/>
              <p:cNvSpPr>
                <a:spLocks/>
              </p:cNvSpPr>
              <p:nvPr/>
            </p:nvSpPr>
            <p:spPr bwMode="auto">
              <a:xfrm>
                <a:off x="4607" y="4026"/>
                <a:ext cx="8" cy="38"/>
              </a:xfrm>
              <a:custGeom>
                <a:avLst/>
                <a:gdLst>
                  <a:gd name="T0" fmla="*/ 1 w 16"/>
                  <a:gd name="T1" fmla="*/ 1 h 75"/>
                  <a:gd name="T2" fmla="*/ 0 w 16"/>
                  <a:gd name="T3" fmla="*/ 1 h 75"/>
                  <a:gd name="T4" fmla="*/ 0 w 16"/>
                  <a:gd name="T5" fmla="*/ 0 h 75"/>
                  <a:gd name="T6" fmla="*/ 1 w 16"/>
                  <a:gd name="T7" fmla="*/ 1 h 75"/>
                  <a:gd name="T8" fmla="*/ 1 w 16"/>
                  <a:gd name="T9" fmla="*/ 1 h 75"/>
                  <a:gd name="T10" fmla="*/ 0 60000 65536"/>
                  <a:gd name="T11" fmla="*/ 0 60000 65536"/>
                  <a:gd name="T12" fmla="*/ 0 60000 65536"/>
                  <a:gd name="T13" fmla="*/ 0 60000 65536"/>
                  <a:gd name="T14" fmla="*/ 0 60000 65536"/>
                  <a:gd name="T15" fmla="*/ 0 w 16"/>
                  <a:gd name="T16" fmla="*/ 0 h 75"/>
                  <a:gd name="T17" fmla="*/ 16 w 16"/>
                  <a:gd name="T18" fmla="*/ 75 h 75"/>
                </a:gdLst>
                <a:ahLst/>
                <a:cxnLst>
                  <a:cxn ang="T10">
                    <a:pos x="T0" y="T1"/>
                  </a:cxn>
                  <a:cxn ang="T11">
                    <a:pos x="T2" y="T3"/>
                  </a:cxn>
                  <a:cxn ang="T12">
                    <a:pos x="T4" y="T5"/>
                  </a:cxn>
                  <a:cxn ang="T13">
                    <a:pos x="T6" y="T7"/>
                  </a:cxn>
                  <a:cxn ang="T14">
                    <a:pos x="T8" y="T9"/>
                  </a:cxn>
                </a:cxnLst>
                <a:rect l="T15" t="T16" r="T17" b="T18"/>
                <a:pathLst>
                  <a:path w="16" h="75">
                    <a:moveTo>
                      <a:pt x="16" y="62"/>
                    </a:moveTo>
                    <a:lnTo>
                      <a:pt x="0" y="75"/>
                    </a:lnTo>
                    <a:lnTo>
                      <a:pt x="0" y="0"/>
                    </a:lnTo>
                    <a:lnTo>
                      <a:pt x="16" y="16"/>
                    </a:lnTo>
                    <a:lnTo>
                      <a:pt x="16" y="6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95" name="Rectangle 87"/>
              <p:cNvSpPr>
                <a:spLocks noChangeArrowheads="1"/>
              </p:cNvSpPr>
              <p:nvPr/>
            </p:nvSpPr>
            <p:spPr bwMode="auto">
              <a:xfrm>
                <a:off x="4735" y="4035"/>
                <a:ext cx="19"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96" name="Rectangle 88"/>
              <p:cNvSpPr>
                <a:spLocks noChangeArrowheads="1"/>
              </p:cNvSpPr>
              <p:nvPr/>
            </p:nvSpPr>
            <p:spPr bwMode="auto">
              <a:xfrm>
                <a:off x="4735" y="4035"/>
                <a:ext cx="19" cy="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97" name="Rectangle 89"/>
              <p:cNvSpPr>
                <a:spLocks noChangeArrowheads="1"/>
              </p:cNvSpPr>
              <p:nvPr/>
            </p:nvSpPr>
            <p:spPr bwMode="auto">
              <a:xfrm>
                <a:off x="4759" y="4035"/>
                <a:ext cx="19"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98" name="Rectangle 90"/>
              <p:cNvSpPr>
                <a:spLocks noChangeArrowheads="1"/>
              </p:cNvSpPr>
              <p:nvPr/>
            </p:nvSpPr>
            <p:spPr bwMode="auto">
              <a:xfrm>
                <a:off x="4759" y="4035"/>
                <a:ext cx="19" cy="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grpSp>
        <p:sp>
          <p:nvSpPr>
            <p:cNvPr id="20682" name="Text Box 91"/>
            <p:cNvSpPr txBox="1">
              <a:spLocks noChangeArrowheads="1"/>
            </p:cNvSpPr>
            <p:nvPr/>
          </p:nvSpPr>
          <p:spPr bwMode="auto">
            <a:xfrm>
              <a:off x="1152" y="3936"/>
              <a:ext cx="163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da-DK">
                  <a:latin typeface="Arial Rounded MT Bold" panose="020F0704030504030204" pitchFamily="34" charset="0"/>
                </a:rPr>
                <a:t>SPECIALIST - </a:t>
              </a:r>
              <a:r>
                <a:rPr lang="en-US" altLang="da-DK" i="1">
                  <a:latin typeface="Arial Rounded MT Bold" panose="020F0704030504030204" pitchFamily="34" charset="0"/>
                </a:rPr>
                <a:t>specifies</a:t>
              </a:r>
              <a:endParaRPr lang="en-US" altLang="da-DK">
                <a:latin typeface="Arial Rounded MT Bold" panose="020F0704030504030204" pitchFamily="34" charset="0"/>
              </a:endParaRPr>
            </a:p>
          </p:txBody>
        </p:sp>
      </p:grpSp>
      <p:grpSp>
        <p:nvGrpSpPr>
          <p:cNvPr id="19548" name="Group 92"/>
          <p:cNvGrpSpPr>
            <a:grpSpLocks/>
          </p:cNvGrpSpPr>
          <p:nvPr/>
        </p:nvGrpSpPr>
        <p:grpSpPr bwMode="auto">
          <a:xfrm>
            <a:off x="280988" y="4648200"/>
            <a:ext cx="3451225" cy="911225"/>
            <a:chOff x="192" y="2928"/>
            <a:chExt cx="2354" cy="574"/>
          </a:xfrm>
        </p:grpSpPr>
        <p:grpSp>
          <p:nvGrpSpPr>
            <p:cNvPr id="20673" name="Group 93"/>
            <p:cNvGrpSpPr>
              <a:grpSpLocks/>
            </p:cNvGrpSpPr>
            <p:nvPr/>
          </p:nvGrpSpPr>
          <p:grpSpPr bwMode="auto">
            <a:xfrm>
              <a:off x="2352" y="2928"/>
              <a:ext cx="194" cy="264"/>
              <a:chOff x="6554" y="2579"/>
              <a:chExt cx="194" cy="264"/>
            </a:xfrm>
          </p:grpSpPr>
          <p:sp>
            <p:nvSpPr>
              <p:cNvPr id="20675" name="Freeform 94"/>
              <p:cNvSpPr>
                <a:spLocks/>
              </p:cNvSpPr>
              <p:nvPr/>
            </p:nvSpPr>
            <p:spPr bwMode="auto">
              <a:xfrm>
                <a:off x="6554" y="2579"/>
                <a:ext cx="194" cy="264"/>
              </a:xfrm>
              <a:custGeom>
                <a:avLst/>
                <a:gdLst>
                  <a:gd name="T0" fmla="*/ 1 w 387"/>
                  <a:gd name="T1" fmla="*/ 2 h 529"/>
                  <a:gd name="T2" fmla="*/ 1 w 387"/>
                  <a:gd name="T3" fmla="*/ 2 h 529"/>
                  <a:gd name="T4" fmla="*/ 1 w 387"/>
                  <a:gd name="T5" fmla="*/ 2 h 529"/>
                  <a:gd name="T6" fmla="*/ 1 w 387"/>
                  <a:gd name="T7" fmla="*/ 1 h 529"/>
                  <a:gd name="T8" fmla="*/ 1 w 387"/>
                  <a:gd name="T9" fmla="*/ 1 h 529"/>
                  <a:gd name="T10" fmla="*/ 1 w 387"/>
                  <a:gd name="T11" fmla="*/ 1 h 529"/>
                  <a:gd name="T12" fmla="*/ 1 w 387"/>
                  <a:gd name="T13" fmla="*/ 1 h 529"/>
                  <a:gd name="T14" fmla="*/ 1 w 387"/>
                  <a:gd name="T15" fmla="*/ 1 h 529"/>
                  <a:gd name="T16" fmla="*/ 1 w 387"/>
                  <a:gd name="T17" fmla="*/ 1 h 529"/>
                  <a:gd name="T18" fmla="*/ 1 w 387"/>
                  <a:gd name="T19" fmla="*/ 1 h 529"/>
                  <a:gd name="T20" fmla="*/ 1 w 387"/>
                  <a:gd name="T21" fmla="*/ 1 h 529"/>
                  <a:gd name="T22" fmla="*/ 1 w 387"/>
                  <a:gd name="T23" fmla="*/ 1 h 529"/>
                  <a:gd name="T24" fmla="*/ 1 w 387"/>
                  <a:gd name="T25" fmla="*/ 1 h 529"/>
                  <a:gd name="T26" fmla="*/ 0 w 387"/>
                  <a:gd name="T27" fmla="*/ 1 h 529"/>
                  <a:gd name="T28" fmla="*/ 1 w 387"/>
                  <a:gd name="T29" fmla="*/ 1 h 529"/>
                  <a:gd name="T30" fmla="*/ 1 w 387"/>
                  <a:gd name="T31" fmla="*/ 1 h 529"/>
                  <a:gd name="T32" fmla="*/ 1 w 387"/>
                  <a:gd name="T33" fmla="*/ 1 h 529"/>
                  <a:gd name="T34" fmla="*/ 1 w 387"/>
                  <a:gd name="T35" fmla="*/ 1 h 529"/>
                  <a:gd name="T36" fmla="*/ 1 w 387"/>
                  <a:gd name="T37" fmla="*/ 1 h 529"/>
                  <a:gd name="T38" fmla="*/ 1 w 387"/>
                  <a:gd name="T39" fmla="*/ 1 h 529"/>
                  <a:gd name="T40" fmla="*/ 1 w 387"/>
                  <a:gd name="T41" fmla="*/ 1 h 529"/>
                  <a:gd name="T42" fmla="*/ 1 w 387"/>
                  <a:gd name="T43" fmla="*/ 1 h 529"/>
                  <a:gd name="T44" fmla="*/ 1 w 387"/>
                  <a:gd name="T45" fmla="*/ 1 h 529"/>
                  <a:gd name="T46" fmla="*/ 1 w 387"/>
                  <a:gd name="T47" fmla="*/ 1 h 529"/>
                  <a:gd name="T48" fmla="*/ 1 w 387"/>
                  <a:gd name="T49" fmla="*/ 1 h 529"/>
                  <a:gd name="T50" fmla="*/ 1 w 387"/>
                  <a:gd name="T51" fmla="*/ 1 h 529"/>
                  <a:gd name="T52" fmla="*/ 1 w 387"/>
                  <a:gd name="T53" fmla="*/ 1 h 529"/>
                  <a:gd name="T54" fmla="*/ 1 w 387"/>
                  <a:gd name="T55" fmla="*/ 1 h 529"/>
                  <a:gd name="T56" fmla="*/ 1 w 387"/>
                  <a:gd name="T57" fmla="*/ 1 h 529"/>
                  <a:gd name="T58" fmla="*/ 2 w 387"/>
                  <a:gd name="T59" fmla="*/ 1 h 529"/>
                  <a:gd name="T60" fmla="*/ 2 w 387"/>
                  <a:gd name="T61" fmla="*/ 1 h 529"/>
                  <a:gd name="T62" fmla="*/ 2 w 387"/>
                  <a:gd name="T63" fmla="*/ 0 h 529"/>
                  <a:gd name="T64" fmla="*/ 2 w 387"/>
                  <a:gd name="T65" fmla="*/ 0 h 529"/>
                  <a:gd name="T66" fmla="*/ 2 w 387"/>
                  <a:gd name="T67" fmla="*/ 0 h 529"/>
                  <a:gd name="T68" fmla="*/ 1 w 387"/>
                  <a:gd name="T69" fmla="*/ 0 h 529"/>
                  <a:gd name="T70" fmla="*/ 2 w 387"/>
                  <a:gd name="T71" fmla="*/ 0 h 529"/>
                  <a:gd name="T72" fmla="*/ 2 w 387"/>
                  <a:gd name="T73" fmla="*/ 0 h 529"/>
                  <a:gd name="T74" fmla="*/ 2 w 387"/>
                  <a:gd name="T75" fmla="*/ 0 h 529"/>
                  <a:gd name="T76" fmla="*/ 2 w 387"/>
                  <a:gd name="T77" fmla="*/ 0 h 529"/>
                  <a:gd name="T78" fmla="*/ 2 w 387"/>
                  <a:gd name="T79" fmla="*/ 0 h 529"/>
                  <a:gd name="T80" fmla="*/ 2 w 387"/>
                  <a:gd name="T81" fmla="*/ 0 h 529"/>
                  <a:gd name="T82" fmla="*/ 2 w 387"/>
                  <a:gd name="T83" fmla="*/ 0 h 529"/>
                  <a:gd name="T84" fmla="*/ 2 w 387"/>
                  <a:gd name="T85" fmla="*/ 0 h 529"/>
                  <a:gd name="T86" fmla="*/ 2 w 387"/>
                  <a:gd name="T87" fmla="*/ 0 h 529"/>
                  <a:gd name="T88" fmla="*/ 2 w 387"/>
                  <a:gd name="T89" fmla="*/ 0 h 529"/>
                  <a:gd name="T90" fmla="*/ 2 w 387"/>
                  <a:gd name="T91" fmla="*/ 0 h 529"/>
                  <a:gd name="T92" fmla="*/ 2 w 387"/>
                  <a:gd name="T93" fmla="*/ 1 h 529"/>
                  <a:gd name="T94" fmla="*/ 2 w 387"/>
                  <a:gd name="T95" fmla="*/ 1 h 529"/>
                  <a:gd name="T96" fmla="*/ 2 w 387"/>
                  <a:gd name="T97" fmla="*/ 1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87"/>
                  <a:gd name="T148" fmla="*/ 0 h 529"/>
                  <a:gd name="T149" fmla="*/ 387 w 38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87" h="529">
                    <a:moveTo>
                      <a:pt x="261" y="500"/>
                    </a:moveTo>
                    <a:lnTo>
                      <a:pt x="250" y="512"/>
                    </a:lnTo>
                    <a:lnTo>
                      <a:pt x="241" y="520"/>
                    </a:lnTo>
                    <a:lnTo>
                      <a:pt x="233" y="527"/>
                    </a:lnTo>
                    <a:lnTo>
                      <a:pt x="225" y="529"/>
                    </a:lnTo>
                    <a:lnTo>
                      <a:pt x="214" y="529"/>
                    </a:lnTo>
                    <a:lnTo>
                      <a:pt x="203" y="529"/>
                    </a:lnTo>
                    <a:lnTo>
                      <a:pt x="189" y="527"/>
                    </a:lnTo>
                    <a:lnTo>
                      <a:pt x="171" y="524"/>
                    </a:lnTo>
                    <a:lnTo>
                      <a:pt x="163" y="519"/>
                    </a:lnTo>
                    <a:lnTo>
                      <a:pt x="156" y="514"/>
                    </a:lnTo>
                    <a:lnTo>
                      <a:pt x="150" y="510"/>
                    </a:lnTo>
                    <a:lnTo>
                      <a:pt x="146" y="508"/>
                    </a:lnTo>
                    <a:lnTo>
                      <a:pt x="140" y="505"/>
                    </a:lnTo>
                    <a:lnTo>
                      <a:pt x="134" y="501"/>
                    </a:lnTo>
                    <a:lnTo>
                      <a:pt x="128" y="497"/>
                    </a:lnTo>
                    <a:lnTo>
                      <a:pt x="118" y="491"/>
                    </a:lnTo>
                    <a:lnTo>
                      <a:pt x="110" y="490"/>
                    </a:lnTo>
                    <a:lnTo>
                      <a:pt x="105" y="491"/>
                    </a:lnTo>
                    <a:lnTo>
                      <a:pt x="100" y="491"/>
                    </a:lnTo>
                    <a:lnTo>
                      <a:pt x="96" y="490"/>
                    </a:lnTo>
                    <a:lnTo>
                      <a:pt x="89" y="489"/>
                    </a:lnTo>
                    <a:lnTo>
                      <a:pt x="88" y="489"/>
                    </a:lnTo>
                    <a:lnTo>
                      <a:pt x="84" y="486"/>
                    </a:lnTo>
                    <a:lnTo>
                      <a:pt x="80" y="485"/>
                    </a:lnTo>
                    <a:lnTo>
                      <a:pt x="78" y="483"/>
                    </a:lnTo>
                    <a:lnTo>
                      <a:pt x="75" y="483"/>
                    </a:lnTo>
                    <a:lnTo>
                      <a:pt x="68" y="483"/>
                    </a:lnTo>
                    <a:lnTo>
                      <a:pt x="60" y="481"/>
                    </a:lnTo>
                    <a:lnTo>
                      <a:pt x="52" y="475"/>
                    </a:lnTo>
                    <a:lnTo>
                      <a:pt x="51" y="474"/>
                    </a:lnTo>
                    <a:lnTo>
                      <a:pt x="49" y="473"/>
                    </a:lnTo>
                    <a:lnTo>
                      <a:pt x="46" y="473"/>
                    </a:lnTo>
                    <a:lnTo>
                      <a:pt x="42" y="471"/>
                    </a:lnTo>
                    <a:lnTo>
                      <a:pt x="37" y="473"/>
                    </a:lnTo>
                    <a:lnTo>
                      <a:pt x="34" y="473"/>
                    </a:lnTo>
                    <a:lnTo>
                      <a:pt x="29" y="470"/>
                    </a:lnTo>
                    <a:lnTo>
                      <a:pt x="24" y="466"/>
                    </a:lnTo>
                    <a:lnTo>
                      <a:pt x="19" y="466"/>
                    </a:lnTo>
                    <a:lnTo>
                      <a:pt x="13" y="466"/>
                    </a:lnTo>
                    <a:lnTo>
                      <a:pt x="8" y="467"/>
                    </a:lnTo>
                    <a:lnTo>
                      <a:pt x="0" y="468"/>
                    </a:lnTo>
                    <a:lnTo>
                      <a:pt x="2" y="460"/>
                    </a:lnTo>
                    <a:lnTo>
                      <a:pt x="11" y="459"/>
                    </a:lnTo>
                    <a:lnTo>
                      <a:pt x="18" y="459"/>
                    </a:lnTo>
                    <a:lnTo>
                      <a:pt x="22" y="460"/>
                    </a:lnTo>
                    <a:lnTo>
                      <a:pt x="24" y="460"/>
                    </a:lnTo>
                    <a:lnTo>
                      <a:pt x="28" y="440"/>
                    </a:lnTo>
                    <a:lnTo>
                      <a:pt x="35" y="425"/>
                    </a:lnTo>
                    <a:lnTo>
                      <a:pt x="42" y="416"/>
                    </a:lnTo>
                    <a:lnTo>
                      <a:pt x="49" y="413"/>
                    </a:lnTo>
                    <a:lnTo>
                      <a:pt x="54" y="414"/>
                    </a:lnTo>
                    <a:lnTo>
                      <a:pt x="56" y="424"/>
                    </a:lnTo>
                    <a:lnTo>
                      <a:pt x="52" y="440"/>
                    </a:lnTo>
                    <a:lnTo>
                      <a:pt x="43" y="463"/>
                    </a:lnTo>
                    <a:lnTo>
                      <a:pt x="53" y="467"/>
                    </a:lnTo>
                    <a:lnTo>
                      <a:pt x="57" y="448"/>
                    </a:lnTo>
                    <a:lnTo>
                      <a:pt x="61" y="433"/>
                    </a:lnTo>
                    <a:lnTo>
                      <a:pt x="68" y="422"/>
                    </a:lnTo>
                    <a:lnTo>
                      <a:pt x="75" y="418"/>
                    </a:lnTo>
                    <a:lnTo>
                      <a:pt x="81" y="420"/>
                    </a:lnTo>
                    <a:lnTo>
                      <a:pt x="85" y="429"/>
                    </a:lnTo>
                    <a:lnTo>
                      <a:pt x="85" y="445"/>
                    </a:lnTo>
                    <a:lnTo>
                      <a:pt x="83" y="471"/>
                    </a:lnTo>
                    <a:lnTo>
                      <a:pt x="86" y="475"/>
                    </a:lnTo>
                    <a:lnTo>
                      <a:pt x="93" y="477"/>
                    </a:lnTo>
                    <a:lnTo>
                      <a:pt x="98" y="478"/>
                    </a:lnTo>
                    <a:lnTo>
                      <a:pt x="92" y="478"/>
                    </a:lnTo>
                    <a:lnTo>
                      <a:pt x="113" y="475"/>
                    </a:lnTo>
                    <a:lnTo>
                      <a:pt x="118" y="473"/>
                    </a:lnTo>
                    <a:lnTo>
                      <a:pt x="129" y="468"/>
                    </a:lnTo>
                    <a:lnTo>
                      <a:pt x="179" y="366"/>
                    </a:lnTo>
                    <a:lnTo>
                      <a:pt x="192" y="359"/>
                    </a:lnTo>
                    <a:lnTo>
                      <a:pt x="198" y="362"/>
                    </a:lnTo>
                    <a:lnTo>
                      <a:pt x="205" y="366"/>
                    </a:lnTo>
                    <a:lnTo>
                      <a:pt x="213" y="371"/>
                    </a:lnTo>
                    <a:lnTo>
                      <a:pt x="221" y="375"/>
                    </a:lnTo>
                    <a:lnTo>
                      <a:pt x="228" y="379"/>
                    </a:lnTo>
                    <a:lnTo>
                      <a:pt x="235" y="382"/>
                    </a:lnTo>
                    <a:lnTo>
                      <a:pt x="241" y="383"/>
                    </a:lnTo>
                    <a:lnTo>
                      <a:pt x="246" y="382"/>
                    </a:lnTo>
                    <a:lnTo>
                      <a:pt x="258" y="367"/>
                    </a:lnTo>
                    <a:lnTo>
                      <a:pt x="269" y="347"/>
                    </a:lnTo>
                    <a:lnTo>
                      <a:pt x="280" y="322"/>
                    </a:lnTo>
                    <a:lnTo>
                      <a:pt x="290" y="295"/>
                    </a:lnTo>
                    <a:lnTo>
                      <a:pt x="297" y="265"/>
                    </a:lnTo>
                    <a:lnTo>
                      <a:pt x="304" y="236"/>
                    </a:lnTo>
                    <a:lnTo>
                      <a:pt x="307" y="206"/>
                    </a:lnTo>
                    <a:lnTo>
                      <a:pt x="308" y="177"/>
                    </a:lnTo>
                    <a:lnTo>
                      <a:pt x="302" y="173"/>
                    </a:lnTo>
                    <a:lnTo>
                      <a:pt x="297" y="169"/>
                    </a:lnTo>
                    <a:lnTo>
                      <a:pt x="291" y="167"/>
                    </a:lnTo>
                    <a:lnTo>
                      <a:pt x="285" y="164"/>
                    </a:lnTo>
                    <a:lnTo>
                      <a:pt x="278" y="161"/>
                    </a:lnTo>
                    <a:lnTo>
                      <a:pt x="272" y="158"/>
                    </a:lnTo>
                    <a:lnTo>
                      <a:pt x="262" y="156"/>
                    </a:lnTo>
                    <a:lnTo>
                      <a:pt x="252" y="153"/>
                    </a:lnTo>
                    <a:lnTo>
                      <a:pt x="256" y="14"/>
                    </a:lnTo>
                    <a:lnTo>
                      <a:pt x="257" y="11"/>
                    </a:lnTo>
                    <a:lnTo>
                      <a:pt x="257" y="8"/>
                    </a:lnTo>
                    <a:lnTo>
                      <a:pt x="257" y="5"/>
                    </a:lnTo>
                    <a:lnTo>
                      <a:pt x="258" y="3"/>
                    </a:lnTo>
                    <a:lnTo>
                      <a:pt x="266" y="1"/>
                    </a:lnTo>
                    <a:lnTo>
                      <a:pt x="275" y="1"/>
                    </a:lnTo>
                    <a:lnTo>
                      <a:pt x="283" y="0"/>
                    </a:lnTo>
                    <a:lnTo>
                      <a:pt x="291" y="0"/>
                    </a:lnTo>
                    <a:lnTo>
                      <a:pt x="298" y="0"/>
                    </a:lnTo>
                    <a:lnTo>
                      <a:pt x="306" y="0"/>
                    </a:lnTo>
                    <a:lnTo>
                      <a:pt x="314" y="0"/>
                    </a:lnTo>
                    <a:lnTo>
                      <a:pt x="321" y="0"/>
                    </a:lnTo>
                    <a:lnTo>
                      <a:pt x="331" y="5"/>
                    </a:lnTo>
                    <a:lnTo>
                      <a:pt x="339" y="11"/>
                    </a:lnTo>
                    <a:lnTo>
                      <a:pt x="347" y="16"/>
                    </a:lnTo>
                    <a:lnTo>
                      <a:pt x="354" y="22"/>
                    </a:lnTo>
                    <a:lnTo>
                      <a:pt x="360" y="27"/>
                    </a:lnTo>
                    <a:lnTo>
                      <a:pt x="364" y="33"/>
                    </a:lnTo>
                    <a:lnTo>
                      <a:pt x="369" y="38"/>
                    </a:lnTo>
                    <a:lnTo>
                      <a:pt x="372" y="43"/>
                    </a:lnTo>
                    <a:lnTo>
                      <a:pt x="379" y="54"/>
                    </a:lnTo>
                    <a:lnTo>
                      <a:pt x="382" y="66"/>
                    </a:lnTo>
                    <a:lnTo>
                      <a:pt x="386" y="79"/>
                    </a:lnTo>
                    <a:lnTo>
                      <a:pt x="387" y="89"/>
                    </a:lnTo>
                    <a:lnTo>
                      <a:pt x="387" y="102"/>
                    </a:lnTo>
                    <a:lnTo>
                      <a:pt x="387" y="111"/>
                    </a:lnTo>
                    <a:lnTo>
                      <a:pt x="386" y="122"/>
                    </a:lnTo>
                    <a:lnTo>
                      <a:pt x="386" y="130"/>
                    </a:lnTo>
                    <a:lnTo>
                      <a:pt x="386" y="150"/>
                    </a:lnTo>
                    <a:lnTo>
                      <a:pt x="384" y="172"/>
                    </a:lnTo>
                    <a:lnTo>
                      <a:pt x="380" y="196"/>
                    </a:lnTo>
                    <a:lnTo>
                      <a:pt x="376" y="221"/>
                    </a:lnTo>
                    <a:lnTo>
                      <a:pt x="371" y="248"/>
                    </a:lnTo>
                    <a:lnTo>
                      <a:pt x="364" y="274"/>
                    </a:lnTo>
                    <a:lnTo>
                      <a:pt x="356" y="301"/>
                    </a:lnTo>
                    <a:lnTo>
                      <a:pt x="348" y="326"/>
                    </a:lnTo>
                    <a:lnTo>
                      <a:pt x="339" y="353"/>
                    </a:lnTo>
                    <a:lnTo>
                      <a:pt x="330" y="379"/>
                    </a:lnTo>
                    <a:lnTo>
                      <a:pt x="320" y="403"/>
                    </a:lnTo>
                    <a:lnTo>
                      <a:pt x="308" y="426"/>
                    </a:lnTo>
                    <a:lnTo>
                      <a:pt x="297" y="448"/>
                    </a:lnTo>
                    <a:lnTo>
                      <a:pt x="285" y="467"/>
                    </a:lnTo>
                    <a:lnTo>
                      <a:pt x="274" y="485"/>
                    </a:lnTo>
                    <a:lnTo>
                      <a:pt x="261" y="50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76" name="Freeform 95"/>
              <p:cNvSpPr>
                <a:spLocks/>
              </p:cNvSpPr>
              <p:nvPr/>
            </p:nvSpPr>
            <p:spPr bwMode="auto">
              <a:xfrm>
                <a:off x="6554" y="2579"/>
                <a:ext cx="194" cy="264"/>
              </a:xfrm>
              <a:custGeom>
                <a:avLst/>
                <a:gdLst>
                  <a:gd name="T0" fmla="*/ 1 w 387"/>
                  <a:gd name="T1" fmla="*/ 2 h 529"/>
                  <a:gd name="T2" fmla="*/ 1 w 387"/>
                  <a:gd name="T3" fmla="*/ 2 h 529"/>
                  <a:gd name="T4" fmla="*/ 1 w 387"/>
                  <a:gd name="T5" fmla="*/ 2 h 529"/>
                  <a:gd name="T6" fmla="*/ 1 w 387"/>
                  <a:gd name="T7" fmla="*/ 2 h 529"/>
                  <a:gd name="T8" fmla="*/ 1 w 387"/>
                  <a:gd name="T9" fmla="*/ 1 h 529"/>
                  <a:gd name="T10" fmla="*/ 1 w 387"/>
                  <a:gd name="T11" fmla="*/ 1 h 529"/>
                  <a:gd name="T12" fmla="*/ 1 w 387"/>
                  <a:gd name="T13" fmla="*/ 1 h 529"/>
                  <a:gd name="T14" fmla="*/ 1 w 387"/>
                  <a:gd name="T15" fmla="*/ 1 h 529"/>
                  <a:gd name="T16" fmla="*/ 1 w 387"/>
                  <a:gd name="T17" fmla="*/ 1 h 529"/>
                  <a:gd name="T18" fmla="*/ 1 w 387"/>
                  <a:gd name="T19" fmla="*/ 1 h 529"/>
                  <a:gd name="T20" fmla="*/ 1 w 387"/>
                  <a:gd name="T21" fmla="*/ 1 h 529"/>
                  <a:gd name="T22" fmla="*/ 1 w 387"/>
                  <a:gd name="T23" fmla="*/ 1 h 529"/>
                  <a:gd name="T24" fmla="*/ 1 w 387"/>
                  <a:gd name="T25" fmla="*/ 1 h 529"/>
                  <a:gd name="T26" fmla="*/ 1 w 387"/>
                  <a:gd name="T27" fmla="*/ 1 h 529"/>
                  <a:gd name="T28" fmla="*/ 1 w 387"/>
                  <a:gd name="T29" fmla="*/ 1 h 529"/>
                  <a:gd name="T30" fmla="*/ 1 w 387"/>
                  <a:gd name="T31" fmla="*/ 1 h 529"/>
                  <a:gd name="T32" fmla="*/ 0 w 387"/>
                  <a:gd name="T33" fmla="*/ 1 h 529"/>
                  <a:gd name="T34" fmla="*/ 1 w 387"/>
                  <a:gd name="T35" fmla="*/ 1 h 529"/>
                  <a:gd name="T36" fmla="*/ 1 w 387"/>
                  <a:gd name="T37" fmla="*/ 1 h 529"/>
                  <a:gd name="T38" fmla="*/ 1 w 387"/>
                  <a:gd name="T39" fmla="*/ 1 h 529"/>
                  <a:gd name="T40" fmla="*/ 1 w 387"/>
                  <a:gd name="T41" fmla="*/ 1 h 529"/>
                  <a:gd name="T42" fmla="*/ 1 w 387"/>
                  <a:gd name="T43" fmla="*/ 1 h 529"/>
                  <a:gd name="T44" fmla="*/ 1 w 387"/>
                  <a:gd name="T45" fmla="*/ 1 h 529"/>
                  <a:gd name="T46" fmla="*/ 1 w 387"/>
                  <a:gd name="T47" fmla="*/ 1 h 529"/>
                  <a:gd name="T48" fmla="*/ 1 w 387"/>
                  <a:gd name="T49" fmla="*/ 1 h 529"/>
                  <a:gd name="T50" fmla="*/ 1 w 387"/>
                  <a:gd name="T51" fmla="*/ 1 h 529"/>
                  <a:gd name="T52" fmla="*/ 1 w 387"/>
                  <a:gd name="T53" fmla="*/ 1 h 529"/>
                  <a:gd name="T54" fmla="*/ 1 w 387"/>
                  <a:gd name="T55" fmla="*/ 1 h 529"/>
                  <a:gd name="T56" fmla="*/ 1 w 387"/>
                  <a:gd name="T57" fmla="*/ 1 h 529"/>
                  <a:gd name="T58" fmla="*/ 1 w 387"/>
                  <a:gd name="T59" fmla="*/ 1 h 529"/>
                  <a:gd name="T60" fmla="*/ 1 w 387"/>
                  <a:gd name="T61" fmla="*/ 1 h 529"/>
                  <a:gd name="T62" fmla="*/ 1 w 387"/>
                  <a:gd name="T63" fmla="*/ 1 h 529"/>
                  <a:gd name="T64" fmla="*/ 1 w 387"/>
                  <a:gd name="T65" fmla="*/ 1 h 529"/>
                  <a:gd name="T66" fmla="*/ 1 w 387"/>
                  <a:gd name="T67" fmla="*/ 1 h 529"/>
                  <a:gd name="T68" fmla="*/ 2 w 387"/>
                  <a:gd name="T69" fmla="*/ 1 h 529"/>
                  <a:gd name="T70" fmla="*/ 2 w 387"/>
                  <a:gd name="T71" fmla="*/ 0 h 529"/>
                  <a:gd name="T72" fmla="*/ 2 w 387"/>
                  <a:gd name="T73" fmla="*/ 0 h 529"/>
                  <a:gd name="T74" fmla="*/ 2 w 387"/>
                  <a:gd name="T75" fmla="*/ 0 h 529"/>
                  <a:gd name="T76" fmla="*/ 2 w 387"/>
                  <a:gd name="T77" fmla="*/ 0 h 529"/>
                  <a:gd name="T78" fmla="*/ 1 w 387"/>
                  <a:gd name="T79" fmla="*/ 0 h 529"/>
                  <a:gd name="T80" fmla="*/ 2 w 387"/>
                  <a:gd name="T81" fmla="*/ 0 h 529"/>
                  <a:gd name="T82" fmla="*/ 2 w 387"/>
                  <a:gd name="T83" fmla="*/ 0 h 529"/>
                  <a:gd name="T84" fmla="*/ 2 w 387"/>
                  <a:gd name="T85" fmla="*/ 0 h 529"/>
                  <a:gd name="T86" fmla="*/ 2 w 387"/>
                  <a:gd name="T87" fmla="*/ 0 h 529"/>
                  <a:gd name="T88" fmla="*/ 2 w 387"/>
                  <a:gd name="T89" fmla="*/ 0 h 529"/>
                  <a:gd name="T90" fmla="*/ 2 w 387"/>
                  <a:gd name="T91" fmla="*/ 0 h 529"/>
                  <a:gd name="T92" fmla="*/ 2 w 387"/>
                  <a:gd name="T93" fmla="*/ 0 h 529"/>
                  <a:gd name="T94" fmla="*/ 2 w 387"/>
                  <a:gd name="T95" fmla="*/ 0 h 529"/>
                  <a:gd name="T96" fmla="*/ 2 w 387"/>
                  <a:gd name="T97" fmla="*/ 0 h 529"/>
                  <a:gd name="T98" fmla="*/ 2 w 387"/>
                  <a:gd name="T99" fmla="*/ 0 h 529"/>
                  <a:gd name="T100" fmla="*/ 2 w 387"/>
                  <a:gd name="T101" fmla="*/ 0 h 529"/>
                  <a:gd name="T102" fmla="*/ 2 w 387"/>
                  <a:gd name="T103" fmla="*/ 0 h 529"/>
                  <a:gd name="T104" fmla="*/ 2 w 387"/>
                  <a:gd name="T105" fmla="*/ 1 h 529"/>
                  <a:gd name="T106" fmla="*/ 2 w 387"/>
                  <a:gd name="T107" fmla="*/ 1 h 529"/>
                  <a:gd name="T108" fmla="*/ 2 w 387"/>
                  <a:gd name="T109" fmla="*/ 1 h 529"/>
                  <a:gd name="T110" fmla="*/ 2 w 387"/>
                  <a:gd name="T111" fmla="*/ 1 h 5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7"/>
                  <a:gd name="T169" fmla="*/ 0 h 529"/>
                  <a:gd name="T170" fmla="*/ 387 w 387"/>
                  <a:gd name="T171" fmla="*/ 529 h 5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7" h="529">
                    <a:moveTo>
                      <a:pt x="261" y="500"/>
                    </a:moveTo>
                    <a:lnTo>
                      <a:pt x="261" y="500"/>
                    </a:lnTo>
                    <a:lnTo>
                      <a:pt x="250" y="512"/>
                    </a:lnTo>
                    <a:lnTo>
                      <a:pt x="241" y="520"/>
                    </a:lnTo>
                    <a:lnTo>
                      <a:pt x="233" y="527"/>
                    </a:lnTo>
                    <a:lnTo>
                      <a:pt x="225" y="529"/>
                    </a:lnTo>
                    <a:lnTo>
                      <a:pt x="214" y="529"/>
                    </a:lnTo>
                    <a:lnTo>
                      <a:pt x="203" y="529"/>
                    </a:lnTo>
                    <a:lnTo>
                      <a:pt x="189" y="527"/>
                    </a:lnTo>
                    <a:lnTo>
                      <a:pt x="171" y="524"/>
                    </a:lnTo>
                    <a:lnTo>
                      <a:pt x="163" y="519"/>
                    </a:lnTo>
                    <a:lnTo>
                      <a:pt x="156" y="514"/>
                    </a:lnTo>
                    <a:lnTo>
                      <a:pt x="150" y="510"/>
                    </a:lnTo>
                    <a:lnTo>
                      <a:pt x="146" y="508"/>
                    </a:lnTo>
                    <a:lnTo>
                      <a:pt x="140" y="505"/>
                    </a:lnTo>
                    <a:lnTo>
                      <a:pt x="134" y="501"/>
                    </a:lnTo>
                    <a:lnTo>
                      <a:pt x="128" y="497"/>
                    </a:lnTo>
                    <a:lnTo>
                      <a:pt x="118" y="491"/>
                    </a:lnTo>
                    <a:lnTo>
                      <a:pt x="110" y="490"/>
                    </a:lnTo>
                    <a:lnTo>
                      <a:pt x="105" y="491"/>
                    </a:lnTo>
                    <a:lnTo>
                      <a:pt x="100" y="491"/>
                    </a:lnTo>
                    <a:lnTo>
                      <a:pt x="96" y="490"/>
                    </a:lnTo>
                    <a:lnTo>
                      <a:pt x="89" y="489"/>
                    </a:lnTo>
                    <a:lnTo>
                      <a:pt x="88" y="489"/>
                    </a:lnTo>
                    <a:lnTo>
                      <a:pt x="84" y="486"/>
                    </a:lnTo>
                    <a:lnTo>
                      <a:pt x="80" y="485"/>
                    </a:lnTo>
                    <a:lnTo>
                      <a:pt x="78" y="483"/>
                    </a:lnTo>
                    <a:lnTo>
                      <a:pt x="75" y="483"/>
                    </a:lnTo>
                    <a:lnTo>
                      <a:pt x="68" y="483"/>
                    </a:lnTo>
                    <a:lnTo>
                      <a:pt x="60" y="481"/>
                    </a:lnTo>
                    <a:lnTo>
                      <a:pt x="52" y="475"/>
                    </a:lnTo>
                    <a:lnTo>
                      <a:pt x="51" y="474"/>
                    </a:lnTo>
                    <a:lnTo>
                      <a:pt x="49" y="473"/>
                    </a:lnTo>
                    <a:lnTo>
                      <a:pt x="46" y="473"/>
                    </a:lnTo>
                    <a:lnTo>
                      <a:pt x="42" y="471"/>
                    </a:lnTo>
                    <a:lnTo>
                      <a:pt x="37" y="473"/>
                    </a:lnTo>
                    <a:lnTo>
                      <a:pt x="34" y="473"/>
                    </a:lnTo>
                    <a:lnTo>
                      <a:pt x="29" y="470"/>
                    </a:lnTo>
                    <a:lnTo>
                      <a:pt x="24" y="466"/>
                    </a:lnTo>
                    <a:lnTo>
                      <a:pt x="19" y="466"/>
                    </a:lnTo>
                    <a:lnTo>
                      <a:pt x="13" y="466"/>
                    </a:lnTo>
                    <a:lnTo>
                      <a:pt x="8" y="467"/>
                    </a:lnTo>
                    <a:lnTo>
                      <a:pt x="0" y="468"/>
                    </a:lnTo>
                    <a:lnTo>
                      <a:pt x="2" y="460"/>
                    </a:lnTo>
                    <a:lnTo>
                      <a:pt x="11" y="459"/>
                    </a:lnTo>
                    <a:lnTo>
                      <a:pt x="18" y="459"/>
                    </a:lnTo>
                    <a:lnTo>
                      <a:pt x="22" y="460"/>
                    </a:lnTo>
                    <a:lnTo>
                      <a:pt x="24" y="460"/>
                    </a:lnTo>
                    <a:lnTo>
                      <a:pt x="28" y="440"/>
                    </a:lnTo>
                    <a:lnTo>
                      <a:pt x="35" y="425"/>
                    </a:lnTo>
                    <a:lnTo>
                      <a:pt x="42" y="416"/>
                    </a:lnTo>
                    <a:lnTo>
                      <a:pt x="49" y="413"/>
                    </a:lnTo>
                    <a:lnTo>
                      <a:pt x="54" y="414"/>
                    </a:lnTo>
                    <a:lnTo>
                      <a:pt x="56" y="424"/>
                    </a:lnTo>
                    <a:lnTo>
                      <a:pt x="52" y="440"/>
                    </a:lnTo>
                    <a:lnTo>
                      <a:pt x="43" y="463"/>
                    </a:lnTo>
                    <a:lnTo>
                      <a:pt x="53" y="467"/>
                    </a:lnTo>
                    <a:lnTo>
                      <a:pt x="57" y="448"/>
                    </a:lnTo>
                    <a:lnTo>
                      <a:pt x="61" y="433"/>
                    </a:lnTo>
                    <a:lnTo>
                      <a:pt x="68" y="422"/>
                    </a:lnTo>
                    <a:lnTo>
                      <a:pt x="75" y="418"/>
                    </a:lnTo>
                    <a:lnTo>
                      <a:pt x="81" y="420"/>
                    </a:lnTo>
                    <a:lnTo>
                      <a:pt x="85" y="429"/>
                    </a:lnTo>
                    <a:lnTo>
                      <a:pt x="85" y="445"/>
                    </a:lnTo>
                    <a:lnTo>
                      <a:pt x="83" y="471"/>
                    </a:lnTo>
                    <a:lnTo>
                      <a:pt x="86" y="475"/>
                    </a:lnTo>
                    <a:lnTo>
                      <a:pt x="93" y="477"/>
                    </a:lnTo>
                    <a:lnTo>
                      <a:pt x="98" y="478"/>
                    </a:lnTo>
                    <a:lnTo>
                      <a:pt x="92" y="478"/>
                    </a:lnTo>
                    <a:lnTo>
                      <a:pt x="113" y="475"/>
                    </a:lnTo>
                    <a:lnTo>
                      <a:pt x="118" y="473"/>
                    </a:lnTo>
                    <a:lnTo>
                      <a:pt x="129" y="468"/>
                    </a:lnTo>
                    <a:lnTo>
                      <a:pt x="179" y="366"/>
                    </a:lnTo>
                    <a:lnTo>
                      <a:pt x="192" y="359"/>
                    </a:lnTo>
                    <a:lnTo>
                      <a:pt x="198" y="362"/>
                    </a:lnTo>
                    <a:lnTo>
                      <a:pt x="205" y="366"/>
                    </a:lnTo>
                    <a:lnTo>
                      <a:pt x="213" y="371"/>
                    </a:lnTo>
                    <a:lnTo>
                      <a:pt x="221" y="375"/>
                    </a:lnTo>
                    <a:lnTo>
                      <a:pt x="228" y="379"/>
                    </a:lnTo>
                    <a:lnTo>
                      <a:pt x="235" y="382"/>
                    </a:lnTo>
                    <a:lnTo>
                      <a:pt x="241" y="383"/>
                    </a:lnTo>
                    <a:lnTo>
                      <a:pt x="246" y="382"/>
                    </a:lnTo>
                    <a:lnTo>
                      <a:pt x="258" y="367"/>
                    </a:lnTo>
                    <a:lnTo>
                      <a:pt x="269" y="347"/>
                    </a:lnTo>
                    <a:lnTo>
                      <a:pt x="280" y="322"/>
                    </a:lnTo>
                    <a:lnTo>
                      <a:pt x="290" y="295"/>
                    </a:lnTo>
                    <a:lnTo>
                      <a:pt x="297" y="265"/>
                    </a:lnTo>
                    <a:lnTo>
                      <a:pt x="304" y="236"/>
                    </a:lnTo>
                    <a:lnTo>
                      <a:pt x="307" y="206"/>
                    </a:lnTo>
                    <a:lnTo>
                      <a:pt x="308" y="177"/>
                    </a:lnTo>
                    <a:lnTo>
                      <a:pt x="302" y="173"/>
                    </a:lnTo>
                    <a:lnTo>
                      <a:pt x="297" y="169"/>
                    </a:lnTo>
                    <a:lnTo>
                      <a:pt x="291" y="167"/>
                    </a:lnTo>
                    <a:lnTo>
                      <a:pt x="285" y="164"/>
                    </a:lnTo>
                    <a:lnTo>
                      <a:pt x="278" y="161"/>
                    </a:lnTo>
                    <a:lnTo>
                      <a:pt x="272" y="158"/>
                    </a:lnTo>
                    <a:lnTo>
                      <a:pt x="262" y="156"/>
                    </a:lnTo>
                    <a:lnTo>
                      <a:pt x="252" y="153"/>
                    </a:lnTo>
                    <a:lnTo>
                      <a:pt x="256" y="14"/>
                    </a:lnTo>
                    <a:lnTo>
                      <a:pt x="257" y="11"/>
                    </a:lnTo>
                    <a:lnTo>
                      <a:pt x="257" y="8"/>
                    </a:lnTo>
                    <a:lnTo>
                      <a:pt x="257" y="5"/>
                    </a:lnTo>
                    <a:lnTo>
                      <a:pt x="258" y="3"/>
                    </a:lnTo>
                    <a:lnTo>
                      <a:pt x="266" y="1"/>
                    </a:lnTo>
                    <a:lnTo>
                      <a:pt x="275" y="1"/>
                    </a:lnTo>
                    <a:lnTo>
                      <a:pt x="283" y="0"/>
                    </a:lnTo>
                    <a:lnTo>
                      <a:pt x="291" y="0"/>
                    </a:lnTo>
                    <a:lnTo>
                      <a:pt x="298" y="0"/>
                    </a:lnTo>
                    <a:lnTo>
                      <a:pt x="306" y="0"/>
                    </a:lnTo>
                    <a:lnTo>
                      <a:pt x="314" y="0"/>
                    </a:lnTo>
                    <a:lnTo>
                      <a:pt x="321" y="0"/>
                    </a:lnTo>
                    <a:lnTo>
                      <a:pt x="331" y="5"/>
                    </a:lnTo>
                    <a:lnTo>
                      <a:pt x="339" y="11"/>
                    </a:lnTo>
                    <a:lnTo>
                      <a:pt x="347" y="16"/>
                    </a:lnTo>
                    <a:lnTo>
                      <a:pt x="354" y="22"/>
                    </a:lnTo>
                    <a:lnTo>
                      <a:pt x="360" y="27"/>
                    </a:lnTo>
                    <a:lnTo>
                      <a:pt x="364" y="33"/>
                    </a:lnTo>
                    <a:lnTo>
                      <a:pt x="369" y="38"/>
                    </a:lnTo>
                    <a:lnTo>
                      <a:pt x="372" y="43"/>
                    </a:lnTo>
                    <a:lnTo>
                      <a:pt x="379" y="54"/>
                    </a:lnTo>
                    <a:lnTo>
                      <a:pt x="382" y="66"/>
                    </a:lnTo>
                    <a:lnTo>
                      <a:pt x="386" y="79"/>
                    </a:lnTo>
                    <a:lnTo>
                      <a:pt x="387" y="89"/>
                    </a:lnTo>
                    <a:lnTo>
                      <a:pt x="387" y="102"/>
                    </a:lnTo>
                    <a:lnTo>
                      <a:pt x="387" y="111"/>
                    </a:lnTo>
                    <a:lnTo>
                      <a:pt x="386" y="122"/>
                    </a:lnTo>
                    <a:lnTo>
                      <a:pt x="386" y="130"/>
                    </a:lnTo>
                    <a:lnTo>
                      <a:pt x="386" y="150"/>
                    </a:lnTo>
                    <a:lnTo>
                      <a:pt x="384" y="172"/>
                    </a:lnTo>
                    <a:lnTo>
                      <a:pt x="380" y="196"/>
                    </a:lnTo>
                    <a:lnTo>
                      <a:pt x="376" y="221"/>
                    </a:lnTo>
                    <a:lnTo>
                      <a:pt x="371" y="248"/>
                    </a:lnTo>
                    <a:lnTo>
                      <a:pt x="364" y="274"/>
                    </a:lnTo>
                    <a:lnTo>
                      <a:pt x="356" y="301"/>
                    </a:lnTo>
                    <a:lnTo>
                      <a:pt x="348" y="326"/>
                    </a:lnTo>
                    <a:lnTo>
                      <a:pt x="339" y="353"/>
                    </a:lnTo>
                    <a:lnTo>
                      <a:pt x="330" y="379"/>
                    </a:lnTo>
                    <a:lnTo>
                      <a:pt x="320" y="403"/>
                    </a:lnTo>
                    <a:lnTo>
                      <a:pt x="308" y="426"/>
                    </a:lnTo>
                    <a:lnTo>
                      <a:pt x="297" y="448"/>
                    </a:lnTo>
                    <a:lnTo>
                      <a:pt x="285" y="467"/>
                    </a:lnTo>
                    <a:lnTo>
                      <a:pt x="274" y="485"/>
                    </a:lnTo>
                    <a:lnTo>
                      <a:pt x="261" y="50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77" name="Freeform 96"/>
              <p:cNvSpPr>
                <a:spLocks/>
              </p:cNvSpPr>
              <p:nvPr/>
            </p:nvSpPr>
            <p:spPr bwMode="auto">
              <a:xfrm>
                <a:off x="6571" y="2790"/>
                <a:ext cx="7" cy="18"/>
              </a:xfrm>
              <a:custGeom>
                <a:avLst/>
                <a:gdLst>
                  <a:gd name="T0" fmla="*/ 0 w 15"/>
                  <a:gd name="T1" fmla="*/ 1 h 35"/>
                  <a:gd name="T2" fmla="*/ 0 w 15"/>
                  <a:gd name="T3" fmla="*/ 1 h 35"/>
                  <a:gd name="T4" fmla="*/ 0 w 15"/>
                  <a:gd name="T5" fmla="*/ 1 h 35"/>
                  <a:gd name="T6" fmla="*/ 0 w 15"/>
                  <a:gd name="T7" fmla="*/ 1 h 35"/>
                  <a:gd name="T8" fmla="*/ 0 w 15"/>
                  <a:gd name="T9" fmla="*/ 1 h 35"/>
                  <a:gd name="T10" fmla="*/ 0 w 15"/>
                  <a:gd name="T11" fmla="*/ 1 h 35"/>
                  <a:gd name="T12" fmla="*/ 0 w 15"/>
                  <a:gd name="T13" fmla="*/ 1 h 35"/>
                  <a:gd name="T14" fmla="*/ 0 w 15"/>
                  <a:gd name="T15" fmla="*/ 1 h 35"/>
                  <a:gd name="T16" fmla="*/ 0 w 15"/>
                  <a:gd name="T17" fmla="*/ 1 h 35"/>
                  <a:gd name="T18" fmla="*/ 0 w 15"/>
                  <a:gd name="T19" fmla="*/ 1 h 35"/>
                  <a:gd name="T20" fmla="*/ 0 w 15"/>
                  <a:gd name="T21" fmla="*/ 1 h 35"/>
                  <a:gd name="T22" fmla="*/ 0 w 15"/>
                  <a:gd name="T23" fmla="*/ 0 h 35"/>
                  <a:gd name="T24" fmla="*/ 0 w 15"/>
                  <a:gd name="T25" fmla="*/ 1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13" y="8"/>
                    </a:moveTo>
                    <a:lnTo>
                      <a:pt x="11" y="17"/>
                    </a:lnTo>
                    <a:lnTo>
                      <a:pt x="9" y="26"/>
                    </a:lnTo>
                    <a:lnTo>
                      <a:pt x="5" y="31"/>
                    </a:lnTo>
                    <a:lnTo>
                      <a:pt x="3" y="34"/>
                    </a:lnTo>
                    <a:lnTo>
                      <a:pt x="1" y="35"/>
                    </a:lnTo>
                    <a:lnTo>
                      <a:pt x="0" y="32"/>
                    </a:lnTo>
                    <a:lnTo>
                      <a:pt x="0" y="26"/>
                    </a:lnTo>
                    <a:lnTo>
                      <a:pt x="2" y="15"/>
                    </a:lnTo>
                    <a:lnTo>
                      <a:pt x="5" y="8"/>
                    </a:lnTo>
                    <a:lnTo>
                      <a:pt x="11" y="1"/>
                    </a:lnTo>
                    <a:lnTo>
                      <a:pt x="15" y="0"/>
                    </a:lnTo>
                    <a:lnTo>
                      <a:pt x="1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78" name="Freeform 97"/>
              <p:cNvSpPr>
                <a:spLocks/>
              </p:cNvSpPr>
              <p:nvPr/>
            </p:nvSpPr>
            <p:spPr bwMode="auto">
              <a:xfrm>
                <a:off x="6571" y="2790"/>
                <a:ext cx="7" cy="18"/>
              </a:xfrm>
              <a:custGeom>
                <a:avLst/>
                <a:gdLst>
                  <a:gd name="T0" fmla="*/ 0 w 15"/>
                  <a:gd name="T1" fmla="*/ 1 h 35"/>
                  <a:gd name="T2" fmla="*/ 0 w 15"/>
                  <a:gd name="T3" fmla="*/ 1 h 35"/>
                  <a:gd name="T4" fmla="*/ 0 w 15"/>
                  <a:gd name="T5" fmla="*/ 1 h 35"/>
                  <a:gd name="T6" fmla="*/ 0 w 15"/>
                  <a:gd name="T7" fmla="*/ 1 h 35"/>
                  <a:gd name="T8" fmla="*/ 0 w 15"/>
                  <a:gd name="T9" fmla="*/ 1 h 35"/>
                  <a:gd name="T10" fmla="*/ 0 w 15"/>
                  <a:gd name="T11" fmla="*/ 1 h 35"/>
                  <a:gd name="T12" fmla="*/ 0 w 15"/>
                  <a:gd name="T13" fmla="*/ 1 h 35"/>
                  <a:gd name="T14" fmla="*/ 0 w 15"/>
                  <a:gd name="T15" fmla="*/ 1 h 35"/>
                  <a:gd name="T16" fmla="*/ 0 w 15"/>
                  <a:gd name="T17" fmla="*/ 1 h 35"/>
                  <a:gd name="T18" fmla="*/ 0 w 15"/>
                  <a:gd name="T19" fmla="*/ 1 h 35"/>
                  <a:gd name="T20" fmla="*/ 0 w 15"/>
                  <a:gd name="T21" fmla="*/ 1 h 35"/>
                  <a:gd name="T22" fmla="*/ 0 w 15"/>
                  <a:gd name="T23" fmla="*/ 1 h 35"/>
                  <a:gd name="T24" fmla="*/ 0 w 15"/>
                  <a:gd name="T25" fmla="*/ 1 h 35"/>
                  <a:gd name="T26" fmla="*/ 0 w 15"/>
                  <a:gd name="T27" fmla="*/ 0 h 35"/>
                  <a:gd name="T28" fmla="*/ 0 w 15"/>
                  <a:gd name="T29" fmla="*/ 1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
                  <a:gd name="T46" fmla="*/ 0 h 35"/>
                  <a:gd name="T47" fmla="*/ 15 w 15"/>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 h="35">
                    <a:moveTo>
                      <a:pt x="13" y="8"/>
                    </a:moveTo>
                    <a:lnTo>
                      <a:pt x="13" y="8"/>
                    </a:lnTo>
                    <a:lnTo>
                      <a:pt x="11" y="17"/>
                    </a:lnTo>
                    <a:lnTo>
                      <a:pt x="9" y="26"/>
                    </a:lnTo>
                    <a:lnTo>
                      <a:pt x="5" y="31"/>
                    </a:lnTo>
                    <a:lnTo>
                      <a:pt x="3" y="34"/>
                    </a:lnTo>
                    <a:lnTo>
                      <a:pt x="1" y="35"/>
                    </a:lnTo>
                    <a:lnTo>
                      <a:pt x="0" y="32"/>
                    </a:lnTo>
                    <a:lnTo>
                      <a:pt x="0" y="26"/>
                    </a:lnTo>
                    <a:lnTo>
                      <a:pt x="2" y="15"/>
                    </a:lnTo>
                    <a:lnTo>
                      <a:pt x="5" y="8"/>
                    </a:lnTo>
                    <a:lnTo>
                      <a:pt x="11" y="1"/>
                    </a:lnTo>
                    <a:lnTo>
                      <a:pt x="15" y="0"/>
                    </a:lnTo>
                    <a:lnTo>
                      <a:pt x="13" y="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79" name="Freeform 98"/>
              <p:cNvSpPr>
                <a:spLocks/>
              </p:cNvSpPr>
              <p:nvPr/>
            </p:nvSpPr>
            <p:spPr bwMode="auto">
              <a:xfrm>
                <a:off x="6586" y="2793"/>
                <a:ext cx="9" cy="20"/>
              </a:xfrm>
              <a:custGeom>
                <a:avLst/>
                <a:gdLst>
                  <a:gd name="T0" fmla="*/ 1 w 17"/>
                  <a:gd name="T1" fmla="*/ 0 h 39"/>
                  <a:gd name="T2" fmla="*/ 1 w 17"/>
                  <a:gd name="T3" fmla="*/ 1 h 39"/>
                  <a:gd name="T4" fmla="*/ 1 w 17"/>
                  <a:gd name="T5" fmla="*/ 1 h 39"/>
                  <a:gd name="T6" fmla="*/ 1 w 17"/>
                  <a:gd name="T7" fmla="*/ 1 h 39"/>
                  <a:gd name="T8" fmla="*/ 1 w 17"/>
                  <a:gd name="T9" fmla="*/ 1 h 39"/>
                  <a:gd name="T10" fmla="*/ 1 w 17"/>
                  <a:gd name="T11" fmla="*/ 1 h 39"/>
                  <a:gd name="T12" fmla="*/ 1 w 17"/>
                  <a:gd name="T13" fmla="*/ 1 h 39"/>
                  <a:gd name="T14" fmla="*/ 1 w 17"/>
                  <a:gd name="T15" fmla="*/ 1 h 39"/>
                  <a:gd name="T16" fmla="*/ 1 w 17"/>
                  <a:gd name="T17" fmla="*/ 1 h 39"/>
                  <a:gd name="T18" fmla="*/ 0 w 17"/>
                  <a:gd name="T19" fmla="*/ 1 h 39"/>
                  <a:gd name="T20" fmla="*/ 1 w 17"/>
                  <a:gd name="T21" fmla="*/ 1 h 39"/>
                  <a:gd name="T22" fmla="*/ 1 w 17"/>
                  <a:gd name="T23" fmla="*/ 1 h 39"/>
                  <a:gd name="T24" fmla="*/ 1 w 17"/>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39"/>
                  <a:gd name="T41" fmla="*/ 17 w 17"/>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39">
                    <a:moveTo>
                      <a:pt x="10" y="0"/>
                    </a:moveTo>
                    <a:lnTo>
                      <a:pt x="13" y="6"/>
                    </a:lnTo>
                    <a:lnTo>
                      <a:pt x="16" y="11"/>
                    </a:lnTo>
                    <a:lnTo>
                      <a:pt x="17" y="18"/>
                    </a:lnTo>
                    <a:lnTo>
                      <a:pt x="16" y="25"/>
                    </a:lnTo>
                    <a:lnTo>
                      <a:pt x="14" y="31"/>
                    </a:lnTo>
                    <a:lnTo>
                      <a:pt x="12" y="35"/>
                    </a:lnTo>
                    <a:lnTo>
                      <a:pt x="10" y="38"/>
                    </a:lnTo>
                    <a:lnTo>
                      <a:pt x="6" y="39"/>
                    </a:lnTo>
                    <a:lnTo>
                      <a:pt x="0" y="31"/>
                    </a:lnTo>
                    <a:lnTo>
                      <a:pt x="1" y="18"/>
                    </a:lnTo>
                    <a:lnTo>
                      <a:pt x="5" y="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80" name="Freeform 99"/>
              <p:cNvSpPr>
                <a:spLocks/>
              </p:cNvSpPr>
              <p:nvPr/>
            </p:nvSpPr>
            <p:spPr bwMode="auto">
              <a:xfrm>
                <a:off x="6586" y="2793"/>
                <a:ext cx="9" cy="20"/>
              </a:xfrm>
              <a:custGeom>
                <a:avLst/>
                <a:gdLst>
                  <a:gd name="T0" fmla="*/ 1 w 17"/>
                  <a:gd name="T1" fmla="*/ 0 h 39"/>
                  <a:gd name="T2" fmla="*/ 1 w 17"/>
                  <a:gd name="T3" fmla="*/ 0 h 39"/>
                  <a:gd name="T4" fmla="*/ 1 w 17"/>
                  <a:gd name="T5" fmla="*/ 1 h 39"/>
                  <a:gd name="T6" fmla="*/ 1 w 17"/>
                  <a:gd name="T7" fmla="*/ 1 h 39"/>
                  <a:gd name="T8" fmla="*/ 1 w 17"/>
                  <a:gd name="T9" fmla="*/ 1 h 39"/>
                  <a:gd name="T10" fmla="*/ 1 w 17"/>
                  <a:gd name="T11" fmla="*/ 1 h 39"/>
                  <a:gd name="T12" fmla="*/ 1 w 17"/>
                  <a:gd name="T13" fmla="*/ 1 h 39"/>
                  <a:gd name="T14" fmla="*/ 1 w 17"/>
                  <a:gd name="T15" fmla="*/ 1 h 39"/>
                  <a:gd name="T16" fmla="*/ 1 w 17"/>
                  <a:gd name="T17" fmla="*/ 1 h 39"/>
                  <a:gd name="T18" fmla="*/ 1 w 17"/>
                  <a:gd name="T19" fmla="*/ 1 h 39"/>
                  <a:gd name="T20" fmla="*/ 1 w 17"/>
                  <a:gd name="T21" fmla="*/ 1 h 39"/>
                  <a:gd name="T22" fmla="*/ 0 w 17"/>
                  <a:gd name="T23" fmla="*/ 1 h 39"/>
                  <a:gd name="T24" fmla="*/ 1 w 17"/>
                  <a:gd name="T25" fmla="*/ 1 h 39"/>
                  <a:gd name="T26" fmla="*/ 1 w 17"/>
                  <a:gd name="T27" fmla="*/ 1 h 39"/>
                  <a:gd name="T28" fmla="*/ 1 w 17"/>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9"/>
                  <a:gd name="T47" fmla="*/ 17 w 17"/>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9">
                    <a:moveTo>
                      <a:pt x="10" y="0"/>
                    </a:moveTo>
                    <a:lnTo>
                      <a:pt x="10" y="0"/>
                    </a:lnTo>
                    <a:lnTo>
                      <a:pt x="13" y="6"/>
                    </a:lnTo>
                    <a:lnTo>
                      <a:pt x="16" y="11"/>
                    </a:lnTo>
                    <a:lnTo>
                      <a:pt x="17" y="18"/>
                    </a:lnTo>
                    <a:lnTo>
                      <a:pt x="16" y="25"/>
                    </a:lnTo>
                    <a:lnTo>
                      <a:pt x="14" y="31"/>
                    </a:lnTo>
                    <a:lnTo>
                      <a:pt x="12" y="35"/>
                    </a:lnTo>
                    <a:lnTo>
                      <a:pt x="10" y="38"/>
                    </a:lnTo>
                    <a:lnTo>
                      <a:pt x="6" y="39"/>
                    </a:lnTo>
                    <a:lnTo>
                      <a:pt x="0" y="31"/>
                    </a:lnTo>
                    <a:lnTo>
                      <a:pt x="1" y="18"/>
                    </a:lnTo>
                    <a:lnTo>
                      <a:pt x="5" y="6"/>
                    </a:lnTo>
                    <a:lnTo>
                      <a:pt x="1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674" name="Text Box 100"/>
            <p:cNvSpPr txBox="1">
              <a:spLocks noChangeArrowheads="1"/>
            </p:cNvSpPr>
            <p:nvPr/>
          </p:nvSpPr>
          <p:spPr bwMode="auto">
            <a:xfrm>
              <a:off x="192" y="2976"/>
              <a:ext cx="1676"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r>
                <a:rPr lang="en-US" altLang="da-DK">
                  <a:latin typeface="Arial Rounded MT Bold" panose="020F0704030504030204" pitchFamily="34" charset="0"/>
                </a:rPr>
                <a:t>RESOURCE</a:t>
              </a:r>
            </a:p>
            <a:p>
              <a:pPr>
                <a:lnSpc>
                  <a:spcPct val="90000"/>
                </a:lnSpc>
              </a:pPr>
              <a:r>
                <a:rPr lang="en-US" altLang="da-DK">
                  <a:latin typeface="Arial Rounded MT Bold" panose="020F0704030504030204" pitchFamily="34" charset="0"/>
                </a:rPr>
                <a:t>INVESTIGATOR -</a:t>
              </a:r>
            </a:p>
            <a:p>
              <a:pPr>
                <a:lnSpc>
                  <a:spcPct val="90000"/>
                </a:lnSpc>
              </a:pPr>
              <a:r>
                <a:rPr lang="en-US" altLang="da-DK" i="1">
                  <a:latin typeface="Arial Rounded MT Bold" panose="020F0704030504030204" pitchFamily="34" charset="0"/>
                </a:rPr>
                <a:t>recognises opportunities</a:t>
              </a:r>
              <a:endParaRPr lang="en-US" altLang="da-DK">
                <a:latin typeface="Arial Rounded MT Bold" panose="020F0704030504030204" pitchFamily="34" charset="0"/>
              </a:endParaRPr>
            </a:p>
          </p:txBody>
        </p:sp>
      </p:grpSp>
      <p:grpSp>
        <p:nvGrpSpPr>
          <p:cNvPr id="19557" name="Group 101"/>
          <p:cNvGrpSpPr>
            <a:grpSpLocks/>
          </p:cNvGrpSpPr>
          <p:nvPr/>
        </p:nvGrpSpPr>
        <p:grpSpPr bwMode="auto">
          <a:xfrm>
            <a:off x="5065713" y="5410200"/>
            <a:ext cx="3043237" cy="1149350"/>
            <a:chOff x="3456" y="3408"/>
            <a:chExt cx="2076" cy="724"/>
          </a:xfrm>
        </p:grpSpPr>
        <p:grpSp>
          <p:nvGrpSpPr>
            <p:cNvPr id="20659" name="Group 102"/>
            <p:cNvGrpSpPr>
              <a:grpSpLocks/>
            </p:cNvGrpSpPr>
            <p:nvPr/>
          </p:nvGrpSpPr>
          <p:grpSpPr bwMode="auto">
            <a:xfrm>
              <a:off x="3456" y="3408"/>
              <a:ext cx="195" cy="245"/>
              <a:chOff x="6337" y="1735"/>
              <a:chExt cx="195" cy="245"/>
            </a:xfrm>
          </p:grpSpPr>
          <p:sp>
            <p:nvSpPr>
              <p:cNvPr id="20661" name="Rectangle 103"/>
              <p:cNvSpPr>
                <a:spLocks noChangeArrowheads="1"/>
              </p:cNvSpPr>
              <p:nvPr/>
            </p:nvSpPr>
            <p:spPr bwMode="auto">
              <a:xfrm>
                <a:off x="6337" y="1735"/>
                <a:ext cx="195" cy="24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62" name="Rectangle 104"/>
              <p:cNvSpPr>
                <a:spLocks noChangeArrowheads="1"/>
              </p:cNvSpPr>
              <p:nvPr/>
            </p:nvSpPr>
            <p:spPr bwMode="auto">
              <a:xfrm>
                <a:off x="6337" y="1735"/>
                <a:ext cx="195" cy="24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63" name="Rectangle 105"/>
              <p:cNvSpPr>
                <a:spLocks noChangeArrowheads="1"/>
              </p:cNvSpPr>
              <p:nvPr/>
            </p:nvSpPr>
            <p:spPr bwMode="auto">
              <a:xfrm>
                <a:off x="6338" y="1739"/>
                <a:ext cx="193" cy="23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64" name="Rectangle 106"/>
              <p:cNvSpPr>
                <a:spLocks noChangeArrowheads="1"/>
              </p:cNvSpPr>
              <p:nvPr/>
            </p:nvSpPr>
            <p:spPr bwMode="auto">
              <a:xfrm>
                <a:off x="6338" y="1739"/>
                <a:ext cx="193" cy="23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65" name="Freeform 107"/>
              <p:cNvSpPr>
                <a:spLocks/>
              </p:cNvSpPr>
              <p:nvPr/>
            </p:nvSpPr>
            <p:spPr bwMode="auto">
              <a:xfrm>
                <a:off x="6338" y="1735"/>
                <a:ext cx="193" cy="244"/>
              </a:xfrm>
              <a:custGeom>
                <a:avLst/>
                <a:gdLst>
                  <a:gd name="T0" fmla="*/ 2 w 386"/>
                  <a:gd name="T1" fmla="*/ 0 h 489"/>
                  <a:gd name="T2" fmla="*/ 2 w 386"/>
                  <a:gd name="T3" fmla="*/ 0 h 489"/>
                  <a:gd name="T4" fmla="*/ 2 w 386"/>
                  <a:gd name="T5" fmla="*/ 0 h 489"/>
                  <a:gd name="T6" fmla="*/ 2 w 386"/>
                  <a:gd name="T7" fmla="*/ 0 h 489"/>
                  <a:gd name="T8" fmla="*/ 2 w 386"/>
                  <a:gd name="T9" fmla="*/ 0 h 489"/>
                  <a:gd name="T10" fmla="*/ 1 w 386"/>
                  <a:gd name="T11" fmla="*/ 0 h 489"/>
                  <a:gd name="T12" fmla="*/ 1 w 386"/>
                  <a:gd name="T13" fmla="*/ 0 h 489"/>
                  <a:gd name="T14" fmla="*/ 1 w 386"/>
                  <a:gd name="T15" fmla="*/ 0 h 489"/>
                  <a:gd name="T16" fmla="*/ 1 w 386"/>
                  <a:gd name="T17" fmla="*/ 0 h 489"/>
                  <a:gd name="T18" fmla="*/ 1 w 386"/>
                  <a:gd name="T19" fmla="*/ 0 h 489"/>
                  <a:gd name="T20" fmla="*/ 1 w 386"/>
                  <a:gd name="T21" fmla="*/ 0 h 489"/>
                  <a:gd name="T22" fmla="*/ 1 w 386"/>
                  <a:gd name="T23" fmla="*/ 0 h 489"/>
                  <a:gd name="T24" fmla="*/ 1 w 386"/>
                  <a:gd name="T25" fmla="*/ 0 h 489"/>
                  <a:gd name="T26" fmla="*/ 1 w 386"/>
                  <a:gd name="T27" fmla="*/ 0 h 489"/>
                  <a:gd name="T28" fmla="*/ 1 w 386"/>
                  <a:gd name="T29" fmla="*/ 1 h 489"/>
                  <a:gd name="T30" fmla="*/ 1 w 386"/>
                  <a:gd name="T31" fmla="*/ 1 h 489"/>
                  <a:gd name="T32" fmla="*/ 1 w 386"/>
                  <a:gd name="T33" fmla="*/ 1 h 489"/>
                  <a:gd name="T34" fmla="*/ 1 w 386"/>
                  <a:gd name="T35" fmla="*/ 1 h 489"/>
                  <a:gd name="T36" fmla="*/ 1 w 386"/>
                  <a:gd name="T37" fmla="*/ 1 h 489"/>
                  <a:gd name="T38" fmla="*/ 1 w 386"/>
                  <a:gd name="T39" fmla="*/ 1 h 489"/>
                  <a:gd name="T40" fmla="*/ 1 w 386"/>
                  <a:gd name="T41" fmla="*/ 1 h 489"/>
                  <a:gd name="T42" fmla="*/ 2 w 386"/>
                  <a:gd name="T43" fmla="*/ 1 h 489"/>
                  <a:gd name="T44" fmla="*/ 2 w 386"/>
                  <a:gd name="T45" fmla="*/ 1 h 489"/>
                  <a:gd name="T46" fmla="*/ 2 w 386"/>
                  <a:gd name="T47" fmla="*/ 1 h 489"/>
                  <a:gd name="T48" fmla="*/ 2 w 386"/>
                  <a:gd name="T49" fmla="*/ 1 h 489"/>
                  <a:gd name="T50" fmla="*/ 2 w 386"/>
                  <a:gd name="T51" fmla="*/ 1 h 489"/>
                  <a:gd name="T52" fmla="*/ 2 w 386"/>
                  <a:gd name="T53" fmla="*/ 1 h 489"/>
                  <a:gd name="T54" fmla="*/ 0 w 386"/>
                  <a:gd name="T55" fmla="*/ 1 h 489"/>
                  <a:gd name="T56" fmla="*/ 1 w 386"/>
                  <a:gd name="T57" fmla="*/ 1 h 489"/>
                  <a:gd name="T58" fmla="*/ 1 w 386"/>
                  <a:gd name="T59" fmla="*/ 1 h 489"/>
                  <a:gd name="T60" fmla="*/ 1 w 386"/>
                  <a:gd name="T61" fmla="*/ 1 h 489"/>
                  <a:gd name="T62" fmla="*/ 1 w 386"/>
                  <a:gd name="T63" fmla="*/ 1 h 489"/>
                  <a:gd name="T64" fmla="*/ 1 w 386"/>
                  <a:gd name="T65" fmla="*/ 1 h 489"/>
                  <a:gd name="T66" fmla="*/ 1 w 386"/>
                  <a:gd name="T67" fmla="*/ 1 h 489"/>
                  <a:gd name="T68" fmla="*/ 1 w 386"/>
                  <a:gd name="T69" fmla="*/ 0 h 489"/>
                  <a:gd name="T70" fmla="*/ 1 w 386"/>
                  <a:gd name="T71" fmla="*/ 0 h 489"/>
                  <a:gd name="T72" fmla="*/ 1 w 386"/>
                  <a:gd name="T73" fmla="*/ 0 h 489"/>
                  <a:gd name="T74" fmla="*/ 1 w 386"/>
                  <a:gd name="T75" fmla="*/ 0 h 489"/>
                  <a:gd name="T76" fmla="*/ 1 w 386"/>
                  <a:gd name="T77" fmla="*/ 0 h 489"/>
                  <a:gd name="T78" fmla="*/ 1 w 386"/>
                  <a:gd name="T79" fmla="*/ 0 h 489"/>
                  <a:gd name="T80" fmla="*/ 1 w 386"/>
                  <a:gd name="T81" fmla="*/ 0 h 489"/>
                  <a:gd name="T82" fmla="*/ 1 w 386"/>
                  <a:gd name="T83" fmla="*/ 0 h 489"/>
                  <a:gd name="T84" fmla="*/ 2 w 386"/>
                  <a:gd name="T85" fmla="*/ 0 h 48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6"/>
                  <a:gd name="T130" fmla="*/ 0 h 489"/>
                  <a:gd name="T131" fmla="*/ 386 w 386"/>
                  <a:gd name="T132" fmla="*/ 489 h 48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6" h="489">
                    <a:moveTo>
                      <a:pt x="386" y="66"/>
                    </a:moveTo>
                    <a:lnTo>
                      <a:pt x="382" y="66"/>
                    </a:lnTo>
                    <a:lnTo>
                      <a:pt x="382" y="30"/>
                    </a:lnTo>
                    <a:lnTo>
                      <a:pt x="372" y="28"/>
                    </a:lnTo>
                    <a:lnTo>
                      <a:pt x="363" y="55"/>
                    </a:lnTo>
                    <a:lnTo>
                      <a:pt x="353" y="55"/>
                    </a:lnTo>
                    <a:lnTo>
                      <a:pt x="353" y="18"/>
                    </a:lnTo>
                    <a:lnTo>
                      <a:pt x="341" y="18"/>
                    </a:lnTo>
                    <a:lnTo>
                      <a:pt x="332" y="49"/>
                    </a:lnTo>
                    <a:lnTo>
                      <a:pt x="326" y="49"/>
                    </a:lnTo>
                    <a:lnTo>
                      <a:pt x="314" y="18"/>
                    </a:lnTo>
                    <a:lnTo>
                      <a:pt x="300" y="18"/>
                    </a:lnTo>
                    <a:lnTo>
                      <a:pt x="295" y="51"/>
                    </a:lnTo>
                    <a:lnTo>
                      <a:pt x="285" y="51"/>
                    </a:lnTo>
                    <a:lnTo>
                      <a:pt x="269" y="28"/>
                    </a:lnTo>
                    <a:lnTo>
                      <a:pt x="262" y="28"/>
                    </a:lnTo>
                    <a:lnTo>
                      <a:pt x="260" y="63"/>
                    </a:lnTo>
                    <a:lnTo>
                      <a:pt x="253" y="66"/>
                    </a:lnTo>
                    <a:lnTo>
                      <a:pt x="235" y="45"/>
                    </a:lnTo>
                    <a:lnTo>
                      <a:pt x="226" y="49"/>
                    </a:lnTo>
                    <a:lnTo>
                      <a:pt x="230" y="80"/>
                    </a:lnTo>
                    <a:lnTo>
                      <a:pt x="222" y="86"/>
                    </a:lnTo>
                    <a:lnTo>
                      <a:pt x="199" y="66"/>
                    </a:lnTo>
                    <a:lnTo>
                      <a:pt x="191" y="80"/>
                    </a:lnTo>
                    <a:lnTo>
                      <a:pt x="204" y="102"/>
                    </a:lnTo>
                    <a:lnTo>
                      <a:pt x="197" y="113"/>
                    </a:lnTo>
                    <a:lnTo>
                      <a:pt x="168" y="102"/>
                    </a:lnTo>
                    <a:lnTo>
                      <a:pt x="163" y="110"/>
                    </a:lnTo>
                    <a:lnTo>
                      <a:pt x="181" y="128"/>
                    </a:lnTo>
                    <a:lnTo>
                      <a:pt x="177" y="140"/>
                    </a:lnTo>
                    <a:lnTo>
                      <a:pt x="150" y="129"/>
                    </a:lnTo>
                    <a:lnTo>
                      <a:pt x="146" y="140"/>
                    </a:lnTo>
                    <a:lnTo>
                      <a:pt x="163" y="161"/>
                    </a:lnTo>
                    <a:lnTo>
                      <a:pt x="162" y="174"/>
                    </a:lnTo>
                    <a:lnTo>
                      <a:pt x="136" y="174"/>
                    </a:lnTo>
                    <a:lnTo>
                      <a:pt x="133" y="186"/>
                    </a:lnTo>
                    <a:lnTo>
                      <a:pt x="155" y="200"/>
                    </a:lnTo>
                    <a:lnTo>
                      <a:pt x="154" y="209"/>
                    </a:lnTo>
                    <a:lnTo>
                      <a:pt x="133" y="216"/>
                    </a:lnTo>
                    <a:lnTo>
                      <a:pt x="133" y="227"/>
                    </a:lnTo>
                    <a:lnTo>
                      <a:pt x="155" y="235"/>
                    </a:lnTo>
                    <a:lnTo>
                      <a:pt x="154" y="248"/>
                    </a:lnTo>
                    <a:lnTo>
                      <a:pt x="133" y="259"/>
                    </a:lnTo>
                    <a:lnTo>
                      <a:pt x="133" y="268"/>
                    </a:lnTo>
                    <a:lnTo>
                      <a:pt x="158" y="275"/>
                    </a:lnTo>
                    <a:lnTo>
                      <a:pt x="162" y="289"/>
                    </a:lnTo>
                    <a:lnTo>
                      <a:pt x="140" y="305"/>
                    </a:lnTo>
                    <a:lnTo>
                      <a:pt x="140" y="316"/>
                    </a:lnTo>
                    <a:lnTo>
                      <a:pt x="167" y="316"/>
                    </a:lnTo>
                    <a:lnTo>
                      <a:pt x="171" y="328"/>
                    </a:lnTo>
                    <a:lnTo>
                      <a:pt x="150" y="349"/>
                    </a:lnTo>
                    <a:lnTo>
                      <a:pt x="158" y="358"/>
                    </a:lnTo>
                    <a:lnTo>
                      <a:pt x="181" y="347"/>
                    </a:lnTo>
                    <a:lnTo>
                      <a:pt x="187" y="358"/>
                    </a:lnTo>
                    <a:lnTo>
                      <a:pt x="173" y="377"/>
                    </a:lnTo>
                    <a:lnTo>
                      <a:pt x="181" y="389"/>
                    </a:lnTo>
                    <a:lnTo>
                      <a:pt x="203" y="373"/>
                    </a:lnTo>
                    <a:lnTo>
                      <a:pt x="213" y="379"/>
                    </a:lnTo>
                    <a:lnTo>
                      <a:pt x="203" y="411"/>
                    </a:lnTo>
                    <a:lnTo>
                      <a:pt x="212" y="415"/>
                    </a:lnTo>
                    <a:lnTo>
                      <a:pt x="232" y="391"/>
                    </a:lnTo>
                    <a:lnTo>
                      <a:pt x="241" y="400"/>
                    </a:lnTo>
                    <a:lnTo>
                      <a:pt x="235" y="427"/>
                    </a:lnTo>
                    <a:lnTo>
                      <a:pt x="246" y="432"/>
                    </a:lnTo>
                    <a:lnTo>
                      <a:pt x="264" y="409"/>
                    </a:lnTo>
                    <a:lnTo>
                      <a:pt x="274" y="411"/>
                    </a:lnTo>
                    <a:lnTo>
                      <a:pt x="274" y="441"/>
                    </a:lnTo>
                    <a:lnTo>
                      <a:pt x="285" y="445"/>
                    </a:lnTo>
                    <a:lnTo>
                      <a:pt x="300" y="415"/>
                    </a:lnTo>
                    <a:lnTo>
                      <a:pt x="309" y="415"/>
                    </a:lnTo>
                    <a:lnTo>
                      <a:pt x="317" y="445"/>
                    </a:lnTo>
                    <a:lnTo>
                      <a:pt x="326" y="445"/>
                    </a:lnTo>
                    <a:lnTo>
                      <a:pt x="331" y="415"/>
                    </a:lnTo>
                    <a:lnTo>
                      <a:pt x="341" y="414"/>
                    </a:lnTo>
                    <a:lnTo>
                      <a:pt x="346" y="441"/>
                    </a:lnTo>
                    <a:lnTo>
                      <a:pt x="358" y="438"/>
                    </a:lnTo>
                    <a:lnTo>
                      <a:pt x="358" y="414"/>
                    </a:lnTo>
                    <a:lnTo>
                      <a:pt x="363" y="409"/>
                    </a:lnTo>
                    <a:lnTo>
                      <a:pt x="372" y="432"/>
                    </a:lnTo>
                    <a:lnTo>
                      <a:pt x="381" y="427"/>
                    </a:lnTo>
                    <a:lnTo>
                      <a:pt x="386" y="403"/>
                    </a:lnTo>
                    <a:lnTo>
                      <a:pt x="386" y="489"/>
                    </a:lnTo>
                    <a:lnTo>
                      <a:pt x="0" y="489"/>
                    </a:lnTo>
                    <a:lnTo>
                      <a:pt x="0" y="338"/>
                    </a:lnTo>
                    <a:lnTo>
                      <a:pt x="4" y="364"/>
                    </a:lnTo>
                    <a:lnTo>
                      <a:pt x="15" y="364"/>
                    </a:lnTo>
                    <a:lnTo>
                      <a:pt x="22" y="346"/>
                    </a:lnTo>
                    <a:lnTo>
                      <a:pt x="31" y="346"/>
                    </a:lnTo>
                    <a:lnTo>
                      <a:pt x="33" y="371"/>
                    </a:lnTo>
                    <a:lnTo>
                      <a:pt x="49" y="371"/>
                    </a:lnTo>
                    <a:lnTo>
                      <a:pt x="51" y="349"/>
                    </a:lnTo>
                    <a:lnTo>
                      <a:pt x="64" y="347"/>
                    </a:lnTo>
                    <a:lnTo>
                      <a:pt x="74" y="364"/>
                    </a:lnTo>
                    <a:lnTo>
                      <a:pt x="91" y="352"/>
                    </a:lnTo>
                    <a:lnTo>
                      <a:pt x="83" y="335"/>
                    </a:lnTo>
                    <a:lnTo>
                      <a:pt x="94" y="328"/>
                    </a:lnTo>
                    <a:lnTo>
                      <a:pt x="118" y="338"/>
                    </a:lnTo>
                    <a:lnTo>
                      <a:pt x="123" y="326"/>
                    </a:lnTo>
                    <a:lnTo>
                      <a:pt x="113" y="305"/>
                    </a:lnTo>
                    <a:lnTo>
                      <a:pt x="118" y="295"/>
                    </a:lnTo>
                    <a:lnTo>
                      <a:pt x="140" y="290"/>
                    </a:lnTo>
                    <a:lnTo>
                      <a:pt x="140" y="278"/>
                    </a:lnTo>
                    <a:lnTo>
                      <a:pt x="119" y="265"/>
                    </a:lnTo>
                    <a:lnTo>
                      <a:pt x="122" y="254"/>
                    </a:lnTo>
                    <a:lnTo>
                      <a:pt x="140" y="248"/>
                    </a:lnTo>
                    <a:lnTo>
                      <a:pt x="140" y="238"/>
                    </a:lnTo>
                    <a:lnTo>
                      <a:pt x="122" y="227"/>
                    </a:lnTo>
                    <a:lnTo>
                      <a:pt x="119" y="216"/>
                    </a:lnTo>
                    <a:lnTo>
                      <a:pt x="140" y="203"/>
                    </a:lnTo>
                    <a:lnTo>
                      <a:pt x="133" y="191"/>
                    </a:lnTo>
                    <a:lnTo>
                      <a:pt x="113" y="197"/>
                    </a:lnTo>
                    <a:lnTo>
                      <a:pt x="106" y="191"/>
                    </a:lnTo>
                    <a:lnTo>
                      <a:pt x="122" y="170"/>
                    </a:lnTo>
                    <a:lnTo>
                      <a:pt x="113" y="159"/>
                    </a:lnTo>
                    <a:lnTo>
                      <a:pt x="94" y="174"/>
                    </a:lnTo>
                    <a:lnTo>
                      <a:pt x="86" y="174"/>
                    </a:lnTo>
                    <a:lnTo>
                      <a:pt x="86" y="140"/>
                    </a:lnTo>
                    <a:lnTo>
                      <a:pt x="74" y="140"/>
                    </a:lnTo>
                    <a:lnTo>
                      <a:pt x="60" y="170"/>
                    </a:lnTo>
                    <a:lnTo>
                      <a:pt x="47" y="165"/>
                    </a:lnTo>
                    <a:lnTo>
                      <a:pt x="40" y="138"/>
                    </a:lnTo>
                    <a:lnTo>
                      <a:pt x="26" y="138"/>
                    </a:lnTo>
                    <a:lnTo>
                      <a:pt x="21" y="170"/>
                    </a:lnTo>
                    <a:lnTo>
                      <a:pt x="12" y="170"/>
                    </a:lnTo>
                    <a:lnTo>
                      <a:pt x="0" y="138"/>
                    </a:lnTo>
                    <a:lnTo>
                      <a:pt x="0" y="0"/>
                    </a:lnTo>
                    <a:lnTo>
                      <a:pt x="386" y="0"/>
                    </a:lnTo>
                    <a:lnTo>
                      <a:pt x="386"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66" name="Freeform 108"/>
              <p:cNvSpPr>
                <a:spLocks/>
              </p:cNvSpPr>
              <p:nvPr/>
            </p:nvSpPr>
            <p:spPr bwMode="auto">
              <a:xfrm>
                <a:off x="6338" y="1735"/>
                <a:ext cx="193" cy="244"/>
              </a:xfrm>
              <a:custGeom>
                <a:avLst/>
                <a:gdLst>
                  <a:gd name="T0" fmla="*/ 2 w 386"/>
                  <a:gd name="T1" fmla="*/ 0 h 489"/>
                  <a:gd name="T2" fmla="*/ 2 w 386"/>
                  <a:gd name="T3" fmla="*/ 0 h 489"/>
                  <a:gd name="T4" fmla="*/ 2 w 386"/>
                  <a:gd name="T5" fmla="*/ 0 h 489"/>
                  <a:gd name="T6" fmla="*/ 2 w 386"/>
                  <a:gd name="T7" fmla="*/ 0 h 489"/>
                  <a:gd name="T8" fmla="*/ 2 w 386"/>
                  <a:gd name="T9" fmla="*/ 0 h 489"/>
                  <a:gd name="T10" fmla="*/ 1 w 386"/>
                  <a:gd name="T11" fmla="*/ 0 h 489"/>
                  <a:gd name="T12" fmla="*/ 1 w 386"/>
                  <a:gd name="T13" fmla="*/ 0 h 489"/>
                  <a:gd name="T14" fmla="*/ 1 w 386"/>
                  <a:gd name="T15" fmla="*/ 0 h 489"/>
                  <a:gd name="T16" fmla="*/ 1 w 386"/>
                  <a:gd name="T17" fmla="*/ 0 h 489"/>
                  <a:gd name="T18" fmla="*/ 1 w 386"/>
                  <a:gd name="T19" fmla="*/ 0 h 489"/>
                  <a:gd name="T20" fmla="*/ 1 w 386"/>
                  <a:gd name="T21" fmla="*/ 0 h 489"/>
                  <a:gd name="T22" fmla="*/ 1 w 386"/>
                  <a:gd name="T23" fmla="*/ 0 h 489"/>
                  <a:gd name="T24" fmla="*/ 1 w 386"/>
                  <a:gd name="T25" fmla="*/ 0 h 489"/>
                  <a:gd name="T26" fmla="*/ 1 w 386"/>
                  <a:gd name="T27" fmla="*/ 0 h 489"/>
                  <a:gd name="T28" fmla="*/ 1 w 386"/>
                  <a:gd name="T29" fmla="*/ 1 h 489"/>
                  <a:gd name="T30" fmla="*/ 1 w 386"/>
                  <a:gd name="T31" fmla="*/ 1 h 489"/>
                  <a:gd name="T32" fmla="*/ 1 w 386"/>
                  <a:gd name="T33" fmla="*/ 1 h 489"/>
                  <a:gd name="T34" fmla="*/ 1 w 386"/>
                  <a:gd name="T35" fmla="*/ 1 h 489"/>
                  <a:gd name="T36" fmla="*/ 1 w 386"/>
                  <a:gd name="T37" fmla="*/ 1 h 489"/>
                  <a:gd name="T38" fmla="*/ 1 w 386"/>
                  <a:gd name="T39" fmla="*/ 1 h 489"/>
                  <a:gd name="T40" fmla="*/ 1 w 386"/>
                  <a:gd name="T41" fmla="*/ 1 h 489"/>
                  <a:gd name="T42" fmla="*/ 2 w 386"/>
                  <a:gd name="T43" fmla="*/ 1 h 489"/>
                  <a:gd name="T44" fmla="*/ 2 w 386"/>
                  <a:gd name="T45" fmla="*/ 1 h 489"/>
                  <a:gd name="T46" fmla="*/ 2 w 386"/>
                  <a:gd name="T47" fmla="*/ 1 h 489"/>
                  <a:gd name="T48" fmla="*/ 2 w 386"/>
                  <a:gd name="T49" fmla="*/ 1 h 489"/>
                  <a:gd name="T50" fmla="*/ 2 w 386"/>
                  <a:gd name="T51" fmla="*/ 1 h 489"/>
                  <a:gd name="T52" fmla="*/ 2 w 386"/>
                  <a:gd name="T53" fmla="*/ 1 h 489"/>
                  <a:gd name="T54" fmla="*/ 0 w 386"/>
                  <a:gd name="T55" fmla="*/ 1 h 489"/>
                  <a:gd name="T56" fmla="*/ 1 w 386"/>
                  <a:gd name="T57" fmla="*/ 1 h 489"/>
                  <a:gd name="T58" fmla="*/ 1 w 386"/>
                  <a:gd name="T59" fmla="*/ 1 h 489"/>
                  <a:gd name="T60" fmla="*/ 1 w 386"/>
                  <a:gd name="T61" fmla="*/ 1 h 489"/>
                  <a:gd name="T62" fmla="*/ 1 w 386"/>
                  <a:gd name="T63" fmla="*/ 1 h 489"/>
                  <a:gd name="T64" fmla="*/ 1 w 386"/>
                  <a:gd name="T65" fmla="*/ 1 h 489"/>
                  <a:gd name="T66" fmla="*/ 1 w 386"/>
                  <a:gd name="T67" fmla="*/ 1 h 489"/>
                  <a:gd name="T68" fmla="*/ 1 w 386"/>
                  <a:gd name="T69" fmla="*/ 0 h 489"/>
                  <a:gd name="T70" fmla="*/ 1 w 386"/>
                  <a:gd name="T71" fmla="*/ 0 h 489"/>
                  <a:gd name="T72" fmla="*/ 1 w 386"/>
                  <a:gd name="T73" fmla="*/ 0 h 489"/>
                  <a:gd name="T74" fmla="*/ 1 w 386"/>
                  <a:gd name="T75" fmla="*/ 0 h 489"/>
                  <a:gd name="T76" fmla="*/ 1 w 386"/>
                  <a:gd name="T77" fmla="*/ 0 h 489"/>
                  <a:gd name="T78" fmla="*/ 1 w 386"/>
                  <a:gd name="T79" fmla="*/ 0 h 489"/>
                  <a:gd name="T80" fmla="*/ 1 w 386"/>
                  <a:gd name="T81" fmla="*/ 0 h 489"/>
                  <a:gd name="T82" fmla="*/ 1 w 386"/>
                  <a:gd name="T83" fmla="*/ 0 h 489"/>
                  <a:gd name="T84" fmla="*/ 2 w 386"/>
                  <a:gd name="T85" fmla="*/ 0 h 48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6"/>
                  <a:gd name="T130" fmla="*/ 0 h 489"/>
                  <a:gd name="T131" fmla="*/ 386 w 386"/>
                  <a:gd name="T132" fmla="*/ 489 h 48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6" h="489">
                    <a:moveTo>
                      <a:pt x="386" y="66"/>
                    </a:moveTo>
                    <a:lnTo>
                      <a:pt x="382" y="66"/>
                    </a:lnTo>
                    <a:lnTo>
                      <a:pt x="382" y="30"/>
                    </a:lnTo>
                    <a:lnTo>
                      <a:pt x="372" y="28"/>
                    </a:lnTo>
                    <a:lnTo>
                      <a:pt x="363" y="55"/>
                    </a:lnTo>
                    <a:lnTo>
                      <a:pt x="353" y="55"/>
                    </a:lnTo>
                    <a:lnTo>
                      <a:pt x="353" y="18"/>
                    </a:lnTo>
                    <a:lnTo>
                      <a:pt x="341" y="18"/>
                    </a:lnTo>
                    <a:lnTo>
                      <a:pt x="332" y="49"/>
                    </a:lnTo>
                    <a:lnTo>
                      <a:pt x="326" y="49"/>
                    </a:lnTo>
                    <a:lnTo>
                      <a:pt x="314" y="18"/>
                    </a:lnTo>
                    <a:lnTo>
                      <a:pt x="300" y="18"/>
                    </a:lnTo>
                    <a:lnTo>
                      <a:pt x="295" y="51"/>
                    </a:lnTo>
                    <a:lnTo>
                      <a:pt x="285" y="51"/>
                    </a:lnTo>
                    <a:lnTo>
                      <a:pt x="269" y="28"/>
                    </a:lnTo>
                    <a:lnTo>
                      <a:pt x="262" y="28"/>
                    </a:lnTo>
                    <a:lnTo>
                      <a:pt x="260" y="63"/>
                    </a:lnTo>
                    <a:lnTo>
                      <a:pt x="253" y="66"/>
                    </a:lnTo>
                    <a:lnTo>
                      <a:pt x="235" y="45"/>
                    </a:lnTo>
                    <a:lnTo>
                      <a:pt x="226" y="49"/>
                    </a:lnTo>
                    <a:lnTo>
                      <a:pt x="230" y="80"/>
                    </a:lnTo>
                    <a:lnTo>
                      <a:pt x="222" y="86"/>
                    </a:lnTo>
                    <a:lnTo>
                      <a:pt x="199" y="66"/>
                    </a:lnTo>
                    <a:lnTo>
                      <a:pt x="191" y="80"/>
                    </a:lnTo>
                    <a:lnTo>
                      <a:pt x="204" y="102"/>
                    </a:lnTo>
                    <a:lnTo>
                      <a:pt x="197" y="113"/>
                    </a:lnTo>
                    <a:lnTo>
                      <a:pt x="168" y="102"/>
                    </a:lnTo>
                    <a:lnTo>
                      <a:pt x="163" y="110"/>
                    </a:lnTo>
                    <a:lnTo>
                      <a:pt x="181" y="128"/>
                    </a:lnTo>
                    <a:lnTo>
                      <a:pt x="177" y="140"/>
                    </a:lnTo>
                    <a:lnTo>
                      <a:pt x="150" y="129"/>
                    </a:lnTo>
                    <a:lnTo>
                      <a:pt x="146" y="140"/>
                    </a:lnTo>
                    <a:lnTo>
                      <a:pt x="163" y="161"/>
                    </a:lnTo>
                    <a:lnTo>
                      <a:pt x="162" y="174"/>
                    </a:lnTo>
                    <a:lnTo>
                      <a:pt x="136" y="174"/>
                    </a:lnTo>
                    <a:lnTo>
                      <a:pt x="133" y="186"/>
                    </a:lnTo>
                    <a:lnTo>
                      <a:pt x="155" y="200"/>
                    </a:lnTo>
                    <a:lnTo>
                      <a:pt x="154" y="209"/>
                    </a:lnTo>
                    <a:lnTo>
                      <a:pt x="133" y="216"/>
                    </a:lnTo>
                    <a:lnTo>
                      <a:pt x="133" y="227"/>
                    </a:lnTo>
                    <a:lnTo>
                      <a:pt x="155" y="235"/>
                    </a:lnTo>
                    <a:lnTo>
                      <a:pt x="154" y="248"/>
                    </a:lnTo>
                    <a:lnTo>
                      <a:pt x="133" y="259"/>
                    </a:lnTo>
                    <a:lnTo>
                      <a:pt x="133" y="268"/>
                    </a:lnTo>
                    <a:lnTo>
                      <a:pt x="158" y="275"/>
                    </a:lnTo>
                    <a:lnTo>
                      <a:pt x="162" y="289"/>
                    </a:lnTo>
                    <a:lnTo>
                      <a:pt x="140" y="305"/>
                    </a:lnTo>
                    <a:lnTo>
                      <a:pt x="140" y="316"/>
                    </a:lnTo>
                    <a:lnTo>
                      <a:pt x="167" y="316"/>
                    </a:lnTo>
                    <a:lnTo>
                      <a:pt x="171" y="328"/>
                    </a:lnTo>
                    <a:lnTo>
                      <a:pt x="150" y="349"/>
                    </a:lnTo>
                    <a:lnTo>
                      <a:pt x="158" y="358"/>
                    </a:lnTo>
                    <a:lnTo>
                      <a:pt x="181" y="347"/>
                    </a:lnTo>
                    <a:lnTo>
                      <a:pt x="187" y="358"/>
                    </a:lnTo>
                    <a:lnTo>
                      <a:pt x="173" y="377"/>
                    </a:lnTo>
                    <a:lnTo>
                      <a:pt x="181" y="389"/>
                    </a:lnTo>
                    <a:lnTo>
                      <a:pt x="203" y="373"/>
                    </a:lnTo>
                    <a:lnTo>
                      <a:pt x="213" y="379"/>
                    </a:lnTo>
                    <a:lnTo>
                      <a:pt x="203" y="411"/>
                    </a:lnTo>
                    <a:lnTo>
                      <a:pt x="212" y="415"/>
                    </a:lnTo>
                    <a:lnTo>
                      <a:pt x="232" y="391"/>
                    </a:lnTo>
                    <a:lnTo>
                      <a:pt x="241" y="400"/>
                    </a:lnTo>
                    <a:lnTo>
                      <a:pt x="235" y="427"/>
                    </a:lnTo>
                    <a:lnTo>
                      <a:pt x="246" y="432"/>
                    </a:lnTo>
                    <a:lnTo>
                      <a:pt x="264" y="409"/>
                    </a:lnTo>
                    <a:lnTo>
                      <a:pt x="274" y="411"/>
                    </a:lnTo>
                    <a:lnTo>
                      <a:pt x="274" y="441"/>
                    </a:lnTo>
                    <a:lnTo>
                      <a:pt x="285" y="445"/>
                    </a:lnTo>
                    <a:lnTo>
                      <a:pt x="300" y="415"/>
                    </a:lnTo>
                    <a:lnTo>
                      <a:pt x="309" y="415"/>
                    </a:lnTo>
                    <a:lnTo>
                      <a:pt x="317" y="445"/>
                    </a:lnTo>
                    <a:lnTo>
                      <a:pt x="326" y="445"/>
                    </a:lnTo>
                    <a:lnTo>
                      <a:pt x="331" y="415"/>
                    </a:lnTo>
                    <a:lnTo>
                      <a:pt x="341" y="414"/>
                    </a:lnTo>
                    <a:lnTo>
                      <a:pt x="346" y="441"/>
                    </a:lnTo>
                    <a:lnTo>
                      <a:pt x="358" y="438"/>
                    </a:lnTo>
                    <a:lnTo>
                      <a:pt x="358" y="414"/>
                    </a:lnTo>
                    <a:lnTo>
                      <a:pt x="363" y="409"/>
                    </a:lnTo>
                    <a:lnTo>
                      <a:pt x="372" y="432"/>
                    </a:lnTo>
                    <a:lnTo>
                      <a:pt x="381" y="427"/>
                    </a:lnTo>
                    <a:lnTo>
                      <a:pt x="386" y="403"/>
                    </a:lnTo>
                    <a:lnTo>
                      <a:pt x="386" y="489"/>
                    </a:lnTo>
                    <a:lnTo>
                      <a:pt x="0" y="489"/>
                    </a:lnTo>
                    <a:lnTo>
                      <a:pt x="0" y="338"/>
                    </a:lnTo>
                    <a:lnTo>
                      <a:pt x="4" y="364"/>
                    </a:lnTo>
                    <a:lnTo>
                      <a:pt x="15" y="364"/>
                    </a:lnTo>
                    <a:lnTo>
                      <a:pt x="22" y="346"/>
                    </a:lnTo>
                    <a:lnTo>
                      <a:pt x="31" y="346"/>
                    </a:lnTo>
                    <a:lnTo>
                      <a:pt x="33" y="371"/>
                    </a:lnTo>
                    <a:lnTo>
                      <a:pt x="49" y="371"/>
                    </a:lnTo>
                    <a:lnTo>
                      <a:pt x="51" y="349"/>
                    </a:lnTo>
                    <a:lnTo>
                      <a:pt x="64" y="347"/>
                    </a:lnTo>
                    <a:lnTo>
                      <a:pt x="74" y="364"/>
                    </a:lnTo>
                    <a:lnTo>
                      <a:pt x="91" y="352"/>
                    </a:lnTo>
                    <a:lnTo>
                      <a:pt x="83" y="335"/>
                    </a:lnTo>
                    <a:lnTo>
                      <a:pt x="94" y="328"/>
                    </a:lnTo>
                    <a:lnTo>
                      <a:pt x="118" y="338"/>
                    </a:lnTo>
                    <a:lnTo>
                      <a:pt x="123" y="326"/>
                    </a:lnTo>
                    <a:lnTo>
                      <a:pt x="113" y="305"/>
                    </a:lnTo>
                    <a:lnTo>
                      <a:pt x="118" y="295"/>
                    </a:lnTo>
                    <a:lnTo>
                      <a:pt x="140" y="290"/>
                    </a:lnTo>
                    <a:lnTo>
                      <a:pt x="140" y="278"/>
                    </a:lnTo>
                    <a:lnTo>
                      <a:pt x="119" y="265"/>
                    </a:lnTo>
                    <a:lnTo>
                      <a:pt x="122" y="254"/>
                    </a:lnTo>
                    <a:lnTo>
                      <a:pt x="140" y="248"/>
                    </a:lnTo>
                    <a:lnTo>
                      <a:pt x="140" y="238"/>
                    </a:lnTo>
                    <a:lnTo>
                      <a:pt x="122" y="227"/>
                    </a:lnTo>
                    <a:lnTo>
                      <a:pt x="119" y="216"/>
                    </a:lnTo>
                    <a:lnTo>
                      <a:pt x="140" y="203"/>
                    </a:lnTo>
                    <a:lnTo>
                      <a:pt x="133" y="191"/>
                    </a:lnTo>
                    <a:lnTo>
                      <a:pt x="113" y="197"/>
                    </a:lnTo>
                    <a:lnTo>
                      <a:pt x="106" y="191"/>
                    </a:lnTo>
                    <a:lnTo>
                      <a:pt x="122" y="170"/>
                    </a:lnTo>
                    <a:lnTo>
                      <a:pt x="113" y="159"/>
                    </a:lnTo>
                    <a:lnTo>
                      <a:pt x="94" y="174"/>
                    </a:lnTo>
                    <a:lnTo>
                      <a:pt x="86" y="174"/>
                    </a:lnTo>
                    <a:lnTo>
                      <a:pt x="86" y="140"/>
                    </a:lnTo>
                    <a:lnTo>
                      <a:pt x="74" y="140"/>
                    </a:lnTo>
                    <a:lnTo>
                      <a:pt x="60" y="170"/>
                    </a:lnTo>
                    <a:lnTo>
                      <a:pt x="47" y="165"/>
                    </a:lnTo>
                    <a:lnTo>
                      <a:pt x="40" y="138"/>
                    </a:lnTo>
                    <a:lnTo>
                      <a:pt x="26" y="138"/>
                    </a:lnTo>
                    <a:lnTo>
                      <a:pt x="21" y="170"/>
                    </a:lnTo>
                    <a:lnTo>
                      <a:pt x="12" y="170"/>
                    </a:lnTo>
                    <a:lnTo>
                      <a:pt x="0" y="138"/>
                    </a:lnTo>
                    <a:lnTo>
                      <a:pt x="0" y="0"/>
                    </a:lnTo>
                    <a:lnTo>
                      <a:pt x="386" y="0"/>
                    </a:lnTo>
                    <a:lnTo>
                      <a:pt x="386" y="6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67" name="Line 109"/>
              <p:cNvSpPr>
                <a:spLocks noChangeShapeType="1"/>
              </p:cNvSpPr>
              <p:nvPr/>
            </p:nvSpPr>
            <p:spPr bwMode="auto">
              <a:xfrm>
                <a:off x="6338" y="1850"/>
                <a:ext cx="1"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20668" name="Line 110"/>
              <p:cNvSpPr>
                <a:spLocks noChangeShapeType="1"/>
              </p:cNvSpPr>
              <p:nvPr/>
            </p:nvSpPr>
            <p:spPr bwMode="auto">
              <a:xfrm>
                <a:off x="6531" y="1807"/>
                <a:ext cx="1" cy="9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20669" name="Freeform 111"/>
              <p:cNvSpPr>
                <a:spLocks/>
              </p:cNvSpPr>
              <p:nvPr/>
            </p:nvSpPr>
            <p:spPr bwMode="auto">
              <a:xfrm>
                <a:off x="6451" y="1799"/>
                <a:ext cx="80" cy="105"/>
              </a:xfrm>
              <a:custGeom>
                <a:avLst/>
                <a:gdLst>
                  <a:gd name="T0" fmla="*/ 1 w 160"/>
                  <a:gd name="T1" fmla="*/ 1 h 210"/>
                  <a:gd name="T2" fmla="*/ 1 w 160"/>
                  <a:gd name="T3" fmla="*/ 1 h 210"/>
                  <a:gd name="T4" fmla="*/ 1 w 160"/>
                  <a:gd name="T5" fmla="*/ 1 h 210"/>
                  <a:gd name="T6" fmla="*/ 1 w 160"/>
                  <a:gd name="T7" fmla="*/ 1 h 210"/>
                  <a:gd name="T8" fmla="*/ 1 w 160"/>
                  <a:gd name="T9" fmla="*/ 1 h 210"/>
                  <a:gd name="T10" fmla="*/ 1 w 160"/>
                  <a:gd name="T11" fmla="*/ 1 h 210"/>
                  <a:gd name="T12" fmla="*/ 1 w 160"/>
                  <a:gd name="T13" fmla="*/ 1 h 210"/>
                  <a:gd name="T14" fmla="*/ 1 w 160"/>
                  <a:gd name="T15" fmla="*/ 1 h 210"/>
                  <a:gd name="T16" fmla="*/ 1 w 160"/>
                  <a:gd name="T17" fmla="*/ 0 h 210"/>
                  <a:gd name="T18" fmla="*/ 1 w 160"/>
                  <a:gd name="T19" fmla="*/ 0 h 210"/>
                  <a:gd name="T20" fmla="*/ 1 w 160"/>
                  <a:gd name="T21" fmla="*/ 1 h 210"/>
                  <a:gd name="T22" fmla="*/ 1 w 160"/>
                  <a:gd name="T23" fmla="*/ 1 h 210"/>
                  <a:gd name="T24" fmla="*/ 1 w 160"/>
                  <a:gd name="T25" fmla="*/ 1 h 210"/>
                  <a:gd name="T26" fmla="*/ 1 w 160"/>
                  <a:gd name="T27" fmla="*/ 1 h 210"/>
                  <a:gd name="T28" fmla="*/ 1 w 160"/>
                  <a:gd name="T29" fmla="*/ 1 h 210"/>
                  <a:gd name="T30" fmla="*/ 1 w 160"/>
                  <a:gd name="T31" fmla="*/ 1 h 210"/>
                  <a:gd name="T32" fmla="*/ 0 w 160"/>
                  <a:gd name="T33" fmla="*/ 1 h 210"/>
                  <a:gd name="T34" fmla="*/ 0 w 160"/>
                  <a:gd name="T35" fmla="*/ 1 h 210"/>
                  <a:gd name="T36" fmla="*/ 1 w 160"/>
                  <a:gd name="T37" fmla="*/ 1 h 210"/>
                  <a:gd name="T38" fmla="*/ 1 w 160"/>
                  <a:gd name="T39" fmla="*/ 1 h 210"/>
                  <a:gd name="T40" fmla="*/ 1 w 160"/>
                  <a:gd name="T41" fmla="*/ 1 h 210"/>
                  <a:gd name="T42" fmla="*/ 1 w 160"/>
                  <a:gd name="T43" fmla="*/ 1 h 210"/>
                  <a:gd name="T44" fmla="*/ 1 w 160"/>
                  <a:gd name="T45" fmla="*/ 1 h 210"/>
                  <a:gd name="T46" fmla="*/ 1 w 160"/>
                  <a:gd name="T47" fmla="*/ 1 h 210"/>
                  <a:gd name="T48" fmla="*/ 1 w 160"/>
                  <a:gd name="T49" fmla="*/ 1 h 210"/>
                  <a:gd name="T50" fmla="*/ 1 w 160"/>
                  <a:gd name="T51" fmla="*/ 1 h 210"/>
                  <a:gd name="T52" fmla="*/ 1 w 160"/>
                  <a:gd name="T53" fmla="*/ 1 h 210"/>
                  <a:gd name="T54" fmla="*/ 1 w 160"/>
                  <a:gd name="T55" fmla="*/ 1 h 210"/>
                  <a:gd name="T56" fmla="*/ 1 w 160"/>
                  <a:gd name="T57" fmla="*/ 1 h 210"/>
                  <a:gd name="T58" fmla="*/ 1 w 160"/>
                  <a:gd name="T59" fmla="*/ 1 h 210"/>
                  <a:gd name="T60" fmla="*/ 1 w 160"/>
                  <a:gd name="T61" fmla="*/ 1 h 210"/>
                  <a:gd name="T62" fmla="*/ 1 w 160"/>
                  <a:gd name="T63" fmla="*/ 1 h 210"/>
                  <a:gd name="T64" fmla="*/ 1 w 160"/>
                  <a:gd name="T65" fmla="*/ 1 h 210"/>
                  <a:gd name="T66" fmla="*/ 1 w 160"/>
                  <a:gd name="T67" fmla="*/ 1 h 210"/>
                  <a:gd name="T68" fmla="*/ 1 w 160"/>
                  <a:gd name="T69" fmla="*/ 1 h 210"/>
                  <a:gd name="T70" fmla="*/ 1 w 160"/>
                  <a:gd name="T71" fmla="*/ 1 h 210"/>
                  <a:gd name="T72" fmla="*/ 1 w 160"/>
                  <a:gd name="T73" fmla="*/ 1 h 210"/>
                  <a:gd name="T74" fmla="*/ 1 w 160"/>
                  <a:gd name="T75" fmla="*/ 1 h 210"/>
                  <a:gd name="T76" fmla="*/ 1 w 160"/>
                  <a:gd name="T77" fmla="*/ 1 h 210"/>
                  <a:gd name="T78" fmla="*/ 1 w 160"/>
                  <a:gd name="T79" fmla="*/ 1 h 210"/>
                  <a:gd name="T80" fmla="*/ 1 w 160"/>
                  <a:gd name="T81" fmla="*/ 1 h 2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10"/>
                  <a:gd name="T125" fmla="*/ 160 w 160"/>
                  <a:gd name="T126" fmla="*/ 210 h 2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10">
                    <a:moveTo>
                      <a:pt x="160" y="52"/>
                    </a:moveTo>
                    <a:lnTo>
                      <a:pt x="155" y="40"/>
                    </a:lnTo>
                    <a:lnTo>
                      <a:pt x="148" y="30"/>
                    </a:lnTo>
                    <a:lnTo>
                      <a:pt x="139" y="21"/>
                    </a:lnTo>
                    <a:lnTo>
                      <a:pt x="130" y="13"/>
                    </a:lnTo>
                    <a:lnTo>
                      <a:pt x="120" y="7"/>
                    </a:lnTo>
                    <a:lnTo>
                      <a:pt x="109" y="4"/>
                    </a:lnTo>
                    <a:lnTo>
                      <a:pt x="98" y="1"/>
                    </a:lnTo>
                    <a:lnTo>
                      <a:pt x="87" y="0"/>
                    </a:lnTo>
                    <a:lnTo>
                      <a:pt x="73" y="0"/>
                    </a:lnTo>
                    <a:lnTo>
                      <a:pt x="59" y="4"/>
                    </a:lnTo>
                    <a:lnTo>
                      <a:pt x="43" y="13"/>
                    </a:lnTo>
                    <a:lnTo>
                      <a:pt x="29" y="27"/>
                    </a:lnTo>
                    <a:lnTo>
                      <a:pt x="16" y="42"/>
                    </a:lnTo>
                    <a:lnTo>
                      <a:pt x="7" y="60"/>
                    </a:lnTo>
                    <a:lnTo>
                      <a:pt x="1" y="81"/>
                    </a:lnTo>
                    <a:lnTo>
                      <a:pt x="0" y="104"/>
                    </a:lnTo>
                    <a:lnTo>
                      <a:pt x="0" y="119"/>
                    </a:lnTo>
                    <a:lnTo>
                      <a:pt x="4" y="135"/>
                    </a:lnTo>
                    <a:lnTo>
                      <a:pt x="9" y="153"/>
                    </a:lnTo>
                    <a:lnTo>
                      <a:pt x="18" y="170"/>
                    </a:lnTo>
                    <a:lnTo>
                      <a:pt x="29" y="185"/>
                    </a:lnTo>
                    <a:lnTo>
                      <a:pt x="45" y="198"/>
                    </a:lnTo>
                    <a:lnTo>
                      <a:pt x="63" y="206"/>
                    </a:lnTo>
                    <a:lnTo>
                      <a:pt x="84" y="210"/>
                    </a:lnTo>
                    <a:lnTo>
                      <a:pt x="95" y="209"/>
                    </a:lnTo>
                    <a:lnTo>
                      <a:pt x="105" y="207"/>
                    </a:lnTo>
                    <a:lnTo>
                      <a:pt x="115" y="203"/>
                    </a:lnTo>
                    <a:lnTo>
                      <a:pt x="127" y="198"/>
                    </a:lnTo>
                    <a:lnTo>
                      <a:pt x="136" y="191"/>
                    </a:lnTo>
                    <a:lnTo>
                      <a:pt x="145" y="182"/>
                    </a:lnTo>
                    <a:lnTo>
                      <a:pt x="154" y="171"/>
                    </a:lnTo>
                    <a:lnTo>
                      <a:pt x="160" y="159"/>
                    </a:lnTo>
                    <a:lnTo>
                      <a:pt x="160" y="146"/>
                    </a:lnTo>
                    <a:lnTo>
                      <a:pt x="160" y="132"/>
                    </a:lnTo>
                    <a:lnTo>
                      <a:pt x="160" y="119"/>
                    </a:lnTo>
                    <a:lnTo>
                      <a:pt x="160" y="104"/>
                    </a:lnTo>
                    <a:lnTo>
                      <a:pt x="160" y="90"/>
                    </a:lnTo>
                    <a:lnTo>
                      <a:pt x="160" y="78"/>
                    </a:lnTo>
                    <a:lnTo>
                      <a:pt x="160" y="64"/>
                    </a:lnTo>
                    <a:lnTo>
                      <a:pt x="16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70" name="Freeform 112"/>
              <p:cNvSpPr>
                <a:spLocks/>
              </p:cNvSpPr>
              <p:nvPr/>
            </p:nvSpPr>
            <p:spPr bwMode="auto">
              <a:xfrm>
                <a:off x="6451" y="1799"/>
                <a:ext cx="80" cy="105"/>
              </a:xfrm>
              <a:custGeom>
                <a:avLst/>
                <a:gdLst>
                  <a:gd name="T0" fmla="*/ 1 w 160"/>
                  <a:gd name="T1" fmla="*/ 1 h 210"/>
                  <a:gd name="T2" fmla="*/ 1 w 160"/>
                  <a:gd name="T3" fmla="*/ 1 h 210"/>
                  <a:gd name="T4" fmla="*/ 1 w 160"/>
                  <a:gd name="T5" fmla="*/ 1 h 210"/>
                  <a:gd name="T6" fmla="*/ 1 w 160"/>
                  <a:gd name="T7" fmla="*/ 1 h 210"/>
                  <a:gd name="T8" fmla="*/ 1 w 160"/>
                  <a:gd name="T9" fmla="*/ 1 h 210"/>
                  <a:gd name="T10" fmla="*/ 1 w 160"/>
                  <a:gd name="T11" fmla="*/ 1 h 210"/>
                  <a:gd name="T12" fmla="*/ 1 w 160"/>
                  <a:gd name="T13" fmla="*/ 1 h 210"/>
                  <a:gd name="T14" fmla="*/ 1 w 160"/>
                  <a:gd name="T15" fmla="*/ 1 h 210"/>
                  <a:gd name="T16" fmla="*/ 1 w 160"/>
                  <a:gd name="T17" fmla="*/ 1 h 210"/>
                  <a:gd name="T18" fmla="*/ 1 w 160"/>
                  <a:gd name="T19" fmla="*/ 0 h 210"/>
                  <a:gd name="T20" fmla="*/ 1 w 160"/>
                  <a:gd name="T21" fmla="*/ 0 h 210"/>
                  <a:gd name="T22" fmla="*/ 1 w 160"/>
                  <a:gd name="T23" fmla="*/ 0 h 210"/>
                  <a:gd name="T24" fmla="*/ 1 w 160"/>
                  <a:gd name="T25" fmla="*/ 1 h 210"/>
                  <a:gd name="T26" fmla="*/ 1 w 160"/>
                  <a:gd name="T27" fmla="*/ 1 h 210"/>
                  <a:gd name="T28" fmla="*/ 1 w 160"/>
                  <a:gd name="T29" fmla="*/ 1 h 210"/>
                  <a:gd name="T30" fmla="*/ 1 w 160"/>
                  <a:gd name="T31" fmla="*/ 1 h 210"/>
                  <a:gd name="T32" fmla="*/ 1 w 160"/>
                  <a:gd name="T33" fmla="*/ 1 h 210"/>
                  <a:gd name="T34" fmla="*/ 1 w 160"/>
                  <a:gd name="T35" fmla="*/ 1 h 210"/>
                  <a:gd name="T36" fmla="*/ 0 w 160"/>
                  <a:gd name="T37" fmla="*/ 1 h 210"/>
                  <a:gd name="T38" fmla="*/ 0 w 160"/>
                  <a:gd name="T39" fmla="*/ 1 h 210"/>
                  <a:gd name="T40" fmla="*/ 0 w 160"/>
                  <a:gd name="T41" fmla="*/ 1 h 210"/>
                  <a:gd name="T42" fmla="*/ 1 w 160"/>
                  <a:gd name="T43" fmla="*/ 1 h 210"/>
                  <a:gd name="T44" fmla="*/ 1 w 160"/>
                  <a:gd name="T45" fmla="*/ 1 h 210"/>
                  <a:gd name="T46" fmla="*/ 1 w 160"/>
                  <a:gd name="T47" fmla="*/ 1 h 210"/>
                  <a:gd name="T48" fmla="*/ 1 w 160"/>
                  <a:gd name="T49" fmla="*/ 1 h 210"/>
                  <a:gd name="T50" fmla="*/ 1 w 160"/>
                  <a:gd name="T51" fmla="*/ 1 h 210"/>
                  <a:gd name="T52" fmla="*/ 1 w 160"/>
                  <a:gd name="T53" fmla="*/ 1 h 210"/>
                  <a:gd name="T54" fmla="*/ 1 w 160"/>
                  <a:gd name="T55" fmla="*/ 1 h 210"/>
                  <a:gd name="T56" fmla="*/ 1 w 160"/>
                  <a:gd name="T57" fmla="*/ 1 h 210"/>
                  <a:gd name="T58" fmla="*/ 1 w 160"/>
                  <a:gd name="T59" fmla="*/ 1 h 210"/>
                  <a:gd name="T60" fmla="*/ 1 w 160"/>
                  <a:gd name="T61" fmla="*/ 1 h 210"/>
                  <a:gd name="T62" fmla="*/ 1 w 160"/>
                  <a:gd name="T63" fmla="*/ 1 h 210"/>
                  <a:gd name="T64" fmla="*/ 1 w 160"/>
                  <a:gd name="T65" fmla="*/ 1 h 210"/>
                  <a:gd name="T66" fmla="*/ 1 w 160"/>
                  <a:gd name="T67" fmla="*/ 1 h 210"/>
                  <a:gd name="T68" fmla="*/ 1 w 160"/>
                  <a:gd name="T69" fmla="*/ 1 h 210"/>
                  <a:gd name="T70" fmla="*/ 1 w 160"/>
                  <a:gd name="T71" fmla="*/ 1 h 210"/>
                  <a:gd name="T72" fmla="*/ 1 w 160"/>
                  <a:gd name="T73" fmla="*/ 1 h 210"/>
                  <a:gd name="T74" fmla="*/ 1 w 160"/>
                  <a:gd name="T75" fmla="*/ 1 h 210"/>
                  <a:gd name="T76" fmla="*/ 1 w 160"/>
                  <a:gd name="T77" fmla="*/ 1 h 210"/>
                  <a:gd name="T78" fmla="*/ 1 w 160"/>
                  <a:gd name="T79" fmla="*/ 1 h 210"/>
                  <a:gd name="T80" fmla="*/ 1 w 160"/>
                  <a:gd name="T81" fmla="*/ 1 h 210"/>
                  <a:gd name="T82" fmla="*/ 1 w 160"/>
                  <a:gd name="T83" fmla="*/ 1 h 210"/>
                  <a:gd name="T84" fmla="*/ 1 w 160"/>
                  <a:gd name="T85" fmla="*/ 1 h 210"/>
                  <a:gd name="T86" fmla="*/ 1 w 160"/>
                  <a:gd name="T87" fmla="*/ 1 h 210"/>
                  <a:gd name="T88" fmla="*/ 1 w 160"/>
                  <a:gd name="T89" fmla="*/ 1 h 210"/>
                  <a:gd name="T90" fmla="*/ 1 w 160"/>
                  <a:gd name="T91" fmla="*/ 1 h 21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
                  <a:gd name="T139" fmla="*/ 0 h 210"/>
                  <a:gd name="T140" fmla="*/ 160 w 160"/>
                  <a:gd name="T141" fmla="*/ 210 h 21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 h="210">
                    <a:moveTo>
                      <a:pt x="160" y="52"/>
                    </a:moveTo>
                    <a:lnTo>
                      <a:pt x="160" y="52"/>
                    </a:lnTo>
                    <a:lnTo>
                      <a:pt x="155" y="40"/>
                    </a:lnTo>
                    <a:lnTo>
                      <a:pt x="148" y="30"/>
                    </a:lnTo>
                    <a:lnTo>
                      <a:pt x="139" y="21"/>
                    </a:lnTo>
                    <a:lnTo>
                      <a:pt x="130" y="13"/>
                    </a:lnTo>
                    <a:lnTo>
                      <a:pt x="120" y="7"/>
                    </a:lnTo>
                    <a:lnTo>
                      <a:pt x="109" y="4"/>
                    </a:lnTo>
                    <a:lnTo>
                      <a:pt x="98" y="1"/>
                    </a:lnTo>
                    <a:lnTo>
                      <a:pt x="87" y="0"/>
                    </a:lnTo>
                    <a:lnTo>
                      <a:pt x="73" y="0"/>
                    </a:lnTo>
                    <a:lnTo>
                      <a:pt x="59" y="4"/>
                    </a:lnTo>
                    <a:lnTo>
                      <a:pt x="43" y="13"/>
                    </a:lnTo>
                    <a:lnTo>
                      <a:pt x="29" y="27"/>
                    </a:lnTo>
                    <a:lnTo>
                      <a:pt x="16" y="42"/>
                    </a:lnTo>
                    <a:lnTo>
                      <a:pt x="7" y="60"/>
                    </a:lnTo>
                    <a:lnTo>
                      <a:pt x="1" y="81"/>
                    </a:lnTo>
                    <a:lnTo>
                      <a:pt x="0" y="104"/>
                    </a:lnTo>
                    <a:lnTo>
                      <a:pt x="0" y="119"/>
                    </a:lnTo>
                    <a:lnTo>
                      <a:pt x="4" y="135"/>
                    </a:lnTo>
                    <a:lnTo>
                      <a:pt x="9" y="153"/>
                    </a:lnTo>
                    <a:lnTo>
                      <a:pt x="18" y="170"/>
                    </a:lnTo>
                    <a:lnTo>
                      <a:pt x="29" y="185"/>
                    </a:lnTo>
                    <a:lnTo>
                      <a:pt x="45" y="198"/>
                    </a:lnTo>
                    <a:lnTo>
                      <a:pt x="63" y="206"/>
                    </a:lnTo>
                    <a:lnTo>
                      <a:pt x="84" y="210"/>
                    </a:lnTo>
                    <a:lnTo>
                      <a:pt x="95" y="209"/>
                    </a:lnTo>
                    <a:lnTo>
                      <a:pt x="105" y="207"/>
                    </a:lnTo>
                    <a:lnTo>
                      <a:pt x="115" y="203"/>
                    </a:lnTo>
                    <a:lnTo>
                      <a:pt x="127" y="198"/>
                    </a:lnTo>
                    <a:lnTo>
                      <a:pt x="136" y="191"/>
                    </a:lnTo>
                    <a:lnTo>
                      <a:pt x="145" y="182"/>
                    </a:lnTo>
                    <a:lnTo>
                      <a:pt x="154" y="171"/>
                    </a:lnTo>
                    <a:lnTo>
                      <a:pt x="160" y="159"/>
                    </a:lnTo>
                    <a:lnTo>
                      <a:pt x="160" y="146"/>
                    </a:lnTo>
                    <a:lnTo>
                      <a:pt x="160" y="132"/>
                    </a:lnTo>
                    <a:lnTo>
                      <a:pt x="160" y="119"/>
                    </a:lnTo>
                    <a:lnTo>
                      <a:pt x="160" y="104"/>
                    </a:lnTo>
                    <a:lnTo>
                      <a:pt x="160" y="90"/>
                    </a:lnTo>
                    <a:lnTo>
                      <a:pt x="160" y="78"/>
                    </a:lnTo>
                    <a:lnTo>
                      <a:pt x="160" y="64"/>
                    </a:lnTo>
                    <a:lnTo>
                      <a:pt x="160" y="5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71" name="Freeform 113"/>
              <p:cNvSpPr>
                <a:spLocks/>
              </p:cNvSpPr>
              <p:nvPr/>
            </p:nvSpPr>
            <p:spPr bwMode="auto">
              <a:xfrm>
                <a:off x="6338" y="1834"/>
                <a:ext cx="44" cy="60"/>
              </a:xfrm>
              <a:custGeom>
                <a:avLst/>
                <a:gdLst>
                  <a:gd name="T0" fmla="*/ 0 w 88"/>
                  <a:gd name="T1" fmla="*/ 1 h 119"/>
                  <a:gd name="T2" fmla="*/ 1 w 88"/>
                  <a:gd name="T3" fmla="*/ 1 h 119"/>
                  <a:gd name="T4" fmla="*/ 1 w 88"/>
                  <a:gd name="T5" fmla="*/ 1 h 119"/>
                  <a:gd name="T6" fmla="*/ 1 w 88"/>
                  <a:gd name="T7" fmla="*/ 1 h 119"/>
                  <a:gd name="T8" fmla="*/ 1 w 88"/>
                  <a:gd name="T9" fmla="*/ 1 h 119"/>
                  <a:gd name="T10" fmla="*/ 1 w 88"/>
                  <a:gd name="T11" fmla="*/ 1 h 119"/>
                  <a:gd name="T12" fmla="*/ 1 w 88"/>
                  <a:gd name="T13" fmla="*/ 1 h 119"/>
                  <a:gd name="T14" fmla="*/ 1 w 88"/>
                  <a:gd name="T15" fmla="*/ 0 h 119"/>
                  <a:gd name="T16" fmla="*/ 1 w 88"/>
                  <a:gd name="T17" fmla="*/ 0 h 119"/>
                  <a:gd name="T18" fmla="*/ 1 w 88"/>
                  <a:gd name="T19" fmla="*/ 0 h 119"/>
                  <a:gd name="T20" fmla="*/ 1 w 88"/>
                  <a:gd name="T21" fmla="*/ 1 h 119"/>
                  <a:gd name="T22" fmla="*/ 1 w 88"/>
                  <a:gd name="T23" fmla="*/ 1 h 119"/>
                  <a:gd name="T24" fmla="*/ 1 w 88"/>
                  <a:gd name="T25" fmla="*/ 1 h 119"/>
                  <a:gd name="T26" fmla="*/ 1 w 88"/>
                  <a:gd name="T27" fmla="*/ 1 h 119"/>
                  <a:gd name="T28" fmla="*/ 1 w 88"/>
                  <a:gd name="T29" fmla="*/ 1 h 119"/>
                  <a:gd name="T30" fmla="*/ 1 w 88"/>
                  <a:gd name="T31" fmla="*/ 1 h 119"/>
                  <a:gd name="T32" fmla="*/ 1 w 88"/>
                  <a:gd name="T33" fmla="*/ 1 h 119"/>
                  <a:gd name="T34" fmla="*/ 1 w 88"/>
                  <a:gd name="T35" fmla="*/ 1 h 119"/>
                  <a:gd name="T36" fmla="*/ 1 w 88"/>
                  <a:gd name="T37" fmla="*/ 1 h 119"/>
                  <a:gd name="T38" fmla="*/ 1 w 88"/>
                  <a:gd name="T39" fmla="*/ 1 h 119"/>
                  <a:gd name="T40" fmla="*/ 1 w 88"/>
                  <a:gd name="T41" fmla="*/ 1 h 119"/>
                  <a:gd name="T42" fmla="*/ 1 w 88"/>
                  <a:gd name="T43" fmla="*/ 1 h 119"/>
                  <a:gd name="T44" fmla="*/ 1 w 88"/>
                  <a:gd name="T45" fmla="*/ 1 h 119"/>
                  <a:gd name="T46" fmla="*/ 1 w 88"/>
                  <a:gd name="T47" fmla="*/ 1 h 119"/>
                  <a:gd name="T48" fmla="*/ 1 w 88"/>
                  <a:gd name="T49" fmla="*/ 1 h 119"/>
                  <a:gd name="T50" fmla="*/ 1 w 88"/>
                  <a:gd name="T51" fmla="*/ 1 h 119"/>
                  <a:gd name="T52" fmla="*/ 1 w 88"/>
                  <a:gd name="T53" fmla="*/ 1 h 119"/>
                  <a:gd name="T54" fmla="*/ 1 w 88"/>
                  <a:gd name="T55" fmla="*/ 1 h 119"/>
                  <a:gd name="T56" fmla="*/ 1 w 88"/>
                  <a:gd name="T57" fmla="*/ 1 h 119"/>
                  <a:gd name="T58" fmla="*/ 1 w 88"/>
                  <a:gd name="T59" fmla="*/ 1 h 119"/>
                  <a:gd name="T60" fmla="*/ 1 w 88"/>
                  <a:gd name="T61" fmla="*/ 1 h 119"/>
                  <a:gd name="T62" fmla="*/ 1 w 88"/>
                  <a:gd name="T63" fmla="*/ 1 h 119"/>
                  <a:gd name="T64" fmla="*/ 0 w 88"/>
                  <a:gd name="T65" fmla="*/ 1 h 119"/>
                  <a:gd name="T66" fmla="*/ 0 w 88"/>
                  <a:gd name="T67" fmla="*/ 1 h 119"/>
                  <a:gd name="T68" fmla="*/ 0 w 88"/>
                  <a:gd name="T69" fmla="*/ 1 h 119"/>
                  <a:gd name="T70" fmla="*/ 0 w 88"/>
                  <a:gd name="T71" fmla="*/ 1 h 119"/>
                  <a:gd name="T72" fmla="*/ 0 w 88"/>
                  <a:gd name="T73" fmla="*/ 1 h 119"/>
                  <a:gd name="T74" fmla="*/ 0 w 88"/>
                  <a:gd name="T75" fmla="*/ 1 h 119"/>
                  <a:gd name="T76" fmla="*/ 0 w 88"/>
                  <a:gd name="T77" fmla="*/ 1 h 119"/>
                  <a:gd name="T78" fmla="*/ 0 w 88"/>
                  <a:gd name="T79" fmla="*/ 1 h 119"/>
                  <a:gd name="T80" fmla="*/ 0 w 88"/>
                  <a:gd name="T81" fmla="*/ 1 h 1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
                  <a:gd name="T124" fmla="*/ 0 h 119"/>
                  <a:gd name="T125" fmla="*/ 88 w 88"/>
                  <a:gd name="T126" fmla="*/ 119 h 1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 h="119">
                    <a:moveTo>
                      <a:pt x="0" y="32"/>
                    </a:moveTo>
                    <a:lnTo>
                      <a:pt x="3" y="24"/>
                    </a:lnTo>
                    <a:lnTo>
                      <a:pt x="6" y="18"/>
                    </a:lnTo>
                    <a:lnTo>
                      <a:pt x="12" y="14"/>
                    </a:lnTo>
                    <a:lnTo>
                      <a:pt x="17" y="9"/>
                    </a:lnTo>
                    <a:lnTo>
                      <a:pt x="22" y="5"/>
                    </a:lnTo>
                    <a:lnTo>
                      <a:pt x="28" y="2"/>
                    </a:lnTo>
                    <a:lnTo>
                      <a:pt x="35" y="0"/>
                    </a:lnTo>
                    <a:lnTo>
                      <a:pt x="41" y="0"/>
                    </a:lnTo>
                    <a:lnTo>
                      <a:pt x="50" y="0"/>
                    </a:lnTo>
                    <a:lnTo>
                      <a:pt x="58" y="3"/>
                    </a:lnTo>
                    <a:lnTo>
                      <a:pt x="67" y="9"/>
                    </a:lnTo>
                    <a:lnTo>
                      <a:pt x="74" y="17"/>
                    </a:lnTo>
                    <a:lnTo>
                      <a:pt x="81" y="26"/>
                    </a:lnTo>
                    <a:lnTo>
                      <a:pt x="85" y="37"/>
                    </a:lnTo>
                    <a:lnTo>
                      <a:pt x="88" y="49"/>
                    </a:lnTo>
                    <a:lnTo>
                      <a:pt x="88" y="61"/>
                    </a:lnTo>
                    <a:lnTo>
                      <a:pt x="88" y="70"/>
                    </a:lnTo>
                    <a:lnTo>
                      <a:pt x="86" y="79"/>
                    </a:lnTo>
                    <a:lnTo>
                      <a:pt x="83" y="88"/>
                    </a:lnTo>
                    <a:lnTo>
                      <a:pt x="78" y="98"/>
                    </a:lnTo>
                    <a:lnTo>
                      <a:pt x="71" y="106"/>
                    </a:lnTo>
                    <a:lnTo>
                      <a:pt x="63" y="113"/>
                    </a:lnTo>
                    <a:lnTo>
                      <a:pt x="53" y="118"/>
                    </a:lnTo>
                    <a:lnTo>
                      <a:pt x="41" y="119"/>
                    </a:lnTo>
                    <a:lnTo>
                      <a:pt x="36" y="119"/>
                    </a:lnTo>
                    <a:lnTo>
                      <a:pt x="30" y="118"/>
                    </a:lnTo>
                    <a:lnTo>
                      <a:pt x="24" y="115"/>
                    </a:lnTo>
                    <a:lnTo>
                      <a:pt x="19" y="112"/>
                    </a:lnTo>
                    <a:lnTo>
                      <a:pt x="14" y="107"/>
                    </a:lnTo>
                    <a:lnTo>
                      <a:pt x="9" y="103"/>
                    </a:lnTo>
                    <a:lnTo>
                      <a:pt x="4" y="95"/>
                    </a:lnTo>
                    <a:lnTo>
                      <a:pt x="0" y="88"/>
                    </a:lnTo>
                    <a:lnTo>
                      <a:pt x="0" y="80"/>
                    </a:lnTo>
                    <a:lnTo>
                      <a:pt x="0" y="73"/>
                    </a:lnTo>
                    <a:lnTo>
                      <a:pt x="0" y="65"/>
                    </a:lnTo>
                    <a:lnTo>
                      <a:pt x="0" y="59"/>
                    </a:lnTo>
                    <a:lnTo>
                      <a:pt x="0" y="52"/>
                    </a:lnTo>
                    <a:lnTo>
                      <a:pt x="0" y="46"/>
                    </a:lnTo>
                    <a:lnTo>
                      <a:pt x="0" y="38"/>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72" name="Freeform 114"/>
              <p:cNvSpPr>
                <a:spLocks/>
              </p:cNvSpPr>
              <p:nvPr/>
            </p:nvSpPr>
            <p:spPr bwMode="auto">
              <a:xfrm>
                <a:off x="6338" y="1834"/>
                <a:ext cx="44" cy="60"/>
              </a:xfrm>
              <a:custGeom>
                <a:avLst/>
                <a:gdLst>
                  <a:gd name="T0" fmla="*/ 0 w 88"/>
                  <a:gd name="T1" fmla="*/ 1 h 119"/>
                  <a:gd name="T2" fmla="*/ 0 w 88"/>
                  <a:gd name="T3" fmla="*/ 1 h 119"/>
                  <a:gd name="T4" fmla="*/ 1 w 88"/>
                  <a:gd name="T5" fmla="*/ 1 h 119"/>
                  <a:gd name="T6" fmla="*/ 1 w 88"/>
                  <a:gd name="T7" fmla="*/ 1 h 119"/>
                  <a:gd name="T8" fmla="*/ 1 w 88"/>
                  <a:gd name="T9" fmla="*/ 1 h 119"/>
                  <a:gd name="T10" fmla="*/ 1 w 88"/>
                  <a:gd name="T11" fmla="*/ 1 h 119"/>
                  <a:gd name="T12" fmla="*/ 1 w 88"/>
                  <a:gd name="T13" fmla="*/ 1 h 119"/>
                  <a:gd name="T14" fmla="*/ 1 w 88"/>
                  <a:gd name="T15" fmla="*/ 1 h 119"/>
                  <a:gd name="T16" fmla="*/ 1 w 88"/>
                  <a:gd name="T17" fmla="*/ 0 h 119"/>
                  <a:gd name="T18" fmla="*/ 1 w 88"/>
                  <a:gd name="T19" fmla="*/ 0 h 119"/>
                  <a:gd name="T20" fmla="*/ 1 w 88"/>
                  <a:gd name="T21" fmla="*/ 0 h 119"/>
                  <a:gd name="T22" fmla="*/ 1 w 88"/>
                  <a:gd name="T23" fmla="*/ 0 h 119"/>
                  <a:gd name="T24" fmla="*/ 1 w 88"/>
                  <a:gd name="T25" fmla="*/ 1 h 119"/>
                  <a:gd name="T26" fmla="*/ 1 w 88"/>
                  <a:gd name="T27" fmla="*/ 1 h 119"/>
                  <a:gd name="T28" fmla="*/ 1 w 88"/>
                  <a:gd name="T29" fmla="*/ 1 h 119"/>
                  <a:gd name="T30" fmla="*/ 1 w 88"/>
                  <a:gd name="T31" fmla="*/ 1 h 119"/>
                  <a:gd name="T32" fmla="*/ 1 w 88"/>
                  <a:gd name="T33" fmla="*/ 1 h 119"/>
                  <a:gd name="T34" fmla="*/ 1 w 88"/>
                  <a:gd name="T35" fmla="*/ 1 h 119"/>
                  <a:gd name="T36" fmla="*/ 1 w 88"/>
                  <a:gd name="T37" fmla="*/ 1 h 119"/>
                  <a:gd name="T38" fmla="*/ 1 w 88"/>
                  <a:gd name="T39" fmla="*/ 1 h 119"/>
                  <a:gd name="T40" fmla="*/ 1 w 88"/>
                  <a:gd name="T41" fmla="*/ 1 h 119"/>
                  <a:gd name="T42" fmla="*/ 1 w 88"/>
                  <a:gd name="T43" fmla="*/ 1 h 119"/>
                  <a:gd name="T44" fmla="*/ 1 w 88"/>
                  <a:gd name="T45" fmla="*/ 1 h 119"/>
                  <a:gd name="T46" fmla="*/ 1 w 88"/>
                  <a:gd name="T47" fmla="*/ 1 h 119"/>
                  <a:gd name="T48" fmla="*/ 1 w 88"/>
                  <a:gd name="T49" fmla="*/ 1 h 119"/>
                  <a:gd name="T50" fmla="*/ 1 w 88"/>
                  <a:gd name="T51" fmla="*/ 1 h 119"/>
                  <a:gd name="T52" fmla="*/ 1 w 88"/>
                  <a:gd name="T53" fmla="*/ 1 h 119"/>
                  <a:gd name="T54" fmla="*/ 1 w 88"/>
                  <a:gd name="T55" fmla="*/ 1 h 119"/>
                  <a:gd name="T56" fmla="*/ 1 w 88"/>
                  <a:gd name="T57" fmla="*/ 1 h 119"/>
                  <a:gd name="T58" fmla="*/ 1 w 88"/>
                  <a:gd name="T59" fmla="*/ 1 h 119"/>
                  <a:gd name="T60" fmla="*/ 1 w 88"/>
                  <a:gd name="T61" fmla="*/ 1 h 119"/>
                  <a:gd name="T62" fmla="*/ 1 w 88"/>
                  <a:gd name="T63" fmla="*/ 1 h 119"/>
                  <a:gd name="T64" fmla="*/ 1 w 88"/>
                  <a:gd name="T65" fmla="*/ 1 h 119"/>
                  <a:gd name="T66" fmla="*/ 1 w 88"/>
                  <a:gd name="T67" fmla="*/ 1 h 119"/>
                  <a:gd name="T68" fmla="*/ 1 w 88"/>
                  <a:gd name="T69" fmla="*/ 1 h 119"/>
                  <a:gd name="T70" fmla="*/ 1 w 88"/>
                  <a:gd name="T71" fmla="*/ 1 h 119"/>
                  <a:gd name="T72" fmla="*/ 0 w 88"/>
                  <a:gd name="T73" fmla="*/ 1 h 119"/>
                  <a:gd name="T74" fmla="*/ 0 w 88"/>
                  <a:gd name="T75" fmla="*/ 1 h 119"/>
                  <a:gd name="T76" fmla="*/ 0 w 88"/>
                  <a:gd name="T77" fmla="*/ 1 h 119"/>
                  <a:gd name="T78" fmla="*/ 0 w 88"/>
                  <a:gd name="T79" fmla="*/ 1 h 119"/>
                  <a:gd name="T80" fmla="*/ 0 w 88"/>
                  <a:gd name="T81" fmla="*/ 1 h 119"/>
                  <a:gd name="T82" fmla="*/ 0 w 88"/>
                  <a:gd name="T83" fmla="*/ 1 h 119"/>
                  <a:gd name="T84" fmla="*/ 0 w 88"/>
                  <a:gd name="T85" fmla="*/ 1 h 119"/>
                  <a:gd name="T86" fmla="*/ 0 w 88"/>
                  <a:gd name="T87" fmla="*/ 1 h 119"/>
                  <a:gd name="T88" fmla="*/ 0 w 88"/>
                  <a:gd name="T89" fmla="*/ 1 h 119"/>
                  <a:gd name="T90" fmla="*/ 0 w 88"/>
                  <a:gd name="T91" fmla="*/ 1 h 1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119"/>
                  <a:gd name="T140" fmla="*/ 88 w 88"/>
                  <a:gd name="T141" fmla="*/ 119 h 1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119">
                    <a:moveTo>
                      <a:pt x="0" y="32"/>
                    </a:moveTo>
                    <a:lnTo>
                      <a:pt x="0" y="32"/>
                    </a:lnTo>
                    <a:lnTo>
                      <a:pt x="3" y="24"/>
                    </a:lnTo>
                    <a:lnTo>
                      <a:pt x="6" y="18"/>
                    </a:lnTo>
                    <a:lnTo>
                      <a:pt x="12" y="14"/>
                    </a:lnTo>
                    <a:lnTo>
                      <a:pt x="17" y="9"/>
                    </a:lnTo>
                    <a:lnTo>
                      <a:pt x="22" y="5"/>
                    </a:lnTo>
                    <a:lnTo>
                      <a:pt x="28" y="2"/>
                    </a:lnTo>
                    <a:lnTo>
                      <a:pt x="35" y="0"/>
                    </a:lnTo>
                    <a:lnTo>
                      <a:pt x="41" y="0"/>
                    </a:lnTo>
                    <a:lnTo>
                      <a:pt x="50" y="0"/>
                    </a:lnTo>
                    <a:lnTo>
                      <a:pt x="58" y="3"/>
                    </a:lnTo>
                    <a:lnTo>
                      <a:pt x="67" y="9"/>
                    </a:lnTo>
                    <a:lnTo>
                      <a:pt x="74" y="17"/>
                    </a:lnTo>
                    <a:lnTo>
                      <a:pt x="81" y="26"/>
                    </a:lnTo>
                    <a:lnTo>
                      <a:pt x="85" y="37"/>
                    </a:lnTo>
                    <a:lnTo>
                      <a:pt x="88" y="49"/>
                    </a:lnTo>
                    <a:lnTo>
                      <a:pt x="88" y="61"/>
                    </a:lnTo>
                    <a:lnTo>
                      <a:pt x="88" y="70"/>
                    </a:lnTo>
                    <a:lnTo>
                      <a:pt x="86" y="79"/>
                    </a:lnTo>
                    <a:lnTo>
                      <a:pt x="83" y="88"/>
                    </a:lnTo>
                    <a:lnTo>
                      <a:pt x="78" y="98"/>
                    </a:lnTo>
                    <a:lnTo>
                      <a:pt x="71" y="106"/>
                    </a:lnTo>
                    <a:lnTo>
                      <a:pt x="63" y="113"/>
                    </a:lnTo>
                    <a:lnTo>
                      <a:pt x="53" y="118"/>
                    </a:lnTo>
                    <a:lnTo>
                      <a:pt x="41" y="119"/>
                    </a:lnTo>
                    <a:lnTo>
                      <a:pt x="36" y="119"/>
                    </a:lnTo>
                    <a:lnTo>
                      <a:pt x="30" y="118"/>
                    </a:lnTo>
                    <a:lnTo>
                      <a:pt x="24" y="115"/>
                    </a:lnTo>
                    <a:lnTo>
                      <a:pt x="19" y="112"/>
                    </a:lnTo>
                    <a:lnTo>
                      <a:pt x="14" y="107"/>
                    </a:lnTo>
                    <a:lnTo>
                      <a:pt x="9" y="103"/>
                    </a:lnTo>
                    <a:lnTo>
                      <a:pt x="4" y="95"/>
                    </a:lnTo>
                    <a:lnTo>
                      <a:pt x="0" y="88"/>
                    </a:lnTo>
                    <a:lnTo>
                      <a:pt x="0" y="80"/>
                    </a:lnTo>
                    <a:lnTo>
                      <a:pt x="0" y="73"/>
                    </a:lnTo>
                    <a:lnTo>
                      <a:pt x="0" y="65"/>
                    </a:lnTo>
                    <a:lnTo>
                      <a:pt x="0" y="59"/>
                    </a:lnTo>
                    <a:lnTo>
                      <a:pt x="0" y="52"/>
                    </a:lnTo>
                    <a:lnTo>
                      <a:pt x="0" y="46"/>
                    </a:lnTo>
                    <a:lnTo>
                      <a:pt x="0" y="38"/>
                    </a:lnTo>
                    <a:lnTo>
                      <a:pt x="0" y="3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660" name="Text Box 115"/>
            <p:cNvSpPr txBox="1">
              <a:spLocks noChangeArrowheads="1"/>
            </p:cNvSpPr>
            <p:nvPr/>
          </p:nvSpPr>
          <p:spPr bwMode="auto">
            <a:xfrm>
              <a:off x="3792" y="3936"/>
              <a:ext cx="17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0000"/>
                </a:lnSpc>
              </a:pPr>
              <a:r>
                <a:rPr lang="en-US" altLang="da-DK">
                  <a:latin typeface="Arial Rounded MT Bold" panose="020F0704030504030204" pitchFamily="34" charset="0"/>
                </a:rPr>
                <a:t>IMPLEMENTER - </a:t>
              </a:r>
              <a:r>
                <a:rPr lang="en-US" altLang="da-DK" i="1">
                  <a:latin typeface="Arial Rounded MT Bold" panose="020F0704030504030204" pitchFamily="34" charset="0"/>
                </a:rPr>
                <a:t>applies</a:t>
              </a:r>
              <a:endParaRPr lang="en-US" altLang="da-DK">
                <a:latin typeface="Arial Rounded MT Bold" panose="020F0704030504030204" pitchFamily="34" charset="0"/>
              </a:endParaRPr>
            </a:p>
          </p:txBody>
        </p:sp>
      </p:grpSp>
      <p:grpSp>
        <p:nvGrpSpPr>
          <p:cNvPr id="19572" name="Group 116"/>
          <p:cNvGrpSpPr>
            <a:grpSpLocks/>
          </p:cNvGrpSpPr>
          <p:nvPr/>
        </p:nvGrpSpPr>
        <p:grpSpPr bwMode="auto">
          <a:xfrm>
            <a:off x="5699125" y="4724400"/>
            <a:ext cx="2738438" cy="739775"/>
            <a:chOff x="3888" y="2976"/>
            <a:chExt cx="1868" cy="466"/>
          </a:xfrm>
        </p:grpSpPr>
        <p:grpSp>
          <p:nvGrpSpPr>
            <p:cNvPr id="20625" name="Group 117"/>
            <p:cNvGrpSpPr>
              <a:grpSpLocks/>
            </p:cNvGrpSpPr>
            <p:nvPr/>
          </p:nvGrpSpPr>
          <p:grpSpPr bwMode="auto">
            <a:xfrm>
              <a:off x="3888" y="2976"/>
              <a:ext cx="260" cy="227"/>
              <a:chOff x="4709" y="3575"/>
              <a:chExt cx="260" cy="227"/>
            </a:xfrm>
          </p:grpSpPr>
          <p:sp>
            <p:nvSpPr>
              <p:cNvPr id="20627" name="Rectangle 118"/>
              <p:cNvSpPr>
                <a:spLocks noChangeArrowheads="1"/>
              </p:cNvSpPr>
              <p:nvPr/>
            </p:nvSpPr>
            <p:spPr bwMode="auto">
              <a:xfrm>
                <a:off x="4710" y="3606"/>
                <a:ext cx="258" cy="195"/>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28" name="Rectangle 119"/>
              <p:cNvSpPr>
                <a:spLocks noChangeArrowheads="1"/>
              </p:cNvSpPr>
              <p:nvPr/>
            </p:nvSpPr>
            <p:spPr bwMode="auto">
              <a:xfrm>
                <a:off x="4710" y="3606"/>
                <a:ext cx="258" cy="19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629" name="Freeform 120"/>
              <p:cNvSpPr>
                <a:spLocks/>
              </p:cNvSpPr>
              <p:nvPr/>
            </p:nvSpPr>
            <p:spPr bwMode="auto">
              <a:xfrm>
                <a:off x="4711" y="3575"/>
                <a:ext cx="256" cy="125"/>
              </a:xfrm>
              <a:custGeom>
                <a:avLst/>
                <a:gdLst>
                  <a:gd name="T0" fmla="*/ 2 w 514"/>
                  <a:gd name="T1" fmla="*/ 0 h 250"/>
                  <a:gd name="T2" fmla="*/ 2 w 514"/>
                  <a:gd name="T3" fmla="*/ 1 h 250"/>
                  <a:gd name="T4" fmla="*/ 1 w 514"/>
                  <a:gd name="T5" fmla="*/ 1 h 250"/>
                  <a:gd name="T6" fmla="*/ 1 w 514"/>
                  <a:gd name="T7" fmla="*/ 1 h 250"/>
                  <a:gd name="T8" fmla="*/ 1 w 514"/>
                  <a:gd name="T9" fmla="*/ 1 h 250"/>
                  <a:gd name="T10" fmla="*/ 1 w 514"/>
                  <a:gd name="T11" fmla="*/ 1 h 250"/>
                  <a:gd name="T12" fmla="*/ 1 w 514"/>
                  <a:gd name="T13" fmla="*/ 1 h 250"/>
                  <a:gd name="T14" fmla="*/ 1 w 514"/>
                  <a:gd name="T15" fmla="*/ 1 h 250"/>
                  <a:gd name="T16" fmla="*/ 1 w 514"/>
                  <a:gd name="T17" fmla="*/ 1 h 250"/>
                  <a:gd name="T18" fmla="*/ 1 w 514"/>
                  <a:gd name="T19" fmla="*/ 1 h 250"/>
                  <a:gd name="T20" fmla="*/ 1 w 514"/>
                  <a:gd name="T21" fmla="*/ 1 h 250"/>
                  <a:gd name="T22" fmla="*/ 1 w 514"/>
                  <a:gd name="T23" fmla="*/ 1 h 250"/>
                  <a:gd name="T24" fmla="*/ 1 w 514"/>
                  <a:gd name="T25" fmla="*/ 1 h 250"/>
                  <a:gd name="T26" fmla="*/ 1 w 514"/>
                  <a:gd name="T27" fmla="*/ 1 h 250"/>
                  <a:gd name="T28" fmla="*/ 1 w 514"/>
                  <a:gd name="T29" fmla="*/ 1 h 250"/>
                  <a:gd name="T30" fmla="*/ 1 w 514"/>
                  <a:gd name="T31" fmla="*/ 1 h 250"/>
                  <a:gd name="T32" fmla="*/ 1 w 514"/>
                  <a:gd name="T33" fmla="*/ 1 h 250"/>
                  <a:gd name="T34" fmla="*/ 1 w 514"/>
                  <a:gd name="T35" fmla="*/ 1 h 250"/>
                  <a:gd name="T36" fmla="*/ 1 w 514"/>
                  <a:gd name="T37" fmla="*/ 1 h 250"/>
                  <a:gd name="T38" fmla="*/ 1 w 514"/>
                  <a:gd name="T39" fmla="*/ 1 h 250"/>
                  <a:gd name="T40" fmla="*/ 1 w 514"/>
                  <a:gd name="T41" fmla="*/ 1 h 250"/>
                  <a:gd name="T42" fmla="*/ 1 w 514"/>
                  <a:gd name="T43" fmla="*/ 1 h 250"/>
                  <a:gd name="T44" fmla="*/ 1 w 514"/>
                  <a:gd name="T45" fmla="*/ 1 h 250"/>
                  <a:gd name="T46" fmla="*/ 1 w 514"/>
                  <a:gd name="T47" fmla="*/ 1 h 250"/>
                  <a:gd name="T48" fmla="*/ 1 w 514"/>
                  <a:gd name="T49" fmla="*/ 1 h 250"/>
                  <a:gd name="T50" fmla="*/ 1 w 514"/>
                  <a:gd name="T51" fmla="*/ 1 h 250"/>
                  <a:gd name="T52" fmla="*/ 0 w 514"/>
                  <a:gd name="T53" fmla="*/ 1 h 250"/>
                  <a:gd name="T54" fmla="*/ 0 w 514"/>
                  <a:gd name="T55" fmla="*/ 1 h 250"/>
                  <a:gd name="T56" fmla="*/ 0 w 514"/>
                  <a:gd name="T57" fmla="*/ 1 h 250"/>
                  <a:gd name="T58" fmla="*/ 0 w 514"/>
                  <a:gd name="T59" fmla="*/ 1 h 250"/>
                  <a:gd name="T60" fmla="*/ 0 w 514"/>
                  <a:gd name="T61" fmla="*/ 1 h 250"/>
                  <a:gd name="T62" fmla="*/ 0 w 514"/>
                  <a:gd name="T63" fmla="*/ 1 h 250"/>
                  <a:gd name="T64" fmla="*/ 0 w 514"/>
                  <a:gd name="T65" fmla="*/ 1 h 250"/>
                  <a:gd name="T66" fmla="*/ 0 w 514"/>
                  <a:gd name="T67" fmla="*/ 1 h 250"/>
                  <a:gd name="T68" fmla="*/ 0 w 514"/>
                  <a:gd name="T69" fmla="*/ 1 h 250"/>
                  <a:gd name="T70" fmla="*/ 0 w 514"/>
                  <a:gd name="T71" fmla="*/ 1 h 250"/>
                  <a:gd name="T72" fmla="*/ 0 w 514"/>
                  <a:gd name="T73" fmla="*/ 1 h 250"/>
                  <a:gd name="T74" fmla="*/ 0 w 514"/>
                  <a:gd name="T75" fmla="*/ 1 h 250"/>
                  <a:gd name="T76" fmla="*/ 0 w 514"/>
                  <a:gd name="T77" fmla="*/ 1 h 250"/>
                  <a:gd name="T78" fmla="*/ 0 w 514"/>
                  <a:gd name="T79" fmla="*/ 1 h 250"/>
                  <a:gd name="T80" fmla="*/ 0 w 514"/>
                  <a:gd name="T81" fmla="*/ 1 h 250"/>
                  <a:gd name="T82" fmla="*/ 0 w 514"/>
                  <a:gd name="T83" fmla="*/ 1 h 250"/>
                  <a:gd name="T84" fmla="*/ 0 w 514"/>
                  <a:gd name="T85" fmla="*/ 1 h 250"/>
                  <a:gd name="T86" fmla="*/ 0 w 514"/>
                  <a:gd name="T87" fmla="*/ 1 h 250"/>
                  <a:gd name="T88" fmla="*/ 0 w 514"/>
                  <a:gd name="T89" fmla="*/ 1 h 250"/>
                  <a:gd name="T90" fmla="*/ 0 w 514"/>
                  <a:gd name="T91" fmla="*/ 1 h 250"/>
                  <a:gd name="T92" fmla="*/ 0 w 514"/>
                  <a:gd name="T93" fmla="*/ 1 h 250"/>
                  <a:gd name="T94" fmla="*/ 0 w 514"/>
                  <a:gd name="T95" fmla="*/ 1 h 250"/>
                  <a:gd name="T96" fmla="*/ 0 w 514"/>
                  <a:gd name="T97" fmla="*/ 1 h 250"/>
                  <a:gd name="T98" fmla="*/ 0 w 514"/>
                  <a:gd name="T99" fmla="*/ 1 h 250"/>
                  <a:gd name="T100" fmla="*/ 0 w 514"/>
                  <a:gd name="T101" fmla="*/ 1 h 250"/>
                  <a:gd name="T102" fmla="*/ 0 w 514"/>
                  <a:gd name="T103" fmla="*/ 0 h 250"/>
                  <a:gd name="T104" fmla="*/ 2 w 514"/>
                  <a:gd name="T105" fmla="*/ 0 h 2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4"/>
                  <a:gd name="T160" fmla="*/ 0 h 250"/>
                  <a:gd name="T161" fmla="*/ 514 w 514"/>
                  <a:gd name="T162" fmla="*/ 250 h 2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4" h="250">
                    <a:moveTo>
                      <a:pt x="514" y="0"/>
                    </a:moveTo>
                    <a:lnTo>
                      <a:pt x="514" y="79"/>
                    </a:lnTo>
                    <a:lnTo>
                      <a:pt x="498" y="82"/>
                    </a:lnTo>
                    <a:lnTo>
                      <a:pt x="489" y="88"/>
                    </a:lnTo>
                    <a:lnTo>
                      <a:pt x="485" y="102"/>
                    </a:lnTo>
                    <a:lnTo>
                      <a:pt x="484" y="123"/>
                    </a:lnTo>
                    <a:lnTo>
                      <a:pt x="484" y="136"/>
                    </a:lnTo>
                    <a:lnTo>
                      <a:pt x="485" y="147"/>
                    </a:lnTo>
                    <a:lnTo>
                      <a:pt x="488" y="153"/>
                    </a:lnTo>
                    <a:lnTo>
                      <a:pt x="490" y="159"/>
                    </a:lnTo>
                    <a:lnTo>
                      <a:pt x="493" y="164"/>
                    </a:lnTo>
                    <a:lnTo>
                      <a:pt x="496" y="167"/>
                    </a:lnTo>
                    <a:lnTo>
                      <a:pt x="499" y="171"/>
                    </a:lnTo>
                    <a:lnTo>
                      <a:pt x="503" y="176"/>
                    </a:lnTo>
                    <a:lnTo>
                      <a:pt x="503" y="181"/>
                    </a:lnTo>
                    <a:lnTo>
                      <a:pt x="473" y="191"/>
                    </a:lnTo>
                    <a:lnTo>
                      <a:pt x="464" y="199"/>
                    </a:lnTo>
                    <a:lnTo>
                      <a:pt x="434" y="250"/>
                    </a:lnTo>
                    <a:lnTo>
                      <a:pt x="395" y="202"/>
                    </a:lnTo>
                    <a:lnTo>
                      <a:pt x="386" y="191"/>
                    </a:lnTo>
                    <a:lnTo>
                      <a:pt x="356" y="181"/>
                    </a:lnTo>
                    <a:lnTo>
                      <a:pt x="356" y="171"/>
                    </a:lnTo>
                    <a:lnTo>
                      <a:pt x="318" y="171"/>
                    </a:lnTo>
                    <a:lnTo>
                      <a:pt x="318" y="181"/>
                    </a:lnTo>
                    <a:lnTo>
                      <a:pt x="298" y="181"/>
                    </a:lnTo>
                    <a:lnTo>
                      <a:pt x="288" y="185"/>
                    </a:lnTo>
                    <a:lnTo>
                      <a:pt x="247" y="238"/>
                    </a:lnTo>
                    <a:lnTo>
                      <a:pt x="209" y="191"/>
                    </a:lnTo>
                    <a:lnTo>
                      <a:pt x="200" y="184"/>
                    </a:lnTo>
                    <a:lnTo>
                      <a:pt x="179" y="181"/>
                    </a:lnTo>
                    <a:lnTo>
                      <a:pt x="179" y="171"/>
                    </a:lnTo>
                    <a:lnTo>
                      <a:pt x="143" y="171"/>
                    </a:lnTo>
                    <a:lnTo>
                      <a:pt x="143" y="181"/>
                    </a:lnTo>
                    <a:lnTo>
                      <a:pt x="122" y="181"/>
                    </a:lnTo>
                    <a:lnTo>
                      <a:pt x="111" y="181"/>
                    </a:lnTo>
                    <a:lnTo>
                      <a:pt x="102" y="184"/>
                    </a:lnTo>
                    <a:lnTo>
                      <a:pt x="62" y="232"/>
                    </a:lnTo>
                    <a:lnTo>
                      <a:pt x="55" y="232"/>
                    </a:lnTo>
                    <a:lnTo>
                      <a:pt x="5" y="181"/>
                    </a:lnTo>
                    <a:lnTo>
                      <a:pt x="5" y="179"/>
                    </a:lnTo>
                    <a:lnTo>
                      <a:pt x="5" y="176"/>
                    </a:lnTo>
                    <a:lnTo>
                      <a:pt x="5" y="173"/>
                    </a:lnTo>
                    <a:lnTo>
                      <a:pt x="5" y="171"/>
                    </a:lnTo>
                    <a:lnTo>
                      <a:pt x="21" y="153"/>
                    </a:lnTo>
                    <a:lnTo>
                      <a:pt x="30" y="136"/>
                    </a:lnTo>
                    <a:lnTo>
                      <a:pt x="30" y="119"/>
                    </a:lnTo>
                    <a:lnTo>
                      <a:pt x="28" y="103"/>
                    </a:lnTo>
                    <a:lnTo>
                      <a:pt x="21" y="91"/>
                    </a:lnTo>
                    <a:lnTo>
                      <a:pt x="13" y="82"/>
                    </a:lnTo>
                    <a:lnTo>
                      <a:pt x="5" y="77"/>
                    </a:lnTo>
                    <a:lnTo>
                      <a:pt x="0" y="79"/>
                    </a:lnTo>
                    <a:lnTo>
                      <a:pt x="0" y="0"/>
                    </a:lnTo>
                    <a:lnTo>
                      <a:pt x="5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30" name="Freeform 121"/>
              <p:cNvSpPr>
                <a:spLocks/>
              </p:cNvSpPr>
              <p:nvPr/>
            </p:nvSpPr>
            <p:spPr bwMode="auto">
              <a:xfrm>
                <a:off x="4711" y="3575"/>
                <a:ext cx="256" cy="125"/>
              </a:xfrm>
              <a:custGeom>
                <a:avLst/>
                <a:gdLst>
                  <a:gd name="T0" fmla="*/ 2 w 514"/>
                  <a:gd name="T1" fmla="*/ 0 h 250"/>
                  <a:gd name="T2" fmla="*/ 2 w 514"/>
                  <a:gd name="T3" fmla="*/ 1 h 250"/>
                  <a:gd name="T4" fmla="*/ 2 w 514"/>
                  <a:gd name="T5" fmla="*/ 1 h 250"/>
                  <a:gd name="T6" fmla="*/ 1 w 514"/>
                  <a:gd name="T7" fmla="*/ 1 h 250"/>
                  <a:gd name="T8" fmla="*/ 1 w 514"/>
                  <a:gd name="T9" fmla="*/ 1 h 250"/>
                  <a:gd name="T10" fmla="*/ 1 w 514"/>
                  <a:gd name="T11" fmla="*/ 1 h 250"/>
                  <a:gd name="T12" fmla="*/ 1 w 514"/>
                  <a:gd name="T13" fmla="*/ 1 h 250"/>
                  <a:gd name="T14" fmla="*/ 1 w 514"/>
                  <a:gd name="T15" fmla="*/ 1 h 250"/>
                  <a:gd name="T16" fmla="*/ 1 w 514"/>
                  <a:gd name="T17" fmla="*/ 1 h 250"/>
                  <a:gd name="T18" fmla="*/ 1 w 514"/>
                  <a:gd name="T19" fmla="*/ 1 h 250"/>
                  <a:gd name="T20" fmla="*/ 1 w 514"/>
                  <a:gd name="T21" fmla="*/ 1 h 250"/>
                  <a:gd name="T22" fmla="*/ 1 w 514"/>
                  <a:gd name="T23" fmla="*/ 1 h 250"/>
                  <a:gd name="T24" fmla="*/ 1 w 514"/>
                  <a:gd name="T25" fmla="*/ 1 h 250"/>
                  <a:gd name="T26" fmla="*/ 1 w 514"/>
                  <a:gd name="T27" fmla="*/ 1 h 250"/>
                  <a:gd name="T28" fmla="*/ 1 w 514"/>
                  <a:gd name="T29" fmla="*/ 1 h 250"/>
                  <a:gd name="T30" fmla="*/ 1 w 514"/>
                  <a:gd name="T31" fmla="*/ 1 h 250"/>
                  <a:gd name="T32" fmla="*/ 1 w 514"/>
                  <a:gd name="T33" fmla="*/ 1 h 250"/>
                  <a:gd name="T34" fmla="*/ 1 w 514"/>
                  <a:gd name="T35" fmla="*/ 1 h 250"/>
                  <a:gd name="T36" fmla="*/ 1 w 514"/>
                  <a:gd name="T37" fmla="*/ 1 h 250"/>
                  <a:gd name="T38" fmla="*/ 1 w 514"/>
                  <a:gd name="T39" fmla="*/ 1 h 250"/>
                  <a:gd name="T40" fmla="*/ 1 w 514"/>
                  <a:gd name="T41" fmla="*/ 1 h 250"/>
                  <a:gd name="T42" fmla="*/ 1 w 514"/>
                  <a:gd name="T43" fmla="*/ 1 h 250"/>
                  <a:gd name="T44" fmla="*/ 1 w 514"/>
                  <a:gd name="T45" fmla="*/ 1 h 250"/>
                  <a:gd name="T46" fmla="*/ 1 w 514"/>
                  <a:gd name="T47" fmla="*/ 1 h 250"/>
                  <a:gd name="T48" fmla="*/ 1 w 514"/>
                  <a:gd name="T49" fmla="*/ 1 h 250"/>
                  <a:gd name="T50" fmla="*/ 1 w 514"/>
                  <a:gd name="T51" fmla="*/ 1 h 250"/>
                  <a:gd name="T52" fmla="*/ 1 w 514"/>
                  <a:gd name="T53" fmla="*/ 1 h 250"/>
                  <a:gd name="T54" fmla="*/ 1 w 514"/>
                  <a:gd name="T55" fmla="*/ 1 h 250"/>
                  <a:gd name="T56" fmla="*/ 0 w 514"/>
                  <a:gd name="T57" fmla="*/ 1 h 250"/>
                  <a:gd name="T58" fmla="*/ 0 w 514"/>
                  <a:gd name="T59" fmla="*/ 1 h 250"/>
                  <a:gd name="T60" fmla="*/ 0 w 514"/>
                  <a:gd name="T61" fmla="*/ 1 h 250"/>
                  <a:gd name="T62" fmla="*/ 0 w 514"/>
                  <a:gd name="T63" fmla="*/ 1 h 250"/>
                  <a:gd name="T64" fmla="*/ 0 w 514"/>
                  <a:gd name="T65" fmla="*/ 1 h 250"/>
                  <a:gd name="T66" fmla="*/ 0 w 514"/>
                  <a:gd name="T67" fmla="*/ 1 h 250"/>
                  <a:gd name="T68" fmla="*/ 0 w 514"/>
                  <a:gd name="T69" fmla="*/ 1 h 250"/>
                  <a:gd name="T70" fmla="*/ 0 w 514"/>
                  <a:gd name="T71" fmla="*/ 1 h 250"/>
                  <a:gd name="T72" fmla="*/ 0 w 514"/>
                  <a:gd name="T73" fmla="*/ 1 h 250"/>
                  <a:gd name="T74" fmla="*/ 0 w 514"/>
                  <a:gd name="T75" fmla="*/ 1 h 250"/>
                  <a:gd name="T76" fmla="*/ 0 w 514"/>
                  <a:gd name="T77" fmla="*/ 1 h 250"/>
                  <a:gd name="T78" fmla="*/ 0 w 514"/>
                  <a:gd name="T79" fmla="*/ 1 h 250"/>
                  <a:gd name="T80" fmla="*/ 0 w 514"/>
                  <a:gd name="T81" fmla="*/ 1 h 250"/>
                  <a:gd name="T82" fmla="*/ 0 w 514"/>
                  <a:gd name="T83" fmla="*/ 1 h 250"/>
                  <a:gd name="T84" fmla="*/ 0 w 514"/>
                  <a:gd name="T85" fmla="*/ 1 h 250"/>
                  <a:gd name="T86" fmla="*/ 0 w 514"/>
                  <a:gd name="T87" fmla="*/ 1 h 250"/>
                  <a:gd name="T88" fmla="*/ 0 w 514"/>
                  <a:gd name="T89" fmla="*/ 1 h 250"/>
                  <a:gd name="T90" fmla="*/ 0 w 514"/>
                  <a:gd name="T91" fmla="*/ 1 h 250"/>
                  <a:gd name="T92" fmla="*/ 0 w 514"/>
                  <a:gd name="T93" fmla="*/ 1 h 250"/>
                  <a:gd name="T94" fmla="*/ 0 w 514"/>
                  <a:gd name="T95" fmla="*/ 1 h 250"/>
                  <a:gd name="T96" fmla="*/ 0 w 514"/>
                  <a:gd name="T97" fmla="*/ 1 h 250"/>
                  <a:gd name="T98" fmla="*/ 0 w 514"/>
                  <a:gd name="T99" fmla="*/ 1 h 250"/>
                  <a:gd name="T100" fmla="*/ 0 w 514"/>
                  <a:gd name="T101" fmla="*/ 1 h 250"/>
                  <a:gd name="T102" fmla="*/ 0 w 514"/>
                  <a:gd name="T103" fmla="*/ 1 h 250"/>
                  <a:gd name="T104" fmla="*/ 0 w 514"/>
                  <a:gd name="T105" fmla="*/ 1 h 250"/>
                  <a:gd name="T106" fmla="*/ 0 w 514"/>
                  <a:gd name="T107" fmla="*/ 1 h 250"/>
                  <a:gd name="T108" fmla="*/ 0 w 514"/>
                  <a:gd name="T109" fmla="*/ 1 h 250"/>
                  <a:gd name="T110" fmla="*/ 0 w 514"/>
                  <a:gd name="T111" fmla="*/ 0 h 250"/>
                  <a:gd name="T112" fmla="*/ 2 w 514"/>
                  <a:gd name="T113" fmla="*/ 0 h 2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4"/>
                  <a:gd name="T172" fmla="*/ 0 h 250"/>
                  <a:gd name="T173" fmla="*/ 514 w 514"/>
                  <a:gd name="T174" fmla="*/ 250 h 2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4" h="250">
                    <a:moveTo>
                      <a:pt x="514" y="0"/>
                    </a:moveTo>
                    <a:lnTo>
                      <a:pt x="514" y="79"/>
                    </a:lnTo>
                    <a:lnTo>
                      <a:pt x="498" y="82"/>
                    </a:lnTo>
                    <a:lnTo>
                      <a:pt x="489" y="88"/>
                    </a:lnTo>
                    <a:lnTo>
                      <a:pt x="485" y="102"/>
                    </a:lnTo>
                    <a:lnTo>
                      <a:pt x="484" y="123"/>
                    </a:lnTo>
                    <a:lnTo>
                      <a:pt x="484" y="136"/>
                    </a:lnTo>
                    <a:lnTo>
                      <a:pt x="485" y="147"/>
                    </a:lnTo>
                    <a:lnTo>
                      <a:pt x="488" y="153"/>
                    </a:lnTo>
                    <a:lnTo>
                      <a:pt x="490" y="159"/>
                    </a:lnTo>
                    <a:lnTo>
                      <a:pt x="493" y="164"/>
                    </a:lnTo>
                    <a:lnTo>
                      <a:pt x="496" y="167"/>
                    </a:lnTo>
                    <a:lnTo>
                      <a:pt x="499" y="171"/>
                    </a:lnTo>
                    <a:lnTo>
                      <a:pt x="503" y="176"/>
                    </a:lnTo>
                    <a:lnTo>
                      <a:pt x="503" y="181"/>
                    </a:lnTo>
                    <a:lnTo>
                      <a:pt x="473" y="191"/>
                    </a:lnTo>
                    <a:lnTo>
                      <a:pt x="464" y="199"/>
                    </a:lnTo>
                    <a:lnTo>
                      <a:pt x="434" y="250"/>
                    </a:lnTo>
                    <a:lnTo>
                      <a:pt x="395" y="202"/>
                    </a:lnTo>
                    <a:lnTo>
                      <a:pt x="386" y="191"/>
                    </a:lnTo>
                    <a:lnTo>
                      <a:pt x="356" y="181"/>
                    </a:lnTo>
                    <a:lnTo>
                      <a:pt x="356" y="171"/>
                    </a:lnTo>
                    <a:lnTo>
                      <a:pt x="318" y="171"/>
                    </a:lnTo>
                    <a:lnTo>
                      <a:pt x="318" y="181"/>
                    </a:lnTo>
                    <a:lnTo>
                      <a:pt x="298" y="181"/>
                    </a:lnTo>
                    <a:lnTo>
                      <a:pt x="288" y="185"/>
                    </a:lnTo>
                    <a:lnTo>
                      <a:pt x="247" y="238"/>
                    </a:lnTo>
                    <a:lnTo>
                      <a:pt x="209" y="191"/>
                    </a:lnTo>
                    <a:lnTo>
                      <a:pt x="200" y="184"/>
                    </a:lnTo>
                    <a:lnTo>
                      <a:pt x="179" y="181"/>
                    </a:lnTo>
                    <a:lnTo>
                      <a:pt x="179" y="171"/>
                    </a:lnTo>
                    <a:lnTo>
                      <a:pt x="143" y="171"/>
                    </a:lnTo>
                    <a:lnTo>
                      <a:pt x="143" y="181"/>
                    </a:lnTo>
                    <a:lnTo>
                      <a:pt x="122" y="181"/>
                    </a:lnTo>
                    <a:lnTo>
                      <a:pt x="111" y="181"/>
                    </a:lnTo>
                    <a:lnTo>
                      <a:pt x="102" y="184"/>
                    </a:lnTo>
                    <a:lnTo>
                      <a:pt x="62" y="232"/>
                    </a:lnTo>
                    <a:lnTo>
                      <a:pt x="55" y="232"/>
                    </a:lnTo>
                    <a:lnTo>
                      <a:pt x="5" y="181"/>
                    </a:lnTo>
                    <a:lnTo>
                      <a:pt x="5" y="179"/>
                    </a:lnTo>
                    <a:lnTo>
                      <a:pt x="5" y="176"/>
                    </a:lnTo>
                    <a:lnTo>
                      <a:pt x="5" y="173"/>
                    </a:lnTo>
                    <a:lnTo>
                      <a:pt x="5" y="171"/>
                    </a:lnTo>
                    <a:lnTo>
                      <a:pt x="21" y="153"/>
                    </a:lnTo>
                    <a:lnTo>
                      <a:pt x="30" y="136"/>
                    </a:lnTo>
                    <a:lnTo>
                      <a:pt x="30" y="119"/>
                    </a:lnTo>
                    <a:lnTo>
                      <a:pt x="28" y="103"/>
                    </a:lnTo>
                    <a:lnTo>
                      <a:pt x="21" y="91"/>
                    </a:lnTo>
                    <a:lnTo>
                      <a:pt x="13" y="82"/>
                    </a:lnTo>
                    <a:lnTo>
                      <a:pt x="5" y="77"/>
                    </a:lnTo>
                    <a:lnTo>
                      <a:pt x="0" y="79"/>
                    </a:lnTo>
                    <a:lnTo>
                      <a:pt x="0" y="0"/>
                    </a:lnTo>
                    <a:lnTo>
                      <a:pt x="51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31" name="Freeform 122"/>
              <p:cNvSpPr>
                <a:spLocks/>
              </p:cNvSpPr>
              <p:nvPr/>
            </p:nvSpPr>
            <p:spPr bwMode="auto">
              <a:xfrm>
                <a:off x="4807" y="3694"/>
                <a:ext cx="51" cy="106"/>
              </a:xfrm>
              <a:custGeom>
                <a:avLst/>
                <a:gdLst>
                  <a:gd name="T0" fmla="*/ 1 w 102"/>
                  <a:gd name="T1" fmla="*/ 0 h 211"/>
                  <a:gd name="T2" fmla="*/ 1 w 102"/>
                  <a:gd name="T3" fmla="*/ 1 h 211"/>
                  <a:gd name="T4" fmla="*/ 1 w 102"/>
                  <a:gd name="T5" fmla="*/ 1 h 211"/>
                  <a:gd name="T6" fmla="*/ 1 w 102"/>
                  <a:gd name="T7" fmla="*/ 1 h 211"/>
                  <a:gd name="T8" fmla="*/ 1 w 102"/>
                  <a:gd name="T9" fmla="*/ 1 h 211"/>
                  <a:gd name="T10" fmla="*/ 1 w 102"/>
                  <a:gd name="T11" fmla="*/ 1 h 211"/>
                  <a:gd name="T12" fmla="*/ 1 w 102"/>
                  <a:gd name="T13" fmla="*/ 1 h 211"/>
                  <a:gd name="T14" fmla="*/ 1 w 102"/>
                  <a:gd name="T15" fmla="*/ 1 h 211"/>
                  <a:gd name="T16" fmla="*/ 1 w 102"/>
                  <a:gd name="T17" fmla="*/ 1 h 211"/>
                  <a:gd name="T18" fmla="*/ 1 w 102"/>
                  <a:gd name="T19" fmla="*/ 1 h 211"/>
                  <a:gd name="T20" fmla="*/ 0 w 102"/>
                  <a:gd name="T21" fmla="*/ 0 h 211"/>
                  <a:gd name="T22" fmla="*/ 1 w 102"/>
                  <a:gd name="T23" fmla="*/ 0 h 211"/>
                  <a:gd name="T24" fmla="*/ 1 w 102"/>
                  <a:gd name="T25" fmla="*/ 1 h 211"/>
                  <a:gd name="T26" fmla="*/ 1 w 102"/>
                  <a:gd name="T27" fmla="*/ 1 h 211"/>
                  <a:gd name="T28" fmla="*/ 1 w 102"/>
                  <a:gd name="T29" fmla="*/ 1 h 211"/>
                  <a:gd name="T30" fmla="*/ 1 w 102"/>
                  <a:gd name="T31" fmla="*/ 0 h 2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211"/>
                  <a:gd name="T50" fmla="*/ 102 w 102"/>
                  <a:gd name="T51" fmla="*/ 211 h 2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211">
                    <a:moveTo>
                      <a:pt x="101" y="0"/>
                    </a:moveTo>
                    <a:lnTo>
                      <a:pt x="102" y="52"/>
                    </a:lnTo>
                    <a:lnTo>
                      <a:pt x="101" y="76"/>
                    </a:lnTo>
                    <a:lnTo>
                      <a:pt x="96" y="102"/>
                    </a:lnTo>
                    <a:lnTo>
                      <a:pt x="89" y="126"/>
                    </a:lnTo>
                    <a:lnTo>
                      <a:pt x="71" y="173"/>
                    </a:lnTo>
                    <a:lnTo>
                      <a:pt x="54" y="211"/>
                    </a:lnTo>
                    <a:lnTo>
                      <a:pt x="47" y="211"/>
                    </a:lnTo>
                    <a:lnTo>
                      <a:pt x="12" y="119"/>
                    </a:lnTo>
                    <a:lnTo>
                      <a:pt x="3" y="74"/>
                    </a:lnTo>
                    <a:lnTo>
                      <a:pt x="0" y="0"/>
                    </a:lnTo>
                    <a:lnTo>
                      <a:pt x="8" y="0"/>
                    </a:lnTo>
                    <a:lnTo>
                      <a:pt x="47" y="46"/>
                    </a:lnTo>
                    <a:lnTo>
                      <a:pt x="54" y="46"/>
                    </a:lnTo>
                    <a:lnTo>
                      <a:pt x="85" y="8"/>
                    </a:lnTo>
                    <a:lnTo>
                      <a:pt x="1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32" name="Freeform 123"/>
              <p:cNvSpPr>
                <a:spLocks/>
              </p:cNvSpPr>
              <p:nvPr/>
            </p:nvSpPr>
            <p:spPr bwMode="auto">
              <a:xfrm>
                <a:off x="4807" y="3694"/>
                <a:ext cx="51" cy="106"/>
              </a:xfrm>
              <a:custGeom>
                <a:avLst/>
                <a:gdLst>
                  <a:gd name="T0" fmla="*/ 1 w 102"/>
                  <a:gd name="T1" fmla="*/ 0 h 211"/>
                  <a:gd name="T2" fmla="*/ 1 w 102"/>
                  <a:gd name="T3" fmla="*/ 1 h 211"/>
                  <a:gd name="T4" fmla="*/ 1 w 102"/>
                  <a:gd name="T5" fmla="*/ 1 h 211"/>
                  <a:gd name="T6" fmla="*/ 1 w 102"/>
                  <a:gd name="T7" fmla="*/ 1 h 211"/>
                  <a:gd name="T8" fmla="*/ 1 w 102"/>
                  <a:gd name="T9" fmla="*/ 1 h 211"/>
                  <a:gd name="T10" fmla="*/ 1 w 102"/>
                  <a:gd name="T11" fmla="*/ 1 h 211"/>
                  <a:gd name="T12" fmla="*/ 1 w 102"/>
                  <a:gd name="T13" fmla="*/ 1 h 211"/>
                  <a:gd name="T14" fmla="*/ 1 w 102"/>
                  <a:gd name="T15" fmla="*/ 1 h 211"/>
                  <a:gd name="T16" fmla="*/ 1 w 102"/>
                  <a:gd name="T17" fmla="*/ 1 h 211"/>
                  <a:gd name="T18" fmla="*/ 1 w 102"/>
                  <a:gd name="T19" fmla="*/ 1 h 211"/>
                  <a:gd name="T20" fmla="*/ 0 w 102"/>
                  <a:gd name="T21" fmla="*/ 0 h 211"/>
                  <a:gd name="T22" fmla="*/ 1 w 102"/>
                  <a:gd name="T23" fmla="*/ 0 h 211"/>
                  <a:gd name="T24" fmla="*/ 1 w 102"/>
                  <a:gd name="T25" fmla="*/ 1 h 211"/>
                  <a:gd name="T26" fmla="*/ 1 w 102"/>
                  <a:gd name="T27" fmla="*/ 1 h 211"/>
                  <a:gd name="T28" fmla="*/ 1 w 102"/>
                  <a:gd name="T29" fmla="*/ 1 h 211"/>
                  <a:gd name="T30" fmla="*/ 1 w 102"/>
                  <a:gd name="T31" fmla="*/ 0 h 2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211"/>
                  <a:gd name="T50" fmla="*/ 102 w 102"/>
                  <a:gd name="T51" fmla="*/ 211 h 2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211">
                    <a:moveTo>
                      <a:pt x="101" y="0"/>
                    </a:moveTo>
                    <a:lnTo>
                      <a:pt x="102" y="52"/>
                    </a:lnTo>
                    <a:lnTo>
                      <a:pt x="101" y="76"/>
                    </a:lnTo>
                    <a:lnTo>
                      <a:pt x="96" y="102"/>
                    </a:lnTo>
                    <a:lnTo>
                      <a:pt x="89" y="126"/>
                    </a:lnTo>
                    <a:lnTo>
                      <a:pt x="71" y="173"/>
                    </a:lnTo>
                    <a:lnTo>
                      <a:pt x="54" y="211"/>
                    </a:lnTo>
                    <a:lnTo>
                      <a:pt x="47" y="211"/>
                    </a:lnTo>
                    <a:lnTo>
                      <a:pt x="12" y="119"/>
                    </a:lnTo>
                    <a:lnTo>
                      <a:pt x="3" y="74"/>
                    </a:lnTo>
                    <a:lnTo>
                      <a:pt x="0" y="0"/>
                    </a:lnTo>
                    <a:lnTo>
                      <a:pt x="8" y="0"/>
                    </a:lnTo>
                    <a:lnTo>
                      <a:pt x="47" y="46"/>
                    </a:lnTo>
                    <a:lnTo>
                      <a:pt x="54" y="46"/>
                    </a:lnTo>
                    <a:lnTo>
                      <a:pt x="85" y="8"/>
                    </a:lnTo>
                    <a:lnTo>
                      <a:pt x="1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33" name="Freeform 124"/>
              <p:cNvSpPr>
                <a:spLocks/>
              </p:cNvSpPr>
              <p:nvPr/>
            </p:nvSpPr>
            <p:spPr bwMode="auto">
              <a:xfrm>
                <a:off x="4715" y="3692"/>
                <a:ext cx="49" cy="108"/>
              </a:xfrm>
              <a:custGeom>
                <a:avLst/>
                <a:gdLst>
                  <a:gd name="T0" fmla="*/ 1 w 97"/>
                  <a:gd name="T1" fmla="*/ 0 h 214"/>
                  <a:gd name="T2" fmla="*/ 1 w 97"/>
                  <a:gd name="T3" fmla="*/ 0 h 214"/>
                  <a:gd name="T4" fmla="*/ 1 w 97"/>
                  <a:gd name="T5" fmla="*/ 0 h 214"/>
                  <a:gd name="T6" fmla="*/ 1 w 97"/>
                  <a:gd name="T7" fmla="*/ 0 h 214"/>
                  <a:gd name="T8" fmla="*/ 1 w 97"/>
                  <a:gd name="T9" fmla="*/ 0 h 214"/>
                  <a:gd name="T10" fmla="*/ 1 w 97"/>
                  <a:gd name="T11" fmla="*/ 1 h 214"/>
                  <a:gd name="T12" fmla="*/ 1 w 97"/>
                  <a:gd name="T13" fmla="*/ 1 h 214"/>
                  <a:gd name="T14" fmla="*/ 1 w 97"/>
                  <a:gd name="T15" fmla="*/ 1 h 214"/>
                  <a:gd name="T16" fmla="*/ 1 w 97"/>
                  <a:gd name="T17" fmla="*/ 1 h 214"/>
                  <a:gd name="T18" fmla="*/ 1 w 97"/>
                  <a:gd name="T19" fmla="*/ 1 h 214"/>
                  <a:gd name="T20" fmla="*/ 1 w 97"/>
                  <a:gd name="T21" fmla="*/ 1 h 214"/>
                  <a:gd name="T22" fmla="*/ 1 w 97"/>
                  <a:gd name="T23" fmla="*/ 0 h 214"/>
                  <a:gd name="T24" fmla="*/ 1 w 97"/>
                  <a:gd name="T25" fmla="*/ 1 h 214"/>
                  <a:gd name="T26" fmla="*/ 1 w 97"/>
                  <a:gd name="T27" fmla="*/ 1 h 214"/>
                  <a:gd name="T28" fmla="*/ 1 w 97"/>
                  <a:gd name="T29" fmla="*/ 1 h 214"/>
                  <a:gd name="T30" fmla="*/ 1 w 97"/>
                  <a:gd name="T31" fmla="*/ 1 h 214"/>
                  <a:gd name="T32" fmla="*/ 1 w 97"/>
                  <a:gd name="T33" fmla="*/ 1 h 214"/>
                  <a:gd name="T34" fmla="*/ 1 w 97"/>
                  <a:gd name="T35" fmla="*/ 1 h 214"/>
                  <a:gd name="T36" fmla="*/ 1 w 97"/>
                  <a:gd name="T37" fmla="*/ 1 h 214"/>
                  <a:gd name="T38" fmla="*/ 1 w 97"/>
                  <a:gd name="T39" fmla="*/ 1 h 214"/>
                  <a:gd name="T40" fmla="*/ 1 w 97"/>
                  <a:gd name="T41" fmla="*/ 1 h 214"/>
                  <a:gd name="T42" fmla="*/ 1 w 97"/>
                  <a:gd name="T43" fmla="*/ 1 h 214"/>
                  <a:gd name="T44" fmla="*/ 1 w 97"/>
                  <a:gd name="T45" fmla="*/ 1 h 214"/>
                  <a:gd name="T46" fmla="*/ 1 w 97"/>
                  <a:gd name="T47" fmla="*/ 1 h 214"/>
                  <a:gd name="T48" fmla="*/ 0 w 97"/>
                  <a:gd name="T49" fmla="*/ 1 h 214"/>
                  <a:gd name="T50" fmla="*/ 0 w 97"/>
                  <a:gd name="T51" fmla="*/ 0 h 214"/>
                  <a:gd name="T52" fmla="*/ 1 w 97"/>
                  <a:gd name="T53" fmla="*/ 0 h 214"/>
                  <a:gd name="T54" fmla="*/ 1 w 97"/>
                  <a:gd name="T55" fmla="*/ 0 h 214"/>
                  <a:gd name="T56" fmla="*/ 1 w 97"/>
                  <a:gd name="T57" fmla="*/ 0 h 21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7"/>
                  <a:gd name="T88" fmla="*/ 0 h 214"/>
                  <a:gd name="T89" fmla="*/ 97 w 97"/>
                  <a:gd name="T90" fmla="*/ 214 h 21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7" h="214">
                    <a:moveTo>
                      <a:pt x="6" y="0"/>
                    </a:moveTo>
                    <a:lnTo>
                      <a:pt x="6" y="0"/>
                    </a:lnTo>
                    <a:lnTo>
                      <a:pt x="26" y="26"/>
                    </a:lnTo>
                    <a:lnTo>
                      <a:pt x="41" y="49"/>
                    </a:lnTo>
                    <a:lnTo>
                      <a:pt x="43" y="49"/>
                    </a:lnTo>
                    <a:lnTo>
                      <a:pt x="45" y="49"/>
                    </a:lnTo>
                    <a:lnTo>
                      <a:pt x="50" y="49"/>
                    </a:lnTo>
                    <a:lnTo>
                      <a:pt x="53" y="49"/>
                    </a:lnTo>
                    <a:lnTo>
                      <a:pt x="93" y="0"/>
                    </a:lnTo>
                    <a:lnTo>
                      <a:pt x="96" y="38"/>
                    </a:lnTo>
                    <a:lnTo>
                      <a:pt x="97" y="77"/>
                    </a:lnTo>
                    <a:lnTo>
                      <a:pt x="93" y="114"/>
                    </a:lnTo>
                    <a:lnTo>
                      <a:pt x="89" y="142"/>
                    </a:lnTo>
                    <a:lnTo>
                      <a:pt x="81" y="159"/>
                    </a:lnTo>
                    <a:lnTo>
                      <a:pt x="75" y="176"/>
                    </a:lnTo>
                    <a:lnTo>
                      <a:pt x="58" y="214"/>
                    </a:lnTo>
                    <a:lnTo>
                      <a:pt x="45" y="214"/>
                    </a:lnTo>
                    <a:lnTo>
                      <a:pt x="13" y="137"/>
                    </a:lnTo>
                    <a:lnTo>
                      <a:pt x="9" y="128"/>
                    </a:lnTo>
                    <a:lnTo>
                      <a:pt x="6" y="117"/>
                    </a:lnTo>
                    <a:lnTo>
                      <a:pt x="2" y="102"/>
                    </a:lnTo>
                    <a:lnTo>
                      <a:pt x="0" y="86"/>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34" name="Freeform 125"/>
              <p:cNvSpPr>
                <a:spLocks/>
              </p:cNvSpPr>
              <p:nvPr/>
            </p:nvSpPr>
            <p:spPr bwMode="auto">
              <a:xfrm>
                <a:off x="4715" y="3692"/>
                <a:ext cx="49" cy="108"/>
              </a:xfrm>
              <a:custGeom>
                <a:avLst/>
                <a:gdLst>
                  <a:gd name="T0" fmla="*/ 1 w 97"/>
                  <a:gd name="T1" fmla="*/ 0 h 214"/>
                  <a:gd name="T2" fmla="*/ 1 w 97"/>
                  <a:gd name="T3" fmla="*/ 0 h 214"/>
                  <a:gd name="T4" fmla="*/ 1 w 97"/>
                  <a:gd name="T5" fmla="*/ 0 h 214"/>
                  <a:gd name="T6" fmla="*/ 1 w 97"/>
                  <a:gd name="T7" fmla="*/ 0 h 214"/>
                  <a:gd name="T8" fmla="*/ 1 w 97"/>
                  <a:gd name="T9" fmla="*/ 0 h 214"/>
                  <a:gd name="T10" fmla="*/ 1 w 97"/>
                  <a:gd name="T11" fmla="*/ 1 h 214"/>
                  <a:gd name="T12" fmla="*/ 1 w 97"/>
                  <a:gd name="T13" fmla="*/ 1 h 214"/>
                  <a:gd name="T14" fmla="*/ 1 w 97"/>
                  <a:gd name="T15" fmla="*/ 1 h 214"/>
                  <a:gd name="T16" fmla="*/ 1 w 97"/>
                  <a:gd name="T17" fmla="*/ 1 h 214"/>
                  <a:gd name="T18" fmla="*/ 1 w 97"/>
                  <a:gd name="T19" fmla="*/ 1 h 214"/>
                  <a:gd name="T20" fmla="*/ 1 w 97"/>
                  <a:gd name="T21" fmla="*/ 1 h 214"/>
                  <a:gd name="T22" fmla="*/ 1 w 97"/>
                  <a:gd name="T23" fmla="*/ 0 h 214"/>
                  <a:gd name="T24" fmla="*/ 1 w 97"/>
                  <a:gd name="T25" fmla="*/ 1 h 214"/>
                  <a:gd name="T26" fmla="*/ 1 w 97"/>
                  <a:gd name="T27" fmla="*/ 1 h 214"/>
                  <a:gd name="T28" fmla="*/ 1 w 97"/>
                  <a:gd name="T29" fmla="*/ 1 h 214"/>
                  <a:gd name="T30" fmla="*/ 1 w 97"/>
                  <a:gd name="T31" fmla="*/ 1 h 214"/>
                  <a:gd name="T32" fmla="*/ 1 w 97"/>
                  <a:gd name="T33" fmla="*/ 1 h 214"/>
                  <a:gd name="T34" fmla="*/ 1 w 97"/>
                  <a:gd name="T35" fmla="*/ 1 h 214"/>
                  <a:gd name="T36" fmla="*/ 1 w 97"/>
                  <a:gd name="T37" fmla="*/ 1 h 214"/>
                  <a:gd name="T38" fmla="*/ 1 w 97"/>
                  <a:gd name="T39" fmla="*/ 1 h 214"/>
                  <a:gd name="T40" fmla="*/ 1 w 97"/>
                  <a:gd name="T41" fmla="*/ 1 h 214"/>
                  <a:gd name="T42" fmla="*/ 1 w 97"/>
                  <a:gd name="T43" fmla="*/ 1 h 214"/>
                  <a:gd name="T44" fmla="*/ 1 w 97"/>
                  <a:gd name="T45" fmla="*/ 1 h 214"/>
                  <a:gd name="T46" fmla="*/ 1 w 97"/>
                  <a:gd name="T47" fmla="*/ 1 h 214"/>
                  <a:gd name="T48" fmla="*/ 0 w 97"/>
                  <a:gd name="T49" fmla="*/ 1 h 214"/>
                  <a:gd name="T50" fmla="*/ 0 w 97"/>
                  <a:gd name="T51" fmla="*/ 0 h 214"/>
                  <a:gd name="T52" fmla="*/ 1 w 97"/>
                  <a:gd name="T53" fmla="*/ 0 h 214"/>
                  <a:gd name="T54" fmla="*/ 1 w 97"/>
                  <a:gd name="T55" fmla="*/ 0 h 214"/>
                  <a:gd name="T56" fmla="*/ 1 w 97"/>
                  <a:gd name="T57" fmla="*/ 0 h 21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7"/>
                  <a:gd name="T88" fmla="*/ 0 h 214"/>
                  <a:gd name="T89" fmla="*/ 97 w 97"/>
                  <a:gd name="T90" fmla="*/ 214 h 21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7" h="214">
                    <a:moveTo>
                      <a:pt x="6" y="0"/>
                    </a:moveTo>
                    <a:lnTo>
                      <a:pt x="6" y="0"/>
                    </a:lnTo>
                    <a:lnTo>
                      <a:pt x="26" y="26"/>
                    </a:lnTo>
                    <a:lnTo>
                      <a:pt x="41" y="49"/>
                    </a:lnTo>
                    <a:lnTo>
                      <a:pt x="43" y="49"/>
                    </a:lnTo>
                    <a:lnTo>
                      <a:pt x="45" y="49"/>
                    </a:lnTo>
                    <a:lnTo>
                      <a:pt x="50" y="49"/>
                    </a:lnTo>
                    <a:lnTo>
                      <a:pt x="53" y="49"/>
                    </a:lnTo>
                    <a:lnTo>
                      <a:pt x="93" y="0"/>
                    </a:lnTo>
                    <a:lnTo>
                      <a:pt x="96" y="38"/>
                    </a:lnTo>
                    <a:lnTo>
                      <a:pt x="97" y="77"/>
                    </a:lnTo>
                    <a:lnTo>
                      <a:pt x="93" y="114"/>
                    </a:lnTo>
                    <a:lnTo>
                      <a:pt x="89" y="142"/>
                    </a:lnTo>
                    <a:lnTo>
                      <a:pt x="81" y="159"/>
                    </a:lnTo>
                    <a:lnTo>
                      <a:pt x="75" y="176"/>
                    </a:lnTo>
                    <a:lnTo>
                      <a:pt x="58" y="214"/>
                    </a:lnTo>
                    <a:lnTo>
                      <a:pt x="45" y="214"/>
                    </a:lnTo>
                    <a:lnTo>
                      <a:pt x="13" y="137"/>
                    </a:lnTo>
                    <a:lnTo>
                      <a:pt x="9" y="128"/>
                    </a:lnTo>
                    <a:lnTo>
                      <a:pt x="6" y="117"/>
                    </a:lnTo>
                    <a:lnTo>
                      <a:pt x="2" y="102"/>
                    </a:lnTo>
                    <a:lnTo>
                      <a:pt x="0" y="86"/>
                    </a:lnTo>
                    <a:lnTo>
                      <a:pt x="0" y="0"/>
                    </a:lnTo>
                    <a:lnTo>
                      <a:pt x="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35" name="Freeform 126"/>
              <p:cNvSpPr>
                <a:spLocks/>
              </p:cNvSpPr>
              <p:nvPr/>
            </p:nvSpPr>
            <p:spPr bwMode="auto">
              <a:xfrm>
                <a:off x="4903" y="3696"/>
                <a:ext cx="49" cy="105"/>
              </a:xfrm>
              <a:custGeom>
                <a:avLst/>
                <a:gdLst>
                  <a:gd name="T0" fmla="*/ 1 w 98"/>
                  <a:gd name="T1" fmla="*/ 0 h 211"/>
                  <a:gd name="T2" fmla="*/ 1 w 98"/>
                  <a:gd name="T3" fmla="*/ 0 h 211"/>
                  <a:gd name="T4" fmla="*/ 1 w 98"/>
                  <a:gd name="T5" fmla="*/ 0 h 211"/>
                  <a:gd name="T6" fmla="*/ 1 w 98"/>
                  <a:gd name="T7" fmla="*/ 0 h 211"/>
                  <a:gd name="T8" fmla="*/ 1 w 98"/>
                  <a:gd name="T9" fmla="*/ 0 h 211"/>
                  <a:gd name="T10" fmla="*/ 1 w 98"/>
                  <a:gd name="T11" fmla="*/ 0 h 211"/>
                  <a:gd name="T12" fmla="*/ 1 w 98"/>
                  <a:gd name="T13" fmla="*/ 0 h 211"/>
                  <a:gd name="T14" fmla="*/ 1 w 98"/>
                  <a:gd name="T15" fmla="*/ 0 h 211"/>
                  <a:gd name="T16" fmla="*/ 1 w 98"/>
                  <a:gd name="T17" fmla="*/ 0 h 211"/>
                  <a:gd name="T18" fmla="*/ 1 w 98"/>
                  <a:gd name="T19" fmla="*/ 0 h 211"/>
                  <a:gd name="T20" fmla="*/ 0 w 98"/>
                  <a:gd name="T21" fmla="*/ 0 h 211"/>
                  <a:gd name="T22" fmla="*/ 1 w 98"/>
                  <a:gd name="T23" fmla="*/ 0 h 211"/>
                  <a:gd name="T24" fmla="*/ 1 w 98"/>
                  <a:gd name="T25" fmla="*/ 0 h 211"/>
                  <a:gd name="T26" fmla="*/ 1 w 98"/>
                  <a:gd name="T27" fmla="*/ 0 h 211"/>
                  <a:gd name="T28" fmla="*/ 1 w 98"/>
                  <a:gd name="T29" fmla="*/ 0 h 211"/>
                  <a:gd name="T30" fmla="*/ 1 w 98"/>
                  <a:gd name="T31" fmla="*/ 0 h 211"/>
                  <a:gd name="T32" fmla="*/ 1 w 98"/>
                  <a:gd name="T33" fmla="*/ 0 h 211"/>
                  <a:gd name="T34" fmla="*/ 1 w 98"/>
                  <a:gd name="T35" fmla="*/ 0 h 2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8"/>
                  <a:gd name="T55" fmla="*/ 0 h 211"/>
                  <a:gd name="T56" fmla="*/ 98 w 98"/>
                  <a:gd name="T57" fmla="*/ 211 h 2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8" h="211">
                    <a:moveTo>
                      <a:pt x="98" y="13"/>
                    </a:moveTo>
                    <a:lnTo>
                      <a:pt x="98" y="55"/>
                    </a:lnTo>
                    <a:lnTo>
                      <a:pt x="98" y="79"/>
                    </a:lnTo>
                    <a:lnTo>
                      <a:pt x="87" y="98"/>
                    </a:lnTo>
                    <a:lnTo>
                      <a:pt x="82" y="118"/>
                    </a:lnTo>
                    <a:lnTo>
                      <a:pt x="74" y="141"/>
                    </a:lnTo>
                    <a:lnTo>
                      <a:pt x="45" y="211"/>
                    </a:lnTo>
                    <a:lnTo>
                      <a:pt x="43" y="211"/>
                    </a:lnTo>
                    <a:lnTo>
                      <a:pt x="30" y="177"/>
                    </a:lnTo>
                    <a:lnTo>
                      <a:pt x="13" y="141"/>
                    </a:lnTo>
                    <a:lnTo>
                      <a:pt x="0" y="95"/>
                    </a:lnTo>
                    <a:lnTo>
                      <a:pt x="1" y="42"/>
                    </a:lnTo>
                    <a:lnTo>
                      <a:pt x="2" y="4"/>
                    </a:lnTo>
                    <a:lnTo>
                      <a:pt x="49" y="51"/>
                    </a:lnTo>
                    <a:lnTo>
                      <a:pt x="59" y="51"/>
                    </a:lnTo>
                    <a:lnTo>
                      <a:pt x="78" y="19"/>
                    </a:lnTo>
                    <a:lnTo>
                      <a:pt x="87" y="0"/>
                    </a:lnTo>
                    <a:lnTo>
                      <a:pt x="98"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36" name="Freeform 127"/>
              <p:cNvSpPr>
                <a:spLocks/>
              </p:cNvSpPr>
              <p:nvPr/>
            </p:nvSpPr>
            <p:spPr bwMode="auto">
              <a:xfrm>
                <a:off x="4903" y="3696"/>
                <a:ext cx="49" cy="105"/>
              </a:xfrm>
              <a:custGeom>
                <a:avLst/>
                <a:gdLst>
                  <a:gd name="T0" fmla="*/ 1 w 98"/>
                  <a:gd name="T1" fmla="*/ 0 h 211"/>
                  <a:gd name="T2" fmla="*/ 1 w 98"/>
                  <a:gd name="T3" fmla="*/ 0 h 211"/>
                  <a:gd name="T4" fmla="*/ 1 w 98"/>
                  <a:gd name="T5" fmla="*/ 0 h 211"/>
                  <a:gd name="T6" fmla="*/ 1 w 98"/>
                  <a:gd name="T7" fmla="*/ 0 h 211"/>
                  <a:gd name="T8" fmla="*/ 1 w 98"/>
                  <a:gd name="T9" fmla="*/ 0 h 211"/>
                  <a:gd name="T10" fmla="*/ 1 w 98"/>
                  <a:gd name="T11" fmla="*/ 0 h 211"/>
                  <a:gd name="T12" fmla="*/ 1 w 98"/>
                  <a:gd name="T13" fmla="*/ 0 h 211"/>
                  <a:gd name="T14" fmla="*/ 1 w 98"/>
                  <a:gd name="T15" fmla="*/ 0 h 211"/>
                  <a:gd name="T16" fmla="*/ 1 w 98"/>
                  <a:gd name="T17" fmla="*/ 0 h 211"/>
                  <a:gd name="T18" fmla="*/ 1 w 98"/>
                  <a:gd name="T19" fmla="*/ 0 h 211"/>
                  <a:gd name="T20" fmla="*/ 0 w 98"/>
                  <a:gd name="T21" fmla="*/ 0 h 211"/>
                  <a:gd name="T22" fmla="*/ 1 w 98"/>
                  <a:gd name="T23" fmla="*/ 0 h 211"/>
                  <a:gd name="T24" fmla="*/ 1 w 98"/>
                  <a:gd name="T25" fmla="*/ 0 h 211"/>
                  <a:gd name="T26" fmla="*/ 1 w 98"/>
                  <a:gd name="T27" fmla="*/ 0 h 211"/>
                  <a:gd name="T28" fmla="*/ 1 w 98"/>
                  <a:gd name="T29" fmla="*/ 0 h 211"/>
                  <a:gd name="T30" fmla="*/ 1 w 98"/>
                  <a:gd name="T31" fmla="*/ 0 h 211"/>
                  <a:gd name="T32" fmla="*/ 1 w 98"/>
                  <a:gd name="T33" fmla="*/ 0 h 211"/>
                  <a:gd name="T34" fmla="*/ 1 w 98"/>
                  <a:gd name="T35" fmla="*/ 0 h 2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8"/>
                  <a:gd name="T55" fmla="*/ 0 h 211"/>
                  <a:gd name="T56" fmla="*/ 98 w 98"/>
                  <a:gd name="T57" fmla="*/ 211 h 2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8" h="211">
                    <a:moveTo>
                      <a:pt x="98" y="13"/>
                    </a:moveTo>
                    <a:lnTo>
                      <a:pt x="98" y="55"/>
                    </a:lnTo>
                    <a:lnTo>
                      <a:pt x="98" y="79"/>
                    </a:lnTo>
                    <a:lnTo>
                      <a:pt x="87" y="98"/>
                    </a:lnTo>
                    <a:lnTo>
                      <a:pt x="82" y="118"/>
                    </a:lnTo>
                    <a:lnTo>
                      <a:pt x="74" y="141"/>
                    </a:lnTo>
                    <a:lnTo>
                      <a:pt x="45" y="211"/>
                    </a:lnTo>
                    <a:lnTo>
                      <a:pt x="43" y="211"/>
                    </a:lnTo>
                    <a:lnTo>
                      <a:pt x="30" y="177"/>
                    </a:lnTo>
                    <a:lnTo>
                      <a:pt x="13" y="141"/>
                    </a:lnTo>
                    <a:lnTo>
                      <a:pt x="0" y="95"/>
                    </a:lnTo>
                    <a:lnTo>
                      <a:pt x="1" y="42"/>
                    </a:lnTo>
                    <a:lnTo>
                      <a:pt x="2" y="4"/>
                    </a:lnTo>
                    <a:lnTo>
                      <a:pt x="49" y="51"/>
                    </a:lnTo>
                    <a:lnTo>
                      <a:pt x="59" y="51"/>
                    </a:lnTo>
                    <a:lnTo>
                      <a:pt x="78" y="19"/>
                    </a:lnTo>
                    <a:lnTo>
                      <a:pt x="87" y="0"/>
                    </a:lnTo>
                    <a:lnTo>
                      <a:pt x="98" y="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37" name="Freeform 128"/>
              <p:cNvSpPr>
                <a:spLocks/>
              </p:cNvSpPr>
              <p:nvPr/>
            </p:nvSpPr>
            <p:spPr bwMode="auto">
              <a:xfrm>
                <a:off x="4766" y="3750"/>
                <a:ext cx="49" cy="50"/>
              </a:xfrm>
              <a:custGeom>
                <a:avLst/>
                <a:gdLst>
                  <a:gd name="T0" fmla="*/ 1 w 98"/>
                  <a:gd name="T1" fmla="*/ 1 h 98"/>
                  <a:gd name="T2" fmla="*/ 0 w 98"/>
                  <a:gd name="T3" fmla="*/ 1 h 98"/>
                  <a:gd name="T4" fmla="*/ 1 w 98"/>
                  <a:gd name="T5" fmla="*/ 0 h 98"/>
                  <a:gd name="T6" fmla="*/ 1 w 98"/>
                  <a:gd name="T7" fmla="*/ 0 h 98"/>
                  <a:gd name="T8" fmla="*/ 1 w 98"/>
                  <a:gd name="T9" fmla="*/ 1 h 98"/>
                  <a:gd name="T10" fmla="*/ 0 60000 65536"/>
                  <a:gd name="T11" fmla="*/ 0 60000 65536"/>
                  <a:gd name="T12" fmla="*/ 0 60000 65536"/>
                  <a:gd name="T13" fmla="*/ 0 60000 65536"/>
                  <a:gd name="T14" fmla="*/ 0 60000 65536"/>
                  <a:gd name="T15" fmla="*/ 0 w 98"/>
                  <a:gd name="T16" fmla="*/ 0 h 98"/>
                  <a:gd name="T17" fmla="*/ 98 w 98"/>
                  <a:gd name="T18" fmla="*/ 98 h 98"/>
                </a:gdLst>
                <a:ahLst/>
                <a:cxnLst>
                  <a:cxn ang="T10">
                    <a:pos x="T0" y="T1"/>
                  </a:cxn>
                  <a:cxn ang="T11">
                    <a:pos x="T2" y="T3"/>
                  </a:cxn>
                  <a:cxn ang="T12">
                    <a:pos x="T4" y="T5"/>
                  </a:cxn>
                  <a:cxn ang="T13">
                    <a:pos x="T6" y="T7"/>
                  </a:cxn>
                  <a:cxn ang="T14">
                    <a:pos x="T8" y="T9"/>
                  </a:cxn>
                </a:cxnLst>
                <a:rect l="T15" t="T16" r="T17" b="T18"/>
                <a:pathLst>
                  <a:path w="98" h="98">
                    <a:moveTo>
                      <a:pt x="98" y="98"/>
                    </a:moveTo>
                    <a:lnTo>
                      <a:pt x="0" y="98"/>
                    </a:lnTo>
                    <a:lnTo>
                      <a:pt x="38" y="0"/>
                    </a:lnTo>
                    <a:lnTo>
                      <a:pt x="49" y="0"/>
                    </a:lnTo>
                    <a:lnTo>
                      <a:pt x="98"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38" name="Freeform 129"/>
              <p:cNvSpPr>
                <a:spLocks/>
              </p:cNvSpPr>
              <p:nvPr/>
            </p:nvSpPr>
            <p:spPr bwMode="auto">
              <a:xfrm>
                <a:off x="4766" y="3750"/>
                <a:ext cx="49" cy="50"/>
              </a:xfrm>
              <a:custGeom>
                <a:avLst/>
                <a:gdLst>
                  <a:gd name="T0" fmla="*/ 1 w 98"/>
                  <a:gd name="T1" fmla="*/ 1 h 98"/>
                  <a:gd name="T2" fmla="*/ 0 w 98"/>
                  <a:gd name="T3" fmla="*/ 1 h 98"/>
                  <a:gd name="T4" fmla="*/ 1 w 98"/>
                  <a:gd name="T5" fmla="*/ 0 h 98"/>
                  <a:gd name="T6" fmla="*/ 1 w 98"/>
                  <a:gd name="T7" fmla="*/ 0 h 98"/>
                  <a:gd name="T8" fmla="*/ 1 w 98"/>
                  <a:gd name="T9" fmla="*/ 1 h 98"/>
                  <a:gd name="T10" fmla="*/ 0 60000 65536"/>
                  <a:gd name="T11" fmla="*/ 0 60000 65536"/>
                  <a:gd name="T12" fmla="*/ 0 60000 65536"/>
                  <a:gd name="T13" fmla="*/ 0 60000 65536"/>
                  <a:gd name="T14" fmla="*/ 0 60000 65536"/>
                  <a:gd name="T15" fmla="*/ 0 w 98"/>
                  <a:gd name="T16" fmla="*/ 0 h 98"/>
                  <a:gd name="T17" fmla="*/ 98 w 98"/>
                  <a:gd name="T18" fmla="*/ 98 h 98"/>
                </a:gdLst>
                <a:ahLst/>
                <a:cxnLst>
                  <a:cxn ang="T10">
                    <a:pos x="T0" y="T1"/>
                  </a:cxn>
                  <a:cxn ang="T11">
                    <a:pos x="T2" y="T3"/>
                  </a:cxn>
                  <a:cxn ang="T12">
                    <a:pos x="T4" y="T5"/>
                  </a:cxn>
                  <a:cxn ang="T13">
                    <a:pos x="T6" y="T7"/>
                  </a:cxn>
                  <a:cxn ang="T14">
                    <a:pos x="T8" y="T9"/>
                  </a:cxn>
                </a:cxnLst>
                <a:rect l="T15" t="T16" r="T17" b="T18"/>
                <a:pathLst>
                  <a:path w="98" h="98">
                    <a:moveTo>
                      <a:pt x="98" y="98"/>
                    </a:moveTo>
                    <a:lnTo>
                      <a:pt x="0" y="98"/>
                    </a:lnTo>
                    <a:lnTo>
                      <a:pt x="38" y="0"/>
                    </a:lnTo>
                    <a:lnTo>
                      <a:pt x="49" y="0"/>
                    </a:lnTo>
                    <a:lnTo>
                      <a:pt x="98" y="9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39" name="Freeform 130"/>
              <p:cNvSpPr>
                <a:spLocks/>
              </p:cNvSpPr>
              <p:nvPr/>
            </p:nvSpPr>
            <p:spPr bwMode="auto">
              <a:xfrm>
                <a:off x="4854" y="3754"/>
                <a:ext cx="43" cy="46"/>
              </a:xfrm>
              <a:custGeom>
                <a:avLst/>
                <a:gdLst>
                  <a:gd name="T0" fmla="*/ 1 w 86"/>
                  <a:gd name="T1" fmla="*/ 1 h 91"/>
                  <a:gd name="T2" fmla="*/ 0 w 86"/>
                  <a:gd name="T3" fmla="*/ 1 h 91"/>
                  <a:gd name="T4" fmla="*/ 1 w 86"/>
                  <a:gd name="T5" fmla="*/ 0 h 91"/>
                  <a:gd name="T6" fmla="*/ 1 w 86"/>
                  <a:gd name="T7" fmla="*/ 0 h 91"/>
                  <a:gd name="T8" fmla="*/ 1 w 86"/>
                  <a:gd name="T9" fmla="*/ 1 h 91"/>
                  <a:gd name="T10" fmla="*/ 0 60000 65536"/>
                  <a:gd name="T11" fmla="*/ 0 60000 65536"/>
                  <a:gd name="T12" fmla="*/ 0 60000 65536"/>
                  <a:gd name="T13" fmla="*/ 0 60000 65536"/>
                  <a:gd name="T14" fmla="*/ 0 60000 65536"/>
                  <a:gd name="T15" fmla="*/ 0 w 86"/>
                  <a:gd name="T16" fmla="*/ 0 h 91"/>
                  <a:gd name="T17" fmla="*/ 86 w 86"/>
                  <a:gd name="T18" fmla="*/ 91 h 91"/>
                </a:gdLst>
                <a:ahLst/>
                <a:cxnLst>
                  <a:cxn ang="T10">
                    <a:pos x="T0" y="T1"/>
                  </a:cxn>
                  <a:cxn ang="T11">
                    <a:pos x="T2" y="T3"/>
                  </a:cxn>
                  <a:cxn ang="T12">
                    <a:pos x="T4" y="T5"/>
                  </a:cxn>
                  <a:cxn ang="T13">
                    <a:pos x="T6" y="T7"/>
                  </a:cxn>
                  <a:cxn ang="T14">
                    <a:pos x="T8" y="T9"/>
                  </a:cxn>
                </a:cxnLst>
                <a:rect l="T15" t="T16" r="T17" b="T18"/>
                <a:pathLst>
                  <a:path w="86" h="91">
                    <a:moveTo>
                      <a:pt x="86" y="91"/>
                    </a:moveTo>
                    <a:lnTo>
                      <a:pt x="0" y="91"/>
                    </a:lnTo>
                    <a:lnTo>
                      <a:pt x="44" y="0"/>
                    </a:lnTo>
                    <a:lnTo>
                      <a:pt x="48" y="0"/>
                    </a:lnTo>
                    <a:lnTo>
                      <a:pt x="86"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40" name="Freeform 131"/>
              <p:cNvSpPr>
                <a:spLocks/>
              </p:cNvSpPr>
              <p:nvPr/>
            </p:nvSpPr>
            <p:spPr bwMode="auto">
              <a:xfrm>
                <a:off x="4854" y="3754"/>
                <a:ext cx="43" cy="46"/>
              </a:xfrm>
              <a:custGeom>
                <a:avLst/>
                <a:gdLst>
                  <a:gd name="T0" fmla="*/ 1 w 86"/>
                  <a:gd name="T1" fmla="*/ 1 h 91"/>
                  <a:gd name="T2" fmla="*/ 0 w 86"/>
                  <a:gd name="T3" fmla="*/ 1 h 91"/>
                  <a:gd name="T4" fmla="*/ 1 w 86"/>
                  <a:gd name="T5" fmla="*/ 0 h 91"/>
                  <a:gd name="T6" fmla="*/ 1 w 86"/>
                  <a:gd name="T7" fmla="*/ 0 h 91"/>
                  <a:gd name="T8" fmla="*/ 1 w 86"/>
                  <a:gd name="T9" fmla="*/ 1 h 91"/>
                  <a:gd name="T10" fmla="*/ 0 60000 65536"/>
                  <a:gd name="T11" fmla="*/ 0 60000 65536"/>
                  <a:gd name="T12" fmla="*/ 0 60000 65536"/>
                  <a:gd name="T13" fmla="*/ 0 60000 65536"/>
                  <a:gd name="T14" fmla="*/ 0 60000 65536"/>
                  <a:gd name="T15" fmla="*/ 0 w 86"/>
                  <a:gd name="T16" fmla="*/ 0 h 91"/>
                  <a:gd name="T17" fmla="*/ 86 w 86"/>
                  <a:gd name="T18" fmla="*/ 91 h 91"/>
                </a:gdLst>
                <a:ahLst/>
                <a:cxnLst>
                  <a:cxn ang="T10">
                    <a:pos x="T0" y="T1"/>
                  </a:cxn>
                  <a:cxn ang="T11">
                    <a:pos x="T2" y="T3"/>
                  </a:cxn>
                  <a:cxn ang="T12">
                    <a:pos x="T4" y="T5"/>
                  </a:cxn>
                  <a:cxn ang="T13">
                    <a:pos x="T6" y="T7"/>
                  </a:cxn>
                  <a:cxn ang="T14">
                    <a:pos x="T8" y="T9"/>
                  </a:cxn>
                </a:cxnLst>
                <a:rect l="T15" t="T16" r="T17" b="T18"/>
                <a:pathLst>
                  <a:path w="86" h="91">
                    <a:moveTo>
                      <a:pt x="86" y="91"/>
                    </a:moveTo>
                    <a:lnTo>
                      <a:pt x="0" y="91"/>
                    </a:lnTo>
                    <a:lnTo>
                      <a:pt x="44" y="0"/>
                    </a:lnTo>
                    <a:lnTo>
                      <a:pt x="48" y="0"/>
                    </a:lnTo>
                    <a:lnTo>
                      <a:pt x="86" y="9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41" name="Freeform 132"/>
              <p:cNvSpPr>
                <a:spLocks/>
              </p:cNvSpPr>
              <p:nvPr/>
            </p:nvSpPr>
            <p:spPr bwMode="auto">
              <a:xfrm>
                <a:off x="4940" y="3753"/>
                <a:ext cx="27" cy="47"/>
              </a:xfrm>
              <a:custGeom>
                <a:avLst/>
                <a:gdLst>
                  <a:gd name="T0" fmla="*/ 0 w 55"/>
                  <a:gd name="T1" fmla="*/ 1 h 92"/>
                  <a:gd name="T2" fmla="*/ 0 w 55"/>
                  <a:gd name="T3" fmla="*/ 1 h 92"/>
                  <a:gd name="T4" fmla="*/ 0 w 55"/>
                  <a:gd name="T5" fmla="*/ 0 h 92"/>
                  <a:gd name="T6" fmla="*/ 0 w 55"/>
                  <a:gd name="T7" fmla="*/ 1 h 92"/>
                  <a:gd name="T8" fmla="*/ 0 60000 65536"/>
                  <a:gd name="T9" fmla="*/ 0 60000 65536"/>
                  <a:gd name="T10" fmla="*/ 0 60000 65536"/>
                  <a:gd name="T11" fmla="*/ 0 60000 65536"/>
                  <a:gd name="T12" fmla="*/ 0 w 55"/>
                  <a:gd name="T13" fmla="*/ 0 h 92"/>
                  <a:gd name="T14" fmla="*/ 55 w 55"/>
                  <a:gd name="T15" fmla="*/ 92 h 92"/>
                </a:gdLst>
                <a:ahLst/>
                <a:cxnLst>
                  <a:cxn ang="T8">
                    <a:pos x="T0" y="T1"/>
                  </a:cxn>
                  <a:cxn ang="T9">
                    <a:pos x="T2" y="T3"/>
                  </a:cxn>
                  <a:cxn ang="T10">
                    <a:pos x="T4" y="T5"/>
                  </a:cxn>
                  <a:cxn ang="T11">
                    <a:pos x="T6" y="T7"/>
                  </a:cxn>
                </a:cxnLst>
                <a:rect l="T12" t="T13" r="T14" b="T15"/>
                <a:pathLst>
                  <a:path w="55" h="92">
                    <a:moveTo>
                      <a:pt x="55" y="92"/>
                    </a:moveTo>
                    <a:lnTo>
                      <a:pt x="0" y="92"/>
                    </a:lnTo>
                    <a:lnTo>
                      <a:pt x="55" y="0"/>
                    </a:lnTo>
                    <a:lnTo>
                      <a:pt x="55"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42" name="Freeform 133"/>
              <p:cNvSpPr>
                <a:spLocks/>
              </p:cNvSpPr>
              <p:nvPr/>
            </p:nvSpPr>
            <p:spPr bwMode="auto">
              <a:xfrm>
                <a:off x="4940" y="3753"/>
                <a:ext cx="27" cy="47"/>
              </a:xfrm>
              <a:custGeom>
                <a:avLst/>
                <a:gdLst>
                  <a:gd name="T0" fmla="*/ 0 w 55"/>
                  <a:gd name="T1" fmla="*/ 1 h 92"/>
                  <a:gd name="T2" fmla="*/ 0 w 55"/>
                  <a:gd name="T3" fmla="*/ 1 h 92"/>
                  <a:gd name="T4" fmla="*/ 0 w 55"/>
                  <a:gd name="T5" fmla="*/ 0 h 92"/>
                  <a:gd name="T6" fmla="*/ 0 w 55"/>
                  <a:gd name="T7" fmla="*/ 1 h 92"/>
                  <a:gd name="T8" fmla="*/ 0 60000 65536"/>
                  <a:gd name="T9" fmla="*/ 0 60000 65536"/>
                  <a:gd name="T10" fmla="*/ 0 60000 65536"/>
                  <a:gd name="T11" fmla="*/ 0 60000 65536"/>
                  <a:gd name="T12" fmla="*/ 0 w 55"/>
                  <a:gd name="T13" fmla="*/ 0 h 92"/>
                  <a:gd name="T14" fmla="*/ 55 w 55"/>
                  <a:gd name="T15" fmla="*/ 92 h 92"/>
                </a:gdLst>
                <a:ahLst/>
                <a:cxnLst>
                  <a:cxn ang="T8">
                    <a:pos x="T0" y="T1"/>
                  </a:cxn>
                  <a:cxn ang="T9">
                    <a:pos x="T2" y="T3"/>
                  </a:cxn>
                  <a:cxn ang="T10">
                    <a:pos x="T4" y="T5"/>
                  </a:cxn>
                  <a:cxn ang="T11">
                    <a:pos x="T6" y="T7"/>
                  </a:cxn>
                </a:cxnLst>
                <a:rect l="T12" t="T13" r="T14" b="T15"/>
                <a:pathLst>
                  <a:path w="55" h="92">
                    <a:moveTo>
                      <a:pt x="55" y="92"/>
                    </a:moveTo>
                    <a:lnTo>
                      <a:pt x="0" y="92"/>
                    </a:lnTo>
                    <a:lnTo>
                      <a:pt x="55" y="0"/>
                    </a:lnTo>
                    <a:lnTo>
                      <a:pt x="55" y="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43" name="Freeform 134"/>
              <p:cNvSpPr>
                <a:spLocks/>
              </p:cNvSpPr>
              <p:nvPr/>
            </p:nvSpPr>
            <p:spPr bwMode="auto">
              <a:xfrm>
                <a:off x="4769" y="3616"/>
                <a:ext cx="42" cy="49"/>
              </a:xfrm>
              <a:custGeom>
                <a:avLst/>
                <a:gdLst>
                  <a:gd name="T0" fmla="*/ 1 w 82"/>
                  <a:gd name="T1" fmla="*/ 0 h 97"/>
                  <a:gd name="T2" fmla="*/ 1 w 82"/>
                  <a:gd name="T3" fmla="*/ 1 h 97"/>
                  <a:gd name="T4" fmla="*/ 1 w 82"/>
                  <a:gd name="T5" fmla="*/ 1 h 97"/>
                  <a:gd name="T6" fmla="*/ 1 w 82"/>
                  <a:gd name="T7" fmla="*/ 1 h 97"/>
                  <a:gd name="T8" fmla="*/ 1 w 82"/>
                  <a:gd name="T9" fmla="*/ 1 h 97"/>
                  <a:gd name="T10" fmla="*/ 1 w 82"/>
                  <a:gd name="T11" fmla="*/ 1 h 97"/>
                  <a:gd name="T12" fmla="*/ 1 w 82"/>
                  <a:gd name="T13" fmla="*/ 1 h 97"/>
                  <a:gd name="T14" fmla="*/ 1 w 82"/>
                  <a:gd name="T15" fmla="*/ 1 h 97"/>
                  <a:gd name="T16" fmla="*/ 1 w 82"/>
                  <a:gd name="T17" fmla="*/ 1 h 97"/>
                  <a:gd name="T18" fmla="*/ 1 w 82"/>
                  <a:gd name="T19" fmla="*/ 1 h 97"/>
                  <a:gd name="T20" fmla="*/ 1 w 82"/>
                  <a:gd name="T21" fmla="*/ 1 h 97"/>
                  <a:gd name="T22" fmla="*/ 1 w 82"/>
                  <a:gd name="T23" fmla="*/ 1 h 97"/>
                  <a:gd name="T24" fmla="*/ 1 w 82"/>
                  <a:gd name="T25" fmla="*/ 1 h 97"/>
                  <a:gd name="T26" fmla="*/ 1 w 82"/>
                  <a:gd name="T27" fmla="*/ 1 h 97"/>
                  <a:gd name="T28" fmla="*/ 1 w 82"/>
                  <a:gd name="T29" fmla="*/ 1 h 97"/>
                  <a:gd name="T30" fmla="*/ 1 w 82"/>
                  <a:gd name="T31" fmla="*/ 1 h 97"/>
                  <a:gd name="T32" fmla="*/ 1 w 82"/>
                  <a:gd name="T33" fmla="*/ 1 h 97"/>
                  <a:gd name="T34" fmla="*/ 1 w 82"/>
                  <a:gd name="T35" fmla="*/ 1 h 97"/>
                  <a:gd name="T36" fmla="*/ 1 w 82"/>
                  <a:gd name="T37" fmla="*/ 1 h 97"/>
                  <a:gd name="T38" fmla="*/ 1 w 82"/>
                  <a:gd name="T39" fmla="*/ 1 h 97"/>
                  <a:gd name="T40" fmla="*/ 1 w 82"/>
                  <a:gd name="T41" fmla="*/ 1 h 97"/>
                  <a:gd name="T42" fmla="*/ 1 w 82"/>
                  <a:gd name="T43" fmla="*/ 1 h 97"/>
                  <a:gd name="T44" fmla="*/ 1 w 82"/>
                  <a:gd name="T45" fmla="*/ 1 h 97"/>
                  <a:gd name="T46" fmla="*/ 1 w 82"/>
                  <a:gd name="T47" fmla="*/ 1 h 97"/>
                  <a:gd name="T48" fmla="*/ 0 w 82"/>
                  <a:gd name="T49" fmla="*/ 1 h 97"/>
                  <a:gd name="T50" fmla="*/ 1 w 82"/>
                  <a:gd name="T51" fmla="*/ 1 h 97"/>
                  <a:gd name="T52" fmla="*/ 1 w 82"/>
                  <a:gd name="T53" fmla="*/ 1 h 97"/>
                  <a:gd name="T54" fmla="*/ 1 w 82"/>
                  <a:gd name="T55" fmla="*/ 1 h 97"/>
                  <a:gd name="T56" fmla="*/ 1 w 82"/>
                  <a:gd name="T57" fmla="*/ 1 h 97"/>
                  <a:gd name="T58" fmla="*/ 1 w 82"/>
                  <a:gd name="T59" fmla="*/ 1 h 97"/>
                  <a:gd name="T60" fmla="*/ 1 w 82"/>
                  <a:gd name="T61" fmla="*/ 1 h 97"/>
                  <a:gd name="T62" fmla="*/ 1 w 82"/>
                  <a:gd name="T63" fmla="*/ 1 h 97"/>
                  <a:gd name="T64" fmla="*/ 1 w 82"/>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97"/>
                  <a:gd name="T101" fmla="*/ 82 w 82"/>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97">
                    <a:moveTo>
                      <a:pt x="40" y="0"/>
                    </a:moveTo>
                    <a:lnTo>
                      <a:pt x="49" y="1"/>
                    </a:lnTo>
                    <a:lnTo>
                      <a:pt x="57" y="3"/>
                    </a:lnTo>
                    <a:lnTo>
                      <a:pt x="64" y="8"/>
                    </a:lnTo>
                    <a:lnTo>
                      <a:pt x="70" y="14"/>
                    </a:lnTo>
                    <a:lnTo>
                      <a:pt x="76" y="21"/>
                    </a:lnTo>
                    <a:lnTo>
                      <a:pt x="80" y="29"/>
                    </a:lnTo>
                    <a:lnTo>
                      <a:pt x="81" y="38"/>
                    </a:lnTo>
                    <a:lnTo>
                      <a:pt x="82" y="48"/>
                    </a:lnTo>
                    <a:lnTo>
                      <a:pt x="81" y="58"/>
                    </a:lnTo>
                    <a:lnTo>
                      <a:pt x="80" y="68"/>
                    </a:lnTo>
                    <a:lnTo>
                      <a:pt x="76" y="75"/>
                    </a:lnTo>
                    <a:lnTo>
                      <a:pt x="70" y="83"/>
                    </a:lnTo>
                    <a:lnTo>
                      <a:pt x="64" y="89"/>
                    </a:lnTo>
                    <a:lnTo>
                      <a:pt x="57" y="94"/>
                    </a:lnTo>
                    <a:lnTo>
                      <a:pt x="49" y="96"/>
                    </a:lnTo>
                    <a:lnTo>
                      <a:pt x="40" y="97"/>
                    </a:lnTo>
                    <a:lnTo>
                      <a:pt x="32" y="96"/>
                    </a:lnTo>
                    <a:lnTo>
                      <a:pt x="25" y="94"/>
                    </a:lnTo>
                    <a:lnTo>
                      <a:pt x="18" y="89"/>
                    </a:lnTo>
                    <a:lnTo>
                      <a:pt x="12" y="83"/>
                    </a:lnTo>
                    <a:lnTo>
                      <a:pt x="6" y="75"/>
                    </a:lnTo>
                    <a:lnTo>
                      <a:pt x="2" y="68"/>
                    </a:lnTo>
                    <a:lnTo>
                      <a:pt x="1" y="58"/>
                    </a:lnTo>
                    <a:lnTo>
                      <a:pt x="0" y="48"/>
                    </a:lnTo>
                    <a:lnTo>
                      <a:pt x="1" y="38"/>
                    </a:lnTo>
                    <a:lnTo>
                      <a:pt x="2" y="29"/>
                    </a:lnTo>
                    <a:lnTo>
                      <a:pt x="6" y="21"/>
                    </a:lnTo>
                    <a:lnTo>
                      <a:pt x="12" y="14"/>
                    </a:lnTo>
                    <a:lnTo>
                      <a:pt x="18" y="8"/>
                    </a:lnTo>
                    <a:lnTo>
                      <a:pt x="25" y="3"/>
                    </a:lnTo>
                    <a:lnTo>
                      <a:pt x="32" y="1"/>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44" name="Freeform 135"/>
              <p:cNvSpPr>
                <a:spLocks/>
              </p:cNvSpPr>
              <p:nvPr/>
            </p:nvSpPr>
            <p:spPr bwMode="auto">
              <a:xfrm>
                <a:off x="4769" y="3616"/>
                <a:ext cx="42" cy="49"/>
              </a:xfrm>
              <a:custGeom>
                <a:avLst/>
                <a:gdLst>
                  <a:gd name="T0" fmla="*/ 1 w 82"/>
                  <a:gd name="T1" fmla="*/ 0 h 97"/>
                  <a:gd name="T2" fmla="*/ 1 w 82"/>
                  <a:gd name="T3" fmla="*/ 0 h 97"/>
                  <a:gd name="T4" fmla="*/ 1 w 82"/>
                  <a:gd name="T5" fmla="*/ 1 h 97"/>
                  <a:gd name="T6" fmla="*/ 1 w 82"/>
                  <a:gd name="T7" fmla="*/ 1 h 97"/>
                  <a:gd name="T8" fmla="*/ 1 w 82"/>
                  <a:gd name="T9" fmla="*/ 1 h 97"/>
                  <a:gd name="T10" fmla="*/ 1 w 82"/>
                  <a:gd name="T11" fmla="*/ 1 h 97"/>
                  <a:gd name="T12" fmla="*/ 1 w 82"/>
                  <a:gd name="T13" fmla="*/ 1 h 97"/>
                  <a:gd name="T14" fmla="*/ 1 w 82"/>
                  <a:gd name="T15" fmla="*/ 1 h 97"/>
                  <a:gd name="T16" fmla="*/ 1 w 82"/>
                  <a:gd name="T17" fmla="*/ 1 h 97"/>
                  <a:gd name="T18" fmla="*/ 1 w 82"/>
                  <a:gd name="T19" fmla="*/ 1 h 97"/>
                  <a:gd name="T20" fmla="*/ 1 w 82"/>
                  <a:gd name="T21" fmla="*/ 1 h 97"/>
                  <a:gd name="T22" fmla="*/ 1 w 82"/>
                  <a:gd name="T23" fmla="*/ 1 h 97"/>
                  <a:gd name="T24" fmla="*/ 1 w 82"/>
                  <a:gd name="T25" fmla="*/ 1 h 97"/>
                  <a:gd name="T26" fmla="*/ 1 w 82"/>
                  <a:gd name="T27" fmla="*/ 1 h 97"/>
                  <a:gd name="T28" fmla="*/ 1 w 82"/>
                  <a:gd name="T29" fmla="*/ 1 h 97"/>
                  <a:gd name="T30" fmla="*/ 1 w 82"/>
                  <a:gd name="T31" fmla="*/ 1 h 97"/>
                  <a:gd name="T32" fmla="*/ 1 w 82"/>
                  <a:gd name="T33" fmla="*/ 1 h 97"/>
                  <a:gd name="T34" fmla="*/ 1 w 82"/>
                  <a:gd name="T35" fmla="*/ 1 h 97"/>
                  <a:gd name="T36" fmla="*/ 1 w 82"/>
                  <a:gd name="T37" fmla="*/ 1 h 97"/>
                  <a:gd name="T38" fmla="*/ 1 w 82"/>
                  <a:gd name="T39" fmla="*/ 1 h 97"/>
                  <a:gd name="T40" fmla="*/ 1 w 82"/>
                  <a:gd name="T41" fmla="*/ 1 h 97"/>
                  <a:gd name="T42" fmla="*/ 1 w 82"/>
                  <a:gd name="T43" fmla="*/ 1 h 97"/>
                  <a:gd name="T44" fmla="*/ 1 w 82"/>
                  <a:gd name="T45" fmla="*/ 1 h 97"/>
                  <a:gd name="T46" fmla="*/ 1 w 82"/>
                  <a:gd name="T47" fmla="*/ 1 h 97"/>
                  <a:gd name="T48" fmla="*/ 1 w 82"/>
                  <a:gd name="T49" fmla="*/ 1 h 97"/>
                  <a:gd name="T50" fmla="*/ 1 w 82"/>
                  <a:gd name="T51" fmla="*/ 1 h 97"/>
                  <a:gd name="T52" fmla="*/ 1 w 82"/>
                  <a:gd name="T53" fmla="*/ 1 h 97"/>
                  <a:gd name="T54" fmla="*/ 0 w 82"/>
                  <a:gd name="T55" fmla="*/ 1 h 97"/>
                  <a:gd name="T56" fmla="*/ 0 w 82"/>
                  <a:gd name="T57" fmla="*/ 1 h 97"/>
                  <a:gd name="T58" fmla="*/ 1 w 82"/>
                  <a:gd name="T59" fmla="*/ 1 h 97"/>
                  <a:gd name="T60" fmla="*/ 1 w 82"/>
                  <a:gd name="T61" fmla="*/ 1 h 97"/>
                  <a:gd name="T62" fmla="*/ 1 w 82"/>
                  <a:gd name="T63" fmla="*/ 1 h 97"/>
                  <a:gd name="T64" fmla="*/ 1 w 82"/>
                  <a:gd name="T65" fmla="*/ 1 h 97"/>
                  <a:gd name="T66" fmla="*/ 1 w 82"/>
                  <a:gd name="T67" fmla="*/ 1 h 97"/>
                  <a:gd name="T68" fmla="*/ 1 w 82"/>
                  <a:gd name="T69" fmla="*/ 1 h 97"/>
                  <a:gd name="T70" fmla="*/ 1 w 82"/>
                  <a:gd name="T71" fmla="*/ 1 h 97"/>
                  <a:gd name="T72" fmla="*/ 1 w 82"/>
                  <a:gd name="T73" fmla="*/ 0 h 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
                  <a:gd name="T112" fmla="*/ 0 h 97"/>
                  <a:gd name="T113" fmla="*/ 82 w 82"/>
                  <a:gd name="T114" fmla="*/ 97 h 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 h="97">
                    <a:moveTo>
                      <a:pt x="40" y="0"/>
                    </a:moveTo>
                    <a:lnTo>
                      <a:pt x="40" y="0"/>
                    </a:lnTo>
                    <a:lnTo>
                      <a:pt x="49" y="1"/>
                    </a:lnTo>
                    <a:lnTo>
                      <a:pt x="57" y="3"/>
                    </a:lnTo>
                    <a:lnTo>
                      <a:pt x="64" y="8"/>
                    </a:lnTo>
                    <a:lnTo>
                      <a:pt x="70" y="14"/>
                    </a:lnTo>
                    <a:lnTo>
                      <a:pt x="76" y="21"/>
                    </a:lnTo>
                    <a:lnTo>
                      <a:pt x="80" y="29"/>
                    </a:lnTo>
                    <a:lnTo>
                      <a:pt x="81" y="38"/>
                    </a:lnTo>
                    <a:lnTo>
                      <a:pt x="82" y="48"/>
                    </a:lnTo>
                    <a:lnTo>
                      <a:pt x="81" y="58"/>
                    </a:lnTo>
                    <a:lnTo>
                      <a:pt x="80" y="68"/>
                    </a:lnTo>
                    <a:lnTo>
                      <a:pt x="76" y="75"/>
                    </a:lnTo>
                    <a:lnTo>
                      <a:pt x="70" y="83"/>
                    </a:lnTo>
                    <a:lnTo>
                      <a:pt x="64" y="89"/>
                    </a:lnTo>
                    <a:lnTo>
                      <a:pt x="57" y="94"/>
                    </a:lnTo>
                    <a:lnTo>
                      <a:pt x="49" y="96"/>
                    </a:lnTo>
                    <a:lnTo>
                      <a:pt x="40" y="97"/>
                    </a:lnTo>
                    <a:lnTo>
                      <a:pt x="32" y="96"/>
                    </a:lnTo>
                    <a:lnTo>
                      <a:pt x="25" y="94"/>
                    </a:lnTo>
                    <a:lnTo>
                      <a:pt x="18" y="89"/>
                    </a:lnTo>
                    <a:lnTo>
                      <a:pt x="12" y="83"/>
                    </a:lnTo>
                    <a:lnTo>
                      <a:pt x="6" y="75"/>
                    </a:lnTo>
                    <a:lnTo>
                      <a:pt x="2" y="68"/>
                    </a:lnTo>
                    <a:lnTo>
                      <a:pt x="1" y="58"/>
                    </a:lnTo>
                    <a:lnTo>
                      <a:pt x="0" y="48"/>
                    </a:lnTo>
                    <a:lnTo>
                      <a:pt x="1" y="38"/>
                    </a:lnTo>
                    <a:lnTo>
                      <a:pt x="2" y="29"/>
                    </a:lnTo>
                    <a:lnTo>
                      <a:pt x="6" y="21"/>
                    </a:lnTo>
                    <a:lnTo>
                      <a:pt x="12" y="14"/>
                    </a:lnTo>
                    <a:lnTo>
                      <a:pt x="18" y="8"/>
                    </a:lnTo>
                    <a:lnTo>
                      <a:pt x="25" y="3"/>
                    </a:lnTo>
                    <a:lnTo>
                      <a:pt x="32" y="1"/>
                    </a:lnTo>
                    <a:lnTo>
                      <a:pt x="4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45" name="Freeform 136"/>
              <p:cNvSpPr>
                <a:spLocks/>
              </p:cNvSpPr>
              <p:nvPr/>
            </p:nvSpPr>
            <p:spPr bwMode="auto">
              <a:xfrm>
                <a:off x="4710" y="3763"/>
                <a:ext cx="10" cy="37"/>
              </a:xfrm>
              <a:custGeom>
                <a:avLst/>
                <a:gdLst>
                  <a:gd name="T0" fmla="*/ 1 w 19"/>
                  <a:gd name="T1" fmla="*/ 1 h 72"/>
                  <a:gd name="T2" fmla="*/ 0 w 19"/>
                  <a:gd name="T3" fmla="*/ 1 h 72"/>
                  <a:gd name="T4" fmla="*/ 0 w 19"/>
                  <a:gd name="T5" fmla="*/ 0 h 72"/>
                  <a:gd name="T6" fmla="*/ 1 w 19"/>
                  <a:gd name="T7" fmla="*/ 1 h 72"/>
                  <a:gd name="T8" fmla="*/ 0 60000 65536"/>
                  <a:gd name="T9" fmla="*/ 0 60000 65536"/>
                  <a:gd name="T10" fmla="*/ 0 60000 65536"/>
                  <a:gd name="T11" fmla="*/ 0 60000 65536"/>
                  <a:gd name="T12" fmla="*/ 0 w 19"/>
                  <a:gd name="T13" fmla="*/ 0 h 72"/>
                  <a:gd name="T14" fmla="*/ 19 w 19"/>
                  <a:gd name="T15" fmla="*/ 72 h 72"/>
                </a:gdLst>
                <a:ahLst/>
                <a:cxnLst>
                  <a:cxn ang="T8">
                    <a:pos x="T0" y="T1"/>
                  </a:cxn>
                  <a:cxn ang="T9">
                    <a:pos x="T2" y="T3"/>
                  </a:cxn>
                  <a:cxn ang="T10">
                    <a:pos x="T4" y="T5"/>
                  </a:cxn>
                  <a:cxn ang="T11">
                    <a:pos x="T6" y="T7"/>
                  </a:cxn>
                </a:cxnLst>
                <a:rect l="T12" t="T13" r="T14" b="T15"/>
                <a:pathLst>
                  <a:path w="19" h="72">
                    <a:moveTo>
                      <a:pt x="19" y="72"/>
                    </a:moveTo>
                    <a:lnTo>
                      <a:pt x="0" y="72"/>
                    </a:lnTo>
                    <a:lnTo>
                      <a:pt x="0" y="0"/>
                    </a:lnTo>
                    <a:lnTo>
                      <a:pt x="19"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46" name="Freeform 137"/>
              <p:cNvSpPr>
                <a:spLocks/>
              </p:cNvSpPr>
              <p:nvPr/>
            </p:nvSpPr>
            <p:spPr bwMode="auto">
              <a:xfrm>
                <a:off x="4710" y="3763"/>
                <a:ext cx="10" cy="37"/>
              </a:xfrm>
              <a:custGeom>
                <a:avLst/>
                <a:gdLst>
                  <a:gd name="T0" fmla="*/ 1 w 19"/>
                  <a:gd name="T1" fmla="*/ 1 h 72"/>
                  <a:gd name="T2" fmla="*/ 0 w 19"/>
                  <a:gd name="T3" fmla="*/ 1 h 72"/>
                  <a:gd name="T4" fmla="*/ 0 w 19"/>
                  <a:gd name="T5" fmla="*/ 0 h 72"/>
                  <a:gd name="T6" fmla="*/ 1 w 19"/>
                  <a:gd name="T7" fmla="*/ 1 h 72"/>
                  <a:gd name="T8" fmla="*/ 0 60000 65536"/>
                  <a:gd name="T9" fmla="*/ 0 60000 65536"/>
                  <a:gd name="T10" fmla="*/ 0 60000 65536"/>
                  <a:gd name="T11" fmla="*/ 0 60000 65536"/>
                  <a:gd name="T12" fmla="*/ 0 w 19"/>
                  <a:gd name="T13" fmla="*/ 0 h 72"/>
                  <a:gd name="T14" fmla="*/ 19 w 19"/>
                  <a:gd name="T15" fmla="*/ 72 h 72"/>
                </a:gdLst>
                <a:ahLst/>
                <a:cxnLst>
                  <a:cxn ang="T8">
                    <a:pos x="T0" y="T1"/>
                  </a:cxn>
                  <a:cxn ang="T9">
                    <a:pos x="T2" y="T3"/>
                  </a:cxn>
                  <a:cxn ang="T10">
                    <a:pos x="T4" y="T5"/>
                  </a:cxn>
                  <a:cxn ang="T11">
                    <a:pos x="T6" y="T7"/>
                  </a:cxn>
                </a:cxnLst>
                <a:rect l="T12" t="T13" r="T14" b="T15"/>
                <a:pathLst>
                  <a:path w="19" h="72">
                    <a:moveTo>
                      <a:pt x="19" y="72"/>
                    </a:moveTo>
                    <a:lnTo>
                      <a:pt x="0" y="72"/>
                    </a:lnTo>
                    <a:lnTo>
                      <a:pt x="0" y="0"/>
                    </a:lnTo>
                    <a:lnTo>
                      <a:pt x="19" y="7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47" name="Line 138"/>
              <p:cNvSpPr>
                <a:spLocks noChangeShapeType="1"/>
              </p:cNvSpPr>
              <p:nvPr/>
            </p:nvSpPr>
            <p:spPr bwMode="auto">
              <a:xfrm>
                <a:off x="4709" y="3801"/>
                <a:ext cx="26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20648" name="Line 139"/>
              <p:cNvSpPr>
                <a:spLocks noChangeShapeType="1"/>
              </p:cNvSpPr>
              <p:nvPr/>
            </p:nvSpPr>
            <p:spPr bwMode="auto">
              <a:xfrm>
                <a:off x="4709" y="3575"/>
                <a:ext cx="26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20649" name="Line 140"/>
              <p:cNvSpPr>
                <a:spLocks noChangeShapeType="1"/>
              </p:cNvSpPr>
              <p:nvPr/>
            </p:nvSpPr>
            <p:spPr bwMode="auto">
              <a:xfrm>
                <a:off x="4709" y="3575"/>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20650" name="Line 141"/>
              <p:cNvSpPr>
                <a:spLocks noChangeShapeType="1"/>
              </p:cNvSpPr>
              <p:nvPr/>
            </p:nvSpPr>
            <p:spPr bwMode="auto">
              <a:xfrm>
                <a:off x="4968" y="3575"/>
                <a:ext cx="1" cy="2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20651" name="Freeform 142"/>
              <p:cNvSpPr>
                <a:spLocks/>
              </p:cNvSpPr>
              <p:nvPr/>
            </p:nvSpPr>
            <p:spPr bwMode="auto">
              <a:xfrm>
                <a:off x="4858" y="3616"/>
                <a:ext cx="42" cy="46"/>
              </a:xfrm>
              <a:custGeom>
                <a:avLst/>
                <a:gdLst>
                  <a:gd name="T0" fmla="*/ 1 w 83"/>
                  <a:gd name="T1" fmla="*/ 1 h 92"/>
                  <a:gd name="T2" fmla="*/ 1 w 83"/>
                  <a:gd name="T3" fmla="*/ 1 h 92"/>
                  <a:gd name="T4" fmla="*/ 1 w 83"/>
                  <a:gd name="T5" fmla="*/ 1 h 92"/>
                  <a:gd name="T6" fmla="*/ 1 w 83"/>
                  <a:gd name="T7" fmla="*/ 1 h 92"/>
                  <a:gd name="T8" fmla="*/ 1 w 83"/>
                  <a:gd name="T9" fmla="*/ 1 h 92"/>
                  <a:gd name="T10" fmla="*/ 0 w 83"/>
                  <a:gd name="T11" fmla="*/ 1 h 92"/>
                  <a:gd name="T12" fmla="*/ 0 w 83"/>
                  <a:gd name="T13" fmla="*/ 1 h 92"/>
                  <a:gd name="T14" fmla="*/ 1 w 83"/>
                  <a:gd name="T15" fmla="*/ 1 h 92"/>
                  <a:gd name="T16" fmla="*/ 1 w 83"/>
                  <a:gd name="T17" fmla="*/ 1 h 92"/>
                  <a:gd name="T18" fmla="*/ 1 w 83"/>
                  <a:gd name="T19" fmla="*/ 1 h 92"/>
                  <a:gd name="T20" fmla="*/ 1 w 83"/>
                  <a:gd name="T21" fmla="*/ 1 h 92"/>
                  <a:gd name="T22" fmla="*/ 1 w 83"/>
                  <a:gd name="T23" fmla="*/ 1 h 92"/>
                  <a:gd name="T24" fmla="*/ 1 w 83"/>
                  <a:gd name="T25" fmla="*/ 1 h 92"/>
                  <a:gd name="T26" fmla="*/ 1 w 83"/>
                  <a:gd name="T27" fmla="*/ 1 h 92"/>
                  <a:gd name="T28" fmla="*/ 1 w 83"/>
                  <a:gd name="T29" fmla="*/ 0 h 92"/>
                  <a:gd name="T30" fmla="*/ 1 w 83"/>
                  <a:gd name="T31" fmla="*/ 0 h 92"/>
                  <a:gd name="T32" fmla="*/ 1 w 83"/>
                  <a:gd name="T33" fmla="*/ 1 h 92"/>
                  <a:gd name="T34" fmla="*/ 1 w 83"/>
                  <a:gd name="T35" fmla="*/ 1 h 92"/>
                  <a:gd name="T36" fmla="*/ 1 w 83"/>
                  <a:gd name="T37" fmla="*/ 1 h 92"/>
                  <a:gd name="T38" fmla="*/ 1 w 83"/>
                  <a:gd name="T39" fmla="*/ 1 h 92"/>
                  <a:gd name="T40" fmla="*/ 1 w 83"/>
                  <a:gd name="T41" fmla="*/ 1 h 92"/>
                  <a:gd name="T42" fmla="*/ 1 w 83"/>
                  <a:gd name="T43" fmla="*/ 1 h 92"/>
                  <a:gd name="T44" fmla="*/ 1 w 83"/>
                  <a:gd name="T45" fmla="*/ 1 h 92"/>
                  <a:gd name="T46" fmla="*/ 1 w 83"/>
                  <a:gd name="T47" fmla="*/ 1 h 92"/>
                  <a:gd name="T48" fmla="*/ 1 w 83"/>
                  <a:gd name="T49" fmla="*/ 1 h 92"/>
                  <a:gd name="T50" fmla="*/ 1 w 83"/>
                  <a:gd name="T51" fmla="*/ 1 h 92"/>
                  <a:gd name="T52" fmla="*/ 1 w 83"/>
                  <a:gd name="T53" fmla="*/ 1 h 92"/>
                  <a:gd name="T54" fmla="*/ 1 w 83"/>
                  <a:gd name="T55" fmla="*/ 1 h 92"/>
                  <a:gd name="T56" fmla="*/ 1 w 83"/>
                  <a:gd name="T57" fmla="*/ 1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92"/>
                  <a:gd name="T89" fmla="*/ 83 w 83"/>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92">
                    <a:moveTo>
                      <a:pt x="22" y="92"/>
                    </a:moveTo>
                    <a:lnTo>
                      <a:pt x="22" y="92"/>
                    </a:lnTo>
                    <a:lnTo>
                      <a:pt x="13" y="85"/>
                    </a:lnTo>
                    <a:lnTo>
                      <a:pt x="5" y="74"/>
                    </a:lnTo>
                    <a:lnTo>
                      <a:pt x="1" y="63"/>
                    </a:lnTo>
                    <a:lnTo>
                      <a:pt x="0" y="52"/>
                    </a:lnTo>
                    <a:lnTo>
                      <a:pt x="1" y="41"/>
                    </a:lnTo>
                    <a:lnTo>
                      <a:pt x="2" y="31"/>
                    </a:lnTo>
                    <a:lnTo>
                      <a:pt x="6" y="21"/>
                    </a:lnTo>
                    <a:lnTo>
                      <a:pt x="11" y="14"/>
                    </a:lnTo>
                    <a:lnTo>
                      <a:pt x="18" y="8"/>
                    </a:lnTo>
                    <a:lnTo>
                      <a:pt x="24" y="3"/>
                    </a:lnTo>
                    <a:lnTo>
                      <a:pt x="32" y="1"/>
                    </a:lnTo>
                    <a:lnTo>
                      <a:pt x="40" y="0"/>
                    </a:lnTo>
                    <a:lnTo>
                      <a:pt x="52" y="3"/>
                    </a:lnTo>
                    <a:lnTo>
                      <a:pt x="60" y="6"/>
                    </a:lnTo>
                    <a:lnTo>
                      <a:pt x="68" y="11"/>
                    </a:lnTo>
                    <a:lnTo>
                      <a:pt x="71" y="17"/>
                    </a:lnTo>
                    <a:lnTo>
                      <a:pt x="75" y="23"/>
                    </a:lnTo>
                    <a:lnTo>
                      <a:pt x="78" y="31"/>
                    </a:lnTo>
                    <a:lnTo>
                      <a:pt x="81" y="38"/>
                    </a:lnTo>
                    <a:lnTo>
                      <a:pt x="83" y="49"/>
                    </a:lnTo>
                    <a:lnTo>
                      <a:pt x="82" y="57"/>
                    </a:lnTo>
                    <a:lnTo>
                      <a:pt x="78" y="69"/>
                    </a:lnTo>
                    <a:lnTo>
                      <a:pt x="71" y="83"/>
                    </a:lnTo>
                    <a:lnTo>
                      <a:pt x="60" y="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52" name="Freeform 143"/>
              <p:cNvSpPr>
                <a:spLocks/>
              </p:cNvSpPr>
              <p:nvPr/>
            </p:nvSpPr>
            <p:spPr bwMode="auto">
              <a:xfrm>
                <a:off x="4858" y="3616"/>
                <a:ext cx="42" cy="47"/>
              </a:xfrm>
              <a:custGeom>
                <a:avLst/>
                <a:gdLst>
                  <a:gd name="T0" fmla="*/ 1 w 83"/>
                  <a:gd name="T1" fmla="*/ 1 h 94"/>
                  <a:gd name="T2" fmla="*/ 1 w 83"/>
                  <a:gd name="T3" fmla="*/ 1 h 94"/>
                  <a:gd name="T4" fmla="*/ 1 w 83"/>
                  <a:gd name="T5" fmla="*/ 1 h 94"/>
                  <a:gd name="T6" fmla="*/ 1 w 83"/>
                  <a:gd name="T7" fmla="*/ 1 h 94"/>
                  <a:gd name="T8" fmla="*/ 1 w 83"/>
                  <a:gd name="T9" fmla="*/ 1 h 94"/>
                  <a:gd name="T10" fmla="*/ 0 w 83"/>
                  <a:gd name="T11" fmla="*/ 1 h 94"/>
                  <a:gd name="T12" fmla="*/ 0 w 83"/>
                  <a:gd name="T13" fmla="*/ 1 h 94"/>
                  <a:gd name="T14" fmla="*/ 0 w 83"/>
                  <a:gd name="T15" fmla="*/ 1 h 94"/>
                  <a:gd name="T16" fmla="*/ 1 w 83"/>
                  <a:gd name="T17" fmla="*/ 1 h 94"/>
                  <a:gd name="T18" fmla="*/ 1 w 83"/>
                  <a:gd name="T19" fmla="*/ 1 h 94"/>
                  <a:gd name="T20" fmla="*/ 1 w 83"/>
                  <a:gd name="T21" fmla="*/ 1 h 94"/>
                  <a:gd name="T22" fmla="*/ 1 w 83"/>
                  <a:gd name="T23" fmla="*/ 1 h 94"/>
                  <a:gd name="T24" fmla="*/ 1 w 83"/>
                  <a:gd name="T25" fmla="*/ 1 h 94"/>
                  <a:gd name="T26" fmla="*/ 1 w 83"/>
                  <a:gd name="T27" fmla="*/ 1 h 94"/>
                  <a:gd name="T28" fmla="*/ 1 w 83"/>
                  <a:gd name="T29" fmla="*/ 0 h 94"/>
                  <a:gd name="T30" fmla="*/ 1 w 83"/>
                  <a:gd name="T31" fmla="*/ 0 h 94"/>
                  <a:gd name="T32" fmla="*/ 1 w 83"/>
                  <a:gd name="T33" fmla="*/ 1 h 94"/>
                  <a:gd name="T34" fmla="*/ 1 w 83"/>
                  <a:gd name="T35" fmla="*/ 1 h 94"/>
                  <a:gd name="T36" fmla="*/ 1 w 83"/>
                  <a:gd name="T37" fmla="*/ 1 h 94"/>
                  <a:gd name="T38" fmla="*/ 1 w 83"/>
                  <a:gd name="T39" fmla="*/ 1 h 94"/>
                  <a:gd name="T40" fmla="*/ 1 w 83"/>
                  <a:gd name="T41" fmla="*/ 1 h 94"/>
                  <a:gd name="T42" fmla="*/ 1 w 83"/>
                  <a:gd name="T43" fmla="*/ 1 h 94"/>
                  <a:gd name="T44" fmla="*/ 1 w 83"/>
                  <a:gd name="T45" fmla="*/ 1 h 94"/>
                  <a:gd name="T46" fmla="*/ 1 w 83"/>
                  <a:gd name="T47" fmla="*/ 1 h 94"/>
                  <a:gd name="T48" fmla="*/ 1 w 83"/>
                  <a:gd name="T49" fmla="*/ 1 h 94"/>
                  <a:gd name="T50" fmla="*/ 1 w 83"/>
                  <a:gd name="T51" fmla="*/ 1 h 94"/>
                  <a:gd name="T52" fmla="*/ 1 w 83"/>
                  <a:gd name="T53" fmla="*/ 1 h 94"/>
                  <a:gd name="T54" fmla="*/ 1 w 83"/>
                  <a:gd name="T55" fmla="*/ 1 h 94"/>
                  <a:gd name="T56" fmla="*/ 1 w 83"/>
                  <a:gd name="T57" fmla="*/ 1 h 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94"/>
                  <a:gd name="T89" fmla="*/ 83 w 83"/>
                  <a:gd name="T90" fmla="*/ 94 h 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94">
                    <a:moveTo>
                      <a:pt x="24" y="94"/>
                    </a:moveTo>
                    <a:lnTo>
                      <a:pt x="24" y="94"/>
                    </a:lnTo>
                    <a:lnTo>
                      <a:pt x="14" y="86"/>
                    </a:lnTo>
                    <a:lnTo>
                      <a:pt x="6" y="77"/>
                    </a:lnTo>
                    <a:lnTo>
                      <a:pt x="2" y="65"/>
                    </a:lnTo>
                    <a:lnTo>
                      <a:pt x="0" y="52"/>
                    </a:lnTo>
                    <a:lnTo>
                      <a:pt x="0" y="41"/>
                    </a:lnTo>
                    <a:lnTo>
                      <a:pt x="2" y="31"/>
                    </a:lnTo>
                    <a:lnTo>
                      <a:pt x="6" y="21"/>
                    </a:lnTo>
                    <a:lnTo>
                      <a:pt x="11" y="14"/>
                    </a:lnTo>
                    <a:lnTo>
                      <a:pt x="17" y="8"/>
                    </a:lnTo>
                    <a:lnTo>
                      <a:pt x="24" y="3"/>
                    </a:lnTo>
                    <a:lnTo>
                      <a:pt x="32" y="1"/>
                    </a:lnTo>
                    <a:lnTo>
                      <a:pt x="40" y="0"/>
                    </a:lnTo>
                    <a:lnTo>
                      <a:pt x="51" y="3"/>
                    </a:lnTo>
                    <a:lnTo>
                      <a:pt x="60" y="6"/>
                    </a:lnTo>
                    <a:lnTo>
                      <a:pt x="66" y="11"/>
                    </a:lnTo>
                    <a:lnTo>
                      <a:pt x="71" y="15"/>
                    </a:lnTo>
                    <a:lnTo>
                      <a:pt x="77" y="23"/>
                    </a:lnTo>
                    <a:lnTo>
                      <a:pt x="79" y="31"/>
                    </a:lnTo>
                    <a:lnTo>
                      <a:pt x="82" y="40"/>
                    </a:lnTo>
                    <a:lnTo>
                      <a:pt x="83" y="51"/>
                    </a:lnTo>
                    <a:lnTo>
                      <a:pt x="82" y="57"/>
                    </a:lnTo>
                    <a:lnTo>
                      <a:pt x="78" y="69"/>
                    </a:lnTo>
                    <a:lnTo>
                      <a:pt x="70" y="83"/>
                    </a:lnTo>
                    <a:lnTo>
                      <a:pt x="60" y="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53" name="Freeform 144"/>
              <p:cNvSpPr>
                <a:spLocks/>
              </p:cNvSpPr>
              <p:nvPr/>
            </p:nvSpPr>
            <p:spPr bwMode="auto">
              <a:xfrm>
                <a:off x="4858" y="3617"/>
                <a:ext cx="41" cy="48"/>
              </a:xfrm>
              <a:custGeom>
                <a:avLst/>
                <a:gdLst>
                  <a:gd name="T0" fmla="*/ 1 w 82"/>
                  <a:gd name="T1" fmla="*/ 0 h 98"/>
                  <a:gd name="T2" fmla="*/ 1 w 82"/>
                  <a:gd name="T3" fmla="*/ 0 h 98"/>
                  <a:gd name="T4" fmla="*/ 1 w 82"/>
                  <a:gd name="T5" fmla="*/ 0 h 98"/>
                  <a:gd name="T6" fmla="*/ 1 w 82"/>
                  <a:gd name="T7" fmla="*/ 0 h 98"/>
                  <a:gd name="T8" fmla="*/ 1 w 82"/>
                  <a:gd name="T9" fmla="*/ 0 h 98"/>
                  <a:gd name="T10" fmla="*/ 1 w 82"/>
                  <a:gd name="T11" fmla="*/ 0 h 98"/>
                  <a:gd name="T12" fmla="*/ 1 w 82"/>
                  <a:gd name="T13" fmla="*/ 0 h 98"/>
                  <a:gd name="T14" fmla="*/ 1 w 82"/>
                  <a:gd name="T15" fmla="*/ 0 h 98"/>
                  <a:gd name="T16" fmla="*/ 1 w 82"/>
                  <a:gd name="T17" fmla="*/ 0 h 98"/>
                  <a:gd name="T18" fmla="*/ 1 w 82"/>
                  <a:gd name="T19" fmla="*/ 0 h 98"/>
                  <a:gd name="T20" fmla="*/ 1 w 82"/>
                  <a:gd name="T21" fmla="*/ 0 h 98"/>
                  <a:gd name="T22" fmla="*/ 1 w 82"/>
                  <a:gd name="T23" fmla="*/ 0 h 98"/>
                  <a:gd name="T24" fmla="*/ 1 w 82"/>
                  <a:gd name="T25" fmla="*/ 0 h 98"/>
                  <a:gd name="T26" fmla="*/ 1 w 82"/>
                  <a:gd name="T27" fmla="*/ 0 h 98"/>
                  <a:gd name="T28" fmla="*/ 1 w 82"/>
                  <a:gd name="T29" fmla="*/ 0 h 98"/>
                  <a:gd name="T30" fmla="*/ 1 w 82"/>
                  <a:gd name="T31" fmla="*/ 0 h 98"/>
                  <a:gd name="T32" fmla="*/ 1 w 82"/>
                  <a:gd name="T33" fmla="*/ 0 h 98"/>
                  <a:gd name="T34" fmla="*/ 1 w 82"/>
                  <a:gd name="T35" fmla="*/ 0 h 98"/>
                  <a:gd name="T36" fmla="*/ 1 w 82"/>
                  <a:gd name="T37" fmla="*/ 0 h 98"/>
                  <a:gd name="T38" fmla="*/ 1 w 82"/>
                  <a:gd name="T39" fmla="*/ 0 h 98"/>
                  <a:gd name="T40" fmla="*/ 1 w 82"/>
                  <a:gd name="T41" fmla="*/ 0 h 98"/>
                  <a:gd name="T42" fmla="*/ 1 w 82"/>
                  <a:gd name="T43" fmla="*/ 0 h 98"/>
                  <a:gd name="T44" fmla="*/ 1 w 82"/>
                  <a:gd name="T45" fmla="*/ 0 h 98"/>
                  <a:gd name="T46" fmla="*/ 1 w 82"/>
                  <a:gd name="T47" fmla="*/ 0 h 98"/>
                  <a:gd name="T48" fmla="*/ 0 w 82"/>
                  <a:gd name="T49" fmla="*/ 0 h 98"/>
                  <a:gd name="T50" fmla="*/ 1 w 82"/>
                  <a:gd name="T51" fmla="*/ 0 h 98"/>
                  <a:gd name="T52" fmla="*/ 1 w 82"/>
                  <a:gd name="T53" fmla="*/ 0 h 98"/>
                  <a:gd name="T54" fmla="*/ 1 w 82"/>
                  <a:gd name="T55" fmla="*/ 0 h 98"/>
                  <a:gd name="T56" fmla="*/ 1 w 82"/>
                  <a:gd name="T57" fmla="*/ 0 h 98"/>
                  <a:gd name="T58" fmla="*/ 1 w 82"/>
                  <a:gd name="T59" fmla="*/ 0 h 98"/>
                  <a:gd name="T60" fmla="*/ 1 w 82"/>
                  <a:gd name="T61" fmla="*/ 0 h 98"/>
                  <a:gd name="T62" fmla="*/ 1 w 82"/>
                  <a:gd name="T63" fmla="*/ 0 h 98"/>
                  <a:gd name="T64" fmla="*/ 1 w 82"/>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98"/>
                  <a:gd name="T101" fmla="*/ 82 w 82"/>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98">
                    <a:moveTo>
                      <a:pt x="40" y="0"/>
                    </a:moveTo>
                    <a:lnTo>
                      <a:pt x="49" y="2"/>
                    </a:lnTo>
                    <a:lnTo>
                      <a:pt x="57" y="3"/>
                    </a:lnTo>
                    <a:lnTo>
                      <a:pt x="64" y="8"/>
                    </a:lnTo>
                    <a:lnTo>
                      <a:pt x="70" y="14"/>
                    </a:lnTo>
                    <a:lnTo>
                      <a:pt x="75" y="22"/>
                    </a:lnTo>
                    <a:lnTo>
                      <a:pt x="79" y="30"/>
                    </a:lnTo>
                    <a:lnTo>
                      <a:pt x="81" y="39"/>
                    </a:lnTo>
                    <a:lnTo>
                      <a:pt x="82" y="48"/>
                    </a:lnTo>
                    <a:lnTo>
                      <a:pt x="81" y="57"/>
                    </a:lnTo>
                    <a:lnTo>
                      <a:pt x="79" y="67"/>
                    </a:lnTo>
                    <a:lnTo>
                      <a:pt x="75" y="76"/>
                    </a:lnTo>
                    <a:lnTo>
                      <a:pt x="70" y="82"/>
                    </a:lnTo>
                    <a:lnTo>
                      <a:pt x="64" y="88"/>
                    </a:lnTo>
                    <a:lnTo>
                      <a:pt x="57" y="93"/>
                    </a:lnTo>
                    <a:lnTo>
                      <a:pt x="49" y="96"/>
                    </a:lnTo>
                    <a:lnTo>
                      <a:pt x="40" y="98"/>
                    </a:lnTo>
                    <a:lnTo>
                      <a:pt x="32" y="96"/>
                    </a:lnTo>
                    <a:lnTo>
                      <a:pt x="24" y="93"/>
                    </a:lnTo>
                    <a:lnTo>
                      <a:pt x="18" y="88"/>
                    </a:lnTo>
                    <a:lnTo>
                      <a:pt x="11" y="82"/>
                    </a:lnTo>
                    <a:lnTo>
                      <a:pt x="6" y="76"/>
                    </a:lnTo>
                    <a:lnTo>
                      <a:pt x="2" y="67"/>
                    </a:lnTo>
                    <a:lnTo>
                      <a:pt x="1" y="57"/>
                    </a:lnTo>
                    <a:lnTo>
                      <a:pt x="0" y="48"/>
                    </a:lnTo>
                    <a:lnTo>
                      <a:pt x="1" y="39"/>
                    </a:lnTo>
                    <a:lnTo>
                      <a:pt x="2" y="30"/>
                    </a:lnTo>
                    <a:lnTo>
                      <a:pt x="6" y="22"/>
                    </a:lnTo>
                    <a:lnTo>
                      <a:pt x="11" y="14"/>
                    </a:lnTo>
                    <a:lnTo>
                      <a:pt x="18" y="8"/>
                    </a:lnTo>
                    <a:lnTo>
                      <a:pt x="24" y="3"/>
                    </a:lnTo>
                    <a:lnTo>
                      <a:pt x="32" y="2"/>
                    </a:lnTo>
                    <a:lnTo>
                      <a:pt x="40" y="0"/>
                    </a:lnTo>
                    <a:close/>
                  </a:path>
                </a:pathLst>
              </a:cu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54" name="Freeform 145"/>
              <p:cNvSpPr>
                <a:spLocks/>
              </p:cNvSpPr>
              <p:nvPr/>
            </p:nvSpPr>
            <p:spPr bwMode="auto">
              <a:xfrm>
                <a:off x="4858" y="3617"/>
                <a:ext cx="41" cy="48"/>
              </a:xfrm>
              <a:custGeom>
                <a:avLst/>
                <a:gdLst>
                  <a:gd name="T0" fmla="*/ 1 w 82"/>
                  <a:gd name="T1" fmla="*/ 0 h 98"/>
                  <a:gd name="T2" fmla="*/ 1 w 82"/>
                  <a:gd name="T3" fmla="*/ 0 h 98"/>
                  <a:gd name="T4" fmla="*/ 1 w 82"/>
                  <a:gd name="T5" fmla="*/ 0 h 98"/>
                  <a:gd name="T6" fmla="*/ 1 w 82"/>
                  <a:gd name="T7" fmla="*/ 0 h 98"/>
                  <a:gd name="T8" fmla="*/ 1 w 82"/>
                  <a:gd name="T9" fmla="*/ 0 h 98"/>
                  <a:gd name="T10" fmla="*/ 1 w 82"/>
                  <a:gd name="T11" fmla="*/ 0 h 98"/>
                  <a:gd name="T12" fmla="*/ 1 w 82"/>
                  <a:gd name="T13" fmla="*/ 0 h 98"/>
                  <a:gd name="T14" fmla="*/ 1 w 82"/>
                  <a:gd name="T15" fmla="*/ 0 h 98"/>
                  <a:gd name="T16" fmla="*/ 1 w 82"/>
                  <a:gd name="T17" fmla="*/ 0 h 98"/>
                  <a:gd name="T18" fmla="*/ 1 w 82"/>
                  <a:gd name="T19" fmla="*/ 0 h 98"/>
                  <a:gd name="T20" fmla="*/ 1 w 82"/>
                  <a:gd name="T21" fmla="*/ 0 h 98"/>
                  <a:gd name="T22" fmla="*/ 1 w 82"/>
                  <a:gd name="T23" fmla="*/ 0 h 98"/>
                  <a:gd name="T24" fmla="*/ 1 w 82"/>
                  <a:gd name="T25" fmla="*/ 0 h 98"/>
                  <a:gd name="T26" fmla="*/ 1 w 82"/>
                  <a:gd name="T27" fmla="*/ 0 h 98"/>
                  <a:gd name="T28" fmla="*/ 1 w 82"/>
                  <a:gd name="T29" fmla="*/ 0 h 98"/>
                  <a:gd name="T30" fmla="*/ 1 w 82"/>
                  <a:gd name="T31" fmla="*/ 0 h 98"/>
                  <a:gd name="T32" fmla="*/ 1 w 82"/>
                  <a:gd name="T33" fmla="*/ 0 h 98"/>
                  <a:gd name="T34" fmla="*/ 1 w 82"/>
                  <a:gd name="T35" fmla="*/ 0 h 98"/>
                  <a:gd name="T36" fmla="*/ 1 w 82"/>
                  <a:gd name="T37" fmla="*/ 0 h 98"/>
                  <a:gd name="T38" fmla="*/ 1 w 82"/>
                  <a:gd name="T39" fmla="*/ 0 h 98"/>
                  <a:gd name="T40" fmla="*/ 1 w 82"/>
                  <a:gd name="T41" fmla="*/ 0 h 98"/>
                  <a:gd name="T42" fmla="*/ 1 w 82"/>
                  <a:gd name="T43" fmla="*/ 0 h 98"/>
                  <a:gd name="T44" fmla="*/ 1 w 82"/>
                  <a:gd name="T45" fmla="*/ 0 h 98"/>
                  <a:gd name="T46" fmla="*/ 1 w 82"/>
                  <a:gd name="T47" fmla="*/ 0 h 98"/>
                  <a:gd name="T48" fmla="*/ 1 w 82"/>
                  <a:gd name="T49" fmla="*/ 0 h 98"/>
                  <a:gd name="T50" fmla="*/ 1 w 82"/>
                  <a:gd name="T51" fmla="*/ 0 h 98"/>
                  <a:gd name="T52" fmla="*/ 1 w 82"/>
                  <a:gd name="T53" fmla="*/ 0 h 98"/>
                  <a:gd name="T54" fmla="*/ 0 w 82"/>
                  <a:gd name="T55" fmla="*/ 0 h 98"/>
                  <a:gd name="T56" fmla="*/ 0 w 82"/>
                  <a:gd name="T57" fmla="*/ 0 h 98"/>
                  <a:gd name="T58" fmla="*/ 1 w 82"/>
                  <a:gd name="T59" fmla="*/ 0 h 98"/>
                  <a:gd name="T60" fmla="*/ 1 w 82"/>
                  <a:gd name="T61" fmla="*/ 0 h 98"/>
                  <a:gd name="T62" fmla="*/ 1 w 82"/>
                  <a:gd name="T63" fmla="*/ 0 h 98"/>
                  <a:gd name="T64" fmla="*/ 1 w 82"/>
                  <a:gd name="T65" fmla="*/ 0 h 98"/>
                  <a:gd name="T66" fmla="*/ 1 w 82"/>
                  <a:gd name="T67" fmla="*/ 0 h 98"/>
                  <a:gd name="T68" fmla="*/ 1 w 82"/>
                  <a:gd name="T69" fmla="*/ 0 h 98"/>
                  <a:gd name="T70" fmla="*/ 1 w 82"/>
                  <a:gd name="T71" fmla="*/ 0 h 98"/>
                  <a:gd name="T72" fmla="*/ 1 w 82"/>
                  <a:gd name="T73" fmla="*/ 0 h 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
                  <a:gd name="T112" fmla="*/ 0 h 98"/>
                  <a:gd name="T113" fmla="*/ 82 w 82"/>
                  <a:gd name="T114" fmla="*/ 98 h 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 h="98">
                    <a:moveTo>
                      <a:pt x="40" y="0"/>
                    </a:moveTo>
                    <a:lnTo>
                      <a:pt x="40" y="0"/>
                    </a:lnTo>
                    <a:lnTo>
                      <a:pt x="49" y="2"/>
                    </a:lnTo>
                    <a:lnTo>
                      <a:pt x="57" y="3"/>
                    </a:lnTo>
                    <a:lnTo>
                      <a:pt x="64" y="8"/>
                    </a:lnTo>
                    <a:lnTo>
                      <a:pt x="70" y="14"/>
                    </a:lnTo>
                    <a:lnTo>
                      <a:pt x="75" y="22"/>
                    </a:lnTo>
                    <a:lnTo>
                      <a:pt x="79" y="30"/>
                    </a:lnTo>
                    <a:lnTo>
                      <a:pt x="81" y="39"/>
                    </a:lnTo>
                    <a:lnTo>
                      <a:pt x="82" y="48"/>
                    </a:lnTo>
                    <a:lnTo>
                      <a:pt x="81" y="57"/>
                    </a:lnTo>
                    <a:lnTo>
                      <a:pt x="79" y="67"/>
                    </a:lnTo>
                    <a:lnTo>
                      <a:pt x="75" y="76"/>
                    </a:lnTo>
                    <a:lnTo>
                      <a:pt x="70" y="82"/>
                    </a:lnTo>
                    <a:lnTo>
                      <a:pt x="64" y="88"/>
                    </a:lnTo>
                    <a:lnTo>
                      <a:pt x="57" y="93"/>
                    </a:lnTo>
                    <a:lnTo>
                      <a:pt x="49" y="96"/>
                    </a:lnTo>
                    <a:lnTo>
                      <a:pt x="40" y="98"/>
                    </a:lnTo>
                    <a:lnTo>
                      <a:pt x="32" y="96"/>
                    </a:lnTo>
                    <a:lnTo>
                      <a:pt x="24" y="93"/>
                    </a:lnTo>
                    <a:lnTo>
                      <a:pt x="18" y="88"/>
                    </a:lnTo>
                    <a:lnTo>
                      <a:pt x="11" y="82"/>
                    </a:lnTo>
                    <a:lnTo>
                      <a:pt x="6" y="76"/>
                    </a:lnTo>
                    <a:lnTo>
                      <a:pt x="2" y="67"/>
                    </a:lnTo>
                    <a:lnTo>
                      <a:pt x="1" y="57"/>
                    </a:lnTo>
                    <a:lnTo>
                      <a:pt x="0" y="48"/>
                    </a:lnTo>
                    <a:lnTo>
                      <a:pt x="1" y="39"/>
                    </a:lnTo>
                    <a:lnTo>
                      <a:pt x="2" y="30"/>
                    </a:lnTo>
                    <a:lnTo>
                      <a:pt x="6" y="22"/>
                    </a:lnTo>
                    <a:lnTo>
                      <a:pt x="11" y="14"/>
                    </a:lnTo>
                    <a:lnTo>
                      <a:pt x="18" y="8"/>
                    </a:lnTo>
                    <a:lnTo>
                      <a:pt x="24" y="3"/>
                    </a:lnTo>
                    <a:lnTo>
                      <a:pt x="32" y="2"/>
                    </a:lnTo>
                    <a:lnTo>
                      <a:pt x="4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55" name="Freeform 146"/>
              <p:cNvSpPr>
                <a:spLocks/>
              </p:cNvSpPr>
              <p:nvPr/>
            </p:nvSpPr>
            <p:spPr bwMode="auto">
              <a:xfrm>
                <a:off x="4770" y="3616"/>
                <a:ext cx="41" cy="46"/>
              </a:xfrm>
              <a:custGeom>
                <a:avLst/>
                <a:gdLst>
                  <a:gd name="T0" fmla="*/ 1 w 82"/>
                  <a:gd name="T1" fmla="*/ 1 h 92"/>
                  <a:gd name="T2" fmla="*/ 1 w 82"/>
                  <a:gd name="T3" fmla="*/ 1 h 92"/>
                  <a:gd name="T4" fmla="*/ 1 w 82"/>
                  <a:gd name="T5" fmla="*/ 1 h 92"/>
                  <a:gd name="T6" fmla="*/ 1 w 82"/>
                  <a:gd name="T7" fmla="*/ 1 h 92"/>
                  <a:gd name="T8" fmla="*/ 1 w 82"/>
                  <a:gd name="T9" fmla="*/ 1 h 92"/>
                  <a:gd name="T10" fmla="*/ 0 w 82"/>
                  <a:gd name="T11" fmla="*/ 1 h 92"/>
                  <a:gd name="T12" fmla="*/ 0 w 82"/>
                  <a:gd name="T13" fmla="*/ 1 h 92"/>
                  <a:gd name="T14" fmla="*/ 1 w 82"/>
                  <a:gd name="T15" fmla="*/ 1 h 92"/>
                  <a:gd name="T16" fmla="*/ 1 w 82"/>
                  <a:gd name="T17" fmla="*/ 1 h 92"/>
                  <a:gd name="T18" fmla="*/ 1 w 82"/>
                  <a:gd name="T19" fmla="*/ 1 h 92"/>
                  <a:gd name="T20" fmla="*/ 1 w 82"/>
                  <a:gd name="T21" fmla="*/ 1 h 92"/>
                  <a:gd name="T22" fmla="*/ 1 w 82"/>
                  <a:gd name="T23" fmla="*/ 1 h 92"/>
                  <a:gd name="T24" fmla="*/ 1 w 82"/>
                  <a:gd name="T25" fmla="*/ 1 h 92"/>
                  <a:gd name="T26" fmla="*/ 1 w 82"/>
                  <a:gd name="T27" fmla="*/ 1 h 92"/>
                  <a:gd name="T28" fmla="*/ 1 w 82"/>
                  <a:gd name="T29" fmla="*/ 0 h 92"/>
                  <a:gd name="T30" fmla="*/ 1 w 82"/>
                  <a:gd name="T31" fmla="*/ 0 h 92"/>
                  <a:gd name="T32" fmla="*/ 1 w 82"/>
                  <a:gd name="T33" fmla="*/ 1 h 92"/>
                  <a:gd name="T34" fmla="*/ 1 w 82"/>
                  <a:gd name="T35" fmla="*/ 1 h 92"/>
                  <a:gd name="T36" fmla="*/ 1 w 82"/>
                  <a:gd name="T37" fmla="*/ 1 h 92"/>
                  <a:gd name="T38" fmla="*/ 1 w 82"/>
                  <a:gd name="T39" fmla="*/ 1 h 92"/>
                  <a:gd name="T40" fmla="*/ 1 w 82"/>
                  <a:gd name="T41" fmla="*/ 1 h 92"/>
                  <a:gd name="T42" fmla="*/ 1 w 82"/>
                  <a:gd name="T43" fmla="*/ 1 h 92"/>
                  <a:gd name="T44" fmla="*/ 1 w 82"/>
                  <a:gd name="T45" fmla="*/ 1 h 92"/>
                  <a:gd name="T46" fmla="*/ 1 w 82"/>
                  <a:gd name="T47" fmla="*/ 1 h 92"/>
                  <a:gd name="T48" fmla="*/ 1 w 82"/>
                  <a:gd name="T49" fmla="*/ 1 h 92"/>
                  <a:gd name="T50" fmla="*/ 1 w 82"/>
                  <a:gd name="T51" fmla="*/ 1 h 92"/>
                  <a:gd name="T52" fmla="*/ 1 w 82"/>
                  <a:gd name="T53" fmla="*/ 1 h 92"/>
                  <a:gd name="T54" fmla="*/ 1 w 82"/>
                  <a:gd name="T55" fmla="*/ 1 h 92"/>
                  <a:gd name="T56" fmla="*/ 1 w 82"/>
                  <a:gd name="T57" fmla="*/ 1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2"/>
                  <a:gd name="T88" fmla="*/ 0 h 92"/>
                  <a:gd name="T89" fmla="*/ 82 w 82"/>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2" h="92">
                    <a:moveTo>
                      <a:pt x="22" y="91"/>
                    </a:moveTo>
                    <a:lnTo>
                      <a:pt x="22" y="91"/>
                    </a:lnTo>
                    <a:lnTo>
                      <a:pt x="12" y="83"/>
                    </a:lnTo>
                    <a:lnTo>
                      <a:pt x="5" y="74"/>
                    </a:lnTo>
                    <a:lnTo>
                      <a:pt x="1" y="63"/>
                    </a:lnTo>
                    <a:lnTo>
                      <a:pt x="0" y="52"/>
                    </a:lnTo>
                    <a:lnTo>
                      <a:pt x="1" y="41"/>
                    </a:lnTo>
                    <a:lnTo>
                      <a:pt x="3" y="31"/>
                    </a:lnTo>
                    <a:lnTo>
                      <a:pt x="7" y="21"/>
                    </a:lnTo>
                    <a:lnTo>
                      <a:pt x="12" y="14"/>
                    </a:lnTo>
                    <a:lnTo>
                      <a:pt x="18" y="8"/>
                    </a:lnTo>
                    <a:lnTo>
                      <a:pt x="25" y="3"/>
                    </a:lnTo>
                    <a:lnTo>
                      <a:pt x="33" y="1"/>
                    </a:lnTo>
                    <a:lnTo>
                      <a:pt x="41" y="0"/>
                    </a:lnTo>
                    <a:lnTo>
                      <a:pt x="52" y="3"/>
                    </a:lnTo>
                    <a:lnTo>
                      <a:pt x="60" y="6"/>
                    </a:lnTo>
                    <a:lnTo>
                      <a:pt x="67" y="11"/>
                    </a:lnTo>
                    <a:lnTo>
                      <a:pt x="72" y="17"/>
                    </a:lnTo>
                    <a:lnTo>
                      <a:pt x="76" y="23"/>
                    </a:lnTo>
                    <a:lnTo>
                      <a:pt x="79" y="31"/>
                    </a:lnTo>
                    <a:lnTo>
                      <a:pt x="81" y="38"/>
                    </a:lnTo>
                    <a:lnTo>
                      <a:pt x="82" y="49"/>
                    </a:lnTo>
                    <a:lnTo>
                      <a:pt x="82" y="57"/>
                    </a:lnTo>
                    <a:lnTo>
                      <a:pt x="79" y="69"/>
                    </a:lnTo>
                    <a:lnTo>
                      <a:pt x="72" y="83"/>
                    </a:lnTo>
                    <a:lnTo>
                      <a:pt x="60" y="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56" name="Freeform 147"/>
              <p:cNvSpPr>
                <a:spLocks/>
              </p:cNvSpPr>
              <p:nvPr/>
            </p:nvSpPr>
            <p:spPr bwMode="auto">
              <a:xfrm>
                <a:off x="4770" y="3616"/>
                <a:ext cx="42" cy="46"/>
              </a:xfrm>
              <a:custGeom>
                <a:avLst/>
                <a:gdLst>
                  <a:gd name="T0" fmla="*/ 1 w 84"/>
                  <a:gd name="T1" fmla="*/ 1 h 92"/>
                  <a:gd name="T2" fmla="*/ 1 w 84"/>
                  <a:gd name="T3" fmla="*/ 1 h 92"/>
                  <a:gd name="T4" fmla="*/ 1 w 84"/>
                  <a:gd name="T5" fmla="*/ 1 h 92"/>
                  <a:gd name="T6" fmla="*/ 1 w 84"/>
                  <a:gd name="T7" fmla="*/ 1 h 92"/>
                  <a:gd name="T8" fmla="*/ 1 w 84"/>
                  <a:gd name="T9" fmla="*/ 1 h 92"/>
                  <a:gd name="T10" fmla="*/ 0 w 84"/>
                  <a:gd name="T11" fmla="*/ 1 h 92"/>
                  <a:gd name="T12" fmla="*/ 0 w 84"/>
                  <a:gd name="T13" fmla="*/ 1 h 92"/>
                  <a:gd name="T14" fmla="*/ 0 w 84"/>
                  <a:gd name="T15" fmla="*/ 1 h 92"/>
                  <a:gd name="T16" fmla="*/ 1 w 84"/>
                  <a:gd name="T17" fmla="*/ 1 h 92"/>
                  <a:gd name="T18" fmla="*/ 1 w 84"/>
                  <a:gd name="T19" fmla="*/ 1 h 92"/>
                  <a:gd name="T20" fmla="*/ 1 w 84"/>
                  <a:gd name="T21" fmla="*/ 1 h 92"/>
                  <a:gd name="T22" fmla="*/ 1 w 84"/>
                  <a:gd name="T23" fmla="*/ 1 h 92"/>
                  <a:gd name="T24" fmla="*/ 1 w 84"/>
                  <a:gd name="T25" fmla="*/ 1 h 92"/>
                  <a:gd name="T26" fmla="*/ 1 w 84"/>
                  <a:gd name="T27" fmla="*/ 1 h 92"/>
                  <a:gd name="T28" fmla="*/ 1 w 84"/>
                  <a:gd name="T29" fmla="*/ 0 h 92"/>
                  <a:gd name="T30" fmla="*/ 1 w 84"/>
                  <a:gd name="T31" fmla="*/ 0 h 92"/>
                  <a:gd name="T32" fmla="*/ 1 w 84"/>
                  <a:gd name="T33" fmla="*/ 1 h 92"/>
                  <a:gd name="T34" fmla="*/ 1 w 84"/>
                  <a:gd name="T35" fmla="*/ 1 h 92"/>
                  <a:gd name="T36" fmla="*/ 1 w 84"/>
                  <a:gd name="T37" fmla="*/ 1 h 92"/>
                  <a:gd name="T38" fmla="*/ 1 w 84"/>
                  <a:gd name="T39" fmla="*/ 1 h 92"/>
                  <a:gd name="T40" fmla="*/ 1 w 84"/>
                  <a:gd name="T41" fmla="*/ 1 h 92"/>
                  <a:gd name="T42" fmla="*/ 1 w 84"/>
                  <a:gd name="T43" fmla="*/ 1 h 92"/>
                  <a:gd name="T44" fmla="*/ 1 w 84"/>
                  <a:gd name="T45" fmla="*/ 1 h 92"/>
                  <a:gd name="T46" fmla="*/ 1 w 84"/>
                  <a:gd name="T47" fmla="*/ 1 h 92"/>
                  <a:gd name="T48" fmla="*/ 1 w 84"/>
                  <a:gd name="T49" fmla="*/ 1 h 92"/>
                  <a:gd name="T50" fmla="*/ 1 w 84"/>
                  <a:gd name="T51" fmla="*/ 1 h 92"/>
                  <a:gd name="T52" fmla="*/ 1 w 84"/>
                  <a:gd name="T53" fmla="*/ 1 h 92"/>
                  <a:gd name="T54" fmla="*/ 1 w 84"/>
                  <a:gd name="T55" fmla="*/ 1 h 92"/>
                  <a:gd name="T56" fmla="*/ 1 w 84"/>
                  <a:gd name="T57" fmla="*/ 1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4"/>
                  <a:gd name="T88" fmla="*/ 0 h 92"/>
                  <a:gd name="T89" fmla="*/ 84 w 84"/>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4" h="92">
                    <a:moveTo>
                      <a:pt x="25" y="92"/>
                    </a:moveTo>
                    <a:lnTo>
                      <a:pt x="25" y="92"/>
                    </a:lnTo>
                    <a:lnTo>
                      <a:pt x="14" y="86"/>
                    </a:lnTo>
                    <a:lnTo>
                      <a:pt x="7" y="77"/>
                    </a:lnTo>
                    <a:lnTo>
                      <a:pt x="1" y="65"/>
                    </a:lnTo>
                    <a:lnTo>
                      <a:pt x="0" y="52"/>
                    </a:lnTo>
                    <a:lnTo>
                      <a:pt x="0" y="41"/>
                    </a:lnTo>
                    <a:lnTo>
                      <a:pt x="3" y="31"/>
                    </a:lnTo>
                    <a:lnTo>
                      <a:pt x="7" y="21"/>
                    </a:lnTo>
                    <a:lnTo>
                      <a:pt x="12" y="14"/>
                    </a:lnTo>
                    <a:lnTo>
                      <a:pt x="17" y="8"/>
                    </a:lnTo>
                    <a:lnTo>
                      <a:pt x="25" y="3"/>
                    </a:lnTo>
                    <a:lnTo>
                      <a:pt x="33" y="1"/>
                    </a:lnTo>
                    <a:lnTo>
                      <a:pt x="41" y="0"/>
                    </a:lnTo>
                    <a:lnTo>
                      <a:pt x="51" y="1"/>
                    </a:lnTo>
                    <a:lnTo>
                      <a:pt x="60" y="6"/>
                    </a:lnTo>
                    <a:lnTo>
                      <a:pt x="67" y="9"/>
                    </a:lnTo>
                    <a:lnTo>
                      <a:pt x="72" y="15"/>
                    </a:lnTo>
                    <a:lnTo>
                      <a:pt x="77" y="23"/>
                    </a:lnTo>
                    <a:lnTo>
                      <a:pt x="80" y="31"/>
                    </a:lnTo>
                    <a:lnTo>
                      <a:pt x="82" y="40"/>
                    </a:lnTo>
                    <a:lnTo>
                      <a:pt x="84" y="51"/>
                    </a:lnTo>
                    <a:lnTo>
                      <a:pt x="82" y="57"/>
                    </a:lnTo>
                    <a:lnTo>
                      <a:pt x="79" y="69"/>
                    </a:lnTo>
                    <a:lnTo>
                      <a:pt x="71" y="83"/>
                    </a:lnTo>
                    <a:lnTo>
                      <a:pt x="60" y="9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57" name="Freeform 148"/>
              <p:cNvSpPr>
                <a:spLocks/>
              </p:cNvSpPr>
              <p:nvPr/>
            </p:nvSpPr>
            <p:spPr bwMode="auto">
              <a:xfrm>
                <a:off x="4769" y="3616"/>
                <a:ext cx="42" cy="49"/>
              </a:xfrm>
              <a:custGeom>
                <a:avLst/>
                <a:gdLst>
                  <a:gd name="T0" fmla="*/ 1 w 83"/>
                  <a:gd name="T1" fmla="*/ 0 h 97"/>
                  <a:gd name="T2" fmla="*/ 1 w 83"/>
                  <a:gd name="T3" fmla="*/ 1 h 97"/>
                  <a:gd name="T4" fmla="*/ 1 w 83"/>
                  <a:gd name="T5" fmla="*/ 1 h 97"/>
                  <a:gd name="T6" fmla="*/ 1 w 83"/>
                  <a:gd name="T7" fmla="*/ 1 h 97"/>
                  <a:gd name="T8" fmla="*/ 1 w 83"/>
                  <a:gd name="T9" fmla="*/ 1 h 97"/>
                  <a:gd name="T10" fmla="*/ 1 w 83"/>
                  <a:gd name="T11" fmla="*/ 1 h 97"/>
                  <a:gd name="T12" fmla="*/ 1 w 83"/>
                  <a:gd name="T13" fmla="*/ 1 h 97"/>
                  <a:gd name="T14" fmla="*/ 1 w 83"/>
                  <a:gd name="T15" fmla="*/ 1 h 97"/>
                  <a:gd name="T16" fmla="*/ 1 w 83"/>
                  <a:gd name="T17" fmla="*/ 1 h 97"/>
                  <a:gd name="T18" fmla="*/ 1 w 83"/>
                  <a:gd name="T19" fmla="*/ 1 h 97"/>
                  <a:gd name="T20" fmla="*/ 1 w 83"/>
                  <a:gd name="T21" fmla="*/ 1 h 97"/>
                  <a:gd name="T22" fmla="*/ 1 w 83"/>
                  <a:gd name="T23" fmla="*/ 1 h 97"/>
                  <a:gd name="T24" fmla="*/ 1 w 83"/>
                  <a:gd name="T25" fmla="*/ 1 h 97"/>
                  <a:gd name="T26" fmla="*/ 1 w 83"/>
                  <a:gd name="T27" fmla="*/ 1 h 97"/>
                  <a:gd name="T28" fmla="*/ 1 w 83"/>
                  <a:gd name="T29" fmla="*/ 1 h 97"/>
                  <a:gd name="T30" fmla="*/ 1 w 83"/>
                  <a:gd name="T31" fmla="*/ 1 h 97"/>
                  <a:gd name="T32" fmla="*/ 1 w 83"/>
                  <a:gd name="T33" fmla="*/ 1 h 97"/>
                  <a:gd name="T34" fmla="*/ 1 w 83"/>
                  <a:gd name="T35" fmla="*/ 1 h 97"/>
                  <a:gd name="T36" fmla="*/ 1 w 83"/>
                  <a:gd name="T37" fmla="*/ 1 h 97"/>
                  <a:gd name="T38" fmla="*/ 1 w 83"/>
                  <a:gd name="T39" fmla="*/ 1 h 97"/>
                  <a:gd name="T40" fmla="*/ 1 w 83"/>
                  <a:gd name="T41" fmla="*/ 1 h 97"/>
                  <a:gd name="T42" fmla="*/ 1 w 83"/>
                  <a:gd name="T43" fmla="*/ 1 h 97"/>
                  <a:gd name="T44" fmla="*/ 1 w 83"/>
                  <a:gd name="T45" fmla="*/ 1 h 97"/>
                  <a:gd name="T46" fmla="*/ 1 w 83"/>
                  <a:gd name="T47" fmla="*/ 1 h 97"/>
                  <a:gd name="T48" fmla="*/ 0 w 83"/>
                  <a:gd name="T49" fmla="*/ 1 h 97"/>
                  <a:gd name="T50" fmla="*/ 1 w 83"/>
                  <a:gd name="T51" fmla="*/ 1 h 97"/>
                  <a:gd name="T52" fmla="*/ 1 w 83"/>
                  <a:gd name="T53" fmla="*/ 1 h 97"/>
                  <a:gd name="T54" fmla="*/ 1 w 83"/>
                  <a:gd name="T55" fmla="*/ 1 h 97"/>
                  <a:gd name="T56" fmla="*/ 1 w 83"/>
                  <a:gd name="T57" fmla="*/ 1 h 97"/>
                  <a:gd name="T58" fmla="*/ 1 w 83"/>
                  <a:gd name="T59" fmla="*/ 1 h 97"/>
                  <a:gd name="T60" fmla="*/ 1 w 83"/>
                  <a:gd name="T61" fmla="*/ 1 h 97"/>
                  <a:gd name="T62" fmla="*/ 1 w 83"/>
                  <a:gd name="T63" fmla="*/ 1 h 97"/>
                  <a:gd name="T64" fmla="*/ 1 w 83"/>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97"/>
                  <a:gd name="T101" fmla="*/ 83 w 83"/>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97">
                    <a:moveTo>
                      <a:pt x="42" y="0"/>
                    </a:moveTo>
                    <a:lnTo>
                      <a:pt x="51" y="1"/>
                    </a:lnTo>
                    <a:lnTo>
                      <a:pt x="59" y="3"/>
                    </a:lnTo>
                    <a:lnTo>
                      <a:pt x="65" y="8"/>
                    </a:lnTo>
                    <a:lnTo>
                      <a:pt x="72" y="14"/>
                    </a:lnTo>
                    <a:lnTo>
                      <a:pt x="77" y="21"/>
                    </a:lnTo>
                    <a:lnTo>
                      <a:pt x="81" y="29"/>
                    </a:lnTo>
                    <a:lnTo>
                      <a:pt x="82" y="38"/>
                    </a:lnTo>
                    <a:lnTo>
                      <a:pt x="83" y="49"/>
                    </a:lnTo>
                    <a:lnTo>
                      <a:pt x="82" y="58"/>
                    </a:lnTo>
                    <a:lnTo>
                      <a:pt x="81" y="68"/>
                    </a:lnTo>
                    <a:lnTo>
                      <a:pt x="77" y="75"/>
                    </a:lnTo>
                    <a:lnTo>
                      <a:pt x="72" y="83"/>
                    </a:lnTo>
                    <a:lnTo>
                      <a:pt x="65" y="89"/>
                    </a:lnTo>
                    <a:lnTo>
                      <a:pt x="59" y="94"/>
                    </a:lnTo>
                    <a:lnTo>
                      <a:pt x="51" y="96"/>
                    </a:lnTo>
                    <a:lnTo>
                      <a:pt x="42" y="97"/>
                    </a:lnTo>
                    <a:lnTo>
                      <a:pt x="34" y="96"/>
                    </a:lnTo>
                    <a:lnTo>
                      <a:pt x="26" y="94"/>
                    </a:lnTo>
                    <a:lnTo>
                      <a:pt x="18" y="89"/>
                    </a:lnTo>
                    <a:lnTo>
                      <a:pt x="13" y="83"/>
                    </a:lnTo>
                    <a:lnTo>
                      <a:pt x="8" y="75"/>
                    </a:lnTo>
                    <a:lnTo>
                      <a:pt x="4" y="68"/>
                    </a:lnTo>
                    <a:lnTo>
                      <a:pt x="1" y="58"/>
                    </a:lnTo>
                    <a:lnTo>
                      <a:pt x="0" y="49"/>
                    </a:lnTo>
                    <a:lnTo>
                      <a:pt x="1" y="38"/>
                    </a:lnTo>
                    <a:lnTo>
                      <a:pt x="4" y="29"/>
                    </a:lnTo>
                    <a:lnTo>
                      <a:pt x="8" y="21"/>
                    </a:lnTo>
                    <a:lnTo>
                      <a:pt x="13" y="14"/>
                    </a:lnTo>
                    <a:lnTo>
                      <a:pt x="18" y="8"/>
                    </a:lnTo>
                    <a:lnTo>
                      <a:pt x="26" y="3"/>
                    </a:lnTo>
                    <a:lnTo>
                      <a:pt x="34" y="1"/>
                    </a:lnTo>
                    <a:lnTo>
                      <a:pt x="42" y="0"/>
                    </a:lnTo>
                    <a:close/>
                  </a:path>
                </a:pathLst>
              </a:cu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58" name="Freeform 149"/>
              <p:cNvSpPr>
                <a:spLocks/>
              </p:cNvSpPr>
              <p:nvPr/>
            </p:nvSpPr>
            <p:spPr bwMode="auto">
              <a:xfrm>
                <a:off x="4769" y="3616"/>
                <a:ext cx="42" cy="49"/>
              </a:xfrm>
              <a:custGeom>
                <a:avLst/>
                <a:gdLst>
                  <a:gd name="T0" fmla="*/ 1 w 83"/>
                  <a:gd name="T1" fmla="*/ 0 h 97"/>
                  <a:gd name="T2" fmla="*/ 1 w 83"/>
                  <a:gd name="T3" fmla="*/ 0 h 97"/>
                  <a:gd name="T4" fmla="*/ 1 w 83"/>
                  <a:gd name="T5" fmla="*/ 1 h 97"/>
                  <a:gd name="T6" fmla="*/ 1 w 83"/>
                  <a:gd name="T7" fmla="*/ 1 h 97"/>
                  <a:gd name="T8" fmla="*/ 1 w 83"/>
                  <a:gd name="T9" fmla="*/ 1 h 97"/>
                  <a:gd name="T10" fmla="*/ 1 w 83"/>
                  <a:gd name="T11" fmla="*/ 1 h 97"/>
                  <a:gd name="T12" fmla="*/ 1 w 83"/>
                  <a:gd name="T13" fmla="*/ 1 h 97"/>
                  <a:gd name="T14" fmla="*/ 1 w 83"/>
                  <a:gd name="T15" fmla="*/ 1 h 97"/>
                  <a:gd name="T16" fmla="*/ 1 w 83"/>
                  <a:gd name="T17" fmla="*/ 1 h 97"/>
                  <a:gd name="T18" fmla="*/ 1 w 83"/>
                  <a:gd name="T19" fmla="*/ 1 h 97"/>
                  <a:gd name="T20" fmla="*/ 1 w 83"/>
                  <a:gd name="T21" fmla="*/ 1 h 97"/>
                  <a:gd name="T22" fmla="*/ 1 w 83"/>
                  <a:gd name="T23" fmla="*/ 1 h 97"/>
                  <a:gd name="T24" fmla="*/ 1 w 83"/>
                  <a:gd name="T25" fmla="*/ 1 h 97"/>
                  <a:gd name="T26" fmla="*/ 1 w 83"/>
                  <a:gd name="T27" fmla="*/ 1 h 97"/>
                  <a:gd name="T28" fmla="*/ 1 w 83"/>
                  <a:gd name="T29" fmla="*/ 1 h 97"/>
                  <a:gd name="T30" fmla="*/ 1 w 83"/>
                  <a:gd name="T31" fmla="*/ 1 h 97"/>
                  <a:gd name="T32" fmla="*/ 1 w 83"/>
                  <a:gd name="T33" fmla="*/ 1 h 97"/>
                  <a:gd name="T34" fmla="*/ 1 w 83"/>
                  <a:gd name="T35" fmla="*/ 1 h 97"/>
                  <a:gd name="T36" fmla="*/ 1 w 83"/>
                  <a:gd name="T37" fmla="*/ 1 h 97"/>
                  <a:gd name="T38" fmla="*/ 1 w 83"/>
                  <a:gd name="T39" fmla="*/ 1 h 97"/>
                  <a:gd name="T40" fmla="*/ 1 w 83"/>
                  <a:gd name="T41" fmla="*/ 1 h 97"/>
                  <a:gd name="T42" fmla="*/ 1 w 83"/>
                  <a:gd name="T43" fmla="*/ 1 h 97"/>
                  <a:gd name="T44" fmla="*/ 1 w 83"/>
                  <a:gd name="T45" fmla="*/ 1 h 97"/>
                  <a:gd name="T46" fmla="*/ 1 w 83"/>
                  <a:gd name="T47" fmla="*/ 1 h 97"/>
                  <a:gd name="T48" fmla="*/ 1 w 83"/>
                  <a:gd name="T49" fmla="*/ 1 h 97"/>
                  <a:gd name="T50" fmla="*/ 1 w 83"/>
                  <a:gd name="T51" fmla="*/ 1 h 97"/>
                  <a:gd name="T52" fmla="*/ 1 w 83"/>
                  <a:gd name="T53" fmla="*/ 1 h 97"/>
                  <a:gd name="T54" fmla="*/ 0 w 83"/>
                  <a:gd name="T55" fmla="*/ 1 h 97"/>
                  <a:gd name="T56" fmla="*/ 0 w 83"/>
                  <a:gd name="T57" fmla="*/ 1 h 97"/>
                  <a:gd name="T58" fmla="*/ 1 w 83"/>
                  <a:gd name="T59" fmla="*/ 1 h 97"/>
                  <a:gd name="T60" fmla="*/ 1 w 83"/>
                  <a:gd name="T61" fmla="*/ 1 h 97"/>
                  <a:gd name="T62" fmla="*/ 1 w 83"/>
                  <a:gd name="T63" fmla="*/ 1 h 97"/>
                  <a:gd name="T64" fmla="*/ 1 w 83"/>
                  <a:gd name="T65" fmla="*/ 1 h 97"/>
                  <a:gd name="T66" fmla="*/ 1 w 83"/>
                  <a:gd name="T67" fmla="*/ 1 h 97"/>
                  <a:gd name="T68" fmla="*/ 1 w 83"/>
                  <a:gd name="T69" fmla="*/ 1 h 97"/>
                  <a:gd name="T70" fmla="*/ 1 w 83"/>
                  <a:gd name="T71" fmla="*/ 1 h 97"/>
                  <a:gd name="T72" fmla="*/ 1 w 83"/>
                  <a:gd name="T73" fmla="*/ 0 h 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
                  <a:gd name="T112" fmla="*/ 0 h 97"/>
                  <a:gd name="T113" fmla="*/ 83 w 83"/>
                  <a:gd name="T114" fmla="*/ 97 h 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 h="97">
                    <a:moveTo>
                      <a:pt x="42" y="0"/>
                    </a:moveTo>
                    <a:lnTo>
                      <a:pt x="42" y="0"/>
                    </a:lnTo>
                    <a:lnTo>
                      <a:pt x="51" y="1"/>
                    </a:lnTo>
                    <a:lnTo>
                      <a:pt x="59" y="3"/>
                    </a:lnTo>
                    <a:lnTo>
                      <a:pt x="65" y="8"/>
                    </a:lnTo>
                    <a:lnTo>
                      <a:pt x="72" y="14"/>
                    </a:lnTo>
                    <a:lnTo>
                      <a:pt x="77" y="21"/>
                    </a:lnTo>
                    <a:lnTo>
                      <a:pt x="81" y="29"/>
                    </a:lnTo>
                    <a:lnTo>
                      <a:pt x="82" y="38"/>
                    </a:lnTo>
                    <a:lnTo>
                      <a:pt x="83" y="49"/>
                    </a:lnTo>
                    <a:lnTo>
                      <a:pt x="82" y="58"/>
                    </a:lnTo>
                    <a:lnTo>
                      <a:pt x="81" y="68"/>
                    </a:lnTo>
                    <a:lnTo>
                      <a:pt x="77" y="75"/>
                    </a:lnTo>
                    <a:lnTo>
                      <a:pt x="72" y="83"/>
                    </a:lnTo>
                    <a:lnTo>
                      <a:pt x="65" y="89"/>
                    </a:lnTo>
                    <a:lnTo>
                      <a:pt x="59" y="94"/>
                    </a:lnTo>
                    <a:lnTo>
                      <a:pt x="51" y="96"/>
                    </a:lnTo>
                    <a:lnTo>
                      <a:pt x="42" y="97"/>
                    </a:lnTo>
                    <a:lnTo>
                      <a:pt x="34" y="96"/>
                    </a:lnTo>
                    <a:lnTo>
                      <a:pt x="26" y="94"/>
                    </a:lnTo>
                    <a:lnTo>
                      <a:pt x="18" y="89"/>
                    </a:lnTo>
                    <a:lnTo>
                      <a:pt x="13" y="83"/>
                    </a:lnTo>
                    <a:lnTo>
                      <a:pt x="8" y="75"/>
                    </a:lnTo>
                    <a:lnTo>
                      <a:pt x="4" y="68"/>
                    </a:lnTo>
                    <a:lnTo>
                      <a:pt x="1" y="58"/>
                    </a:lnTo>
                    <a:lnTo>
                      <a:pt x="0" y="49"/>
                    </a:lnTo>
                    <a:lnTo>
                      <a:pt x="1" y="38"/>
                    </a:lnTo>
                    <a:lnTo>
                      <a:pt x="4" y="29"/>
                    </a:lnTo>
                    <a:lnTo>
                      <a:pt x="8" y="21"/>
                    </a:lnTo>
                    <a:lnTo>
                      <a:pt x="13" y="14"/>
                    </a:lnTo>
                    <a:lnTo>
                      <a:pt x="18" y="8"/>
                    </a:lnTo>
                    <a:lnTo>
                      <a:pt x="26" y="3"/>
                    </a:lnTo>
                    <a:lnTo>
                      <a:pt x="34" y="1"/>
                    </a:lnTo>
                    <a:lnTo>
                      <a:pt x="4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626" name="Text Box 150"/>
            <p:cNvSpPr txBox="1">
              <a:spLocks noChangeArrowheads="1"/>
            </p:cNvSpPr>
            <p:nvPr/>
          </p:nvSpPr>
          <p:spPr bwMode="auto">
            <a:xfrm>
              <a:off x="4464" y="3072"/>
              <a:ext cx="129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r>
                <a:rPr lang="en-US" altLang="da-DK">
                  <a:latin typeface="Arial Rounded MT Bold" panose="020F0704030504030204" pitchFamily="34" charset="0"/>
                </a:rPr>
                <a:t>TEAMWORKER - </a:t>
              </a:r>
            </a:p>
            <a:p>
              <a:pPr>
                <a:lnSpc>
                  <a:spcPct val="90000"/>
                </a:lnSpc>
              </a:pPr>
              <a:r>
                <a:rPr lang="en-US" altLang="da-DK" i="1">
                  <a:latin typeface="Arial Rounded MT Bold" panose="020F0704030504030204" pitchFamily="34" charset="0"/>
                </a:rPr>
                <a:t>supports</a:t>
              </a:r>
              <a:endParaRPr lang="en-US" altLang="da-DK">
                <a:latin typeface="Arial Rounded MT Bold" panose="020F0704030504030204" pitchFamily="34" charset="0"/>
              </a:endParaRPr>
            </a:p>
          </p:txBody>
        </p:sp>
      </p:grpSp>
      <p:grpSp>
        <p:nvGrpSpPr>
          <p:cNvPr id="19607" name="Group 151"/>
          <p:cNvGrpSpPr>
            <a:grpSpLocks/>
          </p:cNvGrpSpPr>
          <p:nvPr/>
        </p:nvGrpSpPr>
        <p:grpSpPr bwMode="auto">
          <a:xfrm>
            <a:off x="5699125" y="2895600"/>
            <a:ext cx="2890838" cy="1082675"/>
            <a:chOff x="3888" y="1824"/>
            <a:chExt cx="1972" cy="682"/>
          </a:xfrm>
        </p:grpSpPr>
        <p:grpSp>
          <p:nvGrpSpPr>
            <p:cNvPr id="20603" name="Group 152"/>
            <p:cNvGrpSpPr>
              <a:grpSpLocks/>
            </p:cNvGrpSpPr>
            <p:nvPr/>
          </p:nvGrpSpPr>
          <p:grpSpPr bwMode="auto">
            <a:xfrm>
              <a:off x="3888" y="2304"/>
              <a:ext cx="329" cy="185"/>
              <a:chOff x="5252" y="2176"/>
              <a:chExt cx="329" cy="185"/>
            </a:xfrm>
          </p:grpSpPr>
          <p:sp>
            <p:nvSpPr>
              <p:cNvPr id="20605" name="Freeform 153"/>
              <p:cNvSpPr>
                <a:spLocks/>
              </p:cNvSpPr>
              <p:nvPr/>
            </p:nvSpPr>
            <p:spPr bwMode="auto">
              <a:xfrm>
                <a:off x="5320" y="2196"/>
                <a:ext cx="20" cy="72"/>
              </a:xfrm>
              <a:custGeom>
                <a:avLst/>
                <a:gdLst>
                  <a:gd name="T0" fmla="*/ 0 w 41"/>
                  <a:gd name="T1" fmla="*/ 1 h 143"/>
                  <a:gd name="T2" fmla="*/ 0 w 41"/>
                  <a:gd name="T3" fmla="*/ 1 h 143"/>
                  <a:gd name="T4" fmla="*/ 0 w 41"/>
                  <a:gd name="T5" fmla="*/ 1 h 143"/>
                  <a:gd name="T6" fmla="*/ 0 w 41"/>
                  <a:gd name="T7" fmla="*/ 1 h 143"/>
                  <a:gd name="T8" fmla="*/ 0 w 41"/>
                  <a:gd name="T9" fmla="*/ 1 h 143"/>
                  <a:gd name="T10" fmla="*/ 0 w 41"/>
                  <a:gd name="T11" fmla="*/ 1 h 143"/>
                  <a:gd name="T12" fmla="*/ 0 w 41"/>
                  <a:gd name="T13" fmla="*/ 1 h 143"/>
                  <a:gd name="T14" fmla="*/ 0 w 41"/>
                  <a:gd name="T15" fmla="*/ 1 h 143"/>
                  <a:gd name="T16" fmla="*/ 0 w 41"/>
                  <a:gd name="T17" fmla="*/ 1 h 143"/>
                  <a:gd name="T18" fmla="*/ 0 w 41"/>
                  <a:gd name="T19" fmla="*/ 1 h 143"/>
                  <a:gd name="T20" fmla="*/ 0 w 41"/>
                  <a:gd name="T21" fmla="*/ 1 h 143"/>
                  <a:gd name="T22" fmla="*/ 0 w 41"/>
                  <a:gd name="T23" fmla="*/ 1 h 143"/>
                  <a:gd name="T24" fmla="*/ 0 w 41"/>
                  <a:gd name="T25" fmla="*/ 1 h 143"/>
                  <a:gd name="T26" fmla="*/ 0 w 41"/>
                  <a:gd name="T27" fmla="*/ 1 h 143"/>
                  <a:gd name="T28" fmla="*/ 0 w 41"/>
                  <a:gd name="T29" fmla="*/ 1 h 143"/>
                  <a:gd name="T30" fmla="*/ 0 w 41"/>
                  <a:gd name="T31" fmla="*/ 1 h 143"/>
                  <a:gd name="T32" fmla="*/ 0 w 41"/>
                  <a:gd name="T33" fmla="*/ 1 h 143"/>
                  <a:gd name="T34" fmla="*/ 0 w 41"/>
                  <a:gd name="T35" fmla="*/ 1 h 143"/>
                  <a:gd name="T36" fmla="*/ 0 w 41"/>
                  <a:gd name="T37" fmla="*/ 1 h 143"/>
                  <a:gd name="T38" fmla="*/ 0 w 41"/>
                  <a:gd name="T39" fmla="*/ 1 h 143"/>
                  <a:gd name="T40" fmla="*/ 0 w 41"/>
                  <a:gd name="T41" fmla="*/ 1 h 143"/>
                  <a:gd name="T42" fmla="*/ 0 w 41"/>
                  <a:gd name="T43" fmla="*/ 1 h 143"/>
                  <a:gd name="T44" fmla="*/ 0 w 41"/>
                  <a:gd name="T45" fmla="*/ 0 h 143"/>
                  <a:gd name="T46" fmla="*/ 0 w 41"/>
                  <a:gd name="T47" fmla="*/ 1 h 143"/>
                  <a:gd name="T48" fmla="*/ 0 w 41"/>
                  <a:gd name="T49" fmla="*/ 1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43"/>
                  <a:gd name="T77" fmla="*/ 41 w 41"/>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43">
                    <a:moveTo>
                      <a:pt x="38" y="16"/>
                    </a:moveTo>
                    <a:lnTo>
                      <a:pt x="39" y="30"/>
                    </a:lnTo>
                    <a:lnTo>
                      <a:pt x="39" y="44"/>
                    </a:lnTo>
                    <a:lnTo>
                      <a:pt x="41" y="58"/>
                    </a:lnTo>
                    <a:lnTo>
                      <a:pt x="41" y="72"/>
                    </a:lnTo>
                    <a:lnTo>
                      <a:pt x="41" y="86"/>
                    </a:lnTo>
                    <a:lnTo>
                      <a:pt x="41" y="101"/>
                    </a:lnTo>
                    <a:lnTo>
                      <a:pt x="39" y="115"/>
                    </a:lnTo>
                    <a:lnTo>
                      <a:pt x="38" y="131"/>
                    </a:lnTo>
                    <a:lnTo>
                      <a:pt x="32" y="140"/>
                    </a:lnTo>
                    <a:lnTo>
                      <a:pt x="24" y="143"/>
                    </a:lnTo>
                    <a:lnTo>
                      <a:pt x="17" y="140"/>
                    </a:lnTo>
                    <a:lnTo>
                      <a:pt x="11" y="131"/>
                    </a:lnTo>
                    <a:lnTo>
                      <a:pt x="6" y="115"/>
                    </a:lnTo>
                    <a:lnTo>
                      <a:pt x="3" y="101"/>
                    </a:lnTo>
                    <a:lnTo>
                      <a:pt x="1" y="86"/>
                    </a:lnTo>
                    <a:lnTo>
                      <a:pt x="0" y="72"/>
                    </a:lnTo>
                    <a:lnTo>
                      <a:pt x="0" y="58"/>
                    </a:lnTo>
                    <a:lnTo>
                      <a:pt x="0" y="44"/>
                    </a:lnTo>
                    <a:lnTo>
                      <a:pt x="0" y="30"/>
                    </a:lnTo>
                    <a:lnTo>
                      <a:pt x="1" y="16"/>
                    </a:lnTo>
                    <a:lnTo>
                      <a:pt x="8" y="6"/>
                    </a:lnTo>
                    <a:lnTo>
                      <a:pt x="17" y="0"/>
                    </a:lnTo>
                    <a:lnTo>
                      <a:pt x="29" y="4"/>
                    </a:lnTo>
                    <a:lnTo>
                      <a:pt x="38" y="16"/>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06" name="Freeform 154"/>
              <p:cNvSpPr>
                <a:spLocks/>
              </p:cNvSpPr>
              <p:nvPr/>
            </p:nvSpPr>
            <p:spPr bwMode="auto">
              <a:xfrm>
                <a:off x="5320" y="2196"/>
                <a:ext cx="20" cy="72"/>
              </a:xfrm>
              <a:custGeom>
                <a:avLst/>
                <a:gdLst>
                  <a:gd name="T0" fmla="*/ 0 w 41"/>
                  <a:gd name="T1" fmla="*/ 1 h 143"/>
                  <a:gd name="T2" fmla="*/ 0 w 41"/>
                  <a:gd name="T3" fmla="*/ 1 h 143"/>
                  <a:gd name="T4" fmla="*/ 0 w 41"/>
                  <a:gd name="T5" fmla="*/ 1 h 143"/>
                  <a:gd name="T6" fmla="*/ 0 w 41"/>
                  <a:gd name="T7" fmla="*/ 1 h 143"/>
                  <a:gd name="T8" fmla="*/ 0 w 41"/>
                  <a:gd name="T9" fmla="*/ 1 h 143"/>
                  <a:gd name="T10" fmla="*/ 0 w 41"/>
                  <a:gd name="T11" fmla="*/ 1 h 143"/>
                  <a:gd name="T12" fmla="*/ 0 w 41"/>
                  <a:gd name="T13" fmla="*/ 1 h 143"/>
                  <a:gd name="T14" fmla="*/ 0 w 41"/>
                  <a:gd name="T15" fmla="*/ 1 h 143"/>
                  <a:gd name="T16" fmla="*/ 0 w 41"/>
                  <a:gd name="T17" fmla="*/ 1 h 143"/>
                  <a:gd name="T18" fmla="*/ 0 w 41"/>
                  <a:gd name="T19" fmla="*/ 1 h 143"/>
                  <a:gd name="T20" fmla="*/ 0 w 41"/>
                  <a:gd name="T21" fmla="*/ 1 h 143"/>
                  <a:gd name="T22" fmla="*/ 0 w 41"/>
                  <a:gd name="T23" fmla="*/ 1 h 143"/>
                  <a:gd name="T24" fmla="*/ 0 w 41"/>
                  <a:gd name="T25" fmla="*/ 1 h 143"/>
                  <a:gd name="T26" fmla="*/ 0 w 41"/>
                  <a:gd name="T27" fmla="*/ 1 h 143"/>
                  <a:gd name="T28" fmla="*/ 0 w 41"/>
                  <a:gd name="T29" fmla="*/ 1 h 143"/>
                  <a:gd name="T30" fmla="*/ 0 w 41"/>
                  <a:gd name="T31" fmla="*/ 1 h 143"/>
                  <a:gd name="T32" fmla="*/ 0 w 41"/>
                  <a:gd name="T33" fmla="*/ 1 h 143"/>
                  <a:gd name="T34" fmla="*/ 0 w 41"/>
                  <a:gd name="T35" fmla="*/ 1 h 143"/>
                  <a:gd name="T36" fmla="*/ 0 w 41"/>
                  <a:gd name="T37" fmla="*/ 1 h 143"/>
                  <a:gd name="T38" fmla="*/ 0 w 41"/>
                  <a:gd name="T39" fmla="*/ 1 h 143"/>
                  <a:gd name="T40" fmla="*/ 0 w 41"/>
                  <a:gd name="T41" fmla="*/ 1 h 143"/>
                  <a:gd name="T42" fmla="*/ 0 w 41"/>
                  <a:gd name="T43" fmla="*/ 1 h 143"/>
                  <a:gd name="T44" fmla="*/ 0 w 41"/>
                  <a:gd name="T45" fmla="*/ 1 h 143"/>
                  <a:gd name="T46" fmla="*/ 0 w 41"/>
                  <a:gd name="T47" fmla="*/ 1 h 143"/>
                  <a:gd name="T48" fmla="*/ 0 w 41"/>
                  <a:gd name="T49" fmla="*/ 1 h 143"/>
                  <a:gd name="T50" fmla="*/ 0 w 41"/>
                  <a:gd name="T51" fmla="*/ 1 h 143"/>
                  <a:gd name="T52" fmla="*/ 0 w 41"/>
                  <a:gd name="T53" fmla="*/ 0 h 143"/>
                  <a:gd name="T54" fmla="*/ 0 w 41"/>
                  <a:gd name="T55" fmla="*/ 1 h 143"/>
                  <a:gd name="T56" fmla="*/ 0 w 41"/>
                  <a:gd name="T57" fmla="*/ 1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143"/>
                  <a:gd name="T89" fmla="*/ 41 w 41"/>
                  <a:gd name="T90" fmla="*/ 143 h 1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143">
                    <a:moveTo>
                      <a:pt x="38" y="16"/>
                    </a:moveTo>
                    <a:lnTo>
                      <a:pt x="38" y="16"/>
                    </a:lnTo>
                    <a:lnTo>
                      <a:pt x="39" y="30"/>
                    </a:lnTo>
                    <a:lnTo>
                      <a:pt x="39" y="44"/>
                    </a:lnTo>
                    <a:lnTo>
                      <a:pt x="41" y="58"/>
                    </a:lnTo>
                    <a:lnTo>
                      <a:pt x="41" y="72"/>
                    </a:lnTo>
                    <a:lnTo>
                      <a:pt x="41" y="86"/>
                    </a:lnTo>
                    <a:lnTo>
                      <a:pt x="41" y="101"/>
                    </a:lnTo>
                    <a:lnTo>
                      <a:pt x="39" y="115"/>
                    </a:lnTo>
                    <a:lnTo>
                      <a:pt x="38" y="131"/>
                    </a:lnTo>
                    <a:lnTo>
                      <a:pt x="32" y="140"/>
                    </a:lnTo>
                    <a:lnTo>
                      <a:pt x="24" y="143"/>
                    </a:lnTo>
                    <a:lnTo>
                      <a:pt x="17" y="140"/>
                    </a:lnTo>
                    <a:lnTo>
                      <a:pt x="11" y="131"/>
                    </a:lnTo>
                    <a:lnTo>
                      <a:pt x="6" y="115"/>
                    </a:lnTo>
                    <a:lnTo>
                      <a:pt x="3" y="101"/>
                    </a:lnTo>
                    <a:lnTo>
                      <a:pt x="1" y="86"/>
                    </a:lnTo>
                    <a:lnTo>
                      <a:pt x="0" y="72"/>
                    </a:lnTo>
                    <a:lnTo>
                      <a:pt x="0" y="58"/>
                    </a:lnTo>
                    <a:lnTo>
                      <a:pt x="0" y="44"/>
                    </a:lnTo>
                    <a:lnTo>
                      <a:pt x="0" y="30"/>
                    </a:lnTo>
                    <a:lnTo>
                      <a:pt x="1" y="16"/>
                    </a:lnTo>
                    <a:lnTo>
                      <a:pt x="8" y="6"/>
                    </a:lnTo>
                    <a:lnTo>
                      <a:pt x="17" y="0"/>
                    </a:lnTo>
                    <a:lnTo>
                      <a:pt x="29" y="4"/>
                    </a:lnTo>
                    <a:lnTo>
                      <a:pt x="38" y="1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07" name="Freeform 155"/>
              <p:cNvSpPr>
                <a:spLocks/>
              </p:cNvSpPr>
              <p:nvPr/>
            </p:nvSpPr>
            <p:spPr bwMode="auto">
              <a:xfrm>
                <a:off x="5346" y="2201"/>
                <a:ext cx="25" cy="74"/>
              </a:xfrm>
              <a:custGeom>
                <a:avLst/>
                <a:gdLst>
                  <a:gd name="T0" fmla="*/ 1 w 50"/>
                  <a:gd name="T1" fmla="*/ 0 h 150"/>
                  <a:gd name="T2" fmla="*/ 1 w 50"/>
                  <a:gd name="T3" fmla="*/ 0 h 150"/>
                  <a:gd name="T4" fmla="*/ 1 w 50"/>
                  <a:gd name="T5" fmla="*/ 0 h 150"/>
                  <a:gd name="T6" fmla="*/ 1 w 50"/>
                  <a:gd name="T7" fmla="*/ 0 h 150"/>
                  <a:gd name="T8" fmla="*/ 1 w 50"/>
                  <a:gd name="T9" fmla="*/ 0 h 150"/>
                  <a:gd name="T10" fmla="*/ 1 w 50"/>
                  <a:gd name="T11" fmla="*/ 0 h 150"/>
                  <a:gd name="T12" fmla="*/ 1 w 50"/>
                  <a:gd name="T13" fmla="*/ 0 h 150"/>
                  <a:gd name="T14" fmla="*/ 1 w 50"/>
                  <a:gd name="T15" fmla="*/ 0 h 150"/>
                  <a:gd name="T16" fmla="*/ 1 w 50"/>
                  <a:gd name="T17" fmla="*/ 0 h 150"/>
                  <a:gd name="T18" fmla="*/ 1 w 50"/>
                  <a:gd name="T19" fmla="*/ 0 h 150"/>
                  <a:gd name="T20" fmla="*/ 1 w 50"/>
                  <a:gd name="T21" fmla="*/ 0 h 150"/>
                  <a:gd name="T22" fmla="*/ 1 w 50"/>
                  <a:gd name="T23" fmla="*/ 0 h 150"/>
                  <a:gd name="T24" fmla="*/ 1 w 50"/>
                  <a:gd name="T25" fmla="*/ 0 h 150"/>
                  <a:gd name="T26" fmla="*/ 1 w 50"/>
                  <a:gd name="T27" fmla="*/ 0 h 150"/>
                  <a:gd name="T28" fmla="*/ 1 w 50"/>
                  <a:gd name="T29" fmla="*/ 0 h 150"/>
                  <a:gd name="T30" fmla="*/ 1 w 50"/>
                  <a:gd name="T31" fmla="*/ 0 h 150"/>
                  <a:gd name="T32" fmla="*/ 1 w 50"/>
                  <a:gd name="T33" fmla="*/ 0 h 150"/>
                  <a:gd name="T34" fmla="*/ 1 w 50"/>
                  <a:gd name="T35" fmla="*/ 0 h 150"/>
                  <a:gd name="T36" fmla="*/ 1 w 50"/>
                  <a:gd name="T37" fmla="*/ 0 h 150"/>
                  <a:gd name="T38" fmla="*/ 1 w 50"/>
                  <a:gd name="T39" fmla="*/ 0 h 150"/>
                  <a:gd name="T40" fmla="*/ 0 w 50"/>
                  <a:gd name="T41" fmla="*/ 0 h 150"/>
                  <a:gd name="T42" fmla="*/ 1 w 50"/>
                  <a:gd name="T43" fmla="*/ 0 h 150"/>
                  <a:gd name="T44" fmla="*/ 1 w 50"/>
                  <a:gd name="T45" fmla="*/ 0 h 150"/>
                  <a:gd name="T46" fmla="*/ 1 w 50"/>
                  <a:gd name="T47" fmla="*/ 0 h 150"/>
                  <a:gd name="T48" fmla="*/ 1 w 50"/>
                  <a:gd name="T49" fmla="*/ 0 h 150"/>
                  <a:gd name="T50" fmla="*/ 1 w 50"/>
                  <a:gd name="T51" fmla="*/ 0 h 150"/>
                  <a:gd name="T52" fmla="*/ 1 w 50"/>
                  <a:gd name="T53" fmla="*/ 0 h 150"/>
                  <a:gd name="T54" fmla="*/ 1 w 50"/>
                  <a:gd name="T55" fmla="*/ 0 h 150"/>
                  <a:gd name="T56" fmla="*/ 1 w 50"/>
                  <a:gd name="T57" fmla="*/ 0 h 1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150"/>
                  <a:gd name="T89" fmla="*/ 50 w 50"/>
                  <a:gd name="T90" fmla="*/ 150 h 1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150">
                    <a:moveTo>
                      <a:pt x="50" y="25"/>
                    </a:moveTo>
                    <a:lnTo>
                      <a:pt x="50" y="37"/>
                    </a:lnTo>
                    <a:lnTo>
                      <a:pt x="50" y="52"/>
                    </a:lnTo>
                    <a:lnTo>
                      <a:pt x="50" y="66"/>
                    </a:lnTo>
                    <a:lnTo>
                      <a:pt x="50" y="82"/>
                    </a:lnTo>
                    <a:lnTo>
                      <a:pt x="48" y="98"/>
                    </a:lnTo>
                    <a:lnTo>
                      <a:pt x="47" y="113"/>
                    </a:lnTo>
                    <a:lnTo>
                      <a:pt x="45" y="127"/>
                    </a:lnTo>
                    <a:lnTo>
                      <a:pt x="40" y="140"/>
                    </a:lnTo>
                    <a:lnTo>
                      <a:pt x="34" y="146"/>
                    </a:lnTo>
                    <a:lnTo>
                      <a:pt x="27" y="150"/>
                    </a:lnTo>
                    <a:lnTo>
                      <a:pt x="18" y="146"/>
                    </a:lnTo>
                    <a:lnTo>
                      <a:pt x="10" y="140"/>
                    </a:lnTo>
                    <a:lnTo>
                      <a:pt x="7" y="127"/>
                    </a:lnTo>
                    <a:lnTo>
                      <a:pt x="4" y="113"/>
                    </a:lnTo>
                    <a:lnTo>
                      <a:pt x="3" y="99"/>
                    </a:lnTo>
                    <a:lnTo>
                      <a:pt x="3" y="82"/>
                    </a:lnTo>
                    <a:lnTo>
                      <a:pt x="1" y="66"/>
                    </a:lnTo>
                    <a:lnTo>
                      <a:pt x="1" y="51"/>
                    </a:lnTo>
                    <a:lnTo>
                      <a:pt x="1" y="37"/>
                    </a:lnTo>
                    <a:lnTo>
                      <a:pt x="0" y="25"/>
                    </a:lnTo>
                    <a:lnTo>
                      <a:pt x="4" y="12"/>
                    </a:lnTo>
                    <a:lnTo>
                      <a:pt x="12" y="5"/>
                    </a:lnTo>
                    <a:lnTo>
                      <a:pt x="19" y="0"/>
                    </a:lnTo>
                    <a:lnTo>
                      <a:pt x="27" y="0"/>
                    </a:lnTo>
                    <a:lnTo>
                      <a:pt x="36" y="2"/>
                    </a:lnTo>
                    <a:lnTo>
                      <a:pt x="42" y="7"/>
                    </a:lnTo>
                    <a:lnTo>
                      <a:pt x="47" y="14"/>
                    </a:lnTo>
                    <a:lnTo>
                      <a:pt x="50" y="25"/>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08" name="Freeform 156"/>
              <p:cNvSpPr>
                <a:spLocks/>
              </p:cNvSpPr>
              <p:nvPr/>
            </p:nvSpPr>
            <p:spPr bwMode="auto">
              <a:xfrm>
                <a:off x="5346" y="2201"/>
                <a:ext cx="25" cy="74"/>
              </a:xfrm>
              <a:custGeom>
                <a:avLst/>
                <a:gdLst>
                  <a:gd name="T0" fmla="*/ 1 w 50"/>
                  <a:gd name="T1" fmla="*/ 0 h 150"/>
                  <a:gd name="T2" fmla="*/ 1 w 50"/>
                  <a:gd name="T3" fmla="*/ 0 h 150"/>
                  <a:gd name="T4" fmla="*/ 1 w 50"/>
                  <a:gd name="T5" fmla="*/ 0 h 150"/>
                  <a:gd name="T6" fmla="*/ 1 w 50"/>
                  <a:gd name="T7" fmla="*/ 0 h 150"/>
                  <a:gd name="T8" fmla="*/ 1 w 50"/>
                  <a:gd name="T9" fmla="*/ 0 h 150"/>
                  <a:gd name="T10" fmla="*/ 1 w 50"/>
                  <a:gd name="T11" fmla="*/ 0 h 150"/>
                  <a:gd name="T12" fmla="*/ 1 w 50"/>
                  <a:gd name="T13" fmla="*/ 0 h 150"/>
                  <a:gd name="T14" fmla="*/ 1 w 50"/>
                  <a:gd name="T15" fmla="*/ 0 h 150"/>
                  <a:gd name="T16" fmla="*/ 1 w 50"/>
                  <a:gd name="T17" fmla="*/ 0 h 150"/>
                  <a:gd name="T18" fmla="*/ 1 w 50"/>
                  <a:gd name="T19" fmla="*/ 0 h 150"/>
                  <a:gd name="T20" fmla="*/ 1 w 50"/>
                  <a:gd name="T21" fmla="*/ 0 h 150"/>
                  <a:gd name="T22" fmla="*/ 1 w 50"/>
                  <a:gd name="T23" fmla="*/ 0 h 150"/>
                  <a:gd name="T24" fmla="*/ 1 w 50"/>
                  <a:gd name="T25" fmla="*/ 0 h 150"/>
                  <a:gd name="T26" fmla="*/ 1 w 50"/>
                  <a:gd name="T27" fmla="*/ 0 h 150"/>
                  <a:gd name="T28" fmla="*/ 1 w 50"/>
                  <a:gd name="T29" fmla="*/ 0 h 150"/>
                  <a:gd name="T30" fmla="*/ 1 w 50"/>
                  <a:gd name="T31" fmla="*/ 0 h 150"/>
                  <a:gd name="T32" fmla="*/ 1 w 50"/>
                  <a:gd name="T33" fmla="*/ 0 h 150"/>
                  <a:gd name="T34" fmla="*/ 1 w 50"/>
                  <a:gd name="T35" fmla="*/ 0 h 150"/>
                  <a:gd name="T36" fmla="*/ 1 w 50"/>
                  <a:gd name="T37" fmla="*/ 0 h 150"/>
                  <a:gd name="T38" fmla="*/ 1 w 50"/>
                  <a:gd name="T39" fmla="*/ 0 h 150"/>
                  <a:gd name="T40" fmla="*/ 1 w 50"/>
                  <a:gd name="T41" fmla="*/ 0 h 150"/>
                  <a:gd name="T42" fmla="*/ 1 w 50"/>
                  <a:gd name="T43" fmla="*/ 0 h 150"/>
                  <a:gd name="T44" fmla="*/ 1 w 50"/>
                  <a:gd name="T45" fmla="*/ 0 h 150"/>
                  <a:gd name="T46" fmla="*/ 0 w 50"/>
                  <a:gd name="T47" fmla="*/ 0 h 150"/>
                  <a:gd name="T48" fmla="*/ 0 w 50"/>
                  <a:gd name="T49" fmla="*/ 0 h 150"/>
                  <a:gd name="T50" fmla="*/ 1 w 50"/>
                  <a:gd name="T51" fmla="*/ 0 h 150"/>
                  <a:gd name="T52" fmla="*/ 1 w 50"/>
                  <a:gd name="T53" fmla="*/ 0 h 150"/>
                  <a:gd name="T54" fmla="*/ 1 w 50"/>
                  <a:gd name="T55" fmla="*/ 0 h 150"/>
                  <a:gd name="T56" fmla="*/ 1 w 50"/>
                  <a:gd name="T57" fmla="*/ 0 h 150"/>
                  <a:gd name="T58" fmla="*/ 1 w 50"/>
                  <a:gd name="T59" fmla="*/ 0 h 150"/>
                  <a:gd name="T60" fmla="*/ 1 w 50"/>
                  <a:gd name="T61" fmla="*/ 0 h 150"/>
                  <a:gd name="T62" fmla="*/ 1 w 50"/>
                  <a:gd name="T63" fmla="*/ 0 h 150"/>
                  <a:gd name="T64" fmla="*/ 1 w 50"/>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150"/>
                  <a:gd name="T101" fmla="*/ 50 w 50"/>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150">
                    <a:moveTo>
                      <a:pt x="50" y="25"/>
                    </a:moveTo>
                    <a:lnTo>
                      <a:pt x="50" y="25"/>
                    </a:lnTo>
                    <a:lnTo>
                      <a:pt x="50" y="37"/>
                    </a:lnTo>
                    <a:lnTo>
                      <a:pt x="50" y="52"/>
                    </a:lnTo>
                    <a:lnTo>
                      <a:pt x="50" y="66"/>
                    </a:lnTo>
                    <a:lnTo>
                      <a:pt x="50" y="82"/>
                    </a:lnTo>
                    <a:lnTo>
                      <a:pt x="48" y="98"/>
                    </a:lnTo>
                    <a:lnTo>
                      <a:pt x="47" y="113"/>
                    </a:lnTo>
                    <a:lnTo>
                      <a:pt x="45" y="127"/>
                    </a:lnTo>
                    <a:lnTo>
                      <a:pt x="40" y="140"/>
                    </a:lnTo>
                    <a:lnTo>
                      <a:pt x="34" y="146"/>
                    </a:lnTo>
                    <a:lnTo>
                      <a:pt x="27" y="150"/>
                    </a:lnTo>
                    <a:lnTo>
                      <a:pt x="18" y="146"/>
                    </a:lnTo>
                    <a:lnTo>
                      <a:pt x="10" y="140"/>
                    </a:lnTo>
                    <a:lnTo>
                      <a:pt x="7" y="127"/>
                    </a:lnTo>
                    <a:lnTo>
                      <a:pt x="4" y="113"/>
                    </a:lnTo>
                    <a:lnTo>
                      <a:pt x="3" y="99"/>
                    </a:lnTo>
                    <a:lnTo>
                      <a:pt x="3" y="82"/>
                    </a:lnTo>
                    <a:lnTo>
                      <a:pt x="1" y="66"/>
                    </a:lnTo>
                    <a:lnTo>
                      <a:pt x="1" y="51"/>
                    </a:lnTo>
                    <a:lnTo>
                      <a:pt x="1" y="37"/>
                    </a:lnTo>
                    <a:lnTo>
                      <a:pt x="0" y="25"/>
                    </a:lnTo>
                    <a:lnTo>
                      <a:pt x="4" y="12"/>
                    </a:lnTo>
                    <a:lnTo>
                      <a:pt x="12" y="5"/>
                    </a:lnTo>
                    <a:lnTo>
                      <a:pt x="19" y="0"/>
                    </a:lnTo>
                    <a:lnTo>
                      <a:pt x="27" y="0"/>
                    </a:lnTo>
                    <a:lnTo>
                      <a:pt x="36" y="2"/>
                    </a:lnTo>
                    <a:lnTo>
                      <a:pt x="42" y="7"/>
                    </a:lnTo>
                    <a:lnTo>
                      <a:pt x="47" y="14"/>
                    </a:lnTo>
                    <a:lnTo>
                      <a:pt x="50" y="2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09" name="Freeform 157"/>
              <p:cNvSpPr>
                <a:spLocks/>
              </p:cNvSpPr>
              <p:nvPr/>
            </p:nvSpPr>
            <p:spPr bwMode="auto">
              <a:xfrm>
                <a:off x="5377" y="2209"/>
                <a:ext cx="21" cy="66"/>
              </a:xfrm>
              <a:custGeom>
                <a:avLst/>
                <a:gdLst>
                  <a:gd name="T0" fmla="*/ 1 w 42"/>
                  <a:gd name="T1" fmla="*/ 1 h 130"/>
                  <a:gd name="T2" fmla="*/ 1 w 42"/>
                  <a:gd name="T3" fmla="*/ 1 h 130"/>
                  <a:gd name="T4" fmla="*/ 1 w 42"/>
                  <a:gd name="T5" fmla="*/ 1 h 130"/>
                  <a:gd name="T6" fmla="*/ 1 w 42"/>
                  <a:gd name="T7" fmla="*/ 1 h 130"/>
                  <a:gd name="T8" fmla="*/ 1 w 42"/>
                  <a:gd name="T9" fmla="*/ 1 h 130"/>
                  <a:gd name="T10" fmla="*/ 1 w 42"/>
                  <a:gd name="T11" fmla="*/ 1 h 130"/>
                  <a:gd name="T12" fmla="*/ 1 w 42"/>
                  <a:gd name="T13" fmla="*/ 1 h 130"/>
                  <a:gd name="T14" fmla="*/ 1 w 42"/>
                  <a:gd name="T15" fmla="*/ 1 h 130"/>
                  <a:gd name="T16" fmla="*/ 1 w 42"/>
                  <a:gd name="T17" fmla="*/ 1 h 130"/>
                  <a:gd name="T18" fmla="*/ 1 w 42"/>
                  <a:gd name="T19" fmla="*/ 1 h 130"/>
                  <a:gd name="T20" fmla="*/ 1 w 42"/>
                  <a:gd name="T21" fmla="*/ 1 h 130"/>
                  <a:gd name="T22" fmla="*/ 1 w 42"/>
                  <a:gd name="T23" fmla="*/ 1 h 130"/>
                  <a:gd name="T24" fmla="*/ 1 w 42"/>
                  <a:gd name="T25" fmla="*/ 1 h 130"/>
                  <a:gd name="T26" fmla="*/ 0 w 42"/>
                  <a:gd name="T27" fmla="*/ 1 h 130"/>
                  <a:gd name="T28" fmla="*/ 0 w 42"/>
                  <a:gd name="T29" fmla="*/ 1 h 130"/>
                  <a:gd name="T30" fmla="*/ 0 w 42"/>
                  <a:gd name="T31" fmla="*/ 1 h 130"/>
                  <a:gd name="T32" fmla="*/ 0 w 42"/>
                  <a:gd name="T33" fmla="*/ 1 h 130"/>
                  <a:gd name="T34" fmla="*/ 0 w 42"/>
                  <a:gd name="T35" fmla="*/ 1 h 130"/>
                  <a:gd name="T36" fmla="*/ 0 w 42"/>
                  <a:gd name="T37" fmla="*/ 1 h 130"/>
                  <a:gd name="T38" fmla="*/ 0 w 42"/>
                  <a:gd name="T39" fmla="*/ 1 h 130"/>
                  <a:gd name="T40" fmla="*/ 1 w 42"/>
                  <a:gd name="T41" fmla="*/ 1 h 130"/>
                  <a:gd name="T42" fmla="*/ 1 w 42"/>
                  <a:gd name="T43" fmla="*/ 1 h 130"/>
                  <a:gd name="T44" fmla="*/ 1 w 42"/>
                  <a:gd name="T45" fmla="*/ 0 h 130"/>
                  <a:gd name="T46" fmla="*/ 1 w 42"/>
                  <a:gd name="T47" fmla="*/ 1 h 130"/>
                  <a:gd name="T48" fmla="*/ 1 w 42"/>
                  <a:gd name="T49" fmla="*/ 1 h 1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30"/>
                  <a:gd name="T77" fmla="*/ 42 w 42"/>
                  <a:gd name="T78" fmla="*/ 130 h 1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30">
                    <a:moveTo>
                      <a:pt x="39" y="14"/>
                    </a:moveTo>
                    <a:lnTo>
                      <a:pt x="40" y="21"/>
                    </a:lnTo>
                    <a:lnTo>
                      <a:pt x="42" y="29"/>
                    </a:lnTo>
                    <a:lnTo>
                      <a:pt x="42" y="41"/>
                    </a:lnTo>
                    <a:lnTo>
                      <a:pt x="42" y="54"/>
                    </a:lnTo>
                    <a:lnTo>
                      <a:pt x="42" y="68"/>
                    </a:lnTo>
                    <a:lnTo>
                      <a:pt x="40" y="81"/>
                    </a:lnTo>
                    <a:lnTo>
                      <a:pt x="39" y="97"/>
                    </a:lnTo>
                    <a:lnTo>
                      <a:pt x="37" y="113"/>
                    </a:lnTo>
                    <a:lnTo>
                      <a:pt x="31" y="125"/>
                    </a:lnTo>
                    <a:lnTo>
                      <a:pt x="21" y="130"/>
                    </a:lnTo>
                    <a:lnTo>
                      <a:pt x="10" y="127"/>
                    </a:lnTo>
                    <a:lnTo>
                      <a:pt x="1" y="115"/>
                    </a:lnTo>
                    <a:lnTo>
                      <a:pt x="0" y="106"/>
                    </a:lnTo>
                    <a:lnTo>
                      <a:pt x="0" y="94"/>
                    </a:lnTo>
                    <a:lnTo>
                      <a:pt x="0" y="78"/>
                    </a:lnTo>
                    <a:lnTo>
                      <a:pt x="0" y="62"/>
                    </a:lnTo>
                    <a:lnTo>
                      <a:pt x="0" y="45"/>
                    </a:lnTo>
                    <a:lnTo>
                      <a:pt x="0" y="31"/>
                    </a:lnTo>
                    <a:lnTo>
                      <a:pt x="0" y="19"/>
                    </a:lnTo>
                    <a:lnTo>
                      <a:pt x="1" y="12"/>
                    </a:lnTo>
                    <a:lnTo>
                      <a:pt x="7" y="5"/>
                    </a:lnTo>
                    <a:lnTo>
                      <a:pt x="16" y="0"/>
                    </a:lnTo>
                    <a:lnTo>
                      <a:pt x="27" y="3"/>
                    </a:lnTo>
                    <a:lnTo>
                      <a:pt x="39" y="14"/>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10" name="Freeform 158"/>
              <p:cNvSpPr>
                <a:spLocks/>
              </p:cNvSpPr>
              <p:nvPr/>
            </p:nvSpPr>
            <p:spPr bwMode="auto">
              <a:xfrm>
                <a:off x="5377" y="2209"/>
                <a:ext cx="21" cy="66"/>
              </a:xfrm>
              <a:custGeom>
                <a:avLst/>
                <a:gdLst>
                  <a:gd name="T0" fmla="*/ 1 w 42"/>
                  <a:gd name="T1" fmla="*/ 1 h 130"/>
                  <a:gd name="T2" fmla="*/ 1 w 42"/>
                  <a:gd name="T3" fmla="*/ 1 h 130"/>
                  <a:gd name="T4" fmla="*/ 1 w 42"/>
                  <a:gd name="T5" fmla="*/ 1 h 130"/>
                  <a:gd name="T6" fmla="*/ 1 w 42"/>
                  <a:gd name="T7" fmla="*/ 1 h 130"/>
                  <a:gd name="T8" fmla="*/ 1 w 42"/>
                  <a:gd name="T9" fmla="*/ 1 h 130"/>
                  <a:gd name="T10" fmla="*/ 1 w 42"/>
                  <a:gd name="T11" fmla="*/ 1 h 130"/>
                  <a:gd name="T12" fmla="*/ 1 w 42"/>
                  <a:gd name="T13" fmla="*/ 1 h 130"/>
                  <a:gd name="T14" fmla="*/ 1 w 42"/>
                  <a:gd name="T15" fmla="*/ 1 h 130"/>
                  <a:gd name="T16" fmla="*/ 1 w 42"/>
                  <a:gd name="T17" fmla="*/ 1 h 130"/>
                  <a:gd name="T18" fmla="*/ 1 w 42"/>
                  <a:gd name="T19" fmla="*/ 1 h 130"/>
                  <a:gd name="T20" fmla="*/ 1 w 42"/>
                  <a:gd name="T21" fmla="*/ 1 h 130"/>
                  <a:gd name="T22" fmla="*/ 1 w 42"/>
                  <a:gd name="T23" fmla="*/ 1 h 130"/>
                  <a:gd name="T24" fmla="*/ 1 w 42"/>
                  <a:gd name="T25" fmla="*/ 1 h 130"/>
                  <a:gd name="T26" fmla="*/ 1 w 42"/>
                  <a:gd name="T27" fmla="*/ 1 h 130"/>
                  <a:gd name="T28" fmla="*/ 1 w 42"/>
                  <a:gd name="T29" fmla="*/ 1 h 130"/>
                  <a:gd name="T30" fmla="*/ 1 w 42"/>
                  <a:gd name="T31" fmla="*/ 1 h 130"/>
                  <a:gd name="T32" fmla="*/ 0 w 42"/>
                  <a:gd name="T33" fmla="*/ 1 h 130"/>
                  <a:gd name="T34" fmla="*/ 0 w 42"/>
                  <a:gd name="T35" fmla="*/ 1 h 130"/>
                  <a:gd name="T36" fmla="*/ 0 w 42"/>
                  <a:gd name="T37" fmla="*/ 1 h 130"/>
                  <a:gd name="T38" fmla="*/ 0 w 42"/>
                  <a:gd name="T39" fmla="*/ 1 h 130"/>
                  <a:gd name="T40" fmla="*/ 0 w 42"/>
                  <a:gd name="T41" fmla="*/ 1 h 130"/>
                  <a:gd name="T42" fmla="*/ 0 w 42"/>
                  <a:gd name="T43" fmla="*/ 1 h 130"/>
                  <a:gd name="T44" fmla="*/ 0 w 42"/>
                  <a:gd name="T45" fmla="*/ 1 h 130"/>
                  <a:gd name="T46" fmla="*/ 1 w 42"/>
                  <a:gd name="T47" fmla="*/ 1 h 130"/>
                  <a:gd name="T48" fmla="*/ 1 w 42"/>
                  <a:gd name="T49" fmla="*/ 1 h 130"/>
                  <a:gd name="T50" fmla="*/ 1 w 42"/>
                  <a:gd name="T51" fmla="*/ 1 h 130"/>
                  <a:gd name="T52" fmla="*/ 1 w 42"/>
                  <a:gd name="T53" fmla="*/ 0 h 130"/>
                  <a:gd name="T54" fmla="*/ 1 w 42"/>
                  <a:gd name="T55" fmla="*/ 1 h 130"/>
                  <a:gd name="T56" fmla="*/ 1 w 42"/>
                  <a:gd name="T57" fmla="*/ 1 h 1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
                  <a:gd name="T88" fmla="*/ 0 h 130"/>
                  <a:gd name="T89" fmla="*/ 42 w 42"/>
                  <a:gd name="T90" fmla="*/ 130 h 1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 h="130">
                    <a:moveTo>
                      <a:pt x="39" y="14"/>
                    </a:moveTo>
                    <a:lnTo>
                      <a:pt x="39" y="14"/>
                    </a:lnTo>
                    <a:lnTo>
                      <a:pt x="40" y="21"/>
                    </a:lnTo>
                    <a:lnTo>
                      <a:pt x="42" y="29"/>
                    </a:lnTo>
                    <a:lnTo>
                      <a:pt x="42" y="41"/>
                    </a:lnTo>
                    <a:lnTo>
                      <a:pt x="42" y="54"/>
                    </a:lnTo>
                    <a:lnTo>
                      <a:pt x="42" y="68"/>
                    </a:lnTo>
                    <a:lnTo>
                      <a:pt x="40" y="81"/>
                    </a:lnTo>
                    <a:lnTo>
                      <a:pt x="39" y="97"/>
                    </a:lnTo>
                    <a:lnTo>
                      <a:pt x="37" y="113"/>
                    </a:lnTo>
                    <a:lnTo>
                      <a:pt x="31" y="125"/>
                    </a:lnTo>
                    <a:lnTo>
                      <a:pt x="21" y="130"/>
                    </a:lnTo>
                    <a:lnTo>
                      <a:pt x="10" y="127"/>
                    </a:lnTo>
                    <a:lnTo>
                      <a:pt x="1" y="115"/>
                    </a:lnTo>
                    <a:lnTo>
                      <a:pt x="0" y="106"/>
                    </a:lnTo>
                    <a:lnTo>
                      <a:pt x="0" y="94"/>
                    </a:lnTo>
                    <a:lnTo>
                      <a:pt x="0" y="78"/>
                    </a:lnTo>
                    <a:lnTo>
                      <a:pt x="0" y="62"/>
                    </a:lnTo>
                    <a:lnTo>
                      <a:pt x="0" y="45"/>
                    </a:lnTo>
                    <a:lnTo>
                      <a:pt x="0" y="31"/>
                    </a:lnTo>
                    <a:lnTo>
                      <a:pt x="0" y="19"/>
                    </a:lnTo>
                    <a:lnTo>
                      <a:pt x="1" y="12"/>
                    </a:lnTo>
                    <a:lnTo>
                      <a:pt x="7" y="5"/>
                    </a:lnTo>
                    <a:lnTo>
                      <a:pt x="16" y="0"/>
                    </a:lnTo>
                    <a:lnTo>
                      <a:pt x="27" y="3"/>
                    </a:lnTo>
                    <a:lnTo>
                      <a:pt x="39" y="1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11" name="Freeform 159"/>
              <p:cNvSpPr>
                <a:spLocks/>
              </p:cNvSpPr>
              <p:nvPr/>
            </p:nvSpPr>
            <p:spPr bwMode="auto">
              <a:xfrm>
                <a:off x="5403" y="2217"/>
                <a:ext cx="18" cy="56"/>
              </a:xfrm>
              <a:custGeom>
                <a:avLst/>
                <a:gdLst>
                  <a:gd name="T0" fmla="*/ 1 w 36"/>
                  <a:gd name="T1" fmla="*/ 1 h 112"/>
                  <a:gd name="T2" fmla="*/ 1 w 36"/>
                  <a:gd name="T3" fmla="*/ 1 h 112"/>
                  <a:gd name="T4" fmla="*/ 1 w 36"/>
                  <a:gd name="T5" fmla="*/ 1 h 112"/>
                  <a:gd name="T6" fmla="*/ 1 w 36"/>
                  <a:gd name="T7" fmla="*/ 1 h 112"/>
                  <a:gd name="T8" fmla="*/ 1 w 36"/>
                  <a:gd name="T9" fmla="*/ 1 h 112"/>
                  <a:gd name="T10" fmla="*/ 1 w 36"/>
                  <a:gd name="T11" fmla="*/ 1 h 112"/>
                  <a:gd name="T12" fmla="*/ 1 w 36"/>
                  <a:gd name="T13" fmla="*/ 1 h 112"/>
                  <a:gd name="T14" fmla="*/ 1 w 36"/>
                  <a:gd name="T15" fmla="*/ 1 h 112"/>
                  <a:gd name="T16" fmla="*/ 1 w 36"/>
                  <a:gd name="T17" fmla="*/ 1 h 112"/>
                  <a:gd name="T18" fmla="*/ 1 w 36"/>
                  <a:gd name="T19" fmla="*/ 1 h 112"/>
                  <a:gd name="T20" fmla="*/ 1 w 36"/>
                  <a:gd name="T21" fmla="*/ 1 h 112"/>
                  <a:gd name="T22" fmla="*/ 1 w 36"/>
                  <a:gd name="T23" fmla="*/ 1 h 112"/>
                  <a:gd name="T24" fmla="*/ 0 w 36"/>
                  <a:gd name="T25" fmla="*/ 1 h 112"/>
                  <a:gd name="T26" fmla="*/ 0 w 36"/>
                  <a:gd name="T27" fmla="*/ 1 h 112"/>
                  <a:gd name="T28" fmla="*/ 0 w 36"/>
                  <a:gd name="T29" fmla="*/ 1 h 112"/>
                  <a:gd name="T30" fmla="*/ 0 w 36"/>
                  <a:gd name="T31" fmla="*/ 1 h 112"/>
                  <a:gd name="T32" fmla="*/ 0 w 36"/>
                  <a:gd name="T33" fmla="*/ 1 h 112"/>
                  <a:gd name="T34" fmla="*/ 0 w 36"/>
                  <a:gd name="T35" fmla="*/ 1 h 112"/>
                  <a:gd name="T36" fmla="*/ 0 w 36"/>
                  <a:gd name="T37" fmla="*/ 1 h 112"/>
                  <a:gd name="T38" fmla="*/ 0 w 36"/>
                  <a:gd name="T39" fmla="*/ 1 h 112"/>
                  <a:gd name="T40" fmla="*/ 0 w 36"/>
                  <a:gd name="T41" fmla="*/ 1 h 112"/>
                  <a:gd name="T42" fmla="*/ 1 w 36"/>
                  <a:gd name="T43" fmla="*/ 1 h 112"/>
                  <a:gd name="T44" fmla="*/ 1 w 36"/>
                  <a:gd name="T45" fmla="*/ 0 h 112"/>
                  <a:gd name="T46" fmla="*/ 1 w 36"/>
                  <a:gd name="T47" fmla="*/ 1 h 112"/>
                  <a:gd name="T48" fmla="*/ 1 w 36"/>
                  <a:gd name="T49" fmla="*/ 1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112"/>
                  <a:gd name="T77" fmla="*/ 36 w 36"/>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112">
                    <a:moveTo>
                      <a:pt x="30" y="9"/>
                    </a:moveTo>
                    <a:lnTo>
                      <a:pt x="32" y="21"/>
                    </a:lnTo>
                    <a:lnTo>
                      <a:pt x="35" y="32"/>
                    </a:lnTo>
                    <a:lnTo>
                      <a:pt x="35" y="44"/>
                    </a:lnTo>
                    <a:lnTo>
                      <a:pt x="36" y="54"/>
                    </a:lnTo>
                    <a:lnTo>
                      <a:pt x="35" y="65"/>
                    </a:lnTo>
                    <a:lnTo>
                      <a:pt x="33" y="77"/>
                    </a:lnTo>
                    <a:lnTo>
                      <a:pt x="32" y="87"/>
                    </a:lnTo>
                    <a:lnTo>
                      <a:pt x="27" y="100"/>
                    </a:lnTo>
                    <a:lnTo>
                      <a:pt x="16" y="112"/>
                    </a:lnTo>
                    <a:lnTo>
                      <a:pt x="9" y="108"/>
                    </a:lnTo>
                    <a:lnTo>
                      <a:pt x="3" y="101"/>
                    </a:lnTo>
                    <a:lnTo>
                      <a:pt x="0" y="98"/>
                    </a:lnTo>
                    <a:lnTo>
                      <a:pt x="0" y="89"/>
                    </a:lnTo>
                    <a:lnTo>
                      <a:pt x="0" y="77"/>
                    </a:lnTo>
                    <a:lnTo>
                      <a:pt x="0" y="63"/>
                    </a:lnTo>
                    <a:lnTo>
                      <a:pt x="0" y="49"/>
                    </a:lnTo>
                    <a:lnTo>
                      <a:pt x="0" y="35"/>
                    </a:lnTo>
                    <a:lnTo>
                      <a:pt x="0" y="25"/>
                    </a:lnTo>
                    <a:lnTo>
                      <a:pt x="0" y="14"/>
                    </a:lnTo>
                    <a:lnTo>
                      <a:pt x="0" y="9"/>
                    </a:lnTo>
                    <a:lnTo>
                      <a:pt x="6" y="2"/>
                    </a:lnTo>
                    <a:lnTo>
                      <a:pt x="15" y="0"/>
                    </a:lnTo>
                    <a:lnTo>
                      <a:pt x="24" y="2"/>
                    </a:lnTo>
                    <a:lnTo>
                      <a:pt x="30" y="9"/>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12" name="Freeform 160"/>
              <p:cNvSpPr>
                <a:spLocks/>
              </p:cNvSpPr>
              <p:nvPr/>
            </p:nvSpPr>
            <p:spPr bwMode="auto">
              <a:xfrm>
                <a:off x="5403" y="2217"/>
                <a:ext cx="18" cy="56"/>
              </a:xfrm>
              <a:custGeom>
                <a:avLst/>
                <a:gdLst>
                  <a:gd name="T0" fmla="*/ 1 w 36"/>
                  <a:gd name="T1" fmla="*/ 1 h 112"/>
                  <a:gd name="T2" fmla="*/ 1 w 36"/>
                  <a:gd name="T3" fmla="*/ 1 h 112"/>
                  <a:gd name="T4" fmla="*/ 1 w 36"/>
                  <a:gd name="T5" fmla="*/ 1 h 112"/>
                  <a:gd name="T6" fmla="*/ 1 w 36"/>
                  <a:gd name="T7" fmla="*/ 1 h 112"/>
                  <a:gd name="T8" fmla="*/ 1 w 36"/>
                  <a:gd name="T9" fmla="*/ 1 h 112"/>
                  <a:gd name="T10" fmla="*/ 1 w 36"/>
                  <a:gd name="T11" fmla="*/ 1 h 112"/>
                  <a:gd name="T12" fmla="*/ 1 w 36"/>
                  <a:gd name="T13" fmla="*/ 1 h 112"/>
                  <a:gd name="T14" fmla="*/ 1 w 36"/>
                  <a:gd name="T15" fmla="*/ 1 h 112"/>
                  <a:gd name="T16" fmla="*/ 1 w 36"/>
                  <a:gd name="T17" fmla="*/ 1 h 112"/>
                  <a:gd name="T18" fmla="*/ 1 w 36"/>
                  <a:gd name="T19" fmla="*/ 1 h 112"/>
                  <a:gd name="T20" fmla="*/ 1 w 36"/>
                  <a:gd name="T21" fmla="*/ 1 h 112"/>
                  <a:gd name="T22" fmla="*/ 1 w 36"/>
                  <a:gd name="T23" fmla="*/ 1 h 112"/>
                  <a:gd name="T24" fmla="*/ 1 w 36"/>
                  <a:gd name="T25" fmla="*/ 1 h 112"/>
                  <a:gd name="T26" fmla="*/ 1 w 36"/>
                  <a:gd name="T27" fmla="*/ 1 h 112"/>
                  <a:gd name="T28" fmla="*/ 0 w 36"/>
                  <a:gd name="T29" fmla="*/ 1 h 112"/>
                  <a:gd name="T30" fmla="*/ 0 w 36"/>
                  <a:gd name="T31" fmla="*/ 1 h 112"/>
                  <a:gd name="T32" fmla="*/ 0 w 36"/>
                  <a:gd name="T33" fmla="*/ 1 h 112"/>
                  <a:gd name="T34" fmla="*/ 0 w 36"/>
                  <a:gd name="T35" fmla="*/ 1 h 112"/>
                  <a:gd name="T36" fmla="*/ 0 w 36"/>
                  <a:gd name="T37" fmla="*/ 1 h 112"/>
                  <a:gd name="T38" fmla="*/ 0 w 36"/>
                  <a:gd name="T39" fmla="*/ 1 h 112"/>
                  <a:gd name="T40" fmla="*/ 0 w 36"/>
                  <a:gd name="T41" fmla="*/ 1 h 112"/>
                  <a:gd name="T42" fmla="*/ 0 w 36"/>
                  <a:gd name="T43" fmla="*/ 1 h 112"/>
                  <a:gd name="T44" fmla="*/ 0 w 36"/>
                  <a:gd name="T45" fmla="*/ 1 h 112"/>
                  <a:gd name="T46" fmla="*/ 0 w 36"/>
                  <a:gd name="T47" fmla="*/ 1 h 112"/>
                  <a:gd name="T48" fmla="*/ 0 w 36"/>
                  <a:gd name="T49" fmla="*/ 1 h 112"/>
                  <a:gd name="T50" fmla="*/ 1 w 36"/>
                  <a:gd name="T51" fmla="*/ 1 h 112"/>
                  <a:gd name="T52" fmla="*/ 1 w 36"/>
                  <a:gd name="T53" fmla="*/ 0 h 112"/>
                  <a:gd name="T54" fmla="*/ 1 w 36"/>
                  <a:gd name="T55" fmla="*/ 1 h 112"/>
                  <a:gd name="T56" fmla="*/ 1 w 36"/>
                  <a:gd name="T57" fmla="*/ 1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112"/>
                  <a:gd name="T89" fmla="*/ 36 w 36"/>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112">
                    <a:moveTo>
                      <a:pt x="30" y="9"/>
                    </a:moveTo>
                    <a:lnTo>
                      <a:pt x="30" y="9"/>
                    </a:lnTo>
                    <a:lnTo>
                      <a:pt x="32" y="21"/>
                    </a:lnTo>
                    <a:lnTo>
                      <a:pt x="35" y="32"/>
                    </a:lnTo>
                    <a:lnTo>
                      <a:pt x="35" y="44"/>
                    </a:lnTo>
                    <a:lnTo>
                      <a:pt x="36" y="54"/>
                    </a:lnTo>
                    <a:lnTo>
                      <a:pt x="35" y="65"/>
                    </a:lnTo>
                    <a:lnTo>
                      <a:pt x="33" y="77"/>
                    </a:lnTo>
                    <a:lnTo>
                      <a:pt x="32" y="87"/>
                    </a:lnTo>
                    <a:lnTo>
                      <a:pt x="27" y="100"/>
                    </a:lnTo>
                    <a:lnTo>
                      <a:pt x="16" y="112"/>
                    </a:lnTo>
                    <a:lnTo>
                      <a:pt x="9" y="108"/>
                    </a:lnTo>
                    <a:lnTo>
                      <a:pt x="3" y="101"/>
                    </a:lnTo>
                    <a:lnTo>
                      <a:pt x="0" y="98"/>
                    </a:lnTo>
                    <a:lnTo>
                      <a:pt x="0" y="89"/>
                    </a:lnTo>
                    <a:lnTo>
                      <a:pt x="0" y="77"/>
                    </a:lnTo>
                    <a:lnTo>
                      <a:pt x="0" y="63"/>
                    </a:lnTo>
                    <a:lnTo>
                      <a:pt x="0" y="49"/>
                    </a:lnTo>
                    <a:lnTo>
                      <a:pt x="0" y="35"/>
                    </a:lnTo>
                    <a:lnTo>
                      <a:pt x="0" y="25"/>
                    </a:lnTo>
                    <a:lnTo>
                      <a:pt x="0" y="14"/>
                    </a:lnTo>
                    <a:lnTo>
                      <a:pt x="0" y="9"/>
                    </a:lnTo>
                    <a:lnTo>
                      <a:pt x="6" y="2"/>
                    </a:lnTo>
                    <a:lnTo>
                      <a:pt x="15" y="0"/>
                    </a:lnTo>
                    <a:lnTo>
                      <a:pt x="24" y="2"/>
                    </a:lnTo>
                    <a:lnTo>
                      <a:pt x="30" y="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13" name="Freeform 161"/>
              <p:cNvSpPr>
                <a:spLocks/>
              </p:cNvSpPr>
              <p:nvPr/>
            </p:nvSpPr>
            <p:spPr bwMode="auto">
              <a:xfrm>
                <a:off x="5288" y="2176"/>
                <a:ext cx="135" cy="185"/>
              </a:xfrm>
              <a:custGeom>
                <a:avLst/>
                <a:gdLst>
                  <a:gd name="T0" fmla="*/ 1 w 268"/>
                  <a:gd name="T1" fmla="*/ 1 h 370"/>
                  <a:gd name="T2" fmla="*/ 1 w 268"/>
                  <a:gd name="T3" fmla="*/ 1 h 370"/>
                  <a:gd name="T4" fmla="*/ 1 w 268"/>
                  <a:gd name="T5" fmla="*/ 1 h 370"/>
                  <a:gd name="T6" fmla="*/ 1 w 268"/>
                  <a:gd name="T7" fmla="*/ 1 h 370"/>
                  <a:gd name="T8" fmla="*/ 1 w 268"/>
                  <a:gd name="T9" fmla="*/ 1 h 370"/>
                  <a:gd name="T10" fmla="*/ 1 w 268"/>
                  <a:gd name="T11" fmla="*/ 1 h 370"/>
                  <a:gd name="T12" fmla="*/ 1 w 268"/>
                  <a:gd name="T13" fmla="*/ 1 h 370"/>
                  <a:gd name="T14" fmla="*/ 1 w 268"/>
                  <a:gd name="T15" fmla="*/ 1 h 370"/>
                  <a:gd name="T16" fmla="*/ 1 w 268"/>
                  <a:gd name="T17" fmla="*/ 1 h 370"/>
                  <a:gd name="T18" fmla="*/ 1 w 268"/>
                  <a:gd name="T19" fmla="*/ 2 h 370"/>
                  <a:gd name="T20" fmla="*/ 1 w 268"/>
                  <a:gd name="T21" fmla="*/ 2 h 370"/>
                  <a:gd name="T22" fmla="*/ 1 w 268"/>
                  <a:gd name="T23" fmla="*/ 2 h 370"/>
                  <a:gd name="T24" fmla="*/ 1 w 268"/>
                  <a:gd name="T25" fmla="*/ 2 h 370"/>
                  <a:gd name="T26" fmla="*/ 1 w 268"/>
                  <a:gd name="T27" fmla="*/ 2 h 370"/>
                  <a:gd name="T28" fmla="*/ 1 w 268"/>
                  <a:gd name="T29" fmla="*/ 2 h 370"/>
                  <a:gd name="T30" fmla="*/ 1 w 268"/>
                  <a:gd name="T31" fmla="*/ 2 h 370"/>
                  <a:gd name="T32" fmla="*/ 1 w 268"/>
                  <a:gd name="T33" fmla="*/ 2 h 370"/>
                  <a:gd name="T34" fmla="*/ 1 w 268"/>
                  <a:gd name="T35" fmla="*/ 2 h 370"/>
                  <a:gd name="T36" fmla="*/ 1 w 268"/>
                  <a:gd name="T37" fmla="*/ 1 h 370"/>
                  <a:gd name="T38" fmla="*/ 1 w 268"/>
                  <a:gd name="T39" fmla="*/ 1 h 370"/>
                  <a:gd name="T40" fmla="*/ 1 w 268"/>
                  <a:gd name="T41" fmla="*/ 1 h 370"/>
                  <a:gd name="T42" fmla="*/ 1 w 268"/>
                  <a:gd name="T43" fmla="*/ 1 h 370"/>
                  <a:gd name="T44" fmla="*/ 1 w 268"/>
                  <a:gd name="T45" fmla="*/ 1 h 370"/>
                  <a:gd name="T46" fmla="*/ 1 w 268"/>
                  <a:gd name="T47" fmla="*/ 1 h 370"/>
                  <a:gd name="T48" fmla="*/ 1 w 268"/>
                  <a:gd name="T49" fmla="*/ 1 h 370"/>
                  <a:gd name="T50" fmla="*/ 1 w 268"/>
                  <a:gd name="T51" fmla="*/ 1 h 370"/>
                  <a:gd name="T52" fmla="*/ 1 w 268"/>
                  <a:gd name="T53" fmla="*/ 1 h 370"/>
                  <a:gd name="T54" fmla="*/ 1 w 268"/>
                  <a:gd name="T55" fmla="*/ 1 h 370"/>
                  <a:gd name="T56" fmla="*/ 1 w 268"/>
                  <a:gd name="T57" fmla="*/ 1 h 370"/>
                  <a:gd name="T58" fmla="*/ 1 w 268"/>
                  <a:gd name="T59" fmla="*/ 1 h 370"/>
                  <a:gd name="T60" fmla="*/ 2 w 268"/>
                  <a:gd name="T61" fmla="*/ 1 h 370"/>
                  <a:gd name="T62" fmla="*/ 2 w 268"/>
                  <a:gd name="T63" fmla="*/ 1 h 370"/>
                  <a:gd name="T64" fmla="*/ 2 w 268"/>
                  <a:gd name="T65" fmla="*/ 2 h 370"/>
                  <a:gd name="T66" fmla="*/ 2 w 268"/>
                  <a:gd name="T67" fmla="*/ 2 h 370"/>
                  <a:gd name="T68" fmla="*/ 1 w 268"/>
                  <a:gd name="T69" fmla="*/ 2 h 370"/>
                  <a:gd name="T70" fmla="*/ 1 w 268"/>
                  <a:gd name="T71" fmla="*/ 2 h 370"/>
                  <a:gd name="T72" fmla="*/ 1 w 268"/>
                  <a:gd name="T73" fmla="*/ 2 h 370"/>
                  <a:gd name="T74" fmla="*/ 1 w 268"/>
                  <a:gd name="T75" fmla="*/ 2 h 370"/>
                  <a:gd name="T76" fmla="*/ 1 w 268"/>
                  <a:gd name="T77" fmla="*/ 2 h 370"/>
                  <a:gd name="T78" fmla="*/ 1 w 268"/>
                  <a:gd name="T79" fmla="*/ 2 h 370"/>
                  <a:gd name="T80" fmla="*/ 1 w 268"/>
                  <a:gd name="T81" fmla="*/ 2 h 370"/>
                  <a:gd name="T82" fmla="*/ 0 w 268"/>
                  <a:gd name="T83" fmla="*/ 1 h 370"/>
                  <a:gd name="T84" fmla="*/ 1 w 268"/>
                  <a:gd name="T85" fmla="*/ 1 h 370"/>
                  <a:gd name="T86" fmla="*/ 1 w 268"/>
                  <a:gd name="T87" fmla="*/ 1 h 370"/>
                  <a:gd name="T88" fmla="*/ 1 w 268"/>
                  <a:gd name="T89" fmla="*/ 1 h 370"/>
                  <a:gd name="T90" fmla="*/ 1 w 268"/>
                  <a:gd name="T91" fmla="*/ 1 h 370"/>
                  <a:gd name="T92" fmla="*/ 0 w 268"/>
                  <a:gd name="T93" fmla="*/ 1 h 370"/>
                  <a:gd name="T94" fmla="*/ 1 w 268"/>
                  <a:gd name="T95" fmla="*/ 1 h 370"/>
                  <a:gd name="T96" fmla="*/ 1 w 268"/>
                  <a:gd name="T97" fmla="*/ 1 h 370"/>
                  <a:gd name="T98" fmla="*/ 1 w 268"/>
                  <a:gd name="T99" fmla="*/ 1 h 370"/>
                  <a:gd name="T100" fmla="*/ 1 w 268"/>
                  <a:gd name="T101" fmla="*/ 1 h 370"/>
                  <a:gd name="T102" fmla="*/ 1 w 268"/>
                  <a:gd name="T103" fmla="*/ 1 h 370"/>
                  <a:gd name="T104" fmla="*/ 1 w 268"/>
                  <a:gd name="T105" fmla="*/ 0 h 370"/>
                  <a:gd name="T106" fmla="*/ 1 w 268"/>
                  <a:gd name="T107" fmla="*/ 1 h 370"/>
                  <a:gd name="T108" fmla="*/ 1 w 268"/>
                  <a:gd name="T109" fmla="*/ 1 h 370"/>
                  <a:gd name="T110" fmla="*/ 1 w 268"/>
                  <a:gd name="T111" fmla="*/ 1 h 3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8"/>
                  <a:gd name="T169" fmla="*/ 0 h 370"/>
                  <a:gd name="T170" fmla="*/ 268 w 268"/>
                  <a:gd name="T171" fmla="*/ 370 h 37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8" h="370">
                    <a:moveTo>
                      <a:pt x="51" y="112"/>
                    </a:moveTo>
                    <a:lnTo>
                      <a:pt x="51" y="124"/>
                    </a:lnTo>
                    <a:lnTo>
                      <a:pt x="51" y="136"/>
                    </a:lnTo>
                    <a:lnTo>
                      <a:pt x="51" y="147"/>
                    </a:lnTo>
                    <a:lnTo>
                      <a:pt x="51" y="159"/>
                    </a:lnTo>
                    <a:lnTo>
                      <a:pt x="51" y="171"/>
                    </a:lnTo>
                    <a:lnTo>
                      <a:pt x="52" y="182"/>
                    </a:lnTo>
                    <a:lnTo>
                      <a:pt x="52" y="194"/>
                    </a:lnTo>
                    <a:lnTo>
                      <a:pt x="52" y="206"/>
                    </a:lnTo>
                    <a:lnTo>
                      <a:pt x="57" y="213"/>
                    </a:lnTo>
                    <a:lnTo>
                      <a:pt x="60" y="216"/>
                    </a:lnTo>
                    <a:lnTo>
                      <a:pt x="63" y="220"/>
                    </a:lnTo>
                    <a:lnTo>
                      <a:pt x="67" y="223"/>
                    </a:lnTo>
                    <a:lnTo>
                      <a:pt x="72" y="227"/>
                    </a:lnTo>
                    <a:lnTo>
                      <a:pt x="78" y="230"/>
                    </a:lnTo>
                    <a:lnTo>
                      <a:pt x="87" y="234"/>
                    </a:lnTo>
                    <a:lnTo>
                      <a:pt x="98" y="239"/>
                    </a:lnTo>
                    <a:lnTo>
                      <a:pt x="101" y="248"/>
                    </a:lnTo>
                    <a:lnTo>
                      <a:pt x="104" y="256"/>
                    </a:lnTo>
                    <a:lnTo>
                      <a:pt x="105" y="265"/>
                    </a:lnTo>
                    <a:lnTo>
                      <a:pt x="108" y="274"/>
                    </a:lnTo>
                    <a:lnTo>
                      <a:pt x="108" y="284"/>
                    </a:lnTo>
                    <a:lnTo>
                      <a:pt x="108" y="293"/>
                    </a:lnTo>
                    <a:lnTo>
                      <a:pt x="108" y="302"/>
                    </a:lnTo>
                    <a:lnTo>
                      <a:pt x="108" y="309"/>
                    </a:lnTo>
                    <a:lnTo>
                      <a:pt x="108" y="310"/>
                    </a:lnTo>
                    <a:lnTo>
                      <a:pt x="110" y="314"/>
                    </a:lnTo>
                    <a:lnTo>
                      <a:pt x="111" y="316"/>
                    </a:lnTo>
                    <a:lnTo>
                      <a:pt x="114" y="316"/>
                    </a:lnTo>
                    <a:lnTo>
                      <a:pt x="114" y="312"/>
                    </a:lnTo>
                    <a:lnTo>
                      <a:pt x="114" y="307"/>
                    </a:lnTo>
                    <a:lnTo>
                      <a:pt x="114" y="302"/>
                    </a:lnTo>
                    <a:lnTo>
                      <a:pt x="114" y="298"/>
                    </a:lnTo>
                    <a:lnTo>
                      <a:pt x="114" y="288"/>
                    </a:lnTo>
                    <a:lnTo>
                      <a:pt x="113" y="276"/>
                    </a:lnTo>
                    <a:lnTo>
                      <a:pt x="111" y="265"/>
                    </a:lnTo>
                    <a:lnTo>
                      <a:pt x="111" y="255"/>
                    </a:lnTo>
                    <a:lnTo>
                      <a:pt x="114" y="209"/>
                    </a:lnTo>
                    <a:lnTo>
                      <a:pt x="123" y="215"/>
                    </a:lnTo>
                    <a:lnTo>
                      <a:pt x="129" y="216"/>
                    </a:lnTo>
                    <a:lnTo>
                      <a:pt x="135" y="218"/>
                    </a:lnTo>
                    <a:lnTo>
                      <a:pt x="141" y="218"/>
                    </a:lnTo>
                    <a:lnTo>
                      <a:pt x="146" y="218"/>
                    </a:lnTo>
                    <a:lnTo>
                      <a:pt x="150" y="216"/>
                    </a:lnTo>
                    <a:lnTo>
                      <a:pt x="155" y="213"/>
                    </a:lnTo>
                    <a:lnTo>
                      <a:pt x="161" y="209"/>
                    </a:lnTo>
                    <a:lnTo>
                      <a:pt x="167" y="211"/>
                    </a:lnTo>
                    <a:lnTo>
                      <a:pt x="175" y="215"/>
                    </a:lnTo>
                    <a:lnTo>
                      <a:pt x="181" y="216"/>
                    </a:lnTo>
                    <a:lnTo>
                      <a:pt x="187" y="216"/>
                    </a:lnTo>
                    <a:lnTo>
                      <a:pt x="194" y="218"/>
                    </a:lnTo>
                    <a:lnTo>
                      <a:pt x="200" y="216"/>
                    </a:lnTo>
                    <a:lnTo>
                      <a:pt x="206" y="215"/>
                    </a:lnTo>
                    <a:lnTo>
                      <a:pt x="212" y="209"/>
                    </a:lnTo>
                    <a:lnTo>
                      <a:pt x="221" y="215"/>
                    </a:lnTo>
                    <a:lnTo>
                      <a:pt x="230" y="216"/>
                    </a:lnTo>
                    <a:lnTo>
                      <a:pt x="236" y="218"/>
                    </a:lnTo>
                    <a:lnTo>
                      <a:pt x="244" y="218"/>
                    </a:lnTo>
                    <a:lnTo>
                      <a:pt x="248" y="218"/>
                    </a:lnTo>
                    <a:lnTo>
                      <a:pt x="254" y="215"/>
                    </a:lnTo>
                    <a:lnTo>
                      <a:pt x="259" y="213"/>
                    </a:lnTo>
                    <a:lnTo>
                      <a:pt x="265" y="209"/>
                    </a:lnTo>
                    <a:lnTo>
                      <a:pt x="268" y="236"/>
                    </a:lnTo>
                    <a:lnTo>
                      <a:pt x="268" y="260"/>
                    </a:lnTo>
                    <a:lnTo>
                      <a:pt x="265" y="281"/>
                    </a:lnTo>
                    <a:lnTo>
                      <a:pt x="262" y="300"/>
                    </a:lnTo>
                    <a:lnTo>
                      <a:pt x="256" y="317"/>
                    </a:lnTo>
                    <a:lnTo>
                      <a:pt x="250" y="335"/>
                    </a:lnTo>
                    <a:lnTo>
                      <a:pt x="242" y="352"/>
                    </a:lnTo>
                    <a:lnTo>
                      <a:pt x="235" y="370"/>
                    </a:lnTo>
                    <a:lnTo>
                      <a:pt x="52" y="370"/>
                    </a:lnTo>
                    <a:lnTo>
                      <a:pt x="45" y="354"/>
                    </a:lnTo>
                    <a:lnTo>
                      <a:pt x="40" y="342"/>
                    </a:lnTo>
                    <a:lnTo>
                      <a:pt x="34" y="331"/>
                    </a:lnTo>
                    <a:lnTo>
                      <a:pt x="27" y="321"/>
                    </a:lnTo>
                    <a:lnTo>
                      <a:pt x="19" y="305"/>
                    </a:lnTo>
                    <a:lnTo>
                      <a:pt x="15" y="293"/>
                    </a:lnTo>
                    <a:lnTo>
                      <a:pt x="10" y="286"/>
                    </a:lnTo>
                    <a:lnTo>
                      <a:pt x="7" y="279"/>
                    </a:lnTo>
                    <a:lnTo>
                      <a:pt x="4" y="272"/>
                    </a:lnTo>
                    <a:lnTo>
                      <a:pt x="3" y="262"/>
                    </a:lnTo>
                    <a:lnTo>
                      <a:pt x="1" y="248"/>
                    </a:lnTo>
                    <a:lnTo>
                      <a:pt x="0" y="227"/>
                    </a:lnTo>
                    <a:lnTo>
                      <a:pt x="1" y="215"/>
                    </a:lnTo>
                    <a:lnTo>
                      <a:pt x="1" y="204"/>
                    </a:lnTo>
                    <a:lnTo>
                      <a:pt x="3" y="194"/>
                    </a:lnTo>
                    <a:lnTo>
                      <a:pt x="3" y="185"/>
                    </a:lnTo>
                    <a:lnTo>
                      <a:pt x="3" y="178"/>
                    </a:lnTo>
                    <a:lnTo>
                      <a:pt x="3" y="168"/>
                    </a:lnTo>
                    <a:lnTo>
                      <a:pt x="3" y="157"/>
                    </a:lnTo>
                    <a:lnTo>
                      <a:pt x="3" y="145"/>
                    </a:lnTo>
                    <a:lnTo>
                      <a:pt x="0" y="128"/>
                    </a:lnTo>
                    <a:lnTo>
                      <a:pt x="0" y="114"/>
                    </a:lnTo>
                    <a:lnTo>
                      <a:pt x="1" y="105"/>
                    </a:lnTo>
                    <a:lnTo>
                      <a:pt x="3" y="96"/>
                    </a:lnTo>
                    <a:lnTo>
                      <a:pt x="6" y="89"/>
                    </a:lnTo>
                    <a:lnTo>
                      <a:pt x="7" y="82"/>
                    </a:lnTo>
                    <a:lnTo>
                      <a:pt x="10" y="74"/>
                    </a:lnTo>
                    <a:lnTo>
                      <a:pt x="10" y="63"/>
                    </a:lnTo>
                    <a:lnTo>
                      <a:pt x="12" y="53"/>
                    </a:lnTo>
                    <a:lnTo>
                      <a:pt x="13" y="42"/>
                    </a:lnTo>
                    <a:lnTo>
                      <a:pt x="13" y="32"/>
                    </a:lnTo>
                    <a:lnTo>
                      <a:pt x="13" y="27"/>
                    </a:lnTo>
                    <a:lnTo>
                      <a:pt x="16" y="9"/>
                    </a:lnTo>
                    <a:lnTo>
                      <a:pt x="21" y="0"/>
                    </a:lnTo>
                    <a:lnTo>
                      <a:pt x="30" y="2"/>
                    </a:lnTo>
                    <a:lnTo>
                      <a:pt x="39" y="11"/>
                    </a:lnTo>
                    <a:lnTo>
                      <a:pt x="46" y="28"/>
                    </a:lnTo>
                    <a:lnTo>
                      <a:pt x="52" y="51"/>
                    </a:lnTo>
                    <a:lnTo>
                      <a:pt x="54" y="79"/>
                    </a:lnTo>
                    <a:lnTo>
                      <a:pt x="51" y="112"/>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14" name="Freeform 162"/>
              <p:cNvSpPr>
                <a:spLocks/>
              </p:cNvSpPr>
              <p:nvPr/>
            </p:nvSpPr>
            <p:spPr bwMode="auto">
              <a:xfrm>
                <a:off x="5288" y="2176"/>
                <a:ext cx="135" cy="185"/>
              </a:xfrm>
              <a:custGeom>
                <a:avLst/>
                <a:gdLst>
                  <a:gd name="T0" fmla="*/ 1 w 268"/>
                  <a:gd name="T1" fmla="*/ 1 h 370"/>
                  <a:gd name="T2" fmla="*/ 1 w 268"/>
                  <a:gd name="T3" fmla="*/ 1 h 370"/>
                  <a:gd name="T4" fmla="*/ 1 w 268"/>
                  <a:gd name="T5" fmla="*/ 1 h 370"/>
                  <a:gd name="T6" fmla="*/ 1 w 268"/>
                  <a:gd name="T7" fmla="*/ 1 h 370"/>
                  <a:gd name="T8" fmla="*/ 1 w 268"/>
                  <a:gd name="T9" fmla="*/ 1 h 370"/>
                  <a:gd name="T10" fmla="*/ 1 w 268"/>
                  <a:gd name="T11" fmla="*/ 1 h 370"/>
                  <a:gd name="T12" fmla="*/ 1 w 268"/>
                  <a:gd name="T13" fmla="*/ 1 h 370"/>
                  <a:gd name="T14" fmla="*/ 1 w 268"/>
                  <a:gd name="T15" fmla="*/ 2 h 370"/>
                  <a:gd name="T16" fmla="*/ 1 w 268"/>
                  <a:gd name="T17" fmla="*/ 2 h 370"/>
                  <a:gd name="T18" fmla="*/ 1 w 268"/>
                  <a:gd name="T19" fmla="*/ 2 h 370"/>
                  <a:gd name="T20" fmla="*/ 1 w 268"/>
                  <a:gd name="T21" fmla="*/ 2 h 370"/>
                  <a:gd name="T22" fmla="*/ 1 w 268"/>
                  <a:gd name="T23" fmla="*/ 2 h 370"/>
                  <a:gd name="T24" fmla="*/ 1 w 268"/>
                  <a:gd name="T25" fmla="*/ 2 h 370"/>
                  <a:gd name="T26" fmla="*/ 1 w 268"/>
                  <a:gd name="T27" fmla="*/ 2 h 370"/>
                  <a:gd name="T28" fmla="*/ 1 w 268"/>
                  <a:gd name="T29" fmla="*/ 1 h 370"/>
                  <a:gd name="T30" fmla="*/ 1 w 268"/>
                  <a:gd name="T31" fmla="*/ 1 h 370"/>
                  <a:gd name="T32" fmla="*/ 1 w 268"/>
                  <a:gd name="T33" fmla="*/ 1 h 370"/>
                  <a:gd name="T34" fmla="*/ 1 w 268"/>
                  <a:gd name="T35" fmla="*/ 1 h 370"/>
                  <a:gd name="T36" fmla="*/ 1 w 268"/>
                  <a:gd name="T37" fmla="*/ 1 h 370"/>
                  <a:gd name="T38" fmla="*/ 1 w 268"/>
                  <a:gd name="T39" fmla="*/ 1 h 370"/>
                  <a:gd name="T40" fmla="*/ 1 w 268"/>
                  <a:gd name="T41" fmla="*/ 1 h 370"/>
                  <a:gd name="T42" fmla="*/ 1 w 268"/>
                  <a:gd name="T43" fmla="*/ 1 h 370"/>
                  <a:gd name="T44" fmla="*/ 1 w 268"/>
                  <a:gd name="T45" fmla="*/ 1 h 370"/>
                  <a:gd name="T46" fmla="*/ 2 w 268"/>
                  <a:gd name="T47" fmla="*/ 1 h 370"/>
                  <a:gd name="T48" fmla="*/ 2 w 268"/>
                  <a:gd name="T49" fmla="*/ 1 h 370"/>
                  <a:gd name="T50" fmla="*/ 2 w 268"/>
                  <a:gd name="T51" fmla="*/ 2 h 370"/>
                  <a:gd name="T52" fmla="*/ 1 w 268"/>
                  <a:gd name="T53" fmla="*/ 2 h 370"/>
                  <a:gd name="T54" fmla="*/ 1 w 268"/>
                  <a:gd name="T55" fmla="*/ 2 h 370"/>
                  <a:gd name="T56" fmla="*/ 1 w 268"/>
                  <a:gd name="T57" fmla="*/ 2 h 370"/>
                  <a:gd name="T58" fmla="*/ 1 w 268"/>
                  <a:gd name="T59" fmla="*/ 2 h 370"/>
                  <a:gd name="T60" fmla="*/ 1 w 268"/>
                  <a:gd name="T61" fmla="*/ 2 h 370"/>
                  <a:gd name="T62" fmla="*/ 1 w 268"/>
                  <a:gd name="T63" fmla="*/ 1 h 370"/>
                  <a:gd name="T64" fmla="*/ 1 w 268"/>
                  <a:gd name="T65" fmla="*/ 1 h 370"/>
                  <a:gd name="T66" fmla="*/ 1 w 268"/>
                  <a:gd name="T67" fmla="*/ 1 h 370"/>
                  <a:gd name="T68" fmla="*/ 1 w 268"/>
                  <a:gd name="T69" fmla="*/ 1 h 370"/>
                  <a:gd name="T70" fmla="*/ 0 w 268"/>
                  <a:gd name="T71" fmla="*/ 1 h 370"/>
                  <a:gd name="T72" fmla="*/ 1 w 268"/>
                  <a:gd name="T73" fmla="*/ 1 h 370"/>
                  <a:gd name="T74" fmla="*/ 1 w 268"/>
                  <a:gd name="T75" fmla="*/ 1 h 370"/>
                  <a:gd name="T76" fmla="*/ 1 w 268"/>
                  <a:gd name="T77" fmla="*/ 1 h 370"/>
                  <a:gd name="T78" fmla="*/ 1 w 268"/>
                  <a:gd name="T79" fmla="*/ 1 h 370"/>
                  <a:gd name="T80" fmla="*/ 1 w 268"/>
                  <a:gd name="T81" fmla="*/ 0 h 370"/>
                  <a:gd name="T82" fmla="*/ 1 w 268"/>
                  <a:gd name="T83" fmla="*/ 1 h 370"/>
                  <a:gd name="T84" fmla="*/ 1 w 268"/>
                  <a:gd name="T85" fmla="*/ 1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8"/>
                  <a:gd name="T130" fmla="*/ 0 h 370"/>
                  <a:gd name="T131" fmla="*/ 268 w 268"/>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8" h="370">
                    <a:moveTo>
                      <a:pt x="51" y="112"/>
                    </a:moveTo>
                    <a:lnTo>
                      <a:pt x="51" y="112"/>
                    </a:lnTo>
                    <a:lnTo>
                      <a:pt x="51" y="124"/>
                    </a:lnTo>
                    <a:lnTo>
                      <a:pt x="51" y="136"/>
                    </a:lnTo>
                    <a:lnTo>
                      <a:pt x="51" y="147"/>
                    </a:lnTo>
                    <a:lnTo>
                      <a:pt x="51" y="159"/>
                    </a:lnTo>
                    <a:lnTo>
                      <a:pt x="51" y="171"/>
                    </a:lnTo>
                    <a:lnTo>
                      <a:pt x="52" y="182"/>
                    </a:lnTo>
                    <a:lnTo>
                      <a:pt x="52" y="194"/>
                    </a:lnTo>
                    <a:lnTo>
                      <a:pt x="52" y="206"/>
                    </a:lnTo>
                    <a:lnTo>
                      <a:pt x="57" y="213"/>
                    </a:lnTo>
                    <a:lnTo>
                      <a:pt x="60" y="216"/>
                    </a:lnTo>
                    <a:lnTo>
                      <a:pt x="63" y="220"/>
                    </a:lnTo>
                    <a:lnTo>
                      <a:pt x="67" y="223"/>
                    </a:lnTo>
                    <a:lnTo>
                      <a:pt x="72" y="227"/>
                    </a:lnTo>
                    <a:lnTo>
                      <a:pt x="78" y="230"/>
                    </a:lnTo>
                    <a:lnTo>
                      <a:pt x="87" y="234"/>
                    </a:lnTo>
                    <a:lnTo>
                      <a:pt x="98" y="239"/>
                    </a:lnTo>
                    <a:lnTo>
                      <a:pt x="101" y="248"/>
                    </a:lnTo>
                    <a:lnTo>
                      <a:pt x="104" y="256"/>
                    </a:lnTo>
                    <a:lnTo>
                      <a:pt x="105" y="265"/>
                    </a:lnTo>
                    <a:lnTo>
                      <a:pt x="108" y="274"/>
                    </a:lnTo>
                    <a:lnTo>
                      <a:pt x="108" y="284"/>
                    </a:lnTo>
                    <a:lnTo>
                      <a:pt x="108" y="293"/>
                    </a:lnTo>
                    <a:lnTo>
                      <a:pt x="108" y="302"/>
                    </a:lnTo>
                    <a:lnTo>
                      <a:pt x="108" y="309"/>
                    </a:lnTo>
                    <a:lnTo>
                      <a:pt x="108" y="310"/>
                    </a:lnTo>
                    <a:lnTo>
                      <a:pt x="110" y="314"/>
                    </a:lnTo>
                    <a:lnTo>
                      <a:pt x="111" y="316"/>
                    </a:lnTo>
                    <a:lnTo>
                      <a:pt x="114" y="316"/>
                    </a:lnTo>
                    <a:lnTo>
                      <a:pt x="114" y="312"/>
                    </a:lnTo>
                    <a:lnTo>
                      <a:pt x="114" y="307"/>
                    </a:lnTo>
                    <a:lnTo>
                      <a:pt x="114" y="302"/>
                    </a:lnTo>
                    <a:lnTo>
                      <a:pt x="114" y="298"/>
                    </a:lnTo>
                    <a:lnTo>
                      <a:pt x="114" y="288"/>
                    </a:lnTo>
                    <a:lnTo>
                      <a:pt x="113" y="276"/>
                    </a:lnTo>
                    <a:lnTo>
                      <a:pt x="111" y="265"/>
                    </a:lnTo>
                    <a:lnTo>
                      <a:pt x="111" y="255"/>
                    </a:lnTo>
                    <a:lnTo>
                      <a:pt x="114" y="209"/>
                    </a:lnTo>
                    <a:lnTo>
                      <a:pt x="123" y="215"/>
                    </a:lnTo>
                    <a:lnTo>
                      <a:pt x="129" y="216"/>
                    </a:lnTo>
                    <a:lnTo>
                      <a:pt x="135" y="218"/>
                    </a:lnTo>
                    <a:lnTo>
                      <a:pt x="141" y="218"/>
                    </a:lnTo>
                    <a:lnTo>
                      <a:pt x="146" y="218"/>
                    </a:lnTo>
                    <a:lnTo>
                      <a:pt x="150" y="216"/>
                    </a:lnTo>
                    <a:lnTo>
                      <a:pt x="155" y="213"/>
                    </a:lnTo>
                    <a:lnTo>
                      <a:pt x="161" y="209"/>
                    </a:lnTo>
                    <a:lnTo>
                      <a:pt x="167" y="211"/>
                    </a:lnTo>
                    <a:lnTo>
                      <a:pt x="175" y="215"/>
                    </a:lnTo>
                    <a:lnTo>
                      <a:pt x="181" y="216"/>
                    </a:lnTo>
                    <a:lnTo>
                      <a:pt x="187" y="216"/>
                    </a:lnTo>
                    <a:lnTo>
                      <a:pt x="194" y="218"/>
                    </a:lnTo>
                    <a:lnTo>
                      <a:pt x="200" y="216"/>
                    </a:lnTo>
                    <a:lnTo>
                      <a:pt x="206" y="215"/>
                    </a:lnTo>
                    <a:lnTo>
                      <a:pt x="212" y="209"/>
                    </a:lnTo>
                    <a:lnTo>
                      <a:pt x="221" y="215"/>
                    </a:lnTo>
                    <a:lnTo>
                      <a:pt x="230" y="216"/>
                    </a:lnTo>
                    <a:lnTo>
                      <a:pt x="236" y="218"/>
                    </a:lnTo>
                    <a:lnTo>
                      <a:pt x="244" y="218"/>
                    </a:lnTo>
                    <a:lnTo>
                      <a:pt x="248" y="218"/>
                    </a:lnTo>
                    <a:lnTo>
                      <a:pt x="254" y="215"/>
                    </a:lnTo>
                    <a:lnTo>
                      <a:pt x="259" y="213"/>
                    </a:lnTo>
                    <a:lnTo>
                      <a:pt x="265" y="209"/>
                    </a:lnTo>
                    <a:lnTo>
                      <a:pt x="268" y="236"/>
                    </a:lnTo>
                    <a:lnTo>
                      <a:pt x="268" y="260"/>
                    </a:lnTo>
                    <a:lnTo>
                      <a:pt x="265" y="281"/>
                    </a:lnTo>
                    <a:lnTo>
                      <a:pt x="262" y="300"/>
                    </a:lnTo>
                    <a:lnTo>
                      <a:pt x="256" y="317"/>
                    </a:lnTo>
                    <a:lnTo>
                      <a:pt x="250" y="335"/>
                    </a:lnTo>
                    <a:lnTo>
                      <a:pt x="242" y="352"/>
                    </a:lnTo>
                    <a:lnTo>
                      <a:pt x="235" y="370"/>
                    </a:lnTo>
                    <a:lnTo>
                      <a:pt x="52" y="370"/>
                    </a:lnTo>
                    <a:lnTo>
                      <a:pt x="45" y="354"/>
                    </a:lnTo>
                    <a:lnTo>
                      <a:pt x="40" y="342"/>
                    </a:lnTo>
                    <a:lnTo>
                      <a:pt x="34" y="331"/>
                    </a:lnTo>
                    <a:lnTo>
                      <a:pt x="27" y="321"/>
                    </a:lnTo>
                    <a:lnTo>
                      <a:pt x="19" y="305"/>
                    </a:lnTo>
                    <a:lnTo>
                      <a:pt x="15" y="293"/>
                    </a:lnTo>
                    <a:lnTo>
                      <a:pt x="10" y="286"/>
                    </a:lnTo>
                    <a:lnTo>
                      <a:pt x="7" y="279"/>
                    </a:lnTo>
                    <a:lnTo>
                      <a:pt x="4" y="272"/>
                    </a:lnTo>
                    <a:lnTo>
                      <a:pt x="3" y="262"/>
                    </a:lnTo>
                    <a:lnTo>
                      <a:pt x="1" y="248"/>
                    </a:lnTo>
                    <a:lnTo>
                      <a:pt x="0" y="227"/>
                    </a:lnTo>
                    <a:lnTo>
                      <a:pt x="1" y="215"/>
                    </a:lnTo>
                    <a:lnTo>
                      <a:pt x="1" y="204"/>
                    </a:lnTo>
                    <a:lnTo>
                      <a:pt x="3" y="194"/>
                    </a:lnTo>
                    <a:lnTo>
                      <a:pt x="3" y="185"/>
                    </a:lnTo>
                    <a:lnTo>
                      <a:pt x="3" y="178"/>
                    </a:lnTo>
                    <a:lnTo>
                      <a:pt x="3" y="168"/>
                    </a:lnTo>
                    <a:lnTo>
                      <a:pt x="3" y="157"/>
                    </a:lnTo>
                    <a:lnTo>
                      <a:pt x="3" y="145"/>
                    </a:lnTo>
                    <a:lnTo>
                      <a:pt x="0" y="128"/>
                    </a:lnTo>
                    <a:lnTo>
                      <a:pt x="0" y="114"/>
                    </a:lnTo>
                    <a:lnTo>
                      <a:pt x="1" y="105"/>
                    </a:lnTo>
                    <a:lnTo>
                      <a:pt x="3" y="96"/>
                    </a:lnTo>
                    <a:lnTo>
                      <a:pt x="6" y="89"/>
                    </a:lnTo>
                    <a:lnTo>
                      <a:pt x="7" y="82"/>
                    </a:lnTo>
                    <a:lnTo>
                      <a:pt x="10" y="74"/>
                    </a:lnTo>
                    <a:lnTo>
                      <a:pt x="10" y="63"/>
                    </a:lnTo>
                    <a:lnTo>
                      <a:pt x="12" y="53"/>
                    </a:lnTo>
                    <a:lnTo>
                      <a:pt x="13" y="42"/>
                    </a:lnTo>
                    <a:lnTo>
                      <a:pt x="13" y="32"/>
                    </a:lnTo>
                    <a:lnTo>
                      <a:pt x="13" y="27"/>
                    </a:lnTo>
                    <a:lnTo>
                      <a:pt x="16" y="9"/>
                    </a:lnTo>
                    <a:lnTo>
                      <a:pt x="21" y="0"/>
                    </a:lnTo>
                    <a:lnTo>
                      <a:pt x="30" y="2"/>
                    </a:lnTo>
                    <a:lnTo>
                      <a:pt x="39" y="11"/>
                    </a:lnTo>
                    <a:lnTo>
                      <a:pt x="46" y="28"/>
                    </a:lnTo>
                    <a:lnTo>
                      <a:pt x="52" y="51"/>
                    </a:lnTo>
                    <a:lnTo>
                      <a:pt x="54" y="79"/>
                    </a:lnTo>
                    <a:lnTo>
                      <a:pt x="51" y="11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15" name="Freeform 163"/>
              <p:cNvSpPr>
                <a:spLocks/>
              </p:cNvSpPr>
              <p:nvPr/>
            </p:nvSpPr>
            <p:spPr bwMode="auto">
              <a:xfrm>
                <a:off x="5252" y="2251"/>
                <a:ext cx="30" cy="40"/>
              </a:xfrm>
              <a:custGeom>
                <a:avLst/>
                <a:gdLst>
                  <a:gd name="T0" fmla="*/ 0 w 61"/>
                  <a:gd name="T1" fmla="*/ 0 h 80"/>
                  <a:gd name="T2" fmla="*/ 0 w 61"/>
                  <a:gd name="T3" fmla="*/ 1 h 80"/>
                  <a:gd name="T4" fmla="*/ 0 w 61"/>
                  <a:gd name="T5" fmla="*/ 1 h 80"/>
                  <a:gd name="T6" fmla="*/ 0 w 61"/>
                  <a:gd name="T7" fmla="*/ 1 h 80"/>
                  <a:gd name="T8" fmla="*/ 0 w 61"/>
                  <a:gd name="T9" fmla="*/ 1 h 80"/>
                  <a:gd name="T10" fmla="*/ 0 w 61"/>
                  <a:gd name="T11" fmla="*/ 1 h 80"/>
                  <a:gd name="T12" fmla="*/ 0 w 61"/>
                  <a:gd name="T13" fmla="*/ 1 h 80"/>
                  <a:gd name="T14" fmla="*/ 0 w 61"/>
                  <a:gd name="T15" fmla="*/ 1 h 80"/>
                  <a:gd name="T16" fmla="*/ 0 w 61"/>
                  <a:gd name="T17" fmla="*/ 1 h 80"/>
                  <a:gd name="T18" fmla="*/ 0 w 61"/>
                  <a:gd name="T19" fmla="*/ 1 h 80"/>
                  <a:gd name="T20" fmla="*/ 0 w 61"/>
                  <a:gd name="T21" fmla="*/ 1 h 80"/>
                  <a:gd name="T22" fmla="*/ 0 w 61"/>
                  <a:gd name="T23" fmla="*/ 1 h 80"/>
                  <a:gd name="T24" fmla="*/ 0 w 61"/>
                  <a:gd name="T25" fmla="*/ 1 h 80"/>
                  <a:gd name="T26" fmla="*/ 0 w 61"/>
                  <a:gd name="T27" fmla="*/ 1 h 80"/>
                  <a:gd name="T28" fmla="*/ 0 w 61"/>
                  <a:gd name="T29" fmla="*/ 1 h 80"/>
                  <a:gd name="T30" fmla="*/ 0 w 61"/>
                  <a:gd name="T31" fmla="*/ 1 h 80"/>
                  <a:gd name="T32" fmla="*/ 0 w 61"/>
                  <a:gd name="T33" fmla="*/ 1 h 80"/>
                  <a:gd name="T34" fmla="*/ 0 w 61"/>
                  <a:gd name="T35" fmla="*/ 1 h 80"/>
                  <a:gd name="T36" fmla="*/ 0 w 61"/>
                  <a:gd name="T37" fmla="*/ 1 h 80"/>
                  <a:gd name="T38" fmla="*/ 0 w 61"/>
                  <a:gd name="T39" fmla="*/ 1 h 80"/>
                  <a:gd name="T40" fmla="*/ 0 w 61"/>
                  <a:gd name="T41" fmla="*/ 1 h 80"/>
                  <a:gd name="T42" fmla="*/ 0 w 61"/>
                  <a:gd name="T43" fmla="*/ 1 h 80"/>
                  <a:gd name="T44" fmla="*/ 0 w 61"/>
                  <a:gd name="T45" fmla="*/ 0 h 80"/>
                  <a:gd name="T46" fmla="*/ 0 w 61"/>
                  <a:gd name="T47" fmla="*/ 0 h 80"/>
                  <a:gd name="T48" fmla="*/ 0 w 61"/>
                  <a:gd name="T49" fmla="*/ 0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80"/>
                  <a:gd name="T77" fmla="*/ 61 w 61"/>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80">
                    <a:moveTo>
                      <a:pt x="61" y="0"/>
                    </a:moveTo>
                    <a:lnTo>
                      <a:pt x="61" y="7"/>
                    </a:lnTo>
                    <a:lnTo>
                      <a:pt x="61" y="16"/>
                    </a:lnTo>
                    <a:lnTo>
                      <a:pt x="61" y="25"/>
                    </a:lnTo>
                    <a:lnTo>
                      <a:pt x="61" y="35"/>
                    </a:lnTo>
                    <a:lnTo>
                      <a:pt x="61" y="45"/>
                    </a:lnTo>
                    <a:lnTo>
                      <a:pt x="61" y="58"/>
                    </a:lnTo>
                    <a:lnTo>
                      <a:pt x="61" y="68"/>
                    </a:lnTo>
                    <a:lnTo>
                      <a:pt x="61" y="80"/>
                    </a:lnTo>
                    <a:lnTo>
                      <a:pt x="49" y="80"/>
                    </a:lnTo>
                    <a:lnTo>
                      <a:pt x="36" y="80"/>
                    </a:lnTo>
                    <a:lnTo>
                      <a:pt x="26" y="79"/>
                    </a:lnTo>
                    <a:lnTo>
                      <a:pt x="17" y="77"/>
                    </a:lnTo>
                    <a:lnTo>
                      <a:pt x="11" y="72"/>
                    </a:lnTo>
                    <a:lnTo>
                      <a:pt x="5" y="65"/>
                    </a:lnTo>
                    <a:lnTo>
                      <a:pt x="2" y="56"/>
                    </a:lnTo>
                    <a:lnTo>
                      <a:pt x="0" y="42"/>
                    </a:lnTo>
                    <a:lnTo>
                      <a:pt x="2" y="28"/>
                    </a:lnTo>
                    <a:lnTo>
                      <a:pt x="6" y="16"/>
                    </a:lnTo>
                    <a:lnTo>
                      <a:pt x="12" y="9"/>
                    </a:lnTo>
                    <a:lnTo>
                      <a:pt x="20" y="4"/>
                    </a:lnTo>
                    <a:lnTo>
                      <a:pt x="27" y="2"/>
                    </a:lnTo>
                    <a:lnTo>
                      <a:pt x="38" y="0"/>
                    </a:lnTo>
                    <a:lnTo>
                      <a:pt x="49" y="0"/>
                    </a:lnTo>
                    <a:lnTo>
                      <a:pt x="61" y="0"/>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16" name="Freeform 164"/>
              <p:cNvSpPr>
                <a:spLocks/>
              </p:cNvSpPr>
              <p:nvPr/>
            </p:nvSpPr>
            <p:spPr bwMode="auto">
              <a:xfrm>
                <a:off x="5252" y="2251"/>
                <a:ext cx="30" cy="40"/>
              </a:xfrm>
              <a:custGeom>
                <a:avLst/>
                <a:gdLst>
                  <a:gd name="T0" fmla="*/ 0 w 61"/>
                  <a:gd name="T1" fmla="*/ 0 h 80"/>
                  <a:gd name="T2" fmla="*/ 0 w 61"/>
                  <a:gd name="T3" fmla="*/ 0 h 80"/>
                  <a:gd name="T4" fmla="*/ 0 w 61"/>
                  <a:gd name="T5" fmla="*/ 1 h 80"/>
                  <a:gd name="T6" fmla="*/ 0 w 61"/>
                  <a:gd name="T7" fmla="*/ 1 h 80"/>
                  <a:gd name="T8" fmla="*/ 0 w 61"/>
                  <a:gd name="T9" fmla="*/ 1 h 80"/>
                  <a:gd name="T10" fmla="*/ 0 w 61"/>
                  <a:gd name="T11" fmla="*/ 1 h 80"/>
                  <a:gd name="T12" fmla="*/ 0 w 61"/>
                  <a:gd name="T13" fmla="*/ 1 h 80"/>
                  <a:gd name="T14" fmla="*/ 0 w 61"/>
                  <a:gd name="T15" fmla="*/ 1 h 80"/>
                  <a:gd name="T16" fmla="*/ 0 w 61"/>
                  <a:gd name="T17" fmla="*/ 1 h 80"/>
                  <a:gd name="T18" fmla="*/ 0 w 61"/>
                  <a:gd name="T19" fmla="*/ 1 h 80"/>
                  <a:gd name="T20" fmla="*/ 0 w 61"/>
                  <a:gd name="T21" fmla="*/ 1 h 80"/>
                  <a:gd name="T22" fmla="*/ 0 w 61"/>
                  <a:gd name="T23" fmla="*/ 1 h 80"/>
                  <a:gd name="T24" fmla="*/ 0 w 61"/>
                  <a:gd name="T25" fmla="*/ 1 h 80"/>
                  <a:gd name="T26" fmla="*/ 0 w 61"/>
                  <a:gd name="T27" fmla="*/ 1 h 80"/>
                  <a:gd name="T28" fmla="*/ 0 w 61"/>
                  <a:gd name="T29" fmla="*/ 1 h 80"/>
                  <a:gd name="T30" fmla="*/ 0 w 61"/>
                  <a:gd name="T31" fmla="*/ 1 h 80"/>
                  <a:gd name="T32" fmla="*/ 0 w 61"/>
                  <a:gd name="T33" fmla="*/ 1 h 80"/>
                  <a:gd name="T34" fmla="*/ 0 w 61"/>
                  <a:gd name="T35" fmla="*/ 1 h 80"/>
                  <a:gd name="T36" fmla="*/ 0 w 61"/>
                  <a:gd name="T37" fmla="*/ 1 h 80"/>
                  <a:gd name="T38" fmla="*/ 0 w 61"/>
                  <a:gd name="T39" fmla="*/ 1 h 80"/>
                  <a:gd name="T40" fmla="*/ 0 w 61"/>
                  <a:gd name="T41" fmla="*/ 1 h 80"/>
                  <a:gd name="T42" fmla="*/ 0 w 61"/>
                  <a:gd name="T43" fmla="*/ 1 h 80"/>
                  <a:gd name="T44" fmla="*/ 0 w 61"/>
                  <a:gd name="T45" fmla="*/ 1 h 80"/>
                  <a:gd name="T46" fmla="*/ 0 w 61"/>
                  <a:gd name="T47" fmla="*/ 1 h 80"/>
                  <a:gd name="T48" fmla="*/ 0 w 61"/>
                  <a:gd name="T49" fmla="*/ 1 h 80"/>
                  <a:gd name="T50" fmla="*/ 0 w 61"/>
                  <a:gd name="T51" fmla="*/ 0 h 80"/>
                  <a:gd name="T52" fmla="*/ 0 w 61"/>
                  <a:gd name="T53" fmla="*/ 0 h 80"/>
                  <a:gd name="T54" fmla="*/ 0 w 61"/>
                  <a:gd name="T55" fmla="*/ 0 h 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1"/>
                  <a:gd name="T85" fmla="*/ 0 h 80"/>
                  <a:gd name="T86" fmla="*/ 61 w 61"/>
                  <a:gd name="T87" fmla="*/ 80 h 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1" h="80">
                    <a:moveTo>
                      <a:pt x="61" y="0"/>
                    </a:moveTo>
                    <a:lnTo>
                      <a:pt x="61" y="0"/>
                    </a:lnTo>
                    <a:lnTo>
                      <a:pt x="61" y="7"/>
                    </a:lnTo>
                    <a:lnTo>
                      <a:pt x="61" y="16"/>
                    </a:lnTo>
                    <a:lnTo>
                      <a:pt x="61" y="25"/>
                    </a:lnTo>
                    <a:lnTo>
                      <a:pt x="61" y="35"/>
                    </a:lnTo>
                    <a:lnTo>
                      <a:pt x="61" y="45"/>
                    </a:lnTo>
                    <a:lnTo>
                      <a:pt x="61" y="58"/>
                    </a:lnTo>
                    <a:lnTo>
                      <a:pt x="61" y="68"/>
                    </a:lnTo>
                    <a:lnTo>
                      <a:pt x="61" y="80"/>
                    </a:lnTo>
                    <a:lnTo>
                      <a:pt x="49" y="80"/>
                    </a:lnTo>
                    <a:lnTo>
                      <a:pt x="36" y="80"/>
                    </a:lnTo>
                    <a:lnTo>
                      <a:pt x="26" y="79"/>
                    </a:lnTo>
                    <a:lnTo>
                      <a:pt x="17" y="77"/>
                    </a:lnTo>
                    <a:lnTo>
                      <a:pt x="11" y="72"/>
                    </a:lnTo>
                    <a:lnTo>
                      <a:pt x="5" y="65"/>
                    </a:lnTo>
                    <a:lnTo>
                      <a:pt x="2" y="56"/>
                    </a:lnTo>
                    <a:lnTo>
                      <a:pt x="0" y="42"/>
                    </a:lnTo>
                    <a:lnTo>
                      <a:pt x="2" y="28"/>
                    </a:lnTo>
                    <a:lnTo>
                      <a:pt x="6" y="16"/>
                    </a:lnTo>
                    <a:lnTo>
                      <a:pt x="12" y="9"/>
                    </a:lnTo>
                    <a:lnTo>
                      <a:pt x="20" y="4"/>
                    </a:lnTo>
                    <a:lnTo>
                      <a:pt x="27" y="2"/>
                    </a:lnTo>
                    <a:lnTo>
                      <a:pt x="38" y="0"/>
                    </a:lnTo>
                    <a:lnTo>
                      <a:pt x="49" y="0"/>
                    </a:lnTo>
                    <a:lnTo>
                      <a:pt x="6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17" name="Freeform 165"/>
              <p:cNvSpPr>
                <a:spLocks/>
              </p:cNvSpPr>
              <p:nvPr/>
            </p:nvSpPr>
            <p:spPr bwMode="auto">
              <a:xfrm>
                <a:off x="5428" y="2188"/>
                <a:ext cx="149" cy="156"/>
              </a:xfrm>
              <a:custGeom>
                <a:avLst/>
                <a:gdLst>
                  <a:gd name="T0" fmla="*/ 2 w 298"/>
                  <a:gd name="T1" fmla="*/ 1 h 312"/>
                  <a:gd name="T2" fmla="*/ 1 w 298"/>
                  <a:gd name="T3" fmla="*/ 1 h 312"/>
                  <a:gd name="T4" fmla="*/ 1 w 298"/>
                  <a:gd name="T5" fmla="*/ 1 h 312"/>
                  <a:gd name="T6" fmla="*/ 1 w 298"/>
                  <a:gd name="T7" fmla="*/ 1 h 312"/>
                  <a:gd name="T8" fmla="*/ 1 w 298"/>
                  <a:gd name="T9" fmla="*/ 1 h 312"/>
                  <a:gd name="T10" fmla="*/ 1 w 298"/>
                  <a:gd name="T11" fmla="*/ 1 h 312"/>
                  <a:gd name="T12" fmla="*/ 1 w 298"/>
                  <a:gd name="T13" fmla="*/ 1 h 312"/>
                  <a:gd name="T14" fmla="*/ 1 w 298"/>
                  <a:gd name="T15" fmla="*/ 1 h 312"/>
                  <a:gd name="T16" fmla="*/ 1 w 298"/>
                  <a:gd name="T17" fmla="*/ 1 h 312"/>
                  <a:gd name="T18" fmla="*/ 2 w 298"/>
                  <a:gd name="T19" fmla="*/ 1 h 312"/>
                  <a:gd name="T20" fmla="*/ 2 w 298"/>
                  <a:gd name="T21" fmla="*/ 1 h 312"/>
                  <a:gd name="T22" fmla="*/ 2 w 298"/>
                  <a:gd name="T23" fmla="*/ 1 h 312"/>
                  <a:gd name="T24" fmla="*/ 2 w 298"/>
                  <a:gd name="T25" fmla="*/ 2 h 312"/>
                  <a:gd name="T26" fmla="*/ 1 w 298"/>
                  <a:gd name="T27" fmla="*/ 2 h 312"/>
                  <a:gd name="T28" fmla="*/ 1 w 298"/>
                  <a:gd name="T29" fmla="*/ 2 h 312"/>
                  <a:gd name="T30" fmla="*/ 1 w 298"/>
                  <a:gd name="T31" fmla="*/ 2 h 312"/>
                  <a:gd name="T32" fmla="*/ 1 w 298"/>
                  <a:gd name="T33" fmla="*/ 2 h 312"/>
                  <a:gd name="T34" fmla="*/ 1 w 298"/>
                  <a:gd name="T35" fmla="*/ 2 h 312"/>
                  <a:gd name="T36" fmla="*/ 1 w 298"/>
                  <a:gd name="T37" fmla="*/ 1 h 312"/>
                  <a:gd name="T38" fmla="*/ 1 w 298"/>
                  <a:gd name="T39" fmla="*/ 1 h 312"/>
                  <a:gd name="T40" fmla="*/ 0 w 298"/>
                  <a:gd name="T41" fmla="*/ 1 h 312"/>
                  <a:gd name="T42" fmla="*/ 0 w 298"/>
                  <a:gd name="T43" fmla="*/ 1 h 312"/>
                  <a:gd name="T44" fmla="*/ 1 w 298"/>
                  <a:gd name="T45" fmla="*/ 1 h 312"/>
                  <a:gd name="T46" fmla="*/ 1 w 298"/>
                  <a:gd name="T47" fmla="*/ 1 h 312"/>
                  <a:gd name="T48" fmla="*/ 1 w 298"/>
                  <a:gd name="T49" fmla="*/ 1 h 312"/>
                  <a:gd name="T50" fmla="*/ 1 w 298"/>
                  <a:gd name="T51" fmla="*/ 1 h 312"/>
                  <a:gd name="T52" fmla="*/ 1 w 298"/>
                  <a:gd name="T53" fmla="*/ 1 h 312"/>
                  <a:gd name="T54" fmla="*/ 1 w 298"/>
                  <a:gd name="T55" fmla="*/ 1 h 312"/>
                  <a:gd name="T56" fmla="*/ 1 w 298"/>
                  <a:gd name="T57" fmla="*/ 1 h 312"/>
                  <a:gd name="T58" fmla="*/ 1 w 298"/>
                  <a:gd name="T59" fmla="*/ 1 h 312"/>
                  <a:gd name="T60" fmla="*/ 1 w 298"/>
                  <a:gd name="T61" fmla="*/ 1 h 312"/>
                  <a:gd name="T62" fmla="*/ 1 w 298"/>
                  <a:gd name="T63" fmla="*/ 1 h 312"/>
                  <a:gd name="T64" fmla="*/ 1 w 298"/>
                  <a:gd name="T65" fmla="*/ 1 h 312"/>
                  <a:gd name="T66" fmla="*/ 1 w 298"/>
                  <a:gd name="T67" fmla="*/ 0 h 312"/>
                  <a:gd name="T68" fmla="*/ 1 w 298"/>
                  <a:gd name="T69" fmla="*/ 1 h 312"/>
                  <a:gd name="T70" fmla="*/ 2 w 298"/>
                  <a:gd name="T71" fmla="*/ 1 h 312"/>
                  <a:gd name="T72" fmla="*/ 2 w 298"/>
                  <a:gd name="T73" fmla="*/ 1 h 312"/>
                  <a:gd name="T74" fmla="*/ 2 w 298"/>
                  <a:gd name="T75" fmla="*/ 1 h 3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8"/>
                  <a:gd name="T115" fmla="*/ 0 h 312"/>
                  <a:gd name="T116" fmla="*/ 298 w 298"/>
                  <a:gd name="T117" fmla="*/ 312 h 31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8" h="312">
                    <a:moveTo>
                      <a:pt x="298" y="85"/>
                    </a:moveTo>
                    <a:lnTo>
                      <a:pt x="184" y="85"/>
                    </a:lnTo>
                    <a:lnTo>
                      <a:pt x="135" y="158"/>
                    </a:lnTo>
                    <a:lnTo>
                      <a:pt x="187" y="230"/>
                    </a:lnTo>
                    <a:lnTo>
                      <a:pt x="200" y="230"/>
                    </a:lnTo>
                    <a:lnTo>
                      <a:pt x="214" y="230"/>
                    </a:lnTo>
                    <a:lnTo>
                      <a:pt x="227" y="230"/>
                    </a:lnTo>
                    <a:lnTo>
                      <a:pt x="242" y="230"/>
                    </a:lnTo>
                    <a:lnTo>
                      <a:pt x="256" y="230"/>
                    </a:lnTo>
                    <a:lnTo>
                      <a:pt x="270" y="230"/>
                    </a:lnTo>
                    <a:lnTo>
                      <a:pt x="285" y="230"/>
                    </a:lnTo>
                    <a:lnTo>
                      <a:pt x="298" y="230"/>
                    </a:lnTo>
                    <a:lnTo>
                      <a:pt x="282" y="263"/>
                    </a:lnTo>
                    <a:lnTo>
                      <a:pt x="256" y="289"/>
                    </a:lnTo>
                    <a:lnTo>
                      <a:pt x="226" y="306"/>
                    </a:lnTo>
                    <a:lnTo>
                      <a:pt x="193" y="312"/>
                    </a:lnTo>
                    <a:lnTo>
                      <a:pt x="158" y="306"/>
                    </a:lnTo>
                    <a:lnTo>
                      <a:pt x="123" y="287"/>
                    </a:lnTo>
                    <a:lnTo>
                      <a:pt x="93" y="254"/>
                    </a:lnTo>
                    <a:lnTo>
                      <a:pt x="69" y="205"/>
                    </a:lnTo>
                    <a:lnTo>
                      <a:pt x="0" y="205"/>
                    </a:lnTo>
                    <a:lnTo>
                      <a:pt x="0" y="127"/>
                    </a:lnTo>
                    <a:lnTo>
                      <a:pt x="9" y="127"/>
                    </a:lnTo>
                    <a:lnTo>
                      <a:pt x="16" y="127"/>
                    </a:lnTo>
                    <a:lnTo>
                      <a:pt x="25" y="127"/>
                    </a:lnTo>
                    <a:lnTo>
                      <a:pt x="34" y="127"/>
                    </a:lnTo>
                    <a:lnTo>
                      <a:pt x="42" y="127"/>
                    </a:lnTo>
                    <a:lnTo>
                      <a:pt x="51" y="127"/>
                    </a:lnTo>
                    <a:lnTo>
                      <a:pt x="58" y="127"/>
                    </a:lnTo>
                    <a:lnTo>
                      <a:pt x="67" y="127"/>
                    </a:lnTo>
                    <a:lnTo>
                      <a:pt x="95" y="63"/>
                    </a:lnTo>
                    <a:lnTo>
                      <a:pt x="128" y="22"/>
                    </a:lnTo>
                    <a:lnTo>
                      <a:pt x="164" y="3"/>
                    </a:lnTo>
                    <a:lnTo>
                      <a:pt x="200" y="0"/>
                    </a:lnTo>
                    <a:lnTo>
                      <a:pt x="233" y="10"/>
                    </a:lnTo>
                    <a:lnTo>
                      <a:pt x="264" y="29"/>
                    </a:lnTo>
                    <a:lnTo>
                      <a:pt x="286" y="56"/>
                    </a:lnTo>
                    <a:lnTo>
                      <a:pt x="298" y="85"/>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18" name="Freeform 166"/>
              <p:cNvSpPr>
                <a:spLocks/>
              </p:cNvSpPr>
              <p:nvPr/>
            </p:nvSpPr>
            <p:spPr bwMode="auto">
              <a:xfrm>
                <a:off x="5428" y="2188"/>
                <a:ext cx="149" cy="156"/>
              </a:xfrm>
              <a:custGeom>
                <a:avLst/>
                <a:gdLst>
                  <a:gd name="T0" fmla="*/ 2 w 298"/>
                  <a:gd name="T1" fmla="*/ 1 h 312"/>
                  <a:gd name="T2" fmla="*/ 1 w 298"/>
                  <a:gd name="T3" fmla="*/ 1 h 312"/>
                  <a:gd name="T4" fmla="*/ 1 w 298"/>
                  <a:gd name="T5" fmla="*/ 1 h 312"/>
                  <a:gd name="T6" fmla="*/ 1 w 298"/>
                  <a:gd name="T7" fmla="*/ 1 h 312"/>
                  <a:gd name="T8" fmla="*/ 1 w 298"/>
                  <a:gd name="T9" fmla="*/ 1 h 312"/>
                  <a:gd name="T10" fmla="*/ 1 w 298"/>
                  <a:gd name="T11" fmla="*/ 1 h 312"/>
                  <a:gd name="T12" fmla="*/ 1 w 298"/>
                  <a:gd name="T13" fmla="*/ 1 h 312"/>
                  <a:gd name="T14" fmla="*/ 1 w 298"/>
                  <a:gd name="T15" fmla="*/ 1 h 312"/>
                  <a:gd name="T16" fmla="*/ 1 w 298"/>
                  <a:gd name="T17" fmla="*/ 1 h 312"/>
                  <a:gd name="T18" fmla="*/ 1 w 298"/>
                  <a:gd name="T19" fmla="*/ 1 h 312"/>
                  <a:gd name="T20" fmla="*/ 2 w 298"/>
                  <a:gd name="T21" fmla="*/ 1 h 312"/>
                  <a:gd name="T22" fmla="*/ 2 w 298"/>
                  <a:gd name="T23" fmla="*/ 1 h 312"/>
                  <a:gd name="T24" fmla="*/ 2 w 298"/>
                  <a:gd name="T25" fmla="*/ 1 h 312"/>
                  <a:gd name="T26" fmla="*/ 2 w 298"/>
                  <a:gd name="T27" fmla="*/ 1 h 312"/>
                  <a:gd name="T28" fmla="*/ 2 w 298"/>
                  <a:gd name="T29" fmla="*/ 2 h 312"/>
                  <a:gd name="T30" fmla="*/ 1 w 298"/>
                  <a:gd name="T31" fmla="*/ 2 h 312"/>
                  <a:gd name="T32" fmla="*/ 1 w 298"/>
                  <a:gd name="T33" fmla="*/ 2 h 312"/>
                  <a:gd name="T34" fmla="*/ 1 w 298"/>
                  <a:gd name="T35" fmla="*/ 2 h 312"/>
                  <a:gd name="T36" fmla="*/ 1 w 298"/>
                  <a:gd name="T37" fmla="*/ 2 h 312"/>
                  <a:gd name="T38" fmla="*/ 1 w 298"/>
                  <a:gd name="T39" fmla="*/ 2 h 312"/>
                  <a:gd name="T40" fmla="*/ 1 w 298"/>
                  <a:gd name="T41" fmla="*/ 1 h 312"/>
                  <a:gd name="T42" fmla="*/ 1 w 298"/>
                  <a:gd name="T43" fmla="*/ 1 h 312"/>
                  <a:gd name="T44" fmla="*/ 0 w 298"/>
                  <a:gd name="T45" fmla="*/ 1 h 312"/>
                  <a:gd name="T46" fmla="*/ 0 w 298"/>
                  <a:gd name="T47" fmla="*/ 1 h 312"/>
                  <a:gd name="T48" fmla="*/ 0 w 298"/>
                  <a:gd name="T49" fmla="*/ 1 h 312"/>
                  <a:gd name="T50" fmla="*/ 1 w 298"/>
                  <a:gd name="T51" fmla="*/ 1 h 312"/>
                  <a:gd name="T52" fmla="*/ 1 w 298"/>
                  <a:gd name="T53" fmla="*/ 1 h 312"/>
                  <a:gd name="T54" fmla="*/ 1 w 298"/>
                  <a:gd name="T55" fmla="*/ 1 h 312"/>
                  <a:gd name="T56" fmla="*/ 1 w 298"/>
                  <a:gd name="T57" fmla="*/ 1 h 312"/>
                  <a:gd name="T58" fmla="*/ 1 w 298"/>
                  <a:gd name="T59" fmla="*/ 1 h 312"/>
                  <a:gd name="T60" fmla="*/ 1 w 298"/>
                  <a:gd name="T61" fmla="*/ 1 h 312"/>
                  <a:gd name="T62" fmla="*/ 1 w 298"/>
                  <a:gd name="T63" fmla="*/ 1 h 312"/>
                  <a:gd name="T64" fmla="*/ 1 w 298"/>
                  <a:gd name="T65" fmla="*/ 1 h 312"/>
                  <a:gd name="T66" fmla="*/ 1 w 298"/>
                  <a:gd name="T67" fmla="*/ 1 h 312"/>
                  <a:gd name="T68" fmla="*/ 1 w 298"/>
                  <a:gd name="T69" fmla="*/ 1 h 312"/>
                  <a:gd name="T70" fmla="*/ 1 w 298"/>
                  <a:gd name="T71" fmla="*/ 1 h 312"/>
                  <a:gd name="T72" fmla="*/ 1 w 298"/>
                  <a:gd name="T73" fmla="*/ 1 h 312"/>
                  <a:gd name="T74" fmla="*/ 1 w 298"/>
                  <a:gd name="T75" fmla="*/ 0 h 312"/>
                  <a:gd name="T76" fmla="*/ 1 w 298"/>
                  <a:gd name="T77" fmla="*/ 1 h 312"/>
                  <a:gd name="T78" fmla="*/ 2 w 298"/>
                  <a:gd name="T79" fmla="*/ 1 h 312"/>
                  <a:gd name="T80" fmla="*/ 2 w 298"/>
                  <a:gd name="T81" fmla="*/ 1 h 312"/>
                  <a:gd name="T82" fmla="*/ 2 w 298"/>
                  <a:gd name="T83" fmla="*/ 1 h 3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8"/>
                  <a:gd name="T127" fmla="*/ 0 h 312"/>
                  <a:gd name="T128" fmla="*/ 298 w 298"/>
                  <a:gd name="T129" fmla="*/ 312 h 3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8" h="312">
                    <a:moveTo>
                      <a:pt x="298" y="85"/>
                    </a:moveTo>
                    <a:lnTo>
                      <a:pt x="184" y="85"/>
                    </a:lnTo>
                    <a:lnTo>
                      <a:pt x="135" y="158"/>
                    </a:lnTo>
                    <a:lnTo>
                      <a:pt x="187" y="230"/>
                    </a:lnTo>
                    <a:lnTo>
                      <a:pt x="200" y="230"/>
                    </a:lnTo>
                    <a:lnTo>
                      <a:pt x="214" y="230"/>
                    </a:lnTo>
                    <a:lnTo>
                      <a:pt x="227" y="230"/>
                    </a:lnTo>
                    <a:lnTo>
                      <a:pt x="242" y="230"/>
                    </a:lnTo>
                    <a:lnTo>
                      <a:pt x="256" y="230"/>
                    </a:lnTo>
                    <a:lnTo>
                      <a:pt x="270" y="230"/>
                    </a:lnTo>
                    <a:lnTo>
                      <a:pt x="285" y="230"/>
                    </a:lnTo>
                    <a:lnTo>
                      <a:pt x="298" y="230"/>
                    </a:lnTo>
                    <a:lnTo>
                      <a:pt x="282" y="263"/>
                    </a:lnTo>
                    <a:lnTo>
                      <a:pt x="256" y="289"/>
                    </a:lnTo>
                    <a:lnTo>
                      <a:pt x="226" y="306"/>
                    </a:lnTo>
                    <a:lnTo>
                      <a:pt x="193" y="312"/>
                    </a:lnTo>
                    <a:lnTo>
                      <a:pt x="158" y="306"/>
                    </a:lnTo>
                    <a:lnTo>
                      <a:pt x="123" y="287"/>
                    </a:lnTo>
                    <a:lnTo>
                      <a:pt x="93" y="254"/>
                    </a:lnTo>
                    <a:lnTo>
                      <a:pt x="69" y="205"/>
                    </a:lnTo>
                    <a:lnTo>
                      <a:pt x="0" y="205"/>
                    </a:lnTo>
                    <a:lnTo>
                      <a:pt x="0" y="127"/>
                    </a:lnTo>
                    <a:lnTo>
                      <a:pt x="9" y="127"/>
                    </a:lnTo>
                    <a:lnTo>
                      <a:pt x="16" y="127"/>
                    </a:lnTo>
                    <a:lnTo>
                      <a:pt x="25" y="127"/>
                    </a:lnTo>
                    <a:lnTo>
                      <a:pt x="34" y="127"/>
                    </a:lnTo>
                    <a:lnTo>
                      <a:pt x="42" y="127"/>
                    </a:lnTo>
                    <a:lnTo>
                      <a:pt x="51" y="127"/>
                    </a:lnTo>
                    <a:lnTo>
                      <a:pt x="58" y="127"/>
                    </a:lnTo>
                    <a:lnTo>
                      <a:pt x="67" y="127"/>
                    </a:lnTo>
                    <a:lnTo>
                      <a:pt x="95" y="63"/>
                    </a:lnTo>
                    <a:lnTo>
                      <a:pt x="128" y="22"/>
                    </a:lnTo>
                    <a:lnTo>
                      <a:pt x="164" y="3"/>
                    </a:lnTo>
                    <a:lnTo>
                      <a:pt x="200" y="0"/>
                    </a:lnTo>
                    <a:lnTo>
                      <a:pt x="233" y="10"/>
                    </a:lnTo>
                    <a:lnTo>
                      <a:pt x="264" y="29"/>
                    </a:lnTo>
                    <a:lnTo>
                      <a:pt x="286" y="56"/>
                    </a:lnTo>
                    <a:lnTo>
                      <a:pt x="298" y="8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19" name="Freeform 167"/>
              <p:cNvSpPr>
                <a:spLocks/>
              </p:cNvSpPr>
              <p:nvPr/>
            </p:nvSpPr>
            <p:spPr bwMode="auto">
              <a:xfrm>
                <a:off x="5505" y="2239"/>
                <a:ext cx="76" cy="59"/>
              </a:xfrm>
              <a:custGeom>
                <a:avLst/>
                <a:gdLst>
                  <a:gd name="T0" fmla="*/ 1 w 151"/>
                  <a:gd name="T1" fmla="*/ 0 h 118"/>
                  <a:gd name="T2" fmla="*/ 1 w 151"/>
                  <a:gd name="T3" fmla="*/ 1 h 118"/>
                  <a:gd name="T4" fmla="*/ 1 w 151"/>
                  <a:gd name="T5" fmla="*/ 1 h 118"/>
                  <a:gd name="T6" fmla="*/ 1 w 151"/>
                  <a:gd name="T7" fmla="*/ 1 h 118"/>
                  <a:gd name="T8" fmla="*/ 0 w 151"/>
                  <a:gd name="T9" fmla="*/ 1 h 118"/>
                  <a:gd name="T10" fmla="*/ 1 w 151"/>
                  <a:gd name="T11" fmla="*/ 0 h 118"/>
                  <a:gd name="T12" fmla="*/ 1 w 151"/>
                  <a:gd name="T13" fmla="*/ 0 h 118"/>
                  <a:gd name="T14" fmla="*/ 0 60000 65536"/>
                  <a:gd name="T15" fmla="*/ 0 60000 65536"/>
                  <a:gd name="T16" fmla="*/ 0 60000 65536"/>
                  <a:gd name="T17" fmla="*/ 0 60000 65536"/>
                  <a:gd name="T18" fmla="*/ 0 60000 65536"/>
                  <a:gd name="T19" fmla="*/ 0 60000 65536"/>
                  <a:gd name="T20" fmla="*/ 0 60000 65536"/>
                  <a:gd name="T21" fmla="*/ 0 w 151"/>
                  <a:gd name="T22" fmla="*/ 0 h 118"/>
                  <a:gd name="T23" fmla="*/ 151 w 151"/>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18">
                    <a:moveTo>
                      <a:pt x="110" y="0"/>
                    </a:moveTo>
                    <a:lnTo>
                      <a:pt x="151" y="59"/>
                    </a:lnTo>
                    <a:lnTo>
                      <a:pt x="110" y="118"/>
                    </a:lnTo>
                    <a:lnTo>
                      <a:pt x="42" y="118"/>
                    </a:lnTo>
                    <a:lnTo>
                      <a:pt x="0" y="59"/>
                    </a:lnTo>
                    <a:lnTo>
                      <a:pt x="42" y="0"/>
                    </a:lnTo>
                    <a:lnTo>
                      <a:pt x="1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20" name="Freeform 168"/>
              <p:cNvSpPr>
                <a:spLocks/>
              </p:cNvSpPr>
              <p:nvPr/>
            </p:nvSpPr>
            <p:spPr bwMode="auto">
              <a:xfrm>
                <a:off x="5505" y="2239"/>
                <a:ext cx="76" cy="59"/>
              </a:xfrm>
              <a:custGeom>
                <a:avLst/>
                <a:gdLst>
                  <a:gd name="T0" fmla="*/ 1 w 151"/>
                  <a:gd name="T1" fmla="*/ 0 h 118"/>
                  <a:gd name="T2" fmla="*/ 1 w 151"/>
                  <a:gd name="T3" fmla="*/ 1 h 118"/>
                  <a:gd name="T4" fmla="*/ 1 w 151"/>
                  <a:gd name="T5" fmla="*/ 1 h 118"/>
                  <a:gd name="T6" fmla="*/ 1 w 151"/>
                  <a:gd name="T7" fmla="*/ 1 h 118"/>
                  <a:gd name="T8" fmla="*/ 0 w 151"/>
                  <a:gd name="T9" fmla="*/ 1 h 118"/>
                  <a:gd name="T10" fmla="*/ 1 w 151"/>
                  <a:gd name="T11" fmla="*/ 0 h 118"/>
                  <a:gd name="T12" fmla="*/ 1 w 151"/>
                  <a:gd name="T13" fmla="*/ 0 h 118"/>
                  <a:gd name="T14" fmla="*/ 0 60000 65536"/>
                  <a:gd name="T15" fmla="*/ 0 60000 65536"/>
                  <a:gd name="T16" fmla="*/ 0 60000 65536"/>
                  <a:gd name="T17" fmla="*/ 0 60000 65536"/>
                  <a:gd name="T18" fmla="*/ 0 60000 65536"/>
                  <a:gd name="T19" fmla="*/ 0 60000 65536"/>
                  <a:gd name="T20" fmla="*/ 0 60000 65536"/>
                  <a:gd name="T21" fmla="*/ 0 w 151"/>
                  <a:gd name="T22" fmla="*/ 0 h 118"/>
                  <a:gd name="T23" fmla="*/ 151 w 151"/>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18">
                    <a:moveTo>
                      <a:pt x="110" y="0"/>
                    </a:moveTo>
                    <a:lnTo>
                      <a:pt x="151" y="59"/>
                    </a:lnTo>
                    <a:lnTo>
                      <a:pt x="110" y="118"/>
                    </a:lnTo>
                    <a:lnTo>
                      <a:pt x="42" y="118"/>
                    </a:lnTo>
                    <a:lnTo>
                      <a:pt x="0" y="59"/>
                    </a:lnTo>
                    <a:lnTo>
                      <a:pt x="42" y="0"/>
                    </a:lnTo>
                    <a:lnTo>
                      <a:pt x="11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21" name="Freeform 169"/>
              <p:cNvSpPr>
                <a:spLocks/>
              </p:cNvSpPr>
              <p:nvPr/>
            </p:nvSpPr>
            <p:spPr bwMode="auto">
              <a:xfrm>
                <a:off x="5535" y="2264"/>
                <a:ext cx="7" cy="7"/>
              </a:xfrm>
              <a:custGeom>
                <a:avLst/>
                <a:gdLst>
                  <a:gd name="T0" fmla="*/ 0 w 15"/>
                  <a:gd name="T1" fmla="*/ 0 h 14"/>
                  <a:gd name="T2" fmla="*/ 0 w 15"/>
                  <a:gd name="T3" fmla="*/ 0 h 14"/>
                  <a:gd name="T4" fmla="*/ 0 w 15"/>
                  <a:gd name="T5" fmla="*/ 0 h 14"/>
                  <a:gd name="T6" fmla="*/ 0 w 15"/>
                  <a:gd name="T7" fmla="*/ 0 h 14"/>
                  <a:gd name="T8" fmla="*/ 0 w 15"/>
                  <a:gd name="T9" fmla="*/ 1 h 14"/>
                  <a:gd name="T10" fmla="*/ 0 w 15"/>
                  <a:gd name="T11" fmla="*/ 1 h 14"/>
                  <a:gd name="T12" fmla="*/ 0 w 15"/>
                  <a:gd name="T13" fmla="*/ 1 h 14"/>
                  <a:gd name="T14" fmla="*/ 0 w 15"/>
                  <a:gd name="T15" fmla="*/ 1 h 14"/>
                  <a:gd name="T16" fmla="*/ 0 w 15"/>
                  <a:gd name="T17" fmla="*/ 1 h 14"/>
                  <a:gd name="T18" fmla="*/ 0 w 15"/>
                  <a:gd name="T19" fmla="*/ 1 h 14"/>
                  <a:gd name="T20" fmla="*/ 0 w 15"/>
                  <a:gd name="T21" fmla="*/ 1 h 14"/>
                  <a:gd name="T22" fmla="*/ 0 w 15"/>
                  <a:gd name="T23" fmla="*/ 1 h 14"/>
                  <a:gd name="T24" fmla="*/ 0 w 15"/>
                  <a:gd name="T25" fmla="*/ 1 h 14"/>
                  <a:gd name="T26" fmla="*/ 0 w 15"/>
                  <a:gd name="T27" fmla="*/ 1 h 14"/>
                  <a:gd name="T28" fmla="*/ 0 w 15"/>
                  <a:gd name="T29" fmla="*/ 1 h 14"/>
                  <a:gd name="T30" fmla="*/ 0 w 15"/>
                  <a:gd name="T31" fmla="*/ 1 h 14"/>
                  <a:gd name="T32" fmla="*/ 0 w 15"/>
                  <a:gd name="T33" fmla="*/ 0 h 14"/>
                  <a:gd name="T34" fmla="*/ 0 w 15"/>
                  <a:gd name="T35" fmla="*/ 0 h 14"/>
                  <a:gd name="T36" fmla="*/ 0 w 15"/>
                  <a:gd name="T37" fmla="*/ 0 h 14"/>
                  <a:gd name="T38" fmla="*/ 0 w 15"/>
                  <a:gd name="T39" fmla="*/ 0 h 14"/>
                  <a:gd name="T40" fmla="*/ 0 w 15"/>
                  <a:gd name="T41" fmla="*/ 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14"/>
                  <a:gd name="T65" fmla="*/ 15 w 15"/>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14">
                    <a:moveTo>
                      <a:pt x="3" y="0"/>
                    </a:moveTo>
                    <a:lnTo>
                      <a:pt x="4" y="0"/>
                    </a:lnTo>
                    <a:lnTo>
                      <a:pt x="6" y="0"/>
                    </a:lnTo>
                    <a:lnTo>
                      <a:pt x="10" y="0"/>
                    </a:lnTo>
                    <a:lnTo>
                      <a:pt x="10" y="4"/>
                    </a:lnTo>
                    <a:lnTo>
                      <a:pt x="12" y="4"/>
                    </a:lnTo>
                    <a:lnTo>
                      <a:pt x="15" y="6"/>
                    </a:lnTo>
                    <a:lnTo>
                      <a:pt x="15" y="7"/>
                    </a:lnTo>
                    <a:lnTo>
                      <a:pt x="12" y="11"/>
                    </a:lnTo>
                    <a:lnTo>
                      <a:pt x="10" y="13"/>
                    </a:lnTo>
                    <a:lnTo>
                      <a:pt x="6" y="13"/>
                    </a:lnTo>
                    <a:lnTo>
                      <a:pt x="4" y="14"/>
                    </a:lnTo>
                    <a:lnTo>
                      <a:pt x="3" y="14"/>
                    </a:lnTo>
                    <a:lnTo>
                      <a:pt x="0" y="11"/>
                    </a:lnTo>
                    <a:lnTo>
                      <a:pt x="0" y="7"/>
                    </a:lnTo>
                    <a:lnTo>
                      <a:pt x="0" y="6"/>
                    </a:lnTo>
                    <a:lnTo>
                      <a:pt x="3" y="0"/>
                    </a:lnTo>
                    <a:close/>
                  </a:path>
                </a:pathLst>
              </a:custGeom>
              <a:solidFill>
                <a:srgbClr val="99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22" name="Freeform 170"/>
              <p:cNvSpPr>
                <a:spLocks/>
              </p:cNvSpPr>
              <p:nvPr/>
            </p:nvSpPr>
            <p:spPr bwMode="auto">
              <a:xfrm>
                <a:off x="5535" y="2264"/>
                <a:ext cx="7" cy="7"/>
              </a:xfrm>
              <a:custGeom>
                <a:avLst/>
                <a:gdLst>
                  <a:gd name="T0" fmla="*/ 0 w 15"/>
                  <a:gd name="T1" fmla="*/ 0 h 14"/>
                  <a:gd name="T2" fmla="*/ 0 w 15"/>
                  <a:gd name="T3" fmla="*/ 0 h 14"/>
                  <a:gd name="T4" fmla="*/ 0 w 15"/>
                  <a:gd name="T5" fmla="*/ 0 h 14"/>
                  <a:gd name="T6" fmla="*/ 0 w 15"/>
                  <a:gd name="T7" fmla="*/ 0 h 14"/>
                  <a:gd name="T8" fmla="*/ 0 w 15"/>
                  <a:gd name="T9" fmla="*/ 1 h 14"/>
                  <a:gd name="T10" fmla="*/ 0 w 15"/>
                  <a:gd name="T11" fmla="*/ 1 h 14"/>
                  <a:gd name="T12" fmla="*/ 0 w 15"/>
                  <a:gd name="T13" fmla="*/ 1 h 14"/>
                  <a:gd name="T14" fmla="*/ 0 w 15"/>
                  <a:gd name="T15" fmla="*/ 1 h 14"/>
                  <a:gd name="T16" fmla="*/ 0 w 15"/>
                  <a:gd name="T17" fmla="*/ 1 h 14"/>
                  <a:gd name="T18" fmla="*/ 0 w 15"/>
                  <a:gd name="T19" fmla="*/ 1 h 14"/>
                  <a:gd name="T20" fmla="*/ 0 w 15"/>
                  <a:gd name="T21" fmla="*/ 1 h 14"/>
                  <a:gd name="T22" fmla="*/ 0 w 15"/>
                  <a:gd name="T23" fmla="*/ 1 h 14"/>
                  <a:gd name="T24" fmla="*/ 0 w 15"/>
                  <a:gd name="T25" fmla="*/ 1 h 14"/>
                  <a:gd name="T26" fmla="*/ 0 w 15"/>
                  <a:gd name="T27" fmla="*/ 1 h 14"/>
                  <a:gd name="T28" fmla="*/ 0 w 15"/>
                  <a:gd name="T29" fmla="*/ 1 h 14"/>
                  <a:gd name="T30" fmla="*/ 0 w 15"/>
                  <a:gd name="T31" fmla="*/ 1 h 14"/>
                  <a:gd name="T32" fmla="*/ 0 w 15"/>
                  <a:gd name="T33" fmla="*/ 0 h 14"/>
                  <a:gd name="T34" fmla="*/ 0 w 15"/>
                  <a:gd name="T35" fmla="*/ 0 h 14"/>
                  <a:gd name="T36" fmla="*/ 0 w 15"/>
                  <a:gd name="T37" fmla="*/ 0 h 14"/>
                  <a:gd name="T38" fmla="*/ 0 w 15"/>
                  <a:gd name="T39" fmla="*/ 0 h 14"/>
                  <a:gd name="T40" fmla="*/ 0 w 15"/>
                  <a:gd name="T41" fmla="*/ 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14"/>
                  <a:gd name="T65" fmla="*/ 15 w 15"/>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14">
                    <a:moveTo>
                      <a:pt x="3" y="0"/>
                    </a:moveTo>
                    <a:lnTo>
                      <a:pt x="4" y="0"/>
                    </a:lnTo>
                    <a:lnTo>
                      <a:pt x="6" y="0"/>
                    </a:lnTo>
                    <a:lnTo>
                      <a:pt x="10" y="0"/>
                    </a:lnTo>
                    <a:lnTo>
                      <a:pt x="10" y="4"/>
                    </a:lnTo>
                    <a:lnTo>
                      <a:pt x="12" y="4"/>
                    </a:lnTo>
                    <a:lnTo>
                      <a:pt x="15" y="6"/>
                    </a:lnTo>
                    <a:lnTo>
                      <a:pt x="15" y="7"/>
                    </a:lnTo>
                    <a:lnTo>
                      <a:pt x="12" y="11"/>
                    </a:lnTo>
                    <a:lnTo>
                      <a:pt x="10" y="13"/>
                    </a:lnTo>
                    <a:lnTo>
                      <a:pt x="6" y="13"/>
                    </a:lnTo>
                    <a:lnTo>
                      <a:pt x="4" y="14"/>
                    </a:lnTo>
                    <a:lnTo>
                      <a:pt x="3" y="14"/>
                    </a:lnTo>
                    <a:lnTo>
                      <a:pt x="0" y="11"/>
                    </a:lnTo>
                    <a:lnTo>
                      <a:pt x="0" y="7"/>
                    </a:lnTo>
                    <a:lnTo>
                      <a:pt x="0" y="6"/>
                    </a:lnTo>
                    <a:lnTo>
                      <a:pt x="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23" name="Freeform 171"/>
              <p:cNvSpPr>
                <a:spLocks/>
              </p:cNvSpPr>
              <p:nvPr/>
            </p:nvSpPr>
            <p:spPr bwMode="auto">
              <a:xfrm>
                <a:off x="5533" y="2255"/>
                <a:ext cx="24" cy="27"/>
              </a:xfrm>
              <a:custGeom>
                <a:avLst/>
                <a:gdLst>
                  <a:gd name="T0" fmla="*/ 0 w 49"/>
                  <a:gd name="T1" fmla="*/ 0 h 54"/>
                  <a:gd name="T2" fmla="*/ 0 w 49"/>
                  <a:gd name="T3" fmla="*/ 1 h 54"/>
                  <a:gd name="T4" fmla="*/ 0 w 49"/>
                  <a:gd name="T5" fmla="*/ 1 h 54"/>
                  <a:gd name="T6" fmla="*/ 0 w 49"/>
                  <a:gd name="T7" fmla="*/ 1 h 54"/>
                  <a:gd name="T8" fmla="*/ 0 w 49"/>
                  <a:gd name="T9" fmla="*/ 1 h 54"/>
                  <a:gd name="T10" fmla="*/ 0 w 49"/>
                  <a:gd name="T11" fmla="*/ 1 h 54"/>
                  <a:gd name="T12" fmla="*/ 0 w 49"/>
                  <a:gd name="T13" fmla="*/ 1 h 54"/>
                  <a:gd name="T14" fmla="*/ 0 w 49"/>
                  <a:gd name="T15" fmla="*/ 1 h 54"/>
                  <a:gd name="T16" fmla="*/ 0 w 49"/>
                  <a:gd name="T17" fmla="*/ 1 h 54"/>
                  <a:gd name="T18" fmla="*/ 0 w 49"/>
                  <a:gd name="T19" fmla="*/ 1 h 54"/>
                  <a:gd name="T20" fmla="*/ 0 w 49"/>
                  <a:gd name="T21" fmla="*/ 1 h 54"/>
                  <a:gd name="T22" fmla="*/ 0 w 49"/>
                  <a:gd name="T23" fmla="*/ 1 h 54"/>
                  <a:gd name="T24" fmla="*/ 0 w 49"/>
                  <a:gd name="T25" fmla="*/ 1 h 54"/>
                  <a:gd name="T26" fmla="*/ 0 w 49"/>
                  <a:gd name="T27" fmla="*/ 1 h 54"/>
                  <a:gd name="T28" fmla="*/ 0 w 49"/>
                  <a:gd name="T29" fmla="*/ 1 h 54"/>
                  <a:gd name="T30" fmla="*/ 0 w 49"/>
                  <a:gd name="T31" fmla="*/ 1 h 54"/>
                  <a:gd name="T32" fmla="*/ 0 w 49"/>
                  <a:gd name="T33" fmla="*/ 0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54"/>
                  <a:gd name="T53" fmla="*/ 49 w 49"/>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54">
                    <a:moveTo>
                      <a:pt x="24" y="0"/>
                    </a:moveTo>
                    <a:lnTo>
                      <a:pt x="33" y="2"/>
                    </a:lnTo>
                    <a:lnTo>
                      <a:pt x="41" y="9"/>
                    </a:lnTo>
                    <a:lnTo>
                      <a:pt x="47" y="18"/>
                    </a:lnTo>
                    <a:lnTo>
                      <a:pt x="49" y="28"/>
                    </a:lnTo>
                    <a:lnTo>
                      <a:pt x="47" y="38"/>
                    </a:lnTo>
                    <a:lnTo>
                      <a:pt x="41" y="45"/>
                    </a:lnTo>
                    <a:lnTo>
                      <a:pt x="33" y="52"/>
                    </a:lnTo>
                    <a:lnTo>
                      <a:pt x="24" y="54"/>
                    </a:lnTo>
                    <a:lnTo>
                      <a:pt x="15" y="52"/>
                    </a:lnTo>
                    <a:lnTo>
                      <a:pt x="8" y="45"/>
                    </a:lnTo>
                    <a:lnTo>
                      <a:pt x="2" y="38"/>
                    </a:lnTo>
                    <a:lnTo>
                      <a:pt x="0" y="28"/>
                    </a:lnTo>
                    <a:lnTo>
                      <a:pt x="2" y="18"/>
                    </a:lnTo>
                    <a:lnTo>
                      <a:pt x="8" y="9"/>
                    </a:lnTo>
                    <a:lnTo>
                      <a:pt x="15" y="2"/>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24" name="Freeform 172"/>
              <p:cNvSpPr>
                <a:spLocks/>
              </p:cNvSpPr>
              <p:nvPr/>
            </p:nvSpPr>
            <p:spPr bwMode="auto">
              <a:xfrm>
                <a:off x="5533" y="2255"/>
                <a:ext cx="24" cy="27"/>
              </a:xfrm>
              <a:custGeom>
                <a:avLst/>
                <a:gdLst>
                  <a:gd name="T0" fmla="*/ 0 w 49"/>
                  <a:gd name="T1" fmla="*/ 0 h 54"/>
                  <a:gd name="T2" fmla="*/ 0 w 49"/>
                  <a:gd name="T3" fmla="*/ 0 h 54"/>
                  <a:gd name="T4" fmla="*/ 0 w 49"/>
                  <a:gd name="T5" fmla="*/ 1 h 54"/>
                  <a:gd name="T6" fmla="*/ 0 w 49"/>
                  <a:gd name="T7" fmla="*/ 1 h 54"/>
                  <a:gd name="T8" fmla="*/ 0 w 49"/>
                  <a:gd name="T9" fmla="*/ 1 h 54"/>
                  <a:gd name="T10" fmla="*/ 0 w 49"/>
                  <a:gd name="T11" fmla="*/ 1 h 54"/>
                  <a:gd name="T12" fmla="*/ 0 w 49"/>
                  <a:gd name="T13" fmla="*/ 1 h 54"/>
                  <a:gd name="T14" fmla="*/ 0 w 49"/>
                  <a:gd name="T15" fmla="*/ 1 h 54"/>
                  <a:gd name="T16" fmla="*/ 0 w 49"/>
                  <a:gd name="T17" fmla="*/ 1 h 54"/>
                  <a:gd name="T18" fmla="*/ 0 w 49"/>
                  <a:gd name="T19" fmla="*/ 1 h 54"/>
                  <a:gd name="T20" fmla="*/ 0 w 49"/>
                  <a:gd name="T21" fmla="*/ 1 h 54"/>
                  <a:gd name="T22" fmla="*/ 0 w 49"/>
                  <a:gd name="T23" fmla="*/ 1 h 54"/>
                  <a:gd name="T24" fmla="*/ 0 w 49"/>
                  <a:gd name="T25" fmla="*/ 1 h 54"/>
                  <a:gd name="T26" fmla="*/ 0 w 49"/>
                  <a:gd name="T27" fmla="*/ 1 h 54"/>
                  <a:gd name="T28" fmla="*/ 0 w 49"/>
                  <a:gd name="T29" fmla="*/ 1 h 54"/>
                  <a:gd name="T30" fmla="*/ 0 w 49"/>
                  <a:gd name="T31" fmla="*/ 1 h 54"/>
                  <a:gd name="T32" fmla="*/ 0 w 49"/>
                  <a:gd name="T33" fmla="*/ 1 h 54"/>
                  <a:gd name="T34" fmla="*/ 0 w 49"/>
                  <a:gd name="T35" fmla="*/ 1 h 54"/>
                  <a:gd name="T36" fmla="*/ 0 w 49"/>
                  <a:gd name="T37" fmla="*/ 1 h 54"/>
                  <a:gd name="T38" fmla="*/ 0 w 49"/>
                  <a:gd name="T39" fmla="*/ 1 h 54"/>
                  <a:gd name="T40" fmla="*/ 0 w 49"/>
                  <a:gd name="T41" fmla="*/ 0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54"/>
                  <a:gd name="T65" fmla="*/ 49 w 49"/>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54">
                    <a:moveTo>
                      <a:pt x="24" y="0"/>
                    </a:moveTo>
                    <a:lnTo>
                      <a:pt x="24" y="0"/>
                    </a:lnTo>
                    <a:lnTo>
                      <a:pt x="33" y="2"/>
                    </a:lnTo>
                    <a:lnTo>
                      <a:pt x="41" y="9"/>
                    </a:lnTo>
                    <a:lnTo>
                      <a:pt x="47" y="18"/>
                    </a:lnTo>
                    <a:lnTo>
                      <a:pt x="49" y="28"/>
                    </a:lnTo>
                    <a:lnTo>
                      <a:pt x="47" y="38"/>
                    </a:lnTo>
                    <a:lnTo>
                      <a:pt x="41" y="45"/>
                    </a:lnTo>
                    <a:lnTo>
                      <a:pt x="33" y="52"/>
                    </a:lnTo>
                    <a:lnTo>
                      <a:pt x="24" y="54"/>
                    </a:lnTo>
                    <a:lnTo>
                      <a:pt x="15" y="52"/>
                    </a:lnTo>
                    <a:lnTo>
                      <a:pt x="8" y="45"/>
                    </a:lnTo>
                    <a:lnTo>
                      <a:pt x="2" y="38"/>
                    </a:lnTo>
                    <a:lnTo>
                      <a:pt x="0" y="28"/>
                    </a:lnTo>
                    <a:lnTo>
                      <a:pt x="2" y="18"/>
                    </a:lnTo>
                    <a:lnTo>
                      <a:pt x="8" y="9"/>
                    </a:lnTo>
                    <a:lnTo>
                      <a:pt x="15" y="2"/>
                    </a:lnTo>
                    <a:lnTo>
                      <a:pt x="2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604" name="Text Box 173"/>
            <p:cNvSpPr txBox="1">
              <a:spLocks noChangeArrowheads="1"/>
            </p:cNvSpPr>
            <p:nvPr/>
          </p:nvSpPr>
          <p:spPr bwMode="auto">
            <a:xfrm>
              <a:off x="4464" y="1824"/>
              <a:ext cx="1396"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r>
                <a:rPr lang="en-US" altLang="da-DK">
                  <a:latin typeface="Arial Rounded MT Bold" panose="020F0704030504030204" pitchFamily="34" charset="0"/>
                </a:rPr>
                <a:t>COMPLETER</a:t>
              </a:r>
              <a:br>
                <a:rPr lang="en-US" altLang="da-DK">
                  <a:latin typeface="Arial Rounded MT Bold" panose="020F0704030504030204" pitchFamily="34" charset="0"/>
                </a:rPr>
              </a:br>
              <a:r>
                <a:rPr lang="en-US" altLang="da-DK">
                  <a:latin typeface="Arial Rounded MT Bold" panose="020F0704030504030204" pitchFamily="34" charset="0"/>
                </a:rPr>
                <a:t>FINISHER -</a:t>
              </a:r>
            </a:p>
            <a:p>
              <a:pPr>
                <a:lnSpc>
                  <a:spcPct val="90000"/>
                </a:lnSpc>
              </a:pPr>
              <a:r>
                <a:rPr lang="en-US" altLang="da-DK" i="1">
                  <a:latin typeface="Arial Rounded MT Bold" panose="020F0704030504030204" pitchFamily="34" charset="0"/>
                </a:rPr>
                <a:t>perfects established</a:t>
              </a:r>
            </a:p>
            <a:p>
              <a:pPr>
                <a:lnSpc>
                  <a:spcPct val="90000"/>
                </a:lnSpc>
              </a:pPr>
              <a:r>
                <a:rPr lang="en-US" altLang="da-DK" i="1">
                  <a:latin typeface="Arial Rounded MT Bold" panose="020F0704030504030204" pitchFamily="34" charset="0"/>
                </a:rPr>
                <a:t>systems</a:t>
              </a:r>
            </a:p>
          </p:txBody>
        </p:sp>
      </p:grpSp>
      <p:grpSp>
        <p:nvGrpSpPr>
          <p:cNvPr id="19630" name="Group 174"/>
          <p:cNvGrpSpPr>
            <a:grpSpLocks/>
          </p:cNvGrpSpPr>
          <p:nvPr/>
        </p:nvGrpSpPr>
        <p:grpSpPr bwMode="auto">
          <a:xfrm>
            <a:off x="5135563" y="1981200"/>
            <a:ext cx="2222500" cy="1354138"/>
            <a:chOff x="3504" y="1248"/>
            <a:chExt cx="1516" cy="853"/>
          </a:xfrm>
        </p:grpSpPr>
        <p:grpSp>
          <p:nvGrpSpPr>
            <p:cNvPr id="20550" name="Group 175"/>
            <p:cNvGrpSpPr>
              <a:grpSpLocks/>
            </p:cNvGrpSpPr>
            <p:nvPr/>
          </p:nvGrpSpPr>
          <p:grpSpPr bwMode="auto">
            <a:xfrm>
              <a:off x="3504" y="1776"/>
              <a:ext cx="185" cy="325"/>
              <a:chOff x="6272" y="1050"/>
              <a:chExt cx="185" cy="325"/>
            </a:xfrm>
          </p:grpSpPr>
          <p:sp>
            <p:nvSpPr>
              <p:cNvPr id="20552" name="Freeform 176"/>
              <p:cNvSpPr>
                <a:spLocks/>
              </p:cNvSpPr>
              <p:nvPr/>
            </p:nvSpPr>
            <p:spPr bwMode="auto">
              <a:xfrm>
                <a:off x="6438" y="1136"/>
                <a:ext cx="13" cy="6"/>
              </a:xfrm>
              <a:custGeom>
                <a:avLst/>
                <a:gdLst>
                  <a:gd name="T0" fmla="*/ 0 w 25"/>
                  <a:gd name="T1" fmla="*/ 0 h 13"/>
                  <a:gd name="T2" fmla="*/ 1 w 25"/>
                  <a:gd name="T3" fmla="*/ 0 h 13"/>
                  <a:gd name="T4" fmla="*/ 1 w 25"/>
                  <a:gd name="T5" fmla="*/ 0 h 13"/>
                  <a:gd name="T6" fmla="*/ 1 w 25"/>
                  <a:gd name="T7" fmla="*/ 0 h 13"/>
                  <a:gd name="T8" fmla="*/ 0 w 25"/>
                  <a:gd name="T9" fmla="*/ 0 h 13"/>
                  <a:gd name="T10" fmla="*/ 0 60000 65536"/>
                  <a:gd name="T11" fmla="*/ 0 60000 65536"/>
                  <a:gd name="T12" fmla="*/ 0 60000 65536"/>
                  <a:gd name="T13" fmla="*/ 0 60000 65536"/>
                  <a:gd name="T14" fmla="*/ 0 60000 65536"/>
                  <a:gd name="T15" fmla="*/ 0 w 25"/>
                  <a:gd name="T16" fmla="*/ 0 h 13"/>
                  <a:gd name="T17" fmla="*/ 25 w 25"/>
                  <a:gd name="T18" fmla="*/ 13 h 13"/>
                </a:gdLst>
                <a:ahLst/>
                <a:cxnLst>
                  <a:cxn ang="T10">
                    <a:pos x="T0" y="T1"/>
                  </a:cxn>
                  <a:cxn ang="T11">
                    <a:pos x="T2" y="T3"/>
                  </a:cxn>
                  <a:cxn ang="T12">
                    <a:pos x="T4" y="T5"/>
                  </a:cxn>
                  <a:cxn ang="T13">
                    <a:pos x="T6" y="T7"/>
                  </a:cxn>
                  <a:cxn ang="T14">
                    <a:pos x="T8" y="T9"/>
                  </a:cxn>
                </a:cxnLst>
                <a:rect l="T15" t="T16" r="T17" b="T18"/>
                <a:pathLst>
                  <a:path w="25" h="13">
                    <a:moveTo>
                      <a:pt x="0" y="5"/>
                    </a:moveTo>
                    <a:lnTo>
                      <a:pt x="2" y="0"/>
                    </a:lnTo>
                    <a:lnTo>
                      <a:pt x="25" y="6"/>
                    </a:lnTo>
                    <a:lnTo>
                      <a:pt x="20" y="13"/>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53" name="Freeform 177"/>
              <p:cNvSpPr>
                <a:spLocks/>
              </p:cNvSpPr>
              <p:nvPr/>
            </p:nvSpPr>
            <p:spPr bwMode="auto">
              <a:xfrm>
                <a:off x="6438" y="1136"/>
                <a:ext cx="13" cy="6"/>
              </a:xfrm>
              <a:custGeom>
                <a:avLst/>
                <a:gdLst>
                  <a:gd name="T0" fmla="*/ 0 w 25"/>
                  <a:gd name="T1" fmla="*/ 0 h 13"/>
                  <a:gd name="T2" fmla="*/ 1 w 25"/>
                  <a:gd name="T3" fmla="*/ 0 h 13"/>
                  <a:gd name="T4" fmla="*/ 1 w 25"/>
                  <a:gd name="T5" fmla="*/ 0 h 13"/>
                  <a:gd name="T6" fmla="*/ 1 w 25"/>
                  <a:gd name="T7" fmla="*/ 0 h 13"/>
                  <a:gd name="T8" fmla="*/ 0 w 25"/>
                  <a:gd name="T9" fmla="*/ 0 h 13"/>
                  <a:gd name="T10" fmla="*/ 0 60000 65536"/>
                  <a:gd name="T11" fmla="*/ 0 60000 65536"/>
                  <a:gd name="T12" fmla="*/ 0 60000 65536"/>
                  <a:gd name="T13" fmla="*/ 0 60000 65536"/>
                  <a:gd name="T14" fmla="*/ 0 60000 65536"/>
                  <a:gd name="T15" fmla="*/ 0 w 25"/>
                  <a:gd name="T16" fmla="*/ 0 h 13"/>
                  <a:gd name="T17" fmla="*/ 25 w 25"/>
                  <a:gd name="T18" fmla="*/ 13 h 13"/>
                </a:gdLst>
                <a:ahLst/>
                <a:cxnLst>
                  <a:cxn ang="T10">
                    <a:pos x="T0" y="T1"/>
                  </a:cxn>
                  <a:cxn ang="T11">
                    <a:pos x="T2" y="T3"/>
                  </a:cxn>
                  <a:cxn ang="T12">
                    <a:pos x="T4" y="T5"/>
                  </a:cxn>
                  <a:cxn ang="T13">
                    <a:pos x="T6" y="T7"/>
                  </a:cxn>
                  <a:cxn ang="T14">
                    <a:pos x="T8" y="T9"/>
                  </a:cxn>
                </a:cxnLst>
                <a:rect l="T15" t="T16" r="T17" b="T18"/>
                <a:pathLst>
                  <a:path w="25" h="13">
                    <a:moveTo>
                      <a:pt x="0" y="5"/>
                    </a:moveTo>
                    <a:lnTo>
                      <a:pt x="2" y="0"/>
                    </a:lnTo>
                    <a:lnTo>
                      <a:pt x="25" y="6"/>
                    </a:lnTo>
                    <a:lnTo>
                      <a:pt x="20" y="13"/>
                    </a:lnTo>
                    <a:lnTo>
                      <a:pt x="0" y="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54" name="Freeform 178"/>
              <p:cNvSpPr>
                <a:spLocks/>
              </p:cNvSpPr>
              <p:nvPr/>
            </p:nvSpPr>
            <p:spPr bwMode="auto">
              <a:xfrm>
                <a:off x="6275" y="1128"/>
                <a:ext cx="176" cy="247"/>
              </a:xfrm>
              <a:custGeom>
                <a:avLst/>
                <a:gdLst>
                  <a:gd name="T0" fmla="*/ 1 w 351"/>
                  <a:gd name="T1" fmla="*/ 0 h 495"/>
                  <a:gd name="T2" fmla="*/ 1 w 351"/>
                  <a:gd name="T3" fmla="*/ 0 h 495"/>
                  <a:gd name="T4" fmla="*/ 1 w 351"/>
                  <a:gd name="T5" fmla="*/ 0 h 495"/>
                  <a:gd name="T6" fmla="*/ 1 w 351"/>
                  <a:gd name="T7" fmla="*/ 0 h 495"/>
                  <a:gd name="T8" fmla="*/ 1 w 351"/>
                  <a:gd name="T9" fmla="*/ 0 h 495"/>
                  <a:gd name="T10" fmla="*/ 1 w 351"/>
                  <a:gd name="T11" fmla="*/ 0 h 495"/>
                  <a:gd name="T12" fmla="*/ 2 w 351"/>
                  <a:gd name="T13" fmla="*/ 0 h 495"/>
                  <a:gd name="T14" fmla="*/ 2 w 351"/>
                  <a:gd name="T15" fmla="*/ 0 h 495"/>
                  <a:gd name="T16" fmla="*/ 2 w 351"/>
                  <a:gd name="T17" fmla="*/ 0 h 495"/>
                  <a:gd name="T18" fmla="*/ 2 w 351"/>
                  <a:gd name="T19" fmla="*/ 0 h 495"/>
                  <a:gd name="T20" fmla="*/ 2 w 351"/>
                  <a:gd name="T21" fmla="*/ 0 h 495"/>
                  <a:gd name="T22" fmla="*/ 2 w 351"/>
                  <a:gd name="T23" fmla="*/ 0 h 495"/>
                  <a:gd name="T24" fmla="*/ 2 w 351"/>
                  <a:gd name="T25" fmla="*/ 0 h 495"/>
                  <a:gd name="T26" fmla="*/ 2 w 351"/>
                  <a:gd name="T27" fmla="*/ 0 h 495"/>
                  <a:gd name="T28" fmla="*/ 1 w 351"/>
                  <a:gd name="T29" fmla="*/ 0 h 495"/>
                  <a:gd name="T30" fmla="*/ 1 w 351"/>
                  <a:gd name="T31" fmla="*/ 0 h 495"/>
                  <a:gd name="T32" fmla="*/ 1 w 351"/>
                  <a:gd name="T33" fmla="*/ 0 h 495"/>
                  <a:gd name="T34" fmla="*/ 1 w 351"/>
                  <a:gd name="T35" fmla="*/ 0 h 495"/>
                  <a:gd name="T36" fmla="*/ 1 w 351"/>
                  <a:gd name="T37" fmla="*/ 1 h 495"/>
                  <a:gd name="T38" fmla="*/ 1 w 351"/>
                  <a:gd name="T39" fmla="*/ 1 h 495"/>
                  <a:gd name="T40" fmla="*/ 1 w 351"/>
                  <a:gd name="T41" fmla="*/ 1 h 495"/>
                  <a:gd name="T42" fmla="*/ 1 w 351"/>
                  <a:gd name="T43" fmla="*/ 1 h 495"/>
                  <a:gd name="T44" fmla="*/ 1 w 351"/>
                  <a:gd name="T45" fmla="*/ 1 h 495"/>
                  <a:gd name="T46" fmla="*/ 1 w 351"/>
                  <a:gd name="T47" fmla="*/ 1 h 495"/>
                  <a:gd name="T48" fmla="*/ 1 w 351"/>
                  <a:gd name="T49" fmla="*/ 1 h 495"/>
                  <a:gd name="T50" fmla="*/ 1 w 351"/>
                  <a:gd name="T51" fmla="*/ 1 h 495"/>
                  <a:gd name="T52" fmla="*/ 1 w 351"/>
                  <a:gd name="T53" fmla="*/ 1 h 495"/>
                  <a:gd name="T54" fmla="*/ 1 w 351"/>
                  <a:gd name="T55" fmla="*/ 1 h 495"/>
                  <a:gd name="T56" fmla="*/ 1 w 351"/>
                  <a:gd name="T57" fmla="*/ 1 h 495"/>
                  <a:gd name="T58" fmla="*/ 1 w 351"/>
                  <a:gd name="T59" fmla="*/ 1 h 495"/>
                  <a:gd name="T60" fmla="*/ 1 w 351"/>
                  <a:gd name="T61" fmla="*/ 1 h 495"/>
                  <a:gd name="T62" fmla="*/ 1 w 351"/>
                  <a:gd name="T63" fmla="*/ 1 h 495"/>
                  <a:gd name="T64" fmla="*/ 1 w 351"/>
                  <a:gd name="T65" fmla="*/ 1 h 495"/>
                  <a:gd name="T66" fmla="*/ 1 w 351"/>
                  <a:gd name="T67" fmla="*/ 1 h 495"/>
                  <a:gd name="T68" fmla="*/ 1 w 351"/>
                  <a:gd name="T69" fmla="*/ 1 h 495"/>
                  <a:gd name="T70" fmla="*/ 1 w 351"/>
                  <a:gd name="T71" fmla="*/ 0 h 495"/>
                  <a:gd name="T72" fmla="*/ 1 w 351"/>
                  <a:gd name="T73" fmla="*/ 0 h 495"/>
                  <a:gd name="T74" fmla="*/ 1 w 351"/>
                  <a:gd name="T75" fmla="*/ 0 h 495"/>
                  <a:gd name="T76" fmla="*/ 1 w 351"/>
                  <a:gd name="T77" fmla="*/ 0 h 495"/>
                  <a:gd name="T78" fmla="*/ 1 w 351"/>
                  <a:gd name="T79" fmla="*/ 0 h 495"/>
                  <a:gd name="T80" fmla="*/ 1 w 351"/>
                  <a:gd name="T81" fmla="*/ 0 h 495"/>
                  <a:gd name="T82" fmla="*/ 1 w 351"/>
                  <a:gd name="T83" fmla="*/ 0 h 495"/>
                  <a:gd name="T84" fmla="*/ 1 w 351"/>
                  <a:gd name="T85" fmla="*/ 0 h 495"/>
                  <a:gd name="T86" fmla="*/ 1 w 351"/>
                  <a:gd name="T87" fmla="*/ 0 h 4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51"/>
                  <a:gd name="T133" fmla="*/ 0 h 495"/>
                  <a:gd name="T134" fmla="*/ 351 w 351"/>
                  <a:gd name="T135" fmla="*/ 495 h 4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51" h="495">
                    <a:moveTo>
                      <a:pt x="23" y="0"/>
                    </a:moveTo>
                    <a:lnTo>
                      <a:pt x="23" y="0"/>
                    </a:lnTo>
                    <a:lnTo>
                      <a:pt x="29" y="10"/>
                    </a:lnTo>
                    <a:lnTo>
                      <a:pt x="34" y="20"/>
                    </a:lnTo>
                    <a:lnTo>
                      <a:pt x="40" y="29"/>
                    </a:lnTo>
                    <a:lnTo>
                      <a:pt x="46" y="37"/>
                    </a:lnTo>
                    <a:lnTo>
                      <a:pt x="52" y="46"/>
                    </a:lnTo>
                    <a:lnTo>
                      <a:pt x="60" y="55"/>
                    </a:lnTo>
                    <a:lnTo>
                      <a:pt x="69" y="64"/>
                    </a:lnTo>
                    <a:lnTo>
                      <a:pt x="81" y="73"/>
                    </a:lnTo>
                    <a:lnTo>
                      <a:pt x="113" y="66"/>
                    </a:lnTo>
                    <a:lnTo>
                      <a:pt x="125" y="59"/>
                    </a:lnTo>
                    <a:lnTo>
                      <a:pt x="179" y="59"/>
                    </a:lnTo>
                    <a:lnTo>
                      <a:pt x="183" y="60"/>
                    </a:lnTo>
                    <a:lnTo>
                      <a:pt x="189" y="63"/>
                    </a:lnTo>
                    <a:lnTo>
                      <a:pt x="196" y="65"/>
                    </a:lnTo>
                    <a:lnTo>
                      <a:pt x="205" y="69"/>
                    </a:lnTo>
                    <a:lnTo>
                      <a:pt x="271" y="83"/>
                    </a:lnTo>
                    <a:lnTo>
                      <a:pt x="279" y="74"/>
                    </a:lnTo>
                    <a:lnTo>
                      <a:pt x="285" y="66"/>
                    </a:lnTo>
                    <a:lnTo>
                      <a:pt x="291" y="59"/>
                    </a:lnTo>
                    <a:lnTo>
                      <a:pt x="297" y="51"/>
                    </a:lnTo>
                    <a:lnTo>
                      <a:pt x="302" y="44"/>
                    </a:lnTo>
                    <a:lnTo>
                      <a:pt x="308" y="35"/>
                    </a:lnTo>
                    <a:lnTo>
                      <a:pt x="315" y="25"/>
                    </a:lnTo>
                    <a:lnTo>
                      <a:pt x="322" y="13"/>
                    </a:lnTo>
                    <a:lnTo>
                      <a:pt x="328" y="20"/>
                    </a:lnTo>
                    <a:lnTo>
                      <a:pt x="334" y="23"/>
                    </a:lnTo>
                    <a:lnTo>
                      <a:pt x="341" y="25"/>
                    </a:lnTo>
                    <a:lnTo>
                      <a:pt x="351" y="25"/>
                    </a:lnTo>
                    <a:lnTo>
                      <a:pt x="345" y="37"/>
                    </a:lnTo>
                    <a:lnTo>
                      <a:pt x="339" y="51"/>
                    </a:lnTo>
                    <a:lnTo>
                      <a:pt x="331" y="65"/>
                    </a:lnTo>
                    <a:lnTo>
                      <a:pt x="323" y="79"/>
                    </a:lnTo>
                    <a:lnTo>
                      <a:pt x="315" y="92"/>
                    </a:lnTo>
                    <a:lnTo>
                      <a:pt x="308" y="103"/>
                    </a:lnTo>
                    <a:lnTo>
                      <a:pt x="299" y="112"/>
                    </a:lnTo>
                    <a:lnTo>
                      <a:pt x="292" y="119"/>
                    </a:lnTo>
                    <a:lnTo>
                      <a:pt x="285" y="123"/>
                    </a:lnTo>
                    <a:lnTo>
                      <a:pt x="279" y="126"/>
                    </a:lnTo>
                    <a:lnTo>
                      <a:pt x="273" y="127"/>
                    </a:lnTo>
                    <a:lnTo>
                      <a:pt x="267" y="128"/>
                    </a:lnTo>
                    <a:lnTo>
                      <a:pt x="257" y="127"/>
                    </a:lnTo>
                    <a:lnTo>
                      <a:pt x="247" y="126"/>
                    </a:lnTo>
                    <a:lnTo>
                      <a:pt x="231" y="123"/>
                    </a:lnTo>
                    <a:lnTo>
                      <a:pt x="211" y="119"/>
                    </a:lnTo>
                    <a:lnTo>
                      <a:pt x="212" y="129"/>
                    </a:lnTo>
                    <a:lnTo>
                      <a:pt x="211" y="142"/>
                    </a:lnTo>
                    <a:lnTo>
                      <a:pt x="209" y="156"/>
                    </a:lnTo>
                    <a:lnTo>
                      <a:pt x="208" y="171"/>
                    </a:lnTo>
                    <a:lnTo>
                      <a:pt x="205" y="186"/>
                    </a:lnTo>
                    <a:lnTo>
                      <a:pt x="201" y="201"/>
                    </a:lnTo>
                    <a:lnTo>
                      <a:pt x="197" y="214"/>
                    </a:lnTo>
                    <a:lnTo>
                      <a:pt x="194" y="225"/>
                    </a:lnTo>
                    <a:lnTo>
                      <a:pt x="201" y="248"/>
                    </a:lnTo>
                    <a:lnTo>
                      <a:pt x="206" y="274"/>
                    </a:lnTo>
                    <a:lnTo>
                      <a:pt x="208" y="301"/>
                    </a:lnTo>
                    <a:lnTo>
                      <a:pt x="208" y="327"/>
                    </a:lnTo>
                    <a:lnTo>
                      <a:pt x="206" y="353"/>
                    </a:lnTo>
                    <a:lnTo>
                      <a:pt x="202" y="374"/>
                    </a:lnTo>
                    <a:lnTo>
                      <a:pt x="199" y="390"/>
                    </a:lnTo>
                    <a:lnTo>
                      <a:pt x="194" y="400"/>
                    </a:lnTo>
                    <a:lnTo>
                      <a:pt x="182" y="336"/>
                    </a:lnTo>
                    <a:lnTo>
                      <a:pt x="183" y="471"/>
                    </a:lnTo>
                    <a:lnTo>
                      <a:pt x="184" y="474"/>
                    </a:lnTo>
                    <a:lnTo>
                      <a:pt x="189" y="477"/>
                    </a:lnTo>
                    <a:lnTo>
                      <a:pt x="196" y="481"/>
                    </a:lnTo>
                    <a:lnTo>
                      <a:pt x="205" y="485"/>
                    </a:lnTo>
                    <a:lnTo>
                      <a:pt x="203" y="490"/>
                    </a:lnTo>
                    <a:lnTo>
                      <a:pt x="200" y="492"/>
                    </a:lnTo>
                    <a:lnTo>
                      <a:pt x="195" y="494"/>
                    </a:lnTo>
                    <a:lnTo>
                      <a:pt x="194" y="495"/>
                    </a:lnTo>
                    <a:lnTo>
                      <a:pt x="182" y="491"/>
                    </a:lnTo>
                    <a:lnTo>
                      <a:pt x="171" y="481"/>
                    </a:lnTo>
                    <a:lnTo>
                      <a:pt x="171" y="486"/>
                    </a:lnTo>
                    <a:lnTo>
                      <a:pt x="157" y="485"/>
                    </a:lnTo>
                    <a:lnTo>
                      <a:pt x="147" y="376"/>
                    </a:lnTo>
                    <a:lnTo>
                      <a:pt x="146" y="486"/>
                    </a:lnTo>
                    <a:lnTo>
                      <a:pt x="125" y="487"/>
                    </a:lnTo>
                    <a:lnTo>
                      <a:pt x="125" y="482"/>
                    </a:lnTo>
                    <a:lnTo>
                      <a:pt x="113" y="491"/>
                    </a:lnTo>
                    <a:lnTo>
                      <a:pt x="106" y="494"/>
                    </a:lnTo>
                    <a:lnTo>
                      <a:pt x="101" y="494"/>
                    </a:lnTo>
                    <a:lnTo>
                      <a:pt x="98" y="495"/>
                    </a:lnTo>
                    <a:lnTo>
                      <a:pt x="92" y="494"/>
                    </a:lnTo>
                    <a:lnTo>
                      <a:pt x="88" y="492"/>
                    </a:lnTo>
                    <a:lnTo>
                      <a:pt x="89" y="491"/>
                    </a:lnTo>
                    <a:lnTo>
                      <a:pt x="92" y="489"/>
                    </a:lnTo>
                    <a:lnTo>
                      <a:pt x="93" y="486"/>
                    </a:lnTo>
                    <a:lnTo>
                      <a:pt x="123" y="471"/>
                    </a:lnTo>
                    <a:lnTo>
                      <a:pt x="103" y="335"/>
                    </a:lnTo>
                    <a:lnTo>
                      <a:pt x="103" y="340"/>
                    </a:lnTo>
                    <a:lnTo>
                      <a:pt x="101" y="346"/>
                    </a:lnTo>
                    <a:lnTo>
                      <a:pt x="101" y="355"/>
                    </a:lnTo>
                    <a:lnTo>
                      <a:pt x="100" y="364"/>
                    </a:lnTo>
                    <a:lnTo>
                      <a:pt x="99" y="373"/>
                    </a:lnTo>
                    <a:lnTo>
                      <a:pt x="97" y="382"/>
                    </a:lnTo>
                    <a:lnTo>
                      <a:pt x="95" y="388"/>
                    </a:lnTo>
                    <a:lnTo>
                      <a:pt x="93" y="394"/>
                    </a:lnTo>
                    <a:lnTo>
                      <a:pt x="85" y="371"/>
                    </a:lnTo>
                    <a:lnTo>
                      <a:pt x="80" y="349"/>
                    </a:lnTo>
                    <a:lnTo>
                      <a:pt x="78" y="326"/>
                    </a:lnTo>
                    <a:lnTo>
                      <a:pt x="80" y="303"/>
                    </a:lnTo>
                    <a:lnTo>
                      <a:pt x="82" y="282"/>
                    </a:lnTo>
                    <a:lnTo>
                      <a:pt x="88" y="262"/>
                    </a:lnTo>
                    <a:lnTo>
                      <a:pt x="94" y="243"/>
                    </a:lnTo>
                    <a:lnTo>
                      <a:pt x="101" y="228"/>
                    </a:lnTo>
                    <a:lnTo>
                      <a:pt x="99" y="210"/>
                    </a:lnTo>
                    <a:lnTo>
                      <a:pt x="97" y="194"/>
                    </a:lnTo>
                    <a:lnTo>
                      <a:pt x="94" y="179"/>
                    </a:lnTo>
                    <a:lnTo>
                      <a:pt x="92" y="163"/>
                    </a:lnTo>
                    <a:lnTo>
                      <a:pt x="89" y="151"/>
                    </a:lnTo>
                    <a:lnTo>
                      <a:pt x="88" y="139"/>
                    </a:lnTo>
                    <a:lnTo>
                      <a:pt x="87" y="129"/>
                    </a:lnTo>
                    <a:lnTo>
                      <a:pt x="87" y="122"/>
                    </a:lnTo>
                    <a:lnTo>
                      <a:pt x="80" y="121"/>
                    </a:lnTo>
                    <a:lnTo>
                      <a:pt x="74" y="118"/>
                    </a:lnTo>
                    <a:lnTo>
                      <a:pt x="66" y="116"/>
                    </a:lnTo>
                    <a:lnTo>
                      <a:pt x="58" y="113"/>
                    </a:lnTo>
                    <a:lnTo>
                      <a:pt x="47" y="102"/>
                    </a:lnTo>
                    <a:lnTo>
                      <a:pt x="38" y="90"/>
                    </a:lnTo>
                    <a:lnTo>
                      <a:pt x="29" y="78"/>
                    </a:lnTo>
                    <a:lnTo>
                      <a:pt x="22" y="65"/>
                    </a:lnTo>
                    <a:lnTo>
                      <a:pt x="15" y="51"/>
                    </a:lnTo>
                    <a:lnTo>
                      <a:pt x="9" y="37"/>
                    </a:lnTo>
                    <a:lnTo>
                      <a:pt x="4" y="23"/>
                    </a:lnTo>
                    <a:lnTo>
                      <a:pt x="0" y="10"/>
                    </a:lnTo>
                    <a:lnTo>
                      <a:pt x="3" y="6"/>
                    </a:lnTo>
                    <a:lnTo>
                      <a:pt x="6" y="2"/>
                    </a:lnTo>
                    <a:lnTo>
                      <a:pt x="14" y="0"/>
                    </a:lnTo>
                    <a:lnTo>
                      <a:pt x="23"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55" name="Freeform 179"/>
              <p:cNvSpPr>
                <a:spLocks/>
              </p:cNvSpPr>
              <p:nvPr/>
            </p:nvSpPr>
            <p:spPr bwMode="auto">
              <a:xfrm>
                <a:off x="6275" y="1128"/>
                <a:ext cx="176" cy="247"/>
              </a:xfrm>
              <a:custGeom>
                <a:avLst/>
                <a:gdLst>
                  <a:gd name="T0" fmla="*/ 1 w 351"/>
                  <a:gd name="T1" fmla="*/ 0 h 495"/>
                  <a:gd name="T2" fmla="*/ 1 w 351"/>
                  <a:gd name="T3" fmla="*/ 0 h 495"/>
                  <a:gd name="T4" fmla="*/ 1 w 351"/>
                  <a:gd name="T5" fmla="*/ 0 h 495"/>
                  <a:gd name="T6" fmla="*/ 1 w 351"/>
                  <a:gd name="T7" fmla="*/ 0 h 495"/>
                  <a:gd name="T8" fmla="*/ 1 w 351"/>
                  <a:gd name="T9" fmla="*/ 0 h 495"/>
                  <a:gd name="T10" fmla="*/ 1 w 351"/>
                  <a:gd name="T11" fmla="*/ 0 h 495"/>
                  <a:gd name="T12" fmla="*/ 2 w 351"/>
                  <a:gd name="T13" fmla="*/ 0 h 495"/>
                  <a:gd name="T14" fmla="*/ 2 w 351"/>
                  <a:gd name="T15" fmla="*/ 0 h 495"/>
                  <a:gd name="T16" fmla="*/ 2 w 351"/>
                  <a:gd name="T17" fmla="*/ 0 h 495"/>
                  <a:gd name="T18" fmla="*/ 2 w 351"/>
                  <a:gd name="T19" fmla="*/ 0 h 495"/>
                  <a:gd name="T20" fmla="*/ 2 w 351"/>
                  <a:gd name="T21" fmla="*/ 0 h 495"/>
                  <a:gd name="T22" fmla="*/ 2 w 351"/>
                  <a:gd name="T23" fmla="*/ 0 h 495"/>
                  <a:gd name="T24" fmla="*/ 2 w 351"/>
                  <a:gd name="T25" fmla="*/ 0 h 495"/>
                  <a:gd name="T26" fmla="*/ 2 w 351"/>
                  <a:gd name="T27" fmla="*/ 0 h 495"/>
                  <a:gd name="T28" fmla="*/ 2 w 351"/>
                  <a:gd name="T29" fmla="*/ 0 h 495"/>
                  <a:gd name="T30" fmla="*/ 2 w 351"/>
                  <a:gd name="T31" fmla="*/ 0 h 495"/>
                  <a:gd name="T32" fmla="*/ 1 w 351"/>
                  <a:gd name="T33" fmla="*/ 0 h 495"/>
                  <a:gd name="T34" fmla="*/ 1 w 351"/>
                  <a:gd name="T35" fmla="*/ 0 h 495"/>
                  <a:gd name="T36" fmla="*/ 1 w 351"/>
                  <a:gd name="T37" fmla="*/ 0 h 495"/>
                  <a:gd name="T38" fmla="*/ 1 w 351"/>
                  <a:gd name="T39" fmla="*/ 0 h 495"/>
                  <a:gd name="T40" fmla="*/ 1 w 351"/>
                  <a:gd name="T41" fmla="*/ 0 h 495"/>
                  <a:gd name="T42" fmla="*/ 1 w 351"/>
                  <a:gd name="T43" fmla="*/ 1 h 495"/>
                  <a:gd name="T44" fmla="*/ 1 w 351"/>
                  <a:gd name="T45" fmla="*/ 1 h 495"/>
                  <a:gd name="T46" fmla="*/ 1 w 351"/>
                  <a:gd name="T47" fmla="*/ 1 h 495"/>
                  <a:gd name="T48" fmla="*/ 1 w 351"/>
                  <a:gd name="T49" fmla="*/ 1 h 495"/>
                  <a:gd name="T50" fmla="*/ 1 w 351"/>
                  <a:gd name="T51" fmla="*/ 1 h 495"/>
                  <a:gd name="T52" fmla="*/ 1 w 351"/>
                  <a:gd name="T53" fmla="*/ 1 h 495"/>
                  <a:gd name="T54" fmla="*/ 1 w 351"/>
                  <a:gd name="T55" fmla="*/ 1 h 495"/>
                  <a:gd name="T56" fmla="*/ 1 w 351"/>
                  <a:gd name="T57" fmla="*/ 1 h 495"/>
                  <a:gd name="T58" fmla="*/ 1 w 351"/>
                  <a:gd name="T59" fmla="*/ 1 h 495"/>
                  <a:gd name="T60" fmla="*/ 1 w 351"/>
                  <a:gd name="T61" fmla="*/ 1 h 495"/>
                  <a:gd name="T62" fmla="*/ 1 w 351"/>
                  <a:gd name="T63" fmla="*/ 1 h 495"/>
                  <a:gd name="T64" fmla="*/ 1 w 351"/>
                  <a:gd name="T65" fmla="*/ 1 h 495"/>
                  <a:gd name="T66" fmla="*/ 1 w 351"/>
                  <a:gd name="T67" fmla="*/ 1 h 495"/>
                  <a:gd name="T68" fmla="*/ 1 w 351"/>
                  <a:gd name="T69" fmla="*/ 1 h 495"/>
                  <a:gd name="T70" fmla="*/ 1 w 351"/>
                  <a:gd name="T71" fmla="*/ 1 h 495"/>
                  <a:gd name="T72" fmla="*/ 1 w 351"/>
                  <a:gd name="T73" fmla="*/ 1 h 495"/>
                  <a:gd name="T74" fmla="*/ 1 w 351"/>
                  <a:gd name="T75" fmla="*/ 1 h 495"/>
                  <a:gd name="T76" fmla="*/ 1 w 351"/>
                  <a:gd name="T77" fmla="*/ 1 h 495"/>
                  <a:gd name="T78" fmla="*/ 1 w 351"/>
                  <a:gd name="T79" fmla="*/ 1 h 495"/>
                  <a:gd name="T80" fmla="*/ 1 w 351"/>
                  <a:gd name="T81" fmla="*/ 0 h 495"/>
                  <a:gd name="T82" fmla="*/ 1 w 351"/>
                  <a:gd name="T83" fmla="*/ 0 h 495"/>
                  <a:gd name="T84" fmla="*/ 1 w 351"/>
                  <a:gd name="T85" fmla="*/ 0 h 495"/>
                  <a:gd name="T86" fmla="*/ 1 w 351"/>
                  <a:gd name="T87" fmla="*/ 0 h 495"/>
                  <a:gd name="T88" fmla="*/ 1 w 351"/>
                  <a:gd name="T89" fmla="*/ 0 h 495"/>
                  <a:gd name="T90" fmla="*/ 1 w 351"/>
                  <a:gd name="T91" fmla="*/ 0 h 495"/>
                  <a:gd name="T92" fmla="*/ 1 w 351"/>
                  <a:gd name="T93" fmla="*/ 0 h 495"/>
                  <a:gd name="T94" fmla="*/ 1 w 351"/>
                  <a:gd name="T95" fmla="*/ 0 h 495"/>
                  <a:gd name="T96" fmla="*/ 1 w 351"/>
                  <a:gd name="T97" fmla="*/ 0 h 495"/>
                  <a:gd name="T98" fmla="*/ 1 w 351"/>
                  <a:gd name="T99" fmla="*/ 0 h 4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1"/>
                  <a:gd name="T151" fmla="*/ 0 h 495"/>
                  <a:gd name="T152" fmla="*/ 351 w 351"/>
                  <a:gd name="T153" fmla="*/ 495 h 4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1" h="495">
                    <a:moveTo>
                      <a:pt x="23" y="0"/>
                    </a:moveTo>
                    <a:lnTo>
                      <a:pt x="23" y="0"/>
                    </a:lnTo>
                    <a:lnTo>
                      <a:pt x="29" y="10"/>
                    </a:lnTo>
                    <a:lnTo>
                      <a:pt x="34" y="20"/>
                    </a:lnTo>
                    <a:lnTo>
                      <a:pt x="40" y="29"/>
                    </a:lnTo>
                    <a:lnTo>
                      <a:pt x="46" y="37"/>
                    </a:lnTo>
                    <a:lnTo>
                      <a:pt x="52" y="46"/>
                    </a:lnTo>
                    <a:lnTo>
                      <a:pt x="60" y="55"/>
                    </a:lnTo>
                    <a:lnTo>
                      <a:pt x="69" y="64"/>
                    </a:lnTo>
                    <a:lnTo>
                      <a:pt x="81" y="73"/>
                    </a:lnTo>
                    <a:lnTo>
                      <a:pt x="113" y="66"/>
                    </a:lnTo>
                    <a:lnTo>
                      <a:pt x="125" y="59"/>
                    </a:lnTo>
                    <a:lnTo>
                      <a:pt x="179" y="59"/>
                    </a:lnTo>
                    <a:lnTo>
                      <a:pt x="183" y="60"/>
                    </a:lnTo>
                    <a:lnTo>
                      <a:pt x="189" y="63"/>
                    </a:lnTo>
                    <a:lnTo>
                      <a:pt x="196" y="65"/>
                    </a:lnTo>
                    <a:lnTo>
                      <a:pt x="205" y="69"/>
                    </a:lnTo>
                    <a:lnTo>
                      <a:pt x="271" y="83"/>
                    </a:lnTo>
                    <a:lnTo>
                      <a:pt x="279" y="74"/>
                    </a:lnTo>
                    <a:lnTo>
                      <a:pt x="285" y="66"/>
                    </a:lnTo>
                    <a:lnTo>
                      <a:pt x="291" y="59"/>
                    </a:lnTo>
                    <a:lnTo>
                      <a:pt x="297" y="51"/>
                    </a:lnTo>
                    <a:lnTo>
                      <a:pt x="302" y="44"/>
                    </a:lnTo>
                    <a:lnTo>
                      <a:pt x="308" y="35"/>
                    </a:lnTo>
                    <a:lnTo>
                      <a:pt x="315" y="25"/>
                    </a:lnTo>
                    <a:lnTo>
                      <a:pt x="322" y="13"/>
                    </a:lnTo>
                    <a:lnTo>
                      <a:pt x="328" y="20"/>
                    </a:lnTo>
                    <a:lnTo>
                      <a:pt x="334" y="23"/>
                    </a:lnTo>
                    <a:lnTo>
                      <a:pt x="341" y="25"/>
                    </a:lnTo>
                    <a:lnTo>
                      <a:pt x="351" y="25"/>
                    </a:lnTo>
                    <a:lnTo>
                      <a:pt x="345" y="37"/>
                    </a:lnTo>
                    <a:lnTo>
                      <a:pt x="339" y="51"/>
                    </a:lnTo>
                    <a:lnTo>
                      <a:pt x="331" y="65"/>
                    </a:lnTo>
                    <a:lnTo>
                      <a:pt x="323" y="79"/>
                    </a:lnTo>
                    <a:lnTo>
                      <a:pt x="315" y="92"/>
                    </a:lnTo>
                    <a:lnTo>
                      <a:pt x="308" y="103"/>
                    </a:lnTo>
                    <a:lnTo>
                      <a:pt x="299" y="112"/>
                    </a:lnTo>
                    <a:lnTo>
                      <a:pt x="292" y="119"/>
                    </a:lnTo>
                    <a:lnTo>
                      <a:pt x="285" y="123"/>
                    </a:lnTo>
                    <a:lnTo>
                      <a:pt x="279" y="126"/>
                    </a:lnTo>
                    <a:lnTo>
                      <a:pt x="273" y="127"/>
                    </a:lnTo>
                    <a:lnTo>
                      <a:pt x="267" y="128"/>
                    </a:lnTo>
                    <a:lnTo>
                      <a:pt x="257" y="127"/>
                    </a:lnTo>
                    <a:lnTo>
                      <a:pt x="247" y="126"/>
                    </a:lnTo>
                    <a:lnTo>
                      <a:pt x="231" y="123"/>
                    </a:lnTo>
                    <a:lnTo>
                      <a:pt x="211" y="119"/>
                    </a:lnTo>
                    <a:lnTo>
                      <a:pt x="212" y="129"/>
                    </a:lnTo>
                    <a:lnTo>
                      <a:pt x="211" y="142"/>
                    </a:lnTo>
                    <a:lnTo>
                      <a:pt x="209" y="156"/>
                    </a:lnTo>
                    <a:lnTo>
                      <a:pt x="208" y="171"/>
                    </a:lnTo>
                    <a:lnTo>
                      <a:pt x="205" y="186"/>
                    </a:lnTo>
                    <a:lnTo>
                      <a:pt x="201" y="201"/>
                    </a:lnTo>
                    <a:lnTo>
                      <a:pt x="197" y="214"/>
                    </a:lnTo>
                    <a:lnTo>
                      <a:pt x="194" y="225"/>
                    </a:lnTo>
                    <a:lnTo>
                      <a:pt x="201" y="248"/>
                    </a:lnTo>
                    <a:lnTo>
                      <a:pt x="206" y="274"/>
                    </a:lnTo>
                    <a:lnTo>
                      <a:pt x="208" y="301"/>
                    </a:lnTo>
                    <a:lnTo>
                      <a:pt x="208" y="327"/>
                    </a:lnTo>
                    <a:lnTo>
                      <a:pt x="206" y="353"/>
                    </a:lnTo>
                    <a:lnTo>
                      <a:pt x="202" y="374"/>
                    </a:lnTo>
                    <a:lnTo>
                      <a:pt x="199" y="390"/>
                    </a:lnTo>
                    <a:lnTo>
                      <a:pt x="194" y="400"/>
                    </a:lnTo>
                    <a:lnTo>
                      <a:pt x="182" y="336"/>
                    </a:lnTo>
                    <a:lnTo>
                      <a:pt x="183" y="471"/>
                    </a:lnTo>
                    <a:lnTo>
                      <a:pt x="184" y="474"/>
                    </a:lnTo>
                    <a:lnTo>
                      <a:pt x="189" y="477"/>
                    </a:lnTo>
                    <a:lnTo>
                      <a:pt x="196" y="481"/>
                    </a:lnTo>
                    <a:lnTo>
                      <a:pt x="205" y="485"/>
                    </a:lnTo>
                    <a:lnTo>
                      <a:pt x="203" y="490"/>
                    </a:lnTo>
                    <a:lnTo>
                      <a:pt x="200" y="492"/>
                    </a:lnTo>
                    <a:lnTo>
                      <a:pt x="195" y="494"/>
                    </a:lnTo>
                    <a:lnTo>
                      <a:pt x="194" y="495"/>
                    </a:lnTo>
                    <a:lnTo>
                      <a:pt x="182" y="491"/>
                    </a:lnTo>
                    <a:lnTo>
                      <a:pt x="171" y="481"/>
                    </a:lnTo>
                    <a:lnTo>
                      <a:pt x="171" y="486"/>
                    </a:lnTo>
                    <a:lnTo>
                      <a:pt x="157" y="485"/>
                    </a:lnTo>
                    <a:lnTo>
                      <a:pt x="147" y="376"/>
                    </a:lnTo>
                    <a:lnTo>
                      <a:pt x="146" y="486"/>
                    </a:lnTo>
                    <a:lnTo>
                      <a:pt x="125" y="487"/>
                    </a:lnTo>
                    <a:lnTo>
                      <a:pt x="125" y="482"/>
                    </a:lnTo>
                    <a:lnTo>
                      <a:pt x="113" y="491"/>
                    </a:lnTo>
                    <a:lnTo>
                      <a:pt x="106" y="494"/>
                    </a:lnTo>
                    <a:lnTo>
                      <a:pt x="101" y="494"/>
                    </a:lnTo>
                    <a:lnTo>
                      <a:pt x="98" y="495"/>
                    </a:lnTo>
                    <a:lnTo>
                      <a:pt x="92" y="494"/>
                    </a:lnTo>
                    <a:lnTo>
                      <a:pt x="88" y="492"/>
                    </a:lnTo>
                    <a:lnTo>
                      <a:pt x="89" y="491"/>
                    </a:lnTo>
                    <a:lnTo>
                      <a:pt x="92" y="489"/>
                    </a:lnTo>
                    <a:lnTo>
                      <a:pt x="93" y="486"/>
                    </a:lnTo>
                    <a:lnTo>
                      <a:pt x="123" y="471"/>
                    </a:lnTo>
                    <a:lnTo>
                      <a:pt x="103" y="335"/>
                    </a:lnTo>
                    <a:lnTo>
                      <a:pt x="103" y="340"/>
                    </a:lnTo>
                    <a:lnTo>
                      <a:pt x="101" y="346"/>
                    </a:lnTo>
                    <a:lnTo>
                      <a:pt x="101" y="355"/>
                    </a:lnTo>
                    <a:lnTo>
                      <a:pt x="100" y="364"/>
                    </a:lnTo>
                    <a:lnTo>
                      <a:pt x="99" y="373"/>
                    </a:lnTo>
                    <a:lnTo>
                      <a:pt x="97" y="382"/>
                    </a:lnTo>
                    <a:lnTo>
                      <a:pt x="95" y="388"/>
                    </a:lnTo>
                    <a:lnTo>
                      <a:pt x="93" y="394"/>
                    </a:lnTo>
                    <a:lnTo>
                      <a:pt x="85" y="371"/>
                    </a:lnTo>
                    <a:lnTo>
                      <a:pt x="80" y="349"/>
                    </a:lnTo>
                    <a:lnTo>
                      <a:pt x="78" y="326"/>
                    </a:lnTo>
                    <a:lnTo>
                      <a:pt x="80" y="303"/>
                    </a:lnTo>
                    <a:lnTo>
                      <a:pt x="82" y="282"/>
                    </a:lnTo>
                    <a:lnTo>
                      <a:pt x="88" y="262"/>
                    </a:lnTo>
                    <a:lnTo>
                      <a:pt x="94" y="243"/>
                    </a:lnTo>
                    <a:lnTo>
                      <a:pt x="101" y="228"/>
                    </a:lnTo>
                    <a:lnTo>
                      <a:pt x="99" y="210"/>
                    </a:lnTo>
                    <a:lnTo>
                      <a:pt x="97" y="194"/>
                    </a:lnTo>
                    <a:lnTo>
                      <a:pt x="94" y="179"/>
                    </a:lnTo>
                    <a:lnTo>
                      <a:pt x="92" y="163"/>
                    </a:lnTo>
                    <a:lnTo>
                      <a:pt x="89" y="151"/>
                    </a:lnTo>
                    <a:lnTo>
                      <a:pt x="88" y="139"/>
                    </a:lnTo>
                    <a:lnTo>
                      <a:pt x="87" y="129"/>
                    </a:lnTo>
                    <a:lnTo>
                      <a:pt x="87" y="122"/>
                    </a:lnTo>
                    <a:lnTo>
                      <a:pt x="80" y="121"/>
                    </a:lnTo>
                    <a:lnTo>
                      <a:pt x="74" y="118"/>
                    </a:lnTo>
                    <a:lnTo>
                      <a:pt x="66" y="116"/>
                    </a:lnTo>
                    <a:lnTo>
                      <a:pt x="58" y="113"/>
                    </a:lnTo>
                    <a:lnTo>
                      <a:pt x="47" y="102"/>
                    </a:lnTo>
                    <a:lnTo>
                      <a:pt x="38" y="90"/>
                    </a:lnTo>
                    <a:lnTo>
                      <a:pt x="29" y="78"/>
                    </a:lnTo>
                    <a:lnTo>
                      <a:pt x="22" y="65"/>
                    </a:lnTo>
                    <a:lnTo>
                      <a:pt x="15" y="51"/>
                    </a:lnTo>
                    <a:lnTo>
                      <a:pt x="9" y="37"/>
                    </a:lnTo>
                    <a:lnTo>
                      <a:pt x="4" y="23"/>
                    </a:lnTo>
                    <a:lnTo>
                      <a:pt x="0" y="10"/>
                    </a:lnTo>
                    <a:lnTo>
                      <a:pt x="3" y="6"/>
                    </a:lnTo>
                    <a:lnTo>
                      <a:pt x="6" y="2"/>
                    </a:lnTo>
                    <a:lnTo>
                      <a:pt x="14" y="0"/>
                    </a:lnTo>
                    <a:lnTo>
                      <a:pt x="2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56" name="Freeform 180"/>
              <p:cNvSpPr>
                <a:spLocks/>
              </p:cNvSpPr>
              <p:nvPr/>
            </p:nvSpPr>
            <p:spPr bwMode="auto">
              <a:xfrm>
                <a:off x="6275" y="1111"/>
                <a:ext cx="3" cy="10"/>
              </a:xfrm>
              <a:custGeom>
                <a:avLst/>
                <a:gdLst>
                  <a:gd name="T0" fmla="*/ 1 w 6"/>
                  <a:gd name="T1" fmla="*/ 0 h 19"/>
                  <a:gd name="T2" fmla="*/ 1 w 6"/>
                  <a:gd name="T3" fmla="*/ 1 h 19"/>
                  <a:gd name="T4" fmla="*/ 1 w 6"/>
                  <a:gd name="T5" fmla="*/ 1 h 19"/>
                  <a:gd name="T6" fmla="*/ 1 w 6"/>
                  <a:gd name="T7" fmla="*/ 1 h 19"/>
                  <a:gd name="T8" fmla="*/ 1 w 6"/>
                  <a:gd name="T9" fmla="*/ 1 h 19"/>
                  <a:gd name="T10" fmla="*/ 1 w 6"/>
                  <a:gd name="T11" fmla="*/ 1 h 19"/>
                  <a:gd name="T12" fmla="*/ 1 w 6"/>
                  <a:gd name="T13" fmla="*/ 1 h 19"/>
                  <a:gd name="T14" fmla="*/ 1 w 6"/>
                  <a:gd name="T15" fmla="*/ 1 h 19"/>
                  <a:gd name="T16" fmla="*/ 0 w 6"/>
                  <a:gd name="T17" fmla="*/ 1 h 19"/>
                  <a:gd name="T18" fmla="*/ 1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9"/>
                  <a:gd name="T32" fmla="*/ 6 w 6"/>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9">
                    <a:moveTo>
                      <a:pt x="4" y="0"/>
                    </a:moveTo>
                    <a:lnTo>
                      <a:pt x="4" y="5"/>
                    </a:lnTo>
                    <a:lnTo>
                      <a:pt x="5" y="9"/>
                    </a:lnTo>
                    <a:lnTo>
                      <a:pt x="6" y="12"/>
                    </a:lnTo>
                    <a:lnTo>
                      <a:pt x="6" y="19"/>
                    </a:lnTo>
                    <a:lnTo>
                      <a:pt x="4" y="15"/>
                    </a:lnTo>
                    <a:lnTo>
                      <a:pt x="2" y="12"/>
                    </a:lnTo>
                    <a:lnTo>
                      <a:pt x="2" y="10"/>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57" name="Freeform 181"/>
              <p:cNvSpPr>
                <a:spLocks/>
              </p:cNvSpPr>
              <p:nvPr/>
            </p:nvSpPr>
            <p:spPr bwMode="auto">
              <a:xfrm>
                <a:off x="6275" y="1111"/>
                <a:ext cx="3" cy="10"/>
              </a:xfrm>
              <a:custGeom>
                <a:avLst/>
                <a:gdLst>
                  <a:gd name="T0" fmla="*/ 1 w 6"/>
                  <a:gd name="T1" fmla="*/ 0 h 19"/>
                  <a:gd name="T2" fmla="*/ 1 w 6"/>
                  <a:gd name="T3" fmla="*/ 0 h 19"/>
                  <a:gd name="T4" fmla="*/ 1 w 6"/>
                  <a:gd name="T5" fmla="*/ 1 h 19"/>
                  <a:gd name="T6" fmla="*/ 1 w 6"/>
                  <a:gd name="T7" fmla="*/ 1 h 19"/>
                  <a:gd name="T8" fmla="*/ 1 w 6"/>
                  <a:gd name="T9" fmla="*/ 1 h 19"/>
                  <a:gd name="T10" fmla="*/ 1 w 6"/>
                  <a:gd name="T11" fmla="*/ 1 h 19"/>
                  <a:gd name="T12" fmla="*/ 1 w 6"/>
                  <a:gd name="T13" fmla="*/ 1 h 19"/>
                  <a:gd name="T14" fmla="*/ 1 w 6"/>
                  <a:gd name="T15" fmla="*/ 1 h 19"/>
                  <a:gd name="T16" fmla="*/ 1 w 6"/>
                  <a:gd name="T17" fmla="*/ 1 h 19"/>
                  <a:gd name="T18" fmla="*/ 1 w 6"/>
                  <a:gd name="T19" fmla="*/ 1 h 19"/>
                  <a:gd name="T20" fmla="*/ 0 w 6"/>
                  <a:gd name="T21" fmla="*/ 1 h 19"/>
                  <a:gd name="T22" fmla="*/ 1 w 6"/>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
                  <a:gd name="T37" fmla="*/ 0 h 19"/>
                  <a:gd name="T38" fmla="*/ 6 w 6"/>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 h="19">
                    <a:moveTo>
                      <a:pt x="4" y="0"/>
                    </a:moveTo>
                    <a:lnTo>
                      <a:pt x="4" y="0"/>
                    </a:lnTo>
                    <a:lnTo>
                      <a:pt x="4" y="5"/>
                    </a:lnTo>
                    <a:lnTo>
                      <a:pt x="5" y="9"/>
                    </a:lnTo>
                    <a:lnTo>
                      <a:pt x="6" y="12"/>
                    </a:lnTo>
                    <a:lnTo>
                      <a:pt x="6" y="19"/>
                    </a:lnTo>
                    <a:lnTo>
                      <a:pt x="4" y="15"/>
                    </a:lnTo>
                    <a:lnTo>
                      <a:pt x="2" y="12"/>
                    </a:lnTo>
                    <a:lnTo>
                      <a:pt x="2" y="10"/>
                    </a:lnTo>
                    <a:lnTo>
                      <a:pt x="0" y="7"/>
                    </a:lnTo>
                    <a:lnTo>
                      <a:pt x="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58" name="Freeform 182"/>
              <p:cNvSpPr>
                <a:spLocks/>
              </p:cNvSpPr>
              <p:nvPr/>
            </p:nvSpPr>
            <p:spPr bwMode="auto">
              <a:xfrm>
                <a:off x="6338" y="1179"/>
                <a:ext cx="28" cy="46"/>
              </a:xfrm>
              <a:custGeom>
                <a:avLst/>
                <a:gdLst>
                  <a:gd name="T0" fmla="*/ 0 w 58"/>
                  <a:gd name="T1" fmla="*/ 0 h 93"/>
                  <a:gd name="T2" fmla="*/ 0 w 58"/>
                  <a:gd name="T3" fmla="*/ 0 h 93"/>
                  <a:gd name="T4" fmla="*/ 0 w 58"/>
                  <a:gd name="T5" fmla="*/ 0 h 93"/>
                  <a:gd name="T6" fmla="*/ 0 w 58"/>
                  <a:gd name="T7" fmla="*/ 0 h 93"/>
                  <a:gd name="T8" fmla="*/ 0 w 58"/>
                  <a:gd name="T9" fmla="*/ 0 h 93"/>
                  <a:gd name="T10" fmla="*/ 0 w 58"/>
                  <a:gd name="T11" fmla="*/ 0 h 93"/>
                  <a:gd name="T12" fmla="*/ 0 w 58"/>
                  <a:gd name="T13" fmla="*/ 0 h 93"/>
                  <a:gd name="T14" fmla="*/ 0 w 58"/>
                  <a:gd name="T15" fmla="*/ 0 h 93"/>
                  <a:gd name="T16" fmla="*/ 0 w 58"/>
                  <a:gd name="T17" fmla="*/ 0 h 93"/>
                  <a:gd name="T18" fmla="*/ 0 w 58"/>
                  <a:gd name="T19" fmla="*/ 0 h 93"/>
                  <a:gd name="T20" fmla="*/ 0 w 58"/>
                  <a:gd name="T21" fmla="*/ 0 h 93"/>
                  <a:gd name="T22" fmla="*/ 0 w 58"/>
                  <a:gd name="T23" fmla="*/ 0 h 93"/>
                  <a:gd name="T24" fmla="*/ 0 w 58"/>
                  <a:gd name="T25" fmla="*/ 0 h 93"/>
                  <a:gd name="T26" fmla="*/ 0 w 58"/>
                  <a:gd name="T27" fmla="*/ 0 h 93"/>
                  <a:gd name="T28" fmla="*/ 0 w 58"/>
                  <a:gd name="T29" fmla="*/ 0 h 93"/>
                  <a:gd name="T30" fmla="*/ 0 w 58"/>
                  <a:gd name="T31" fmla="*/ 0 h 93"/>
                  <a:gd name="T32" fmla="*/ 0 w 58"/>
                  <a:gd name="T33" fmla="*/ 0 h 93"/>
                  <a:gd name="T34" fmla="*/ 0 w 58"/>
                  <a:gd name="T35" fmla="*/ 0 h 93"/>
                  <a:gd name="T36" fmla="*/ 0 w 58"/>
                  <a:gd name="T37" fmla="*/ 0 h 93"/>
                  <a:gd name="T38" fmla="*/ 0 w 58"/>
                  <a:gd name="T39" fmla="*/ 0 h 93"/>
                  <a:gd name="T40" fmla="*/ 0 w 58"/>
                  <a:gd name="T41" fmla="*/ 0 h 93"/>
                  <a:gd name="T42" fmla="*/ 0 w 58"/>
                  <a:gd name="T43" fmla="*/ 0 h 93"/>
                  <a:gd name="T44" fmla="*/ 0 w 58"/>
                  <a:gd name="T45" fmla="*/ 0 h 93"/>
                  <a:gd name="T46" fmla="*/ 0 w 58"/>
                  <a:gd name="T47" fmla="*/ 0 h 93"/>
                  <a:gd name="T48" fmla="*/ 0 w 58"/>
                  <a:gd name="T49" fmla="*/ 0 h 93"/>
                  <a:gd name="T50" fmla="*/ 0 w 58"/>
                  <a:gd name="T51" fmla="*/ 0 h 93"/>
                  <a:gd name="T52" fmla="*/ 0 w 58"/>
                  <a:gd name="T53" fmla="*/ 0 h 93"/>
                  <a:gd name="T54" fmla="*/ 0 w 58"/>
                  <a:gd name="T55" fmla="*/ 0 h 93"/>
                  <a:gd name="T56" fmla="*/ 0 w 58"/>
                  <a:gd name="T57" fmla="*/ 0 h 93"/>
                  <a:gd name="T58" fmla="*/ 0 w 58"/>
                  <a:gd name="T59" fmla="*/ 0 h 93"/>
                  <a:gd name="T60" fmla="*/ 0 w 58"/>
                  <a:gd name="T61" fmla="*/ 0 h 93"/>
                  <a:gd name="T62" fmla="*/ 0 w 58"/>
                  <a:gd name="T63" fmla="*/ 0 h 93"/>
                  <a:gd name="T64" fmla="*/ 0 w 58"/>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
                  <a:gd name="T100" fmla="*/ 0 h 93"/>
                  <a:gd name="T101" fmla="*/ 58 w 58"/>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 h="93">
                    <a:moveTo>
                      <a:pt x="28" y="0"/>
                    </a:moveTo>
                    <a:lnTo>
                      <a:pt x="32" y="0"/>
                    </a:lnTo>
                    <a:lnTo>
                      <a:pt x="40" y="0"/>
                    </a:lnTo>
                    <a:lnTo>
                      <a:pt x="48" y="2"/>
                    </a:lnTo>
                    <a:lnTo>
                      <a:pt x="54" y="7"/>
                    </a:lnTo>
                    <a:lnTo>
                      <a:pt x="57" y="15"/>
                    </a:lnTo>
                    <a:lnTo>
                      <a:pt x="58" y="24"/>
                    </a:lnTo>
                    <a:lnTo>
                      <a:pt x="58" y="34"/>
                    </a:lnTo>
                    <a:lnTo>
                      <a:pt x="58" y="44"/>
                    </a:lnTo>
                    <a:lnTo>
                      <a:pt x="58" y="54"/>
                    </a:lnTo>
                    <a:lnTo>
                      <a:pt x="57" y="64"/>
                    </a:lnTo>
                    <a:lnTo>
                      <a:pt x="54" y="73"/>
                    </a:lnTo>
                    <a:lnTo>
                      <a:pt x="53" y="80"/>
                    </a:lnTo>
                    <a:lnTo>
                      <a:pt x="51" y="83"/>
                    </a:lnTo>
                    <a:lnTo>
                      <a:pt x="45" y="87"/>
                    </a:lnTo>
                    <a:lnTo>
                      <a:pt x="38" y="90"/>
                    </a:lnTo>
                    <a:lnTo>
                      <a:pt x="28" y="93"/>
                    </a:lnTo>
                    <a:lnTo>
                      <a:pt x="20" y="92"/>
                    </a:lnTo>
                    <a:lnTo>
                      <a:pt x="12" y="88"/>
                    </a:lnTo>
                    <a:lnTo>
                      <a:pt x="8" y="82"/>
                    </a:lnTo>
                    <a:lnTo>
                      <a:pt x="5" y="75"/>
                    </a:lnTo>
                    <a:lnTo>
                      <a:pt x="4" y="69"/>
                    </a:lnTo>
                    <a:lnTo>
                      <a:pt x="3" y="61"/>
                    </a:lnTo>
                    <a:lnTo>
                      <a:pt x="2" y="54"/>
                    </a:lnTo>
                    <a:lnTo>
                      <a:pt x="0" y="45"/>
                    </a:lnTo>
                    <a:lnTo>
                      <a:pt x="0" y="36"/>
                    </a:lnTo>
                    <a:lnTo>
                      <a:pt x="0" y="26"/>
                    </a:lnTo>
                    <a:lnTo>
                      <a:pt x="3" y="16"/>
                    </a:lnTo>
                    <a:lnTo>
                      <a:pt x="5" y="3"/>
                    </a:lnTo>
                    <a:lnTo>
                      <a:pt x="9" y="1"/>
                    </a:lnTo>
                    <a:lnTo>
                      <a:pt x="15" y="0"/>
                    </a:lnTo>
                    <a:lnTo>
                      <a:pt x="22" y="0"/>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59" name="Freeform 183"/>
              <p:cNvSpPr>
                <a:spLocks/>
              </p:cNvSpPr>
              <p:nvPr/>
            </p:nvSpPr>
            <p:spPr bwMode="auto">
              <a:xfrm>
                <a:off x="6338" y="1179"/>
                <a:ext cx="28" cy="46"/>
              </a:xfrm>
              <a:custGeom>
                <a:avLst/>
                <a:gdLst>
                  <a:gd name="T0" fmla="*/ 0 w 58"/>
                  <a:gd name="T1" fmla="*/ 0 h 93"/>
                  <a:gd name="T2" fmla="*/ 0 w 58"/>
                  <a:gd name="T3" fmla="*/ 0 h 93"/>
                  <a:gd name="T4" fmla="*/ 0 w 58"/>
                  <a:gd name="T5" fmla="*/ 0 h 93"/>
                  <a:gd name="T6" fmla="*/ 0 w 58"/>
                  <a:gd name="T7" fmla="*/ 0 h 93"/>
                  <a:gd name="T8" fmla="*/ 0 w 58"/>
                  <a:gd name="T9" fmla="*/ 0 h 93"/>
                  <a:gd name="T10" fmla="*/ 0 w 58"/>
                  <a:gd name="T11" fmla="*/ 0 h 93"/>
                  <a:gd name="T12" fmla="*/ 0 w 58"/>
                  <a:gd name="T13" fmla="*/ 0 h 93"/>
                  <a:gd name="T14" fmla="*/ 0 w 58"/>
                  <a:gd name="T15" fmla="*/ 0 h 93"/>
                  <a:gd name="T16" fmla="*/ 0 w 58"/>
                  <a:gd name="T17" fmla="*/ 0 h 93"/>
                  <a:gd name="T18" fmla="*/ 0 w 58"/>
                  <a:gd name="T19" fmla="*/ 0 h 93"/>
                  <a:gd name="T20" fmla="*/ 0 w 58"/>
                  <a:gd name="T21" fmla="*/ 0 h 93"/>
                  <a:gd name="T22" fmla="*/ 0 w 58"/>
                  <a:gd name="T23" fmla="*/ 0 h 93"/>
                  <a:gd name="T24" fmla="*/ 0 w 58"/>
                  <a:gd name="T25" fmla="*/ 0 h 93"/>
                  <a:gd name="T26" fmla="*/ 0 w 58"/>
                  <a:gd name="T27" fmla="*/ 0 h 93"/>
                  <a:gd name="T28" fmla="*/ 0 w 58"/>
                  <a:gd name="T29" fmla="*/ 0 h 93"/>
                  <a:gd name="T30" fmla="*/ 0 w 58"/>
                  <a:gd name="T31" fmla="*/ 0 h 93"/>
                  <a:gd name="T32" fmla="*/ 0 w 58"/>
                  <a:gd name="T33" fmla="*/ 0 h 93"/>
                  <a:gd name="T34" fmla="*/ 0 w 58"/>
                  <a:gd name="T35" fmla="*/ 0 h 93"/>
                  <a:gd name="T36" fmla="*/ 0 w 58"/>
                  <a:gd name="T37" fmla="*/ 0 h 93"/>
                  <a:gd name="T38" fmla="*/ 0 w 58"/>
                  <a:gd name="T39" fmla="*/ 0 h 93"/>
                  <a:gd name="T40" fmla="*/ 0 w 58"/>
                  <a:gd name="T41" fmla="*/ 0 h 93"/>
                  <a:gd name="T42" fmla="*/ 0 w 58"/>
                  <a:gd name="T43" fmla="*/ 0 h 93"/>
                  <a:gd name="T44" fmla="*/ 0 w 58"/>
                  <a:gd name="T45" fmla="*/ 0 h 93"/>
                  <a:gd name="T46" fmla="*/ 0 w 58"/>
                  <a:gd name="T47" fmla="*/ 0 h 93"/>
                  <a:gd name="T48" fmla="*/ 0 w 58"/>
                  <a:gd name="T49" fmla="*/ 0 h 93"/>
                  <a:gd name="T50" fmla="*/ 0 w 58"/>
                  <a:gd name="T51" fmla="*/ 0 h 93"/>
                  <a:gd name="T52" fmla="*/ 0 w 58"/>
                  <a:gd name="T53" fmla="*/ 0 h 93"/>
                  <a:gd name="T54" fmla="*/ 0 w 58"/>
                  <a:gd name="T55" fmla="*/ 0 h 93"/>
                  <a:gd name="T56" fmla="*/ 0 w 58"/>
                  <a:gd name="T57" fmla="*/ 0 h 93"/>
                  <a:gd name="T58" fmla="*/ 0 w 58"/>
                  <a:gd name="T59" fmla="*/ 0 h 93"/>
                  <a:gd name="T60" fmla="*/ 0 w 58"/>
                  <a:gd name="T61" fmla="*/ 0 h 93"/>
                  <a:gd name="T62" fmla="*/ 0 w 58"/>
                  <a:gd name="T63" fmla="*/ 0 h 93"/>
                  <a:gd name="T64" fmla="*/ 0 w 58"/>
                  <a:gd name="T65" fmla="*/ 0 h 93"/>
                  <a:gd name="T66" fmla="*/ 0 w 58"/>
                  <a:gd name="T67" fmla="*/ 0 h 93"/>
                  <a:gd name="T68" fmla="*/ 0 w 58"/>
                  <a:gd name="T69" fmla="*/ 0 h 93"/>
                  <a:gd name="T70" fmla="*/ 0 w 58"/>
                  <a:gd name="T71" fmla="*/ 0 h 93"/>
                  <a:gd name="T72" fmla="*/ 0 w 58"/>
                  <a:gd name="T73" fmla="*/ 0 h 93"/>
                  <a:gd name="T74" fmla="*/ 0 w 58"/>
                  <a:gd name="T75" fmla="*/ 0 h 93"/>
                  <a:gd name="T76" fmla="*/ 0 w 58"/>
                  <a:gd name="T77" fmla="*/ 0 h 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93"/>
                  <a:gd name="T119" fmla="*/ 58 w 58"/>
                  <a:gd name="T120" fmla="*/ 93 h 9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93">
                    <a:moveTo>
                      <a:pt x="28" y="0"/>
                    </a:moveTo>
                    <a:lnTo>
                      <a:pt x="28" y="0"/>
                    </a:lnTo>
                    <a:lnTo>
                      <a:pt x="32" y="0"/>
                    </a:lnTo>
                    <a:lnTo>
                      <a:pt x="40" y="0"/>
                    </a:lnTo>
                    <a:lnTo>
                      <a:pt x="48" y="2"/>
                    </a:lnTo>
                    <a:lnTo>
                      <a:pt x="54" y="7"/>
                    </a:lnTo>
                    <a:lnTo>
                      <a:pt x="57" y="15"/>
                    </a:lnTo>
                    <a:lnTo>
                      <a:pt x="58" y="24"/>
                    </a:lnTo>
                    <a:lnTo>
                      <a:pt x="58" y="34"/>
                    </a:lnTo>
                    <a:lnTo>
                      <a:pt x="58" y="44"/>
                    </a:lnTo>
                    <a:lnTo>
                      <a:pt x="58" y="54"/>
                    </a:lnTo>
                    <a:lnTo>
                      <a:pt x="57" y="64"/>
                    </a:lnTo>
                    <a:lnTo>
                      <a:pt x="54" y="73"/>
                    </a:lnTo>
                    <a:lnTo>
                      <a:pt x="53" y="80"/>
                    </a:lnTo>
                    <a:lnTo>
                      <a:pt x="51" y="83"/>
                    </a:lnTo>
                    <a:lnTo>
                      <a:pt x="45" y="87"/>
                    </a:lnTo>
                    <a:lnTo>
                      <a:pt x="38" y="90"/>
                    </a:lnTo>
                    <a:lnTo>
                      <a:pt x="28" y="93"/>
                    </a:lnTo>
                    <a:lnTo>
                      <a:pt x="20" y="92"/>
                    </a:lnTo>
                    <a:lnTo>
                      <a:pt x="12" y="88"/>
                    </a:lnTo>
                    <a:lnTo>
                      <a:pt x="8" y="82"/>
                    </a:lnTo>
                    <a:lnTo>
                      <a:pt x="5" y="75"/>
                    </a:lnTo>
                    <a:lnTo>
                      <a:pt x="4" y="69"/>
                    </a:lnTo>
                    <a:lnTo>
                      <a:pt x="3" y="61"/>
                    </a:lnTo>
                    <a:lnTo>
                      <a:pt x="2" y="54"/>
                    </a:lnTo>
                    <a:lnTo>
                      <a:pt x="0" y="45"/>
                    </a:lnTo>
                    <a:lnTo>
                      <a:pt x="0" y="36"/>
                    </a:lnTo>
                    <a:lnTo>
                      <a:pt x="0" y="26"/>
                    </a:lnTo>
                    <a:lnTo>
                      <a:pt x="3" y="16"/>
                    </a:lnTo>
                    <a:lnTo>
                      <a:pt x="5" y="3"/>
                    </a:lnTo>
                    <a:lnTo>
                      <a:pt x="9" y="1"/>
                    </a:lnTo>
                    <a:lnTo>
                      <a:pt x="15" y="0"/>
                    </a:lnTo>
                    <a:lnTo>
                      <a:pt x="22" y="0"/>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60" name="Freeform 184"/>
              <p:cNvSpPr>
                <a:spLocks/>
              </p:cNvSpPr>
              <p:nvPr/>
            </p:nvSpPr>
            <p:spPr bwMode="auto">
              <a:xfrm>
                <a:off x="6351" y="1183"/>
                <a:ext cx="2" cy="2"/>
              </a:xfrm>
              <a:custGeom>
                <a:avLst/>
                <a:gdLst>
                  <a:gd name="T0" fmla="*/ 1 w 4"/>
                  <a:gd name="T1" fmla="*/ 0 h 4"/>
                  <a:gd name="T2" fmla="*/ 1 w 4"/>
                  <a:gd name="T3" fmla="*/ 1 h 4"/>
                  <a:gd name="T4" fmla="*/ 1 w 4"/>
                  <a:gd name="T5" fmla="*/ 1 h 4"/>
                  <a:gd name="T6" fmla="*/ 1 w 4"/>
                  <a:gd name="T7" fmla="*/ 1 h 4"/>
                  <a:gd name="T8" fmla="*/ 1 w 4"/>
                  <a:gd name="T9" fmla="*/ 1 h 4"/>
                  <a:gd name="T10" fmla="*/ 1 w 4"/>
                  <a:gd name="T11" fmla="*/ 1 h 4"/>
                  <a:gd name="T12" fmla="*/ 1 w 4"/>
                  <a:gd name="T13" fmla="*/ 1 h 4"/>
                  <a:gd name="T14" fmla="*/ 1 w 4"/>
                  <a:gd name="T15" fmla="*/ 1 h 4"/>
                  <a:gd name="T16" fmla="*/ 1 w 4"/>
                  <a:gd name="T17" fmla="*/ 1 h 4"/>
                  <a:gd name="T18" fmla="*/ 1 w 4"/>
                  <a:gd name="T19" fmla="*/ 1 h 4"/>
                  <a:gd name="T20" fmla="*/ 1 w 4"/>
                  <a:gd name="T21" fmla="*/ 1 h 4"/>
                  <a:gd name="T22" fmla="*/ 0 w 4"/>
                  <a:gd name="T23" fmla="*/ 1 h 4"/>
                  <a:gd name="T24" fmla="*/ 0 w 4"/>
                  <a:gd name="T25" fmla="*/ 1 h 4"/>
                  <a:gd name="T26" fmla="*/ 0 w 4"/>
                  <a:gd name="T27" fmla="*/ 1 h 4"/>
                  <a:gd name="T28" fmla="*/ 1 w 4"/>
                  <a:gd name="T29" fmla="*/ 1 h 4"/>
                  <a:gd name="T30" fmla="*/ 1 w 4"/>
                  <a:gd name="T31" fmla="*/ 0 h 4"/>
                  <a:gd name="T32" fmla="*/ 1 w 4"/>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4"/>
                  <a:gd name="T53" fmla="*/ 4 w 4"/>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4">
                    <a:moveTo>
                      <a:pt x="2" y="0"/>
                    </a:moveTo>
                    <a:lnTo>
                      <a:pt x="2" y="2"/>
                    </a:lnTo>
                    <a:lnTo>
                      <a:pt x="4" y="2"/>
                    </a:lnTo>
                    <a:lnTo>
                      <a:pt x="4" y="3"/>
                    </a:lnTo>
                    <a:lnTo>
                      <a:pt x="2" y="4"/>
                    </a:lnTo>
                    <a:lnTo>
                      <a:pt x="1" y="4"/>
                    </a:lnTo>
                    <a:lnTo>
                      <a:pt x="0" y="4"/>
                    </a:lnTo>
                    <a:lnTo>
                      <a:pt x="0" y="3"/>
                    </a:lnTo>
                    <a:lnTo>
                      <a:pt x="0" y="2"/>
                    </a:lnTo>
                    <a:lnTo>
                      <a:pt x="1" y="2"/>
                    </a:lnTo>
                    <a:lnTo>
                      <a:pt x="1"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61" name="Freeform 185"/>
              <p:cNvSpPr>
                <a:spLocks/>
              </p:cNvSpPr>
              <p:nvPr/>
            </p:nvSpPr>
            <p:spPr bwMode="auto">
              <a:xfrm>
                <a:off x="6351" y="1183"/>
                <a:ext cx="2" cy="2"/>
              </a:xfrm>
              <a:custGeom>
                <a:avLst/>
                <a:gdLst>
                  <a:gd name="T0" fmla="*/ 1 w 4"/>
                  <a:gd name="T1" fmla="*/ 0 h 4"/>
                  <a:gd name="T2" fmla="*/ 1 w 4"/>
                  <a:gd name="T3" fmla="*/ 0 h 4"/>
                  <a:gd name="T4" fmla="*/ 1 w 4"/>
                  <a:gd name="T5" fmla="*/ 1 h 4"/>
                  <a:gd name="T6" fmla="*/ 1 w 4"/>
                  <a:gd name="T7" fmla="*/ 1 h 4"/>
                  <a:gd name="T8" fmla="*/ 1 w 4"/>
                  <a:gd name="T9" fmla="*/ 1 h 4"/>
                  <a:gd name="T10" fmla="*/ 1 w 4"/>
                  <a:gd name="T11" fmla="*/ 1 h 4"/>
                  <a:gd name="T12" fmla="*/ 1 w 4"/>
                  <a:gd name="T13" fmla="*/ 1 h 4"/>
                  <a:gd name="T14" fmla="*/ 1 w 4"/>
                  <a:gd name="T15" fmla="*/ 1 h 4"/>
                  <a:gd name="T16" fmla="*/ 1 w 4"/>
                  <a:gd name="T17" fmla="*/ 1 h 4"/>
                  <a:gd name="T18" fmla="*/ 1 w 4"/>
                  <a:gd name="T19" fmla="*/ 1 h 4"/>
                  <a:gd name="T20" fmla="*/ 1 w 4"/>
                  <a:gd name="T21" fmla="*/ 1 h 4"/>
                  <a:gd name="T22" fmla="*/ 1 w 4"/>
                  <a:gd name="T23" fmla="*/ 1 h 4"/>
                  <a:gd name="T24" fmla="*/ 1 w 4"/>
                  <a:gd name="T25" fmla="*/ 1 h 4"/>
                  <a:gd name="T26" fmla="*/ 1 w 4"/>
                  <a:gd name="T27" fmla="*/ 1 h 4"/>
                  <a:gd name="T28" fmla="*/ 0 w 4"/>
                  <a:gd name="T29" fmla="*/ 1 h 4"/>
                  <a:gd name="T30" fmla="*/ 0 w 4"/>
                  <a:gd name="T31" fmla="*/ 1 h 4"/>
                  <a:gd name="T32" fmla="*/ 0 w 4"/>
                  <a:gd name="T33" fmla="*/ 1 h 4"/>
                  <a:gd name="T34" fmla="*/ 0 w 4"/>
                  <a:gd name="T35" fmla="*/ 1 h 4"/>
                  <a:gd name="T36" fmla="*/ 1 w 4"/>
                  <a:gd name="T37" fmla="*/ 1 h 4"/>
                  <a:gd name="T38" fmla="*/ 1 w 4"/>
                  <a:gd name="T39" fmla="*/ 0 h 4"/>
                  <a:gd name="T40" fmla="*/ 1 w 4"/>
                  <a:gd name="T41" fmla="*/ 0 h 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
                  <a:gd name="T64" fmla="*/ 0 h 4"/>
                  <a:gd name="T65" fmla="*/ 4 w 4"/>
                  <a:gd name="T66" fmla="*/ 4 h 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 h="4">
                    <a:moveTo>
                      <a:pt x="2" y="0"/>
                    </a:moveTo>
                    <a:lnTo>
                      <a:pt x="2" y="0"/>
                    </a:lnTo>
                    <a:lnTo>
                      <a:pt x="2" y="2"/>
                    </a:lnTo>
                    <a:lnTo>
                      <a:pt x="4" y="2"/>
                    </a:lnTo>
                    <a:lnTo>
                      <a:pt x="4" y="3"/>
                    </a:lnTo>
                    <a:lnTo>
                      <a:pt x="2" y="4"/>
                    </a:lnTo>
                    <a:lnTo>
                      <a:pt x="1" y="4"/>
                    </a:lnTo>
                    <a:lnTo>
                      <a:pt x="0" y="4"/>
                    </a:lnTo>
                    <a:lnTo>
                      <a:pt x="0" y="3"/>
                    </a:lnTo>
                    <a:lnTo>
                      <a:pt x="0" y="2"/>
                    </a:lnTo>
                    <a:lnTo>
                      <a:pt x="1" y="2"/>
                    </a:lnTo>
                    <a:lnTo>
                      <a:pt x="1" y="0"/>
                    </a:lnTo>
                    <a:lnTo>
                      <a:pt x="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62" name="Freeform 186"/>
              <p:cNvSpPr>
                <a:spLocks/>
              </p:cNvSpPr>
              <p:nvPr/>
            </p:nvSpPr>
            <p:spPr bwMode="auto">
              <a:xfrm>
                <a:off x="6351" y="1194"/>
                <a:ext cx="2" cy="2"/>
              </a:xfrm>
              <a:custGeom>
                <a:avLst/>
                <a:gdLst>
                  <a:gd name="T0" fmla="*/ 0 w 5"/>
                  <a:gd name="T1" fmla="*/ 1 h 4"/>
                  <a:gd name="T2" fmla="*/ 0 w 5"/>
                  <a:gd name="T3" fmla="*/ 1 h 4"/>
                  <a:gd name="T4" fmla="*/ 0 w 5"/>
                  <a:gd name="T5" fmla="*/ 1 h 4"/>
                  <a:gd name="T6" fmla="*/ 0 w 5"/>
                  <a:gd name="T7" fmla="*/ 1 h 4"/>
                  <a:gd name="T8" fmla="*/ 0 w 5"/>
                  <a:gd name="T9" fmla="*/ 1 h 4"/>
                  <a:gd name="T10" fmla="*/ 0 w 5"/>
                  <a:gd name="T11" fmla="*/ 1 h 4"/>
                  <a:gd name="T12" fmla="*/ 0 w 5"/>
                  <a:gd name="T13" fmla="*/ 1 h 4"/>
                  <a:gd name="T14" fmla="*/ 0 w 5"/>
                  <a:gd name="T15" fmla="*/ 1 h 4"/>
                  <a:gd name="T16" fmla="*/ 0 w 5"/>
                  <a:gd name="T17" fmla="*/ 1 h 4"/>
                  <a:gd name="T18" fmla="*/ 0 w 5"/>
                  <a:gd name="T19" fmla="*/ 1 h 4"/>
                  <a:gd name="T20" fmla="*/ 0 w 5"/>
                  <a:gd name="T21" fmla="*/ 1 h 4"/>
                  <a:gd name="T22" fmla="*/ 0 w 5"/>
                  <a:gd name="T23" fmla="*/ 1 h 4"/>
                  <a:gd name="T24" fmla="*/ 0 w 5"/>
                  <a:gd name="T25" fmla="*/ 1 h 4"/>
                  <a:gd name="T26" fmla="*/ 0 w 5"/>
                  <a:gd name="T27" fmla="*/ 1 h 4"/>
                  <a:gd name="T28" fmla="*/ 0 w 5"/>
                  <a:gd name="T29" fmla="*/ 0 h 4"/>
                  <a:gd name="T30" fmla="*/ 0 w 5"/>
                  <a:gd name="T31" fmla="*/ 0 h 4"/>
                  <a:gd name="T32" fmla="*/ 0 w 5"/>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2" y="1"/>
                    </a:moveTo>
                    <a:lnTo>
                      <a:pt x="3" y="1"/>
                    </a:lnTo>
                    <a:lnTo>
                      <a:pt x="5" y="2"/>
                    </a:lnTo>
                    <a:lnTo>
                      <a:pt x="3" y="2"/>
                    </a:lnTo>
                    <a:lnTo>
                      <a:pt x="3" y="4"/>
                    </a:lnTo>
                    <a:lnTo>
                      <a:pt x="2" y="4"/>
                    </a:lnTo>
                    <a:lnTo>
                      <a:pt x="1" y="4"/>
                    </a:lnTo>
                    <a:lnTo>
                      <a:pt x="1" y="2"/>
                    </a:lnTo>
                    <a:lnTo>
                      <a:pt x="0" y="2"/>
                    </a:lnTo>
                    <a:lnTo>
                      <a:pt x="1" y="1"/>
                    </a:lnTo>
                    <a:lnTo>
                      <a:pt x="1" y="0"/>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63" name="Freeform 187"/>
              <p:cNvSpPr>
                <a:spLocks/>
              </p:cNvSpPr>
              <p:nvPr/>
            </p:nvSpPr>
            <p:spPr bwMode="auto">
              <a:xfrm>
                <a:off x="6351" y="1194"/>
                <a:ext cx="2" cy="2"/>
              </a:xfrm>
              <a:custGeom>
                <a:avLst/>
                <a:gdLst>
                  <a:gd name="T0" fmla="*/ 0 w 5"/>
                  <a:gd name="T1" fmla="*/ 1 h 4"/>
                  <a:gd name="T2" fmla="*/ 0 w 5"/>
                  <a:gd name="T3" fmla="*/ 1 h 4"/>
                  <a:gd name="T4" fmla="*/ 0 w 5"/>
                  <a:gd name="T5" fmla="*/ 1 h 4"/>
                  <a:gd name="T6" fmla="*/ 0 w 5"/>
                  <a:gd name="T7" fmla="*/ 1 h 4"/>
                  <a:gd name="T8" fmla="*/ 0 w 5"/>
                  <a:gd name="T9" fmla="*/ 1 h 4"/>
                  <a:gd name="T10" fmla="*/ 0 w 5"/>
                  <a:gd name="T11" fmla="*/ 1 h 4"/>
                  <a:gd name="T12" fmla="*/ 0 w 5"/>
                  <a:gd name="T13" fmla="*/ 1 h 4"/>
                  <a:gd name="T14" fmla="*/ 0 w 5"/>
                  <a:gd name="T15" fmla="*/ 1 h 4"/>
                  <a:gd name="T16" fmla="*/ 0 w 5"/>
                  <a:gd name="T17" fmla="*/ 1 h 4"/>
                  <a:gd name="T18" fmla="*/ 0 w 5"/>
                  <a:gd name="T19" fmla="*/ 1 h 4"/>
                  <a:gd name="T20" fmla="*/ 0 w 5"/>
                  <a:gd name="T21" fmla="*/ 1 h 4"/>
                  <a:gd name="T22" fmla="*/ 0 w 5"/>
                  <a:gd name="T23" fmla="*/ 1 h 4"/>
                  <a:gd name="T24" fmla="*/ 0 w 5"/>
                  <a:gd name="T25" fmla="*/ 1 h 4"/>
                  <a:gd name="T26" fmla="*/ 0 w 5"/>
                  <a:gd name="T27" fmla="*/ 1 h 4"/>
                  <a:gd name="T28" fmla="*/ 0 w 5"/>
                  <a:gd name="T29" fmla="*/ 1 h 4"/>
                  <a:gd name="T30" fmla="*/ 0 w 5"/>
                  <a:gd name="T31" fmla="*/ 1 h 4"/>
                  <a:gd name="T32" fmla="*/ 0 w 5"/>
                  <a:gd name="T33" fmla="*/ 1 h 4"/>
                  <a:gd name="T34" fmla="*/ 0 w 5"/>
                  <a:gd name="T35" fmla="*/ 1 h 4"/>
                  <a:gd name="T36" fmla="*/ 0 w 5"/>
                  <a:gd name="T37" fmla="*/ 0 h 4"/>
                  <a:gd name="T38" fmla="*/ 0 w 5"/>
                  <a:gd name="T39" fmla="*/ 0 h 4"/>
                  <a:gd name="T40" fmla="*/ 0 w 5"/>
                  <a:gd name="T41" fmla="*/ 1 h 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4"/>
                  <a:gd name="T65" fmla="*/ 5 w 5"/>
                  <a:gd name="T66" fmla="*/ 4 h 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4">
                    <a:moveTo>
                      <a:pt x="2" y="1"/>
                    </a:moveTo>
                    <a:lnTo>
                      <a:pt x="2" y="1"/>
                    </a:lnTo>
                    <a:lnTo>
                      <a:pt x="3" y="1"/>
                    </a:lnTo>
                    <a:lnTo>
                      <a:pt x="5" y="2"/>
                    </a:lnTo>
                    <a:lnTo>
                      <a:pt x="3" y="2"/>
                    </a:lnTo>
                    <a:lnTo>
                      <a:pt x="3" y="4"/>
                    </a:lnTo>
                    <a:lnTo>
                      <a:pt x="2" y="4"/>
                    </a:lnTo>
                    <a:lnTo>
                      <a:pt x="1" y="4"/>
                    </a:lnTo>
                    <a:lnTo>
                      <a:pt x="1" y="2"/>
                    </a:lnTo>
                    <a:lnTo>
                      <a:pt x="0" y="2"/>
                    </a:lnTo>
                    <a:lnTo>
                      <a:pt x="1" y="1"/>
                    </a:lnTo>
                    <a:lnTo>
                      <a:pt x="1" y="0"/>
                    </a:lnTo>
                    <a:lnTo>
                      <a:pt x="2"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64" name="Freeform 188"/>
              <p:cNvSpPr>
                <a:spLocks/>
              </p:cNvSpPr>
              <p:nvPr/>
            </p:nvSpPr>
            <p:spPr bwMode="auto">
              <a:xfrm>
                <a:off x="6351" y="1206"/>
                <a:ext cx="2" cy="2"/>
              </a:xfrm>
              <a:custGeom>
                <a:avLst/>
                <a:gdLst>
                  <a:gd name="T0" fmla="*/ 1 w 4"/>
                  <a:gd name="T1" fmla="*/ 0 h 5"/>
                  <a:gd name="T2" fmla="*/ 1 w 4"/>
                  <a:gd name="T3" fmla="*/ 0 h 5"/>
                  <a:gd name="T4" fmla="*/ 1 w 4"/>
                  <a:gd name="T5" fmla="*/ 0 h 5"/>
                  <a:gd name="T6" fmla="*/ 1 w 4"/>
                  <a:gd name="T7" fmla="*/ 0 h 5"/>
                  <a:gd name="T8" fmla="*/ 1 w 4"/>
                  <a:gd name="T9" fmla="*/ 0 h 5"/>
                  <a:gd name="T10" fmla="*/ 1 w 4"/>
                  <a:gd name="T11" fmla="*/ 0 h 5"/>
                  <a:gd name="T12" fmla="*/ 1 w 4"/>
                  <a:gd name="T13" fmla="*/ 0 h 5"/>
                  <a:gd name="T14" fmla="*/ 1 w 4"/>
                  <a:gd name="T15" fmla="*/ 0 h 5"/>
                  <a:gd name="T16" fmla="*/ 0 w 4"/>
                  <a:gd name="T17" fmla="*/ 0 h 5"/>
                  <a:gd name="T18" fmla="*/ 0 w 4"/>
                  <a:gd name="T19" fmla="*/ 0 h 5"/>
                  <a:gd name="T20" fmla="*/ 0 w 4"/>
                  <a:gd name="T21" fmla="*/ 0 h 5"/>
                  <a:gd name="T22" fmla="*/ 0 w 4"/>
                  <a:gd name="T23" fmla="*/ 0 h 5"/>
                  <a:gd name="T24" fmla="*/ 0 w 4"/>
                  <a:gd name="T25" fmla="*/ 0 h 5"/>
                  <a:gd name="T26" fmla="*/ 0 w 4"/>
                  <a:gd name="T27" fmla="*/ 0 h 5"/>
                  <a:gd name="T28" fmla="*/ 0 w 4"/>
                  <a:gd name="T29" fmla="*/ 0 h 5"/>
                  <a:gd name="T30" fmla="*/ 0 w 4"/>
                  <a:gd name="T31" fmla="*/ 0 h 5"/>
                  <a:gd name="T32" fmla="*/ 1 w 4"/>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5"/>
                  <a:gd name="T53" fmla="*/ 4 w 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5">
                    <a:moveTo>
                      <a:pt x="1" y="0"/>
                    </a:moveTo>
                    <a:lnTo>
                      <a:pt x="1" y="0"/>
                    </a:lnTo>
                    <a:lnTo>
                      <a:pt x="2" y="1"/>
                    </a:lnTo>
                    <a:lnTo>
                      <a:pt x="4" y="2"/>
                    </a:lnTo>
                    <a:lnTo>
                      <a:pt x="2" y="4"/>
                    </a:lnTo>
                    <a:lnTo>
                      <a:pt x="1" y="5"/>
                    </a:lnTo>
                    <a:lnTo>
                      <a:pt x="0" y="5"/>
                    </a:lnTo>
                    <a:lnTo>
                      <a:pt x="0" y="4"/>
                    </a:lnTo>
                    <a:lnTo>
                      <a:pt x="0" y="2"/>
                    </a:lnTo>
                    <a:lnTo>
                      <a:pt x="0"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65" name="Freeform 189"/>
              <p:cNvSpPr>
                <a:spLocks/>
              </p:cNvSpPr>
              <p:nvPr/>
            </p:nvSpPr>
            <p:spPr bwMode="auto">
              <a:xfrm>
                <a:off x="6351" y="1206"/>
                <a:ext cx="2" cy="2"/>
              </a:xfrm>
              <a:custGeom>
                <a:avLst/>
                <a:gdLst>
                  <a:gd name="T0" fmla="*/ 1 w 4"/>
                  <a:gd name="T1" fmla="*/ 0 h 5"/>
                  <a:gd name="T2" fmla="*/ 1 w 4"/>
                  <a:gd name="T3" fmla="*/ 0 h 5"/>
                  <a:gd name="T4" fmla="*/ 1 w 4"/>
                  <a:gd name="T5" fmla="*/ 0 h 5"/>
                  <a:gd name="T6" fmla="*/ 1 w 4"/>
                  <a:gd name="T7" fmla="*/ 0 h 5"/>
                  <a:gd name="T8" fmla="*/ 1 w 4"/>
                  <a:gd name="T9" fmla="*/ 0 h 5"/>
                  <a:gd name="T10" fmla="*/ 1 w 4"/>
                  <a:gd name="T11" fmla="*/ 0 h 5"/>
                  <a:gd name="T12" fmla="*/ 1 w 4"/>
                  <a:gd name="T13" fmla="*/ 0 h 5"/>
                  <a:gd name="T14" fmla="*/ 1 w 4"/>
                  <a:gd name="T15" fmla="*/ 0 h 5"/>
                  <a:gd name="T16" fmla="*/ 1 w 4"/>
                  <a:gd name="T17" fmla="*/ 0 h 5"/>
                  <a:gd name="T18" fmla="*/ 1 w 4"/>
                  <a:gd name="T19" fmla="*/ 0 h 5"/>
                  <a:gd name="T20" fmla="*/ 0 w 4"/>
                  <a:gd name="T21" fmla="*/ 0 h 5"/>
                  <a:gd name="T22" fmla="*/ 0 w 4"/>
                  <a:gd name="T23" fmla="*/ 0 h 5"/>
                  <a:gd name="T24" fmla="*/ 0 w 4"/>
                  <a:gd name="T25" fmla="*/ 0 h 5"/>
                  <a:gd name="T26" fmla="*/ 0 w 4"/>
                  <a:gd name="T27" fmla="*/ 0 h 5"/>
                  <a:gd name="T28" fmla="*/ 0 w 4"/>
                  <a:gd name="T29" fmla="*/ 0 h 5"/>
                  <a:gd name="T30" fmla="*/ 0 w 4"/>
                  <a:gd name="T31" fmla="*/ 0 h 5"/>
                  <a:gd name="T32" fmla="*/ 0 w 4"/>
                  <a:gd name="T33" fmla="*/ 0 h 5"/>
                  <a:gd name="T34" fmla="*/ 0 w 4"/>
                  <a:gd name="T35" fmla="*/ 0 h 5"/>
                  <a:gd name="T36" fmla="*/ 0 w 4"/>
                  <a:gd name="T37" fmla="*/ 0 h 5"/>
                  <a:gd name="T38" fmla="*/ 0 w 4"/>
                  <a:gd name="T39" fmla="*/ 0 h 5"/>
                  <a:gd name="T40" fmla="*/ 1 w 4"/>
                  <a:gd name="T41" fmla="*/ 0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
                  <a:gd name="T64" fmla="*/ 0 h 5"/>
                  <a:gd name="T65" fmla="*/ 4 w 4"/>
                  <a:gd name="T66" fmla="*/ 5 h 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 h="5">
                    <a:moveTo>
                      <a:pt x="1" y="0"/>
                    </a:moveTo>
                    <a:lnTo>
                      <a:pt x="1" y="0"/>
                    </a:lnTo>
                    <a:lnTo>
                      <a:pt x="2" y="1"/>
                    </a:lnTo>
                    <a:lnTo>
                      <a:pt x="4" y="2"/>
                    </a:lnTo>
                    <a:lnTo>
                      <a:pt x="2" y="4"/>
                    </a:lnTo>
                    <a:lnTo>
                      <a:pt x="1" y="5"/>
                    </a:lnTo>
                    <a:lnTo>
                      <a:pt x="0" y="5"/>
                    </a:lnTo>
                    <a:lnTo>
                      <a:pt x="0" y="4"/>
                    </a:lnTo>
                    <a:lnTo>
                      <a:pt x="0" y="2"/>
                    </a:lnTo>
                    <a:lnTo>
                      <a:pt x="0" y="1"/>
                    </a:lnTo>
                    <a:lnTo>
                      <a:pt x="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66" name="Freeform 190"/>
              <p:cNvSpPr>
                <a:spLocks/>
              </p:cNvSpPr>
              <p:nvPr/>
            </p:nvSpPr>
            <p:spPr bwMode="auto">
              <a:xfrm>
                <a:off x="6351" y="1217"/>
                <a:ext cx="2" cy="3"/>
              </a:xfrm>
              <a:custGeom>
                <a:avLst/>
                <a:gdLst>
                  <a:gd name="T0" fmla="*/ 1 w 3"/>
                  <a:gd name="T1" fmla="*/ 0 h 5"/>
                  <a:gd name="T2" fmla="*/ 1 w 3"/>
                  <a:gd name="T3" fmla="*/ 1 h 5"/>
                  <a:gd name="T4" fmla="*/ 1 w 3"/>
                  <a:gd name="T5" fmla="*/ 1 h 5"/>
                  <a:gd name="T6" fmla="*/ 1 w 3"/>
                  <a:gd name="T7" fmla="*/ 1 h 5"/>
                  <a:gd name="T8" fmla="*/ 1 w 3"/>
                  <a:gd name="T9" fmla="*/ 1 h 5"/>
                  <a:gd name="T10" fmla="*/ 1 w 3"/>
                  <a:gd name="T11" fmla="*/ 1 h 5"/>
                  <a:gd name="T12" fmla="*/ 1 w 3"/>
                  <a:gd name="T13" fmla="*/ 1 h 5"/>
                  <a:gd name="T14" fmla="*/ 1 w 3"/>
                  <a:gd name="T15" fmla="*/ 1 h 5"/>
                  <a:gd name="T16" fmla="*/ 1 w 3"/>
                  <a:gd name="T17" fmla="*/ 1 h 5"/>
                  <a:gd name="T18" fmla="*/ 1 w 3"/>
                  <a:gd name="T19" fmla="*/ 1 h 5"/>
                  <a:gd name="T20" fmla="*/ 1 w 3"/>
                  <a:gd name="T21" fmla="*/ 1 h 5"/>
                  <a:gd name="T22" fmla="*/ 1 w 3"/>
                  <a:gd name="T23" fmla="*/ 1 h 5"/>
                  <a:gd name="T24" fmla="*/ 0 w 3"/>
                  <a:gd name="T25" fmla="*/ 1 h 5"/>
                  <a:gd name="T26" fmla="*/ 0 w 3"/>
                  <a:gd name="T27" fmla="*/ 1 h 5"/>
                  <a:gd name="T28" fmla="*/ 1 w 3"/>
                  <a:gd name="T29" fmla="*/ 1 h 5"/>
                  <a:gd name="T30" fmla="*/ 1 w 3"/>
                  <a:gd name="T31" fmla="*/ 1 h 5"/>
                  <a:gd name="T32" fmla="*/ 1 w 3"/>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
                  <a:gd name="T52" fmla="*/ 0 h 5"/>
                  <a:gd name="T53" fmla="*/ 3 w 3"/>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 h="5">
                    <a:moveTo>
                      <a:pt x="2" y="0"/>
                    </a:moveTo>
                    <a:lnTo>
                      <a:pt x="3" y="1"/>
                    </a:lnTo>
                    <a:lnTo>
                      <a:pt x="3" y="2"/>
                    </a:lnTo>
                    <a:lnTo>
                      <a:pt x="3" y="3"/>
                    </a:lnTo>
                    <a:lnTo>
                      <a:pt x="2" y="5"/>
                    </a:lnTo>
                    <a:lnTo>
                      <a:pt x="1" y="3"/>
                    </a:lnTo>
                    <a:lnTo>
                      <a:pt x="0" y="2"/>
                    </a:lnTo>
                    <a:lnTo>
                      <a:pt x="0" y="1"/>
                    </a:lnTo>
                    <a:lnTo>
                      <a:pt x="1"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67" name="Freeform 191"/>
              <p:cNvSpPr>
                <a:spLocks/>
              </p:cNvSpPr>
              <p:nvPr/>
            </p:nvSpPr>
            <p:spPr bwMode="auto">
              <a:xfrm>
                <a:off x="6351" y="1217"/>
                <a:ext cx="2" cy="3"/>
              </a:xfrm>
              <a:custGeom>
                <a:avLst/>
                <a:gdLst>
                  <a:gd name="T0" fmla="*/ 1 w 3"/>
                  <a:gd name="T1" fmla="*/ 0 h 5"/>
                  <a:gd name="T2" fmla="*/ 1 w 3"/>
                  <a:gd name="T3" fmla="*/ 0 h 5"/>
                  <a:gd name="T4" fmla="*/ 1 w 3"/>
                  <a:gd name="T5" fmla="*/ 1 h 5"/>
                  <a:gd name="T6" fmla="*/ 1 w 3"/>
                  <a:gd name="T7" fmla="*/ 1 h 5"/>
                  <a:gd name="T8" fmla="*/ 1 w 3"/>
                  <a:gd name="T9" fmla="*/ 1 h 5"/>
                  <a:gd name="T10" fmla="*/ 1 w 3"/>
                  <a:gd name="T11" fmla="*/ 1 h 5"/>
                  <a:gd name="T12" fmla="*/ 1 w 3"/>
                  <a:gd name="T13" fmla="*/ 1 h 5"/>
                  <a:gd name="T14" fmla="*/ 1 w 3"/>
                  <a:gd name="T15" fmla="*/ 1 h 5"/>
                  <a:gd name="T16" fmla="*/ 1 w 3"/>
                  <a:gd name="T17" fmla="*/ 1 h 5"/>
                  <a:gd name="T18" fmla="*/ 1 w 3"/>
                  <a:gd name="T19" fmla="*/ 1 h 5"/>
                  <a:gd name="T20" fmla="*/ 1 w 3"/>
                  <a:gd name="T21" fmla="*/ 1 h 5"/>
                  <a:gd name="T22" fmla="*/ 1 w 3"/>
                  <a:gd name="T23" fmla="*/ 1 h 5"/>
                  <a:gd name="T24" fmla="*/ 1 w 3"/>
                  <a:gd name="T25" fmla="*/ 1 h 5"/>
                  <a:gd name="T26" fmla="*/ 1 w 3"/>
                  <a:gd name="T27" fmla="*/ 1 h 5"/>
                  <a:gd name="T28" fmla="*/ 1 w 3"/>
                  <a:gd name="T29" fmla="*/ 1 h 5"/>
                  <a:gd name="T30" fmla="*/ 0 w 3"/>
                  <a:gd name="T31" fmla="*/ 1 h 5"/>
                  <a:gd name="T32" fmla="*/ 0 w 3"/>
                  <a:gd name="T33" fmla="*/ 1 h 5"/>
                  <a:gd name="T34" fmla="*/ 0 w 3"/>
                  <a:gd name="T35" fmla="*/ 1 h 5"/>
                  <a:gd name="T36" fmla="*/ 1 w 3"/>
                  <a:gd name="T37" fmla="*/ 1 h 5"/>
                  <a:gd name="T38" fmla="*/ 1 w 3"/>
                  <a:gd name="T39" fmla="*/ 1 h 5"/>
                  <a:gd name="T40" fmla="*/ 1 w 3"/>
                  <a:gd name="T41" fmla="*/ 0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
                  <a:gd name="T64" fmla="*/ 0 h 5"/>
                  <a:gd name="T65" fmla="*/ 3 w 3"/>
                  <a:gd name="T66" fmla="*/ 5 h 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 h="5">
                    <a:moveTo>
                      <a:pt x="2" y="0"/>
                    </a:moveTo>
                    <a:lnTo>
                      <a:pt x="2" y="0"/>
                    </a:lnTo>
                    <a:lnTo>
                      <a:pt x="3" y="1"/>
                    </a:lnTo>
                    <a:lnTo>
                      <a:pt x="3" y="2"/>
                    </a:lnTo>
                    <a:lnTo>
                      <a:pt x="3" y="3"/>
                    </a:lnTo>
                    <a:lnTo>
                      <a:pt x="2" y="5"/>
                    </a:lnTo>
                    <a:lnTo>
                      <a:pt x="1" y="3"/>
                    </a:lnTo>
                    <a:lnTo>
                      <a:pt x="0" y="2"/>
                    </a:lnTo>
                    <a:lnTo>
                      <a:pt x="0" y="1"/>
                    </a:lnTo>
                    <a:lnTo>
                      <a:pt x="1" y="1"/>
                    </a:lnTo>
                    <a:lnTo>
                      <a:pt x="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68" name="Freeform 192"/>
              <p:cNvSpPr>
                <a:spLocks/>
              </p:cNvSpPr>
              <p:nvPr/>
            </p:nvSpPr>
            <p:spPr bwMode="auto">
              <a:xfrm>
                <a:off x="6350" y="1167"/>
                <a:ext cx="5" cy="6"/>
              </a:xfrm>
              <a:custGeom>
                <a:avLst/>
                <a:gdLst>
                  <a:gd name="T0" fmla="*/ 0 w 9"/>
                  <a:gd name="T1" fmla="*/ 0 h 11"/>
                  <a:gd name="T2" fmla="*/ 1 w 9"/>
                  <a:gd name="T3" fmla="*/ 0 h 11"/>
                  <a:gd name="T4" fmla="*/ 1 w 9"/>
                  <a:gd name="T5" fmla="*/ 1 h 11"/>
                  <a:gd name="T6" fmla="*/ 0 w 9"/>
                  <a:gd name="T7" fmla="*/ 1 h 11"/>
                  <a:gd name="T8" fmla="*/ 0 w 9"/>
                  <a:gd name="T9" fmla="*/ 0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0" y="0"/>
                    </a:moveTo>
                    <a:lnTo>
                      <a:pt x="9" y="0"/>
                    </a:lnTo>
                    <a:lnTo>
                      <a:pt x="9" y="10"/>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69" name="Freeform 193"/>
              <p:cNvSpPr>
                <a:spLocks/>
              </p:cNvSpPr>
              <p:nvPr/>
            </p:nvSpPr>
            <p:spPr bwMode="auto">
              <a:xfrm>
                <a:off x="6350" y="1167"/>
                <a:ext cx="5" cy="6"/>
              </a:xfrm>
              <a:custGeom>
                <a:avLst/>
                <a:gdLst>
                  <a:gd name="T0" fmla="*/ 0 w 9"/>
                  <a:gd name="T1" fmla="*/ 0 h 11"/>
                  <a:gd name="T2" fmla="*/ 1 w 9"/>
                  <a:gd name="T3" fmla="*/ 0 h 11"/>
                  <a:gd name="T4" fmla="*/ 1 w 9"/>
                  <a:gd name="T5" fmla="*/ 1 h 11"/>
                  <a:gd name="T6" fmla="*/ 0 w 9"/>
                  <a:gd name="T7" fmla="*/ 1 h 11"/>
                  <a:gd name="T8" fmla="*/ 0 w 9"/>
                  <a:gd name="T9" fmla="*/ 0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0" y="0"/>
                    </a:moveTo>
                    <a:lnTo>
                      <a:pt x="9" y="0"/>
                    </a:lnTo>
                    <a:lnTo>
                      <a:pt x="9" y="10"/>
                    </a:lnTo>
                    <a:lnTo>
                      <a:pt x="0" y="11"/>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0" name="Freeform 194"/>
              <p:cNvSpPr>
                <a:spLocks/>
              </p:cNvSpPr>
              <p:nvPr/>
            </p:nvSpPr>
            <p:spPr bwMode="auto">
              <a:xfrm>
                <a:off x="6338" y="1165"/>
                <a:ext cx="12" cy="9"/>
              </a:xfrm>
              <a:custGeom>
                <a:avLst/>
                <a:gdLst>
                  <a:gd name="T0" fmla="*/ 1 w 24"/>
                  <a:gd name="T1" fmla="*/ 0 h 19"/>
                  <a:gd name="T2" fmla="*/ 0 w 24"/>
                  <a:gd name="T3" fmla="*/ 0 h 19"/>
                  <a:gd name="T4" fmla="*/ 0 w 24"/>
                  <a:gd name="T5" fmla="*/ 0 h 19"/>
                  <a:gd name="T6" fmla="*/ 1 w 24"/>
                  <a:gd name="T7" fmla="*/ 0 h 19"/>
                  <a:gd name="T8" fmla="*/ 1 w 24"/>
                  <a:gd name="T9" fmla="*/ 0 h 19"/>
                  <a:gd name="T10" fmla="*/ 0 60000 65536"/>
                  <a:gd name="T11" fmla="*/ 0 60000 65536"/>
                  <a:gd name="T12" fmla="*/ 0 60000 65536"/>
                  <a:gd name="T13" fmla="*/ 0 60000 65536"/>
                  <a:gd name="T14" fmla="*/ 0 60000 65536"/>
                  <a:gd name="T15" fmla="*/ 0 w 24"/>
                  <a:gd name="T16" fmla="*/ 0 h 19"/>
                  <a:gd name="T17" fmla="*/ 24 w 24"/>
                  <a:gd name="T18" fmla="*/ 19 h 19"/>
                </a:gdLst>
                <a:ahLst/>
                <a:cxnLst>
                  <a:cxn ang="T10">
                    <a:pos x="T0" y="T1"/>
                  </a:cxn>
                  <a:cxn ang="T11">
                    <a:pos x="T2" y="T3"/>
                  </a:cxn>
                  <a:cxn ang="T12">
                    <a:pos x="T4" y="T5"/>
                  </a:cxn>
                  <a:cxn ang="T13">
                    <a:pos x="T6" y="T7"/>
                  </a:cxn>
                  <a:cxn ang="T14">
                    <a:pos x="T8" y="T9"/>
                  </a:cxn>
                </a:cxnLst>
                <a:rect l="T15" t="T16" r="T17" b="T18"/>
                <a:pathLst>
                  <a:path w="24" h="19">
                    <a:moveTo>
                      <a:pt x="23" y="5"/>
                    </a:moveTo>
                    <a:lnTo>
                      <a:pt x="0" y="0"/>
                    </a:lnTo>
                    <a:lnTo>
                      <a:pt x="0" y="19"/>
                    </a:lnTo>
                    <a:lnTo>
                      <a:pt x="24" y="14"/>
                    </a:lnTo>
                    <a:lnTo>
                      <a:pt x="2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71" name="Freeform 195"/>
              <p:cNvSpPr>
                <a:spLocks/>
              </p:cNvSpPr>
              <p:nvPr/>
            </p:nvSpPr>
            <p:spPr bwMode="auto">
              <a:xfrm>
                <a:off x="6338" y="1165"/>
                <a:ext cx="12" cy="9"/>
              </a:xfrm>
              <a:custGeom>
                <a:avLst/>
                <a:gdLst>
                  <a:gd name="T0" fmla="*/ 1 w 24"/>
                  <a:gd name="T1" fmla="*/ 0 h 19"/>
                  <a:gd name="T2" fmla="*/ 0 w 24"/>
                  <a:gd name="T3" fmla="*/ 0 h 19"/>
                  <a:gd name="T4" fmla="*/ 0 w 24"/>
                  <a:gd name="T5" fmla="*/ 0 h 19"/>
                  <a:gd name="T6" fmla="*/ 1 w 24"/>
                  <a:gd name="T7" fmla="*/ 0 h 19"/>
                  <a:gd name="T8" fmla="*/ 1 w 24"/>
                  <a:gd name="T9" fmla="*/ 0 h 19"/>
                  <a:gd name="T10" fmla="*/ 0 60000 65536"/>
                  <a:gd name="T11" fmla="*/ 0 60000 65536"/>
                  <a:gd name="T12" fmla="*/ 0 60000 65536"/>
                  <a:gd name="T13" fmla="*/ 0 60000 65536"/>
                  <a:gd name="T14" fmla="*/ 0 60000 65536"/>
                  <a:gd name="T15" fmla="*/ 0 w 24"/>
                  <a:gd name="T16" fmla="*/ 0 h 19"/>
                  <a:gd name="T17" fmla="*/ 24 w 24"/>
                  <a:gd name="T18" fmla="*/ 19 h 19"/>
                </a:gdLst>
                <a:ahLst/>
                <a:cxnLst>
                  <a:cxn ang="T10">
                    <a:pos x="T0" y="T1"/>
                  </a:cxn>
                  <a:cxn ang="T11">
                    <a:pos x="T2" y="T3"/>
                  </a:cxn>
                  <a:cxn ang="T12">
                    <a:pos x="T4" y="T5"/>
                  </a:cxn>
                  <a:cxn ang="T13">
                    <a:pos x="T6" y="T7"/>
                  </a:cxn>
                  <a:cxn ang="T14">
                    <a:pos x="T8" y="T9"/>
                  </a:cxn>
                </a:cxnLst>
                <a:rect l="T15" t="T16" r="T17" b="T18"/>
                <a:pathLst>
                  <a:path w="24" h="19">
                    <a:moveTo>
                      <a:pt x="23" y="5"/>
                    </a:moveTo>
                    <a:lnTo>
                      <a:pt x="0" y="0"/>
                    </a:lnTo>
                    <a:lnTo>
                      <a:pt x="0" y="19"/>
                    </a:lnTo>
                    <a:lnTo>
                      <a:pt x="24" y="14"/>
                    </a:lnTo>
                    <a:lnTo>
                      <a:pt x="23" y="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2" name="Freeform 196"/>
              <p:cNvSpPr>
                <a:spLocks/>
              </p:cNvSpPr>
              <p:nvPr/>
            </p:nvSpPr>
            <p:spPr bwMode="auto">
              <a:xfrm>
                <a:off x="6356" y="1164"/>
                <a:ext cx="12" cy="10"/>
              </a:xfrm>
              <a:custGeom>
                <a:avLst/>
                <a:gdLst>
                  <a:gd name="T0" fmla="*/ 1 w 24"/>
                  <a:gd name="T1" fmla="*/ 1 h 19"/>
                  <a:gd name="T2" fmla="*/ 1 w 24"/>
                  <a:gd name="T3" fmla="*/ 0 h 19"/>
                  <a:gd name="T4" fmla="*/ 1 w 24"/>
                  <a:gd name="T5" fmla="*/ 1 h 19"/>
                  <a:gd name="T6" fmla="*/ 0 w 24"/>
                  <a:gd name="T7" fmla="*/ 1 h 19"/>
                  <a:gd name="T8" fmla="*/ 1 w 24"/>
                  <a:gd name="T9" fmla="*/ 1 h 19"/>
                  <a:gd name="T10" fmla="*/ 0 60000 65536"/>
                  <a:gd name="T11" fmla="*/ 0 60000 65536"/>
                  <a:gd name="T12" fmla="*/ 0 60000 65536"/>
                  <a:gd name="T13" fmla="*/ 0 60000 65536"/>
                  <a:gd name="T14" fmla="*/ 0 60000 65536"/>
                  <a:gd name="T15" fmla="*/ 0 w 24"/>
                  <a:gd name="T16" fmla="*/ 0 h 19"/>
                  <a:gd name="T17" fmla="*/ 24 w 24"/>
                  <a:gd name="T18" fmla="*/ 19 h 19"/>
                </a:gdLst>
                <a:ahLst/>
                <a:cxnLst>
                  <a:cxn ang="T10">
                    <a:pos x="T0" y="T1"/>
                  </a:cxn>
                  <a:cxn ang="T11">
                    <a:pos x="T2" y="T3"/>
                  </a:cxn>
                  <a:cxn ang="T12">
                    <a:pos x="T4" y="T5"/>
                  </a:cxn>
                  <a:cxn ang="T13">
                    <a:pos x="T6" y="T7"/>
                  </a:cxn>
                  <a:cxn ang="T14">
                    <a:pos x="T8" y="T9"/>
                  </a:cxn>
                </a:cxnLst>
                <a:rect l="T15" t="T16" r="T17" b="T18"/>
                <a:pathLst>
                  <a:path w="24" h="19">
                    <a:moveTo>
                      <a:pt x="1" y="6"/>
                    </a:moveTo>
                    <a:lnTo>
                      <a:pt x="22" y="0"/>
                    </a:lnTo>
                    <a:lnTo>
                      <a:pt x="24" y="19"/>
                    </a:lnTo>
                    <a:lnTo>
                      <a:pt x="0" y="16"/>
                    </a:lnTo>
                    <a:lnTo>
                      <a:pt x="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73" name="Freeform 197"/>
              <p:cNvSpPr>
                <a:spLocks/>
              </p:cNvSpPr>
              <p:nvPr/>
            </p:nvSpPr>
            <p:spPr bwMode="auto">
              <a:xfrm>
                <a:off x="6356" y="1164"/>
                <a:ext cx="12" cy="10"/>
              </a:xfrm>
              <a:custGeom>
                <a:avLst/>
                <a:gdLst>
                  <a:gd name="T0" fmla="*/ 1 w 24"/>
                  <a:gd name="T1" fmla="*/ 1 h 19"/>
                  <a:gd name="T2" fmla="*/ 1 w 24"/>
                  <a:gd name="T3" fmla="*/ 0 h 19"/>
                  <a:gd name="T4" fmla="*/ 1 w 24"/>
                  <a:gd name="T5" fmla="*/ 1 h 19"/>
                  <a:gd name="T6" fmla="*/ 0 w 24"/>
                  <a:gd name="T7" fmla="*/ 1 h 19"/>
                  <a:gd name="T8" fmla="*/ 1 w 24"/>
                  <a:gd name="T9" fmla="*/ 1 h 19"/>
                  <a:gd name="T10" fmla="*/ 0 60000 65536"/>
                  <a:gd name="T11" fmla="*/ 0 60000 65536"/>
                  <a:gd name="T12" fmla="*/ 0 60000 65536"/>
                  <a:gd name="T13" fmla="*/ 0 60000 65536"/>
                  <a:gd name="T14" fmla="*/ 0 60000 65536"/>
                  <a:gd name="T15" fmla="*/ 0 w 24"/>
                  <a:gd name="T16" fmla="*/ 0 h 19"/>
                  <a:gd name="T17" fmla="*/ 24 w 24"/>
                  <a:gd name="T18" fmla="*/ 19 h 19"/>
                </a:gdLst>
                <a:ahLst/>
                <a:cxnLst>
                  <a:cxn ang="T10">
                    <a:pos x="T0" y="T1"/>
                  </a:cxn>
                  <a:cxn ang="T11">
                    <a:pos x="T2" y="T3"/>
                  </a:cxn>
                  <a:cxn ang="T12">
                    <a:pos x="T4" y="T5"/>
                  </a:cxn>
                  <a:cxn ang="T13">
                    <a:pos x="T6" y="T7"/>
                  </a:cxn>
                  <a:cxn ang="T14">
                    <a:pos x="T8" y="T9"/>
                  </a:cxn>
                </a:cxnLst>
                <a:rect l="T15" t="T16" r="T17" b="T18"/>
                <a:pathLst>
                  <a:path w="24" h="19">
                    <a:moveTo>
                      <a:pt x="1" y="6"/>
                    </a:moveTo>
                    <a:lnTo>
                      <a:pt x="22" y="0"/>
                    </a:lnTo>
                    <a:lnTo>
                      <a:pt x="24" y="19"/>
                    </a:lnTo>
                    <a:lnTo>
                      <a:pt x="0" y="16"/>
                    </a:lnTo>
                    <a:lnTo>
                      <a:pt x="1" y="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4" name="Freeform 198"/>
              <p:cNvSpPr>
                <a:spLocks/>
              </p:cNvSpPr>
              <p:nvPr/>
            </p:nvSpPr>
            <p:spPr bwMode="auto">
              <a:xfrm>
                <a:off x="6327" y="1108"/>
                <a:ext cx="52" cy="58"/>
              </a:xfrm>
              <a:custGeom>
                <a:avLst/>
                <a:gdLst>
                  <a:gd name="T0" fmla="*/ 1 w 103"/>
                  <a:gd name="T1" fmla="*/ 0 h 115"/>
                  <a:gd name="T2" fmla="*/ 1 w 103"/>
                  <a:gd name="T3" fmla="*/ 1 h 115"/>
                  <a:gd name="T4" fmla="*/ 1 w 103"/>
                  <a:gd name="T5" fmla="*/ 1 h 115"/>
                  <a:gd name="T6" fmla="*/ 1 w 103"/>
                  <a:gd name="T7" fmla="*/ 1 h 115"/>
                  <a:gd name="T8" fmla="*/ 1 w 103"/>
                  <a:gd name="T9" fmla="*/ 1 h 115"/>
                  <a:gd name="T10" fmla="*/ 1 w 103"/>
                  <a:gd name="T11" fmla="*/ 1 h 115"/>
                  <a:gd name="T12" fmla="*/ 1 w 103"/>
                  <a:gd name="T13" fmla="*/ 1 h 115"/>
                  <a:gd name="T14" fmla="*/ 1 w 103"/>
                  <a:gd name="T15" fmla="*/ 1 h 115"/>
                  <a:gd name="T16" fmla="*/ 1 w 103"/>
                  <a:gd name="T17" fmla="*/ 1 h 115"/>
                  <a:gd name="T18" fmla="*/ 1 w 103"/>
                  <a:gd name="T19" fmla="*/ 1 h 115"/>
                  <a:gd name="T20" fmla="*/ 1 w 103"/>
                  <a:gd name="T21" fmla="*/ 1 h 115"/>
                  <a:gd name="T22" fmla="*/ 1 w 103"/>
                  <a:gd name="T23" fmla="*/ 1 h 115"/>
                  <a:gd name="T24" fmla="*/ 1 w 103"/>
                  <a:gd name="T25" fmla="*/ 1 h 115"/>
                  <a:gd name="T26" fmla="*/ 1 w 103"/>
                  <a:gd name="T27" fmla="*/ 1 h 115"/>
                  <a:gd name="T28" fmla="*/ 1 w 103"/>
                  <a:gd name="T29" fmla="*/ 1 h 115"/>
                  <a:gd name="T30" fmla="*/ 1 w 103"/>
                  <a:gd name="T31" fmla="*/ 1 h 115"/>
                  <a:gd name="T32" fmla="*/ 1 w 103"/>
                  <a:gd name="T33" fmla="*/ 1 h 115"/>
                  <a:gd name="T34" fmla="*/ 1 w 103"/>
                  <a:gd name="T35" fmla="*/ 1 h 115"/>
                  <a:gd name="T36" fmla="*/ 1 w 103"/>
                  <a:gd name="T37" fmla="*/ 1 h 115"/>
                  <a:gd name="T38" fmla="*/ 1 w 103"/>
                  <a:gd name="T39" fmla="*/ 1 h 115"/>
                  <a:gd name="T40" fmla="*/ 1 w 103"/>
                  <a:gd name="T41" fmla="*/ 1 h 115"/>
                  <a:gd name="T42" fmla="*/ 1 w 103"/>
                  <a:gd name="T43" fmla="*/ 1 h 115"/>
                  <a:gd name="T44" fmla="*/ 1 w 103"/>
                  <a:gd name="T45" fmla="*/ 1 h 115"/>
                  <a:gd name="T46" fmla="*/ 1 w 103"/>
                  <a:gd name="T47" fmla="*/ 1 h 115"/>
                  <a:gd name="T48" fmla="*/ 0 w 103"/>
                  <a:gd name="T49" fmla="*/ 1 h 115"/>
                  <a:gd name="T50" fmla="*/ 1 w 103"/>
                  <a:gd name="T51" fmla="*/ 1 h 115"/>
                  <a:gd name="T52" fmla="*/ 1 w 103"/>
                  <a:gd name="T53" fmla="*/ 1 h 115"/>
                  <a:gd name="T54" fmla="*/ 1 w 103"/>
                  <a:gd name="T55" fmla="*/ 1 h 115"/>
                  <a:gd name="T56" fmla="*/ 1 w 103"/>
                  <a:gd name="T57" fmla="*/ 1 h 115"/>
                  <a:gd name="T58" fmla="*/ 1 w 103"/>
                  <a:gd name="T59" fmla="*/ 1 h 115"/>
                  <a:gd name="T60" fmla="*/ 1 w 103"/>
                  <a:gd name="T61" fmla="*/ 1 h 115"/>
                  <a:gd name="T62" fmla="*/ 1 w 103"/>
                  <a:gd name="T63" fmla="*/ 1 h 115"/>
                  <a:gd name="T64" fmla="*/ 1 w 103"/>
                  <a:gd name="T65" fmla="*/ 0 h 1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15"/>
                  <a:gd name="T101" fmla="*/ 103 w 103"/>
                  <a:gd name="T102" fmla="*/ 115 h 1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15">
                    <a:moveTo>
                      <a:pt x="52" y="0"/>
                    </a:moveTo>
                    <a:lnTo>
                      <a:pt x="61" y="2"/>
                    </a:lnTo>
                    <a:lnTo>
                      <a:pt x="71" y="5"/>
                    </a:lnTo>
                    <a:lnTo>
                      <a:pt x="79" y="11"/>
                    </a:lnTo>
                    <a:lnTo>
                      <a:pt x="88" y="18"/>
                    </a:lnTo>
                    <a:lnTo>
                      <a:pt x="94" y="26"/>
                    </a:lnTo>
                    <a:lnTo>
                      <a:pt x="98" y="36"/>
                    </a:lnTo>
                    <a:lnTo>
                      <a:pt x="102" y="47"/>
                    </a:lnTo>
                    <a:lnTo>
                      <a:pt x="103" y="58"/>
                    </a:lnTo>
                    <a:lnTo>
                      <a:pt x="102" y="70"/>
                    </a:lnTo>
                    <a:lnTo>
                      <a:pt x="98" y="81"/>
                    </a:lnTo>
                    <a:lnTo>
                      <a:pt x="94" y="90"/>
                    </a:lnTo>
                    <a:lnTo>
                      <a:pt x="88" y="99"/>
                    </a:lnTo>
                    <a:lnTo>
                      <a:pt x="79" y="105"/>
                    </a:lnTo>
                    <a:lnTo>
                      <a:pt x="71" y="110"/>
                    </a:lnTo>
                    <a:lnTo>
                      <a:pt x="61" y="114"/>
                    </a:lnTo>
                    <a:lnTo>
                      <a:pt x="52" y="115"/>
                    </a:lnTo>
                    <a:lnTo>
                      <a:pt x="41" y="114"/>
                    </a:lnTo>
                    <a:lnTo>
                      <a:pt x="31" y="110"/>
                    </a:lnTo>
                    <a:lnTo>
                      <a:pt x="23" y="105"/>
                    </a:lnTo>
                    <a:lnTo>
                      <a:pt x="14" y="99"/>
                    </a:lnTo>
                    <a:lnTo>
                      <a:pt x="8" y="90"/>
                    </a:lnTo>
                    <a:lnTo>
                      <a:pt x="4" y="81"/>
                    </a:lnTo>
                    <a:lnTo>
                      <a:pt x="1" y="70"/>
                    </a:lnTo>
                    <a:lnTo>
                      <a:pt x="0" y="58"/>
                    </a:lnTo>
                    <a:lnTo>
                      <a:pt x="1" y="47"/>
                    </a:lnTo>
                    <a:lnTo>
                      <a:pt x="4" y="36"/>
                    </a:lnTo>
                    <a:lnTo>
                      <a:pt x="8" y="26"/>
                    </a:lnTo>
                    <a:lnTo>
                      <a:pt x="16" y="18"/>
                    </a:lnTo>
                    <a:lnTo>
                      <a:pt x="23" y="11"/>
                    </a:lnTo>
                    <a:lnTo>
                      <a:pt x="31" y="5"/>
                    </a:lnTo>
                    <a:lnTo>
                      <a:pt x="41" y="2"/>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75" name="Freeform 199"/>
              <p:cNvSpPr>
                <a:spLocks/>
              </p:cNvSpPr>
              <p:nvPr/>
            </p:nvSpPr>
            <p:spPr bwMode="auto">
              <a:xfrm>
                <a:off x="6327" y="1108"/>
                <a:ext cx="52" cy="58"/>
              </a:xfrm>
              <a:custGeom>
                <a:avLst/>
                <a:gdLst>
                  <a:gd name="T0" fmla="*/ 1 w 103"/>
                  <a:gd name="T1" fmla="*/ 0 h 115"/>
                  <a:gd name="T2" fmla="*/ 1 w 103"/>
                  <a:gd name="T3" fmla="*/ 0 h 115"/>
                  <a:gd name="T4" fmla="*/ 1 w 103"/>
                  <a:gd name="T5" fmla="*/ 1 h 115"/>
                  <a:gd name="T6" fmla="*/ 1 w 103"/>
                  <a:gd name="T7" fmla="*/ 1 h 115"/>
                  <a:gd name="T8" fmla="*/ 1 w 103"/>
                  <a:gd name="T9" fmla="*/ 1 h 115"/>
                  <a:gd name="T10" fmla="*/ 1 w 103"/>
                  <a:gd name="T11" fmla="*/ 1 h 115"/>
                  <a:gd name="T12" fmla="*/ 1 w 103"/>
                  <a:gd name="T13" fmla="*/ 1 h 115"/>
                  <a:gd name="T14" fmla="*/ 1 w 103"/>
                  <a:gd name="T15" fmla="*/ 1 h 115"/>
                  <a:gd name="T16" fmla="*/ 1 w 103"/>
                  <a:gd name="T17" fmla="*/ 1 h 115"/>
                  <a:gd name="T18" fmla="*/ 1 w 103"/>
                  <a:gd name="T19" fmla="*/ 1 h 115"/>
                  <a:gd name="T20" fmla="*/ 1 w 103"/>
                  <a:gd name="T21" fmla="*/ 1 h 115"/>
                  <a:gd name="T22" fmla="*/ 1 w 103"/>
                  <a:gd name="T23" fmla="*/ 1 h 115"/>
                  <a:gd name="T24" fmla="*/ 1 w 103"/>
                  <a:gd name="T25" fmla="*/ 1 h 115"/>
                  <a:gd name="T26" fmla="*/ 1 w 103"/>
                  <a:gd name="T27" fmla="*/ 1 h 115"/>
                  <a:gd name="T28" fmla="*/ 1 w 103"/>
                  <a:gd name="T29" fmla="*/ 1 h 115"/>
                  <a:gd name="T30" fmla="*/ 1 w 103"/>
                  <a:gd name="T31" fmla="*/ 1 h 115"/>
                  <a:gd name="T32" fmla="*/ 1 w 103"/>
                  <a:gd name="T33" fmla="*/ 1 h 115"/>
                  <a:gd name="T34" fmla="*/ 1 w 103"/>
                  <a:gd name="T35" fmla="*/ 1 h 115"/>
                  <a:gd name="T36" fmla="*/ 1 w 103"/>
                  <a:gd name="T37" fmla="*/ 1 h 115"/>
                  <a:gd name="T38" fmla="*/ 1 w 103"/>
                  <a:gd name="T39" fmla="*/ 1 h 115"/>
                  <a:gd name="T40" fmla="*/ 1 w 103"/>
                  <a:gd name="T41" fmla="*/ 1 h 115"/>
                  <a:gd name="T42" fmla="*/ 1 w 103"/>
                  <a:gd name="T43" fmla="*/ 1 h 115"/>
                  <a:gd name="T44" fmla="*/ 1 w 103"/>
                  <a:gd name="T45" fmla="*/ 1 h 115"/>
                  <a:gd name="T46" fmla="*/ 1 w 103"/>
                  <a:gd name="T47" fmla="*/ 1 h 115"/>
                  <a:gd name="T48" fmla="*/ 1 w 103"/>
                  <a:gd name="T49" fmla="*/ 1 h 115"/>
                  <a:gd name="T50" fmla="*/ 1 w 103"/>
                  <a:gd name="T51" fmla="*/ 1 h 115"/>
                  <a:gd name="T52" fmla="*/ 1 w 103"/>
                  <a:gd name="T53" fmla="*/ 1 h 115"/>
                  <a:gd name="T54" fmla="*/ 0 w 103"/>
                  <a:gd name="T55" fmla="*/ 1 h 115"/>
                  <a:gd name="T56" fmla="*/ 0 w 103"/>
                  <a:gd name="T57" fmla="*/ 1 h 115"/>
                  <a:gd name="T58" fmla="*/ 1 w 103"/>
                  <a:gd name="T59" fmla="*/ 1 h 115"/>
                  <a:gd name="T60" fmla="*/ 1 w 103"/>
                  <a:gd name="T61" fmla="*/ 1 h 115"/>
                  <a:gd name="T62" fmla="*/ 1 w 103"/>
                  <a:gd name="T63" fmla="*/ 1 h 115"/>
                  <a:gd name="T64" fmla="*/ 1 w 103"/>
                  <a:gd name="T65" fmla="*/ 1 h 115"/>
                  <a:gd name="T66" fmla="*/ 1 w 103"/>
                  <a:gd name="T67" fmla="*/ 1 h 115"/>
                  <a:gd name="T68" fmla="*/ 1 w 103"/>
                  <a:gd name="T69" fmla="*/ 1 h 115"/>
                  <a:gd name="T70" fmla="*/ 1 w 103"/>
                  <a:gd name="T71" fmla="*/ 1 h 115"/>
                  <a:gd name="T72" fmla="*/ 1 w 103"/>
                  <a:gd name="T73" fmla="*/ 0 h 1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115"/>
                  <a:gd name="T113" fmla="*/ 103 w 103"/>
                  <a:gd name="T114" fmla="*/ 115 h 1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115">
                    <a:moveTo>
                      <a:pt x="52" y="0"/>
                    </a:moveTo>
                    <a:lnTo>
                      <a:pt x="52" y="0"/>
                    </a:lnTo>
                    <a:lnTo>
                      <a:pt x="61" y="2"/>
                    </a:lnTo>
                    <a:lnTo>
                      <a:pt x="71" y="5"/>
                    </a:lnTo>
                    <a:lnTo>
                      <a:pt x="79" y="11"/>
                    </a:lnTo>
                    <a:lnTo>
                      <a:pt x="88" y="18"/>
                    </a:lnTo>
                    <a:lnTo>
                      <a:pt x="94" y="26"/>
                    </a:lnTo>
                    <a:lnTo>
                      <a:pt x="98" y="36"/>
                    </a:lnTo>
                    <a:lnTo>
                      <a:pt x="102" y="47"/>
                    </a:lnTo>
                    <a:lnTo>
                      <a:pt x="103" y="58"/>
                    </a:lnTo>
                    <a:lnTo>
                      <a:pt x="102" y="70"/>
                    </a:lnTo>
                    <a:lnTo>
                      <a:pt x="98" y="81"/>
                    </a:lnTo>
                    <a:lnTo>
                      <a:pt x="94" y="90"/>
                    </a:lnTo>
                    <a:lnTo>
                      <a:pt x="88" y="99"/>
                    </a:lnTo>
                    <a:lnTo>
                      <a:pt x="79" y="105"/>
                    </a:lnTo>
                    <a:lnTo>
                      <a:pt x="71" y="110"/>
                    </a:lnTo>
                    <a:lnTo>
                      <a:pt x="61" y="114"/>
                    </a:lnTo>
                    <a:lnTo>
                      <a:pt x="52" y="115"/>
                    </a:lnTo>
                    <a:lnTo>
                      <a:pt x="41" y="114"/>
                    </a:lnTo>
                    <a:lnTo>
                      <a:pt x="31" y="110"/>
                    </a:lnTo>
                    <a:lnTo>
                      <a:pt x="23" y="105"/>
                    </a:lnTo>
                    <a:lnTo>
                      <a:pt x="14" y="99"/>
                    </a:lnTo>
                    <a:lnTo>
                      <a:pt x="8" y="90"/>
                    </a:lnTo>
                    <a:lnTo>
                      <a:pt x="4" y="81"/>
                    </a:lnTo>
                    <a:lnTo>
                      <a:pt x="1" y="70"/>
                    </a:lnTo>
                    <a:lnTo>
                      <a:pt x="0" y="58"/>
                    </a:lnTo>
                    <a:lnTo>
                      <a:pt x="1" y="47"/>
                    </a:lnTo>
                    <a:lnTo>
                      <a:pt x="4" y="36"/>
                    </a:lnTo>
                    <a:lnTo>
                      <a:pt x="8" y="26"/>
                    </a:lnTo>
                    <a:lnTo>
                      <a:pt x="16" y="18"/>
                    </a:lnTo>
                    <a:lnTo>
                      <a:pt x="23" y="11"/>
                    </a:lnTo>
                    <a:lnTo>
                      <a:pt x="31" y="5"/>
                    </a:lnTo>
                    <a:lnTo>
                      <a:pt x="41" y="2"/>
                    </a:lnTo>
                    <a:lnTo>
                      <a:pt x="5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6" name="Freeform 200"/>
              <p:cNvSpPr>
                <a:spLocks/>
              </p:cNvSpPr>
              <p:nvPr/>
            </p:nvSpPr>
            <p:spPr bwMode="auto">
              <a:xfrm>
                <a:off x="6324" y="1130"/>
                <a:ext cx="4" cy="11"/>
              </a:xfrm>
              <a:custGeom>
                <a:avLst/>
                <a:gdLst>
                  <a:gd name="T0" fmla="*/ 1 w 7"/>
                  <a:gd name="T1" fmla="*/ 0 h 21"/>
                  <a:gd name="T2" fmla="*/ 1 w 7"/>
                  <a:gd name="T3" fmla="*/ 0 h 21"/>
                  <a:gd name="T4" fmla="*/ 1 w 7"/>
                  <a:gd name="T5" fmla="*/ 1 h 21"/>
                  <a:gd name="T6" fmla="*/ 0 w 7"/>
                  <a:gd name="T7" fmla="*/ 1 h 21"/>
                  <a:gd name="T8" fmla="*/ 0 w 7"/>
                  <a:gd name="T9" fmla="*/ 1 h 21"/>
                  <a:gd name="T10" fmla="*/ 1 w 7"/>
                  <a:gd name="T11" fmla="*/ 1 h 21"/>
                  <a:gd name="T12" fmla="*/ 0 60000 65536"/>
                  <a:gd name="T13" fmla="*/ 0 60000 65536"/>
                  <a:gd name="T14" fmla="*/ 0 60000 65536"/>
                  <a:gd name="T15" fmla="*/ 0 60000 65536"/>
                  <a:gd name="T16" fmla="*/ 0 60000 65536"/>
                  <a:gd name="T17" fmla="*/ 0 60000 65536"/>
                  <a:gd name="T18" fmla="*/ 0 w 7"/>
                  <a:gd name="T19" fmla="*/ 0 h 21"/>
                  <a:gd name="T20" fmla="*/ 7 w 7"/>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7" h="21">
                    <a:moveTo>
                      <a:pt x="7" y="0"/>
                    </a:moveTo>
                    <a:lnTo>
                      <a:pt x="7" y="0"/>
                    </a:lnTo>
                    <a:lnTo>
                      <a:pt x="2" y="2"/>
                    </a:lnTo>
                    <a:lnTo>
                      <a:pt x="0" y="8"/>
                    </a:lnTo>
                    <a:lnTo>
                      <a:pt x="0" y="16"/>
                    </a:lnTo>
                    <a:lnTo>
                      <a:pt x="6" y="2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7" name="Freeform 201"/>
              <p:cNvSpPr>
                <a:spLocks/>
              </p:cNvSpPr>
              <p:nvPr/>
            </p:nvSpPr>
            <p:spPr bwMode="auto">
              <a:xfrm>
                <a:off x="6378" y="1131"/>
                <a:ext cx="4" cy="10"/>
              </a:xfrm>
              <a:custGeom>
                <a:avLst/>
                <a:gdLst>
                  <a:gd name="T0" fmla="*/ 0 w 7"/>
                  <a:gd name="T1" fmla="*/ 0 h 20"/>
                  <a:gd name="T2" fmla="*/ 0 w 7"/>
                  <a:gd name="T3" fmla="*/ 0 h 20"/>
                  <a:gd name="T4" fmla="*/ 1 w 7"/>
                  <a:gd name="T5" fmla="*/ 1 h 20"/>
                  <a:gd name="T6" fmla="*/ 1 w 7"/>
                  <a:gd name="T7" fmla="*/ 1 h 20"/>
                  <a:gd name="T8" fmla="*/ 1 w 7"/>
                  <a:gd name="T9" fmla="*/ 1 h 20"/>
                  <a:gd name="T10" fmla="*/ 0 w 7"/>
                  <a:gd name="T11" fmla="*/ 1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0" y="0"/>
                    </a:moveTo>
                    <a:lnTo>
                      <a:pt x="0" y="0"/>
                    </a:lnTo>
                    <a:lnTo>
                      <a:pt x="5" y="2"/>
                    </a:lnTo>
                    <a:lnTo>
                      <a:pt x="7" y="7"/>
                    </a:lnTo>
                    <a:lnTo>
                      <a:pt x="6" y="15"/>
                    </a:lnTo>
                    <a:lnTo>
                      <a:pt x="0" y="2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8" name="Freeform 202"/>
              <p:cNvSpPr>
                <a:spLocks/>
              </p:cNvSpPr>
              <p:nvPr/>
            </p:nvSpPr>
            <p:spPr bwMode="auto">
              <a:xfrm>
                <a:off x="6345" y="1148"/>
                <a:ext cx="17" cy="7"/>
              </a:xfrm>
              <a:custGeom>
                <a:avLst/>
                <a:gdLst>
                  <a:gd name="T0" fmla="*/ 0 w 33"/>
                  <a:gd name="T1" fmla="*/ 0 h 14"/>
                  <a:gd name="T2" fmla="*/ 0 w 33"/>
                  <a:gd name="T3" fmla="*/ 0 h 14"/>
                  <a:gd name="T4" fmla="*/ 1 w 33"/>
                  <a:gd name="T5" fmla="*/ 1 h 14"/>
                  <a:gd name="T6" fmla="*/ 1 w 33"/>
                  <a:gd name="T7" fmla="*/ 1 h 14"/>
                  <a:gd name="T8" fmla="*/ 1 w 33"/>
                  <a:gd name="T9" fmla="*/ 1 h 14"/>
                  <a:gd name="T10" fmla="*/ 1 w 33"/>
                  <a:gd name="T11" fmla="*/ 1 h 14"/>
                  <a:gd name="T12" fmla="*/ 0 60000 65536"/>
                  <a:gd name="T13" fmla="*/ 0 60000 65536"/>
                  <a:gd name="T14" fmla="*/ 0 60000 65536"/>
                  <a:gd name="T15" fmla="*/ 0 60000 65536"/>
                  <a:gd name="T16" fmla="*/ 0 60000 65536"/>
                  <a:gd name="T17" fmla="*/ 0 60000 65536"/>
                  <a:gd name="T18" fmla="*/ 0 w 33"/>
                  <a:gd name="T19" fmla="*/ 0 h 14"/>
                  <a:gd name="T20" fmla="*/ 33 w 3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 h="14">
                    <a:moveTo>
                      <a:pt x="0" y="0"/>
                    </a:moveTo>
                    <a:lnTo>
                      <a:pt x="0" y="0"/>
                    </a:lnTo>
                    <a:lnTo>
                      <a:pt x="8" y="10"/>
                    </a:lnTo>
                    <a:lnTo>
                      <a:pt x="17" y="14"/>
                    </a:lnTo>
                    <a:lnTo>
                      <a:pt x="25" y="10"/>
                    </a:lnTo>
                    <a:lnTo>
                      <a:pt x="33" y="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79" name="Freeform 203"/>
              <p:cNvSpPr>
                <a:spLocks/>
              </p:cNvSpPr>
              <p:nvPr/>
            </p:nvSpPr>
            <p:spPr bwMode="auto">
              <a:xfrm>
                <a:off x="6345" y="1130"/>
                <a:ext cx="3" cy="5"/>
              </a:xfrm>
              <a:custGeom>
                <a:avLst/>
                <a:gdLst>
                  <a:gd name="T0" fmla="*/ 1 w 6"/>
                  <a:gd name="T1" fmla="*/ 0 h 10"/>
                  <a:gd name="T2" fmla="*/ 1 w 6"/>
                  <a:gd name="T3" fmla="*/ 0 h 10"/>
                  <a:gd name="T4" fmla="*/ 1 w 6"/>
                  <a:gd name="T5" fmla="*/ 1 h 10"/>
                  <a:gd name="T6" fmla="*/ 1 w 6"/>
                  <a:gd name="T7" fmla="*/ 1 h 10"/>
                  <a:gd name="T8" fmla="*/ 1 w 6"/>
                  <a:gd name="T9" fmla="*/ 1 h 10"/>
                  <a:gd name="T10" fmla="*/ 1 w 6"/>
                  <a:gd name="T11" fmla="*/ 1 h 10"/>
                  <a:gd name="T12" fmla="*/ 1 w 6"/>
                  <a:gd name="T13" fmla="*/ 1 h 10"/>
                  <a:gd name="T14" fmla="*/ 1 w 6"/>
                  <a:gd name="T15" fmla="*/ 1 h 10"/>
                  <a:gd name="T16" fmla="*/ 1 w 6"/>
                  <a:gd name="T17" fmla="*/ 1 h 10"/>
                  <a:gd name="T18" fmla="*/ 1 w 6"/>
                  <a:gd name="T19" fmla="*/ 1 h 10"/>
                  <a:gd name="T20" fmla="*/ 1 w 6"/>
                  <a:gd name="T21" fmla="*/ 1 h 10"/>
                  <a:gd name="T22" fmla="*/ 0 w 6"/>
                  <a:gd name="T23" fmla="*/ 1 h 10"/>
                  <a:gd name="T24" fmla="*/ 0 w 6"/>
                  <a:gd name="T25" fmla="*/ 1 h 10"/>
                  <a:gd name="T26" fmla="*/ 0 w 6"/>
                  <a:gd name="T27" fmla="*/ 1 h 10"/>
                  <a:gd name="T28" fmla="*/ 1 w 6"/>
                  <a:gd name="T29" fmla="*/ 1 h 10"/>
                  <a:gd name="T30" fmla="*/ 1 w 6"/>
                  <a:gd name="T31" fmla="*/ 0 h 10"/>
                  <a:gd name="T32" fmla="*/ 1 w 6"/>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0"/>
                  <a:gd name="T53" fmla="*/ 6 w 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0">
                    <a:moveTo>
                      <a:pt x="3" y="0"/>
                    </a:moveTo>
                    <a:lnTo>
                      <a:pt x="5" y="0"/>
                    </a:lnTo>
                    <a:lnTo>
                      <a:pt x="5" y="2"/>
                    </a:lnTo>
                    <a:lnTo>
                      <a:pt x="6" y="3"/>
                    </a:lnTo>
                    <a:lnTo>
                      <a:pt x="6" y="5"/>
                    </a:lnTo>
                    <a:lnTo>
                      <a:pt x="6" y="7"/>
                    </a:lnTo>
                    <a:lnTo>
                      <a:pt x="5" y="9"/>
                    </a:lnTo>
                    <a:lnTo>
                      <a:pt x="3" y="10"/>
                    </a:lnTo>
                    <a:lnTo>
                      <a:pt x="2" y="10"/>
                    </a:lnTo>
                    <a:lnTo>
                      <a:pt x="1" y="10"/>
                    </a:lnTo>
                    <a:lnTo>
                      <a:pt x="1" y="9"/>
                    </a:lnTo>
                    <a:lnTo>
                      <a:pt x="0" y="7"/>
                    </a:lnTo>
                    <a:lnTo>
                      <a:pt x="0" y="5"/>
                    </a:lnTo>
                    <a:lnTo>
                      <a:pt x="0" y="3"/>
                    </a:lnTo>
                    <a:lnTo>
                      <a:pt x="1" y="2"/>
                    </a:lnTo>
                    <a:lnTo>
                      <a:pt x="2"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80" name="Freeform 204"/>
              <p:cNvSpPr>
                <a:spLocks/>
              </p:cNvSpPr>
              <p:nvPr/>
            </p:nvSpPr>
            <p:spPr bwMode="auto">
              <a:xfrm>
                <a:off x="6345" y="1130"/>
                <a:ext cx="3" cy="5"/>
              </a:xfrm>
              <a:custGeom>
                <a:avLst/>
                <a:gdLst>
                  <a:gd name="T0" fmla="*/ 1 w 6"/>
                  <a:gd name="T1" fmla="*/ 0 h 10"/>
                  <a:gd name="T2" fmla="*/ 1 w 6"/>
                  <a:gd name="T3" fmla="*/ 0 h 10"/>
                  <a:gd name="T4" fmla="*/ 1 w 6"/>
                  <a:gd name="T5" fmla="*/ 0 h 10"/>
                  <a:gd name="T6" fmla="*/ 1 w 6"/>
                  <a:gd name="T7" fmla="*/ 1 h 10"/>
                  <a:gd name="T8" fmla="*/ 1 w 6"/>
                  <a:gd name="T9" fmla="*/ 1 h 10"/>
                  <a:gd name="T10" fmla="*/ 1 w 6"/>
                  <a:gd name="T11" fmla="*/ 1 h 10"/>
                  <a:gd name="T12" fmla="*/ 1 w 6"/>
                  <a:gd name="T13" fmla="*/ 1 h 10"/>
                  <a:gd name="T14" fmla="*/ 1 w 6"/>
                  <a:gd name="T15" fmla="*/ 1 h 10"/>
                  <a:gd name="T16" fmla="*/ 1 w 6"/>
                  <a:gd name="T17" fmla="*/ 1 h 10"/>
                  <a:gd name="T18" fmla="*/ 1 w 6"/>
                  <a:gd name="T19" fmla="*/ 1 h 10"/>
                  <a:gd name="T20" fmla="*/ 1 w 6"/>
                  <a:gd name="T21" fmla="*/ 1 h 10"/>
                  <a:gd name="T22" fmla="*/ 1 w 6"/>
                  <a:gd name="T23" fmla="*/ 1 h 10"/>
                  <a:gd name="T24" fmla="*/ 1 w 6"/>
                  <a:gd name="T25" fmla="*/ 1 h 10"/>
                  <a:gd name="T26" fmla="*/ 1 w 6"/>
                  <a:gd name="T27" fmla="*/ 1 h 10"/>
                  <a:gd name="T28" fmla="*/ 0 w 6"/>
                  <a:gd name="T29" fmla="*/ 1 h 10"/>
                  <a:gd name="T30" fmla="*/ 0 w 6"/>
                  <a:gd name="T31" fmla="*/ 1 h 10"/>
                  <a:gd name="T32" fmla="*/ 0 w 6"/>
                  <a:gd name="T33" fmla="*/ 1 h 10"/>
                  <a:gd name="T34" fmla="*/ 0 w 6"/>
                  <a:gd name="T35" fmla="*/ 1 h 10"/>
                  <a:gd name="T36" fmla="*/ 1 w 6"/>
                  <a:gd name="T37" fmla="*/ 1 h 10"/>
                  <a:gd name="T38" fmla="*/ 1 w 6"/>
                  <a:gd name="T39" fmla="*/ 0 h 10"/>
                  <a:gd name="T40" fmla="*/ 1 w 6"/>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
                  <a:gd name="T64" fmla="*/ 0 h 10"/>
                  <a:gd name="T65" fmla="*/ 6 w 6"/>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 h="10">
                    <a:moveTo>
                      <a:pt x="3" y="0"/>
                    </a:moveTo>
                    <a:lnTo>
                      <a:pt x="3" y="0"/>
                    </a:lnTo>
                    <a:lnTo>
                      <a:pt x="5" y="0"/>
                    </a:lnTo>
                    <a:lnTo>
                      <a:pt x="5" y="2"/>
                    </a:lnTo>
                    <a:lnTo>
                      <a:pt x="6" y="3"/>
                    </a:lnTo>
                    <a:lnTo>
                      <a:pt x="6" y="5"/>
                    </a:lnTo>
                    <a:lnTo>
                      <a:pt x="6" y="7"/>
                    </a:lnTo>
                    <a:lnTo>
                      <a:pt x="5" y="9"/>
                    </a:lnTo>
                    <a:lnTo>
                      <a:pt x="3" y="10"/>
                    </a:lnTo>
                    <a:lnTo>
                      <a:pt x="2" y="10"/>
                    </a:lnTo>
                    <a:lnTo>
                      <a:pt x="1" y="10"/>
                    </a:lnTo>
                    <a:lnTo>
                      <a:pt x="1" y="9"/>
                    </a:lnTo>
                    <a:lnTo>
                      <a:pt x="0" y="7"/>
                    </a:lnTo>
                    <a:lnTo>
                      <a:pt x="0" y="5"/>
                    </a:lnTo>
                    <a:lnTo>
                      <a:pt x="0" y="3"/>
                    </a:lnTo>
                    <a:lnTo>
                      <a:pt x="1" y="2"/>
                    </a:lnTo>
                    <a:lnTo>
                      <a:pt x="2" y="0"/>
                    </a:lnTo>
                    <a:lnTo>
                      <a:pt x="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81" name="Freeform 205"/>
              <p:cNvSpPr>
                <a:spLocks/>
              </p:cNvSpPr>
              <p:nvPr/>
            </p:nvSpPr>
            <p:spPr bwMode="auto">
              <a:xfrm>
                <a:off x="6359" y="1130"/>
                <a:ext cx="2" cy="6"/>
              </a:xfrm>
              <a:custGeom>
                <a:avLst/>
                <a:gdLst>
                  <a:gd name="T0" fmla="*/ 0 w 5"/>
                  <a:gd name="T1" fmla="*/ 0 h 11"/>
                  <a:gd name="T2" fmla="*/ 0 w 5"/>
                  <a:gd name="T3" fmla="*/ 0 h 11"/>
                  <a:gd name="T4" fmla="*/ 0 w 5"/>
                  <a:gd name="T5" fmla="*/ 1 h 11"/>
                  <a:gd name="T6" fmla="*/ 0 w 5"/>
                  <a:gd name="T7" fmla="*/ 1 h 11"/>
                  <a:gd name="T8" fmla="*/ 0 w 5"/>
                  <a:gd name="T9" fmla="*/ 1 h 11"/>
                  <a:gd name="T10" fmla="*/ 0 w 5"/>
                  <a:gd name="T11" fmla="*/ 1 h 11"/>
                  <a:gd name="T12" fmla="*/ 0 w 5"/>
                  <a:gd name="T13" fmla="*/ 1 h 11"/>
                  <a:gd name="T14" fmla="*/ 0 w 5"/>
                  <a:gd name="T15" fmla="*/ 1 h 11"/>
                  <a:gd name="T16" fmla="*/ 0 w 5"/>
                  <a:gd name="T17" fmla="*/ 1 h 11"/>
                  <a:gd name="T18" fmla="*/ 0 w 5"/>
                  <a:gd name="T19" fmla="*/ 1 h 11"/>
                  <a:gd name="T20" fmla="*/ 0 w 5"/>
                  <a:gd name="T21" fmla="*/ 1 h 11"/>
                  <a:gd name="T22" fmla="*/ 0 w 5"/>
                  <a:gd name="T23" fmla="*/ 1 h 11"/>
                  <a:gd name="T24" fmla="*/ 0 w 5"/>
                  <a:gd name="T25" fmla="*/ 1 h 11"/>
                  <a:gd name="T26" fmla="*/ 0 w 5"/>
                  <a:gd name="T27" fmla="*/ 1 h 11"/>
                  <a:gd name="T28" fmla="*/ 0 w 5"/>
                  <a:gd name="T29" fmla="*/ 1 h 11"/>
                  <a:gd name="T30" fmla="*/ 0 w 5"/>
                  <a:gd name="T31" fmla="*/ 0 h 11"/>
                  <a:gd name="T32" fmla="*/ 0 w 5"/>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1"/>
                  <a:gd name="T53" fmla="*/ 5 w 5"/>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1">
                    <a:moveTo>
                      <a:pt x="3" y="0"/>
                    </a:moveTo>
                    <a:lnTo>
                      <a:pt x="4" y="0"/>
                    </a:lnTo>
                    <a:lnTo>
                      <a:pt x="5" y="1"/>
                    </a:lnTo>
                    <a:lnTo>
                      <a:pt x="5" y="3"/>
                    </a:lnTo>
                    <a:lnTo>
                      <a:pt x="5" y="5"/>
                    </a:lnTo>
                    <a:lnTo>
                      <a:pt x="5" y="6"/>
                    </a:lnTo>
                    <a:lnTo>
                      <a:pt x="4" y="8"/>
                    </a:lnTo>
                    <a:lnTo>
                      <a:pt x="4" y="10"/>
                    </a:lnTo>
                    <a:lnTo>
                      <a:pt x="3" y="11"/>
                    </a:lnTo>
                    <a:lnTo>
                      <a:pt x="2" y="10"/>
                    </a:lnTo>
                    <a:lnTo>
                      <a:pt x="2" y="8"/>
                    </a:lnTo>
                    <a:lnTo>
                      <a:pt x="0" y="6"/>
                    </a:lnTo>
                    <a:lnTo>
                      <a:pt x="0" y="5"/>
                    </a:lnTo>
                    <a:lnTo>
                      <a:pt x="0" y="3"/>
                    </a:lnTo>
                    <a:lnTo>
                      <a:pt x="2" y="1"/>
                    </a:lnTo>
                    <a:lnTo>
                      <a:pt x="2"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82" name="Freeform 206"/>
              <p:cNvSpPr>
                <a:spLocks/>
              </p:cNvSpPr>
              <p:nvPr/>
            </p:nvSpPr>
            <p:spPr bwMode="auto">
              <a:xfrm>
                <a:off x="6359" y="1130"/>
                <a:ext cx="2" cy="6"/>
              </a:xfrm>
              <a:custGeom>
                <a:avLst/>
                <a:gdLst>
                  <a:gd name="T0" fmla="*/ 0 w 5"/>
                  <a:gd name="T1" fmla="*/ 0 h 11"/>
                  <a:gd name="T2" fmla="*/ 0 w 5"/>
                  <a:gd name="T3" fmla="*/ 0 h 11"/>
                  <a:gd name="T4" fmla="*/ 0 w 5"/>
                  <a:gd name="T5" fmla="*/ 0 h 11"/>
                  <a:gd name="T6" fmla="*/ 0 w 5"/>
                  <a:gd name="T7" fmla="*/ 1 h 11"/>
                  <a:gd name="T8" fmla="*/ 0 w 5"/>
                  <a:gd name="T9" fmla="*/ 1 h 11"/>
                  <a:gd name="T10" fmla="*/ 0 w 5"/>
                  <a:gd name="T11" fmla="*/ 1 h 11"/>
                  <a:gd name="T12" fmla="*/ 0 w 5"/>
                  <a:gd name="T13" fmla="*/ 1 h 11"/>
                  <a:gd name="T14" fmla="*/ 0 w 5"/>
                  <a:gd name="T15" fmla="*/ 1 h 11"/>
                  <a:gd name="T16" fmla="*/ 0 w 5"/>
                  <a:gd name="T17" fmla="*/ 1 h 11"/>
                  <a:gd name="T18" fmla="*/ 0 w 5"/>
                  <a:gd name="T19" fmla="*/ 1 h 11"/>
                  <a:gd name="T20" fmla="*/ 0 w 5"/>
                  <a:gd name="T21" fmla="*/ 1 h 11"/>
                  <a:gd name="T22" fmla="*/ 0 w 5"/>
                  <a:gd name="T23" fmla="*/ 1 h 11"/>
                  <a:gd name="T24" fmla="*/ 0 w 5"/>
                  <a:gd name="T25" fmla="*/ 1 h 11"/>
                  <a:gd name="T26" fmla="*/ 0 w 5"/>
                  <a:gd name="T27" fmla="*/ 1 h 11"/>
                  <a:gd name="T28" fmla="*/ 0 w 5"/>
                  <a:gd name="T29" fmla="*/ 1 h 11"/>
                  <a:gd name="T30" fmla="*/ 0 w 5"/>
                  <a:gd name="T31" fmla="*/ 1 h 11"/>
                  <a:gd name="T32" fmla="*/ 0 w 5"/>
                  <a:gd name="T33" fmla="*/ 1 h 11"/>
                  <a:gd name="T34" fmla="*/ 0 w 5"/>
                  <a:gd name="T35" fmla="*/ 1 h 11"/>
                  <a:gd name="T36" fmla="*/ 0 w 5"/>
                  <a:gd name="T37" fmla="*/ 1 h 11"/>
                  <a:gd name="T38" fmla="*/ 0 w 5"/>
                  <a:gd name="T39" fmla="*/ 0 h 11"/>
                  <a:gd name="T40" fmla="*/ 0 w 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1"/>
                  <a:gd name="T65" fmla="*/ 5 w 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1">
                    <a:moveTo>
                      <a:pt x="3" y="0"/>
                    </a:moveTo>
                    <a:lnTo>
                      <a:pt x="3" y="0"/>
                    </a:lnTo>
                    <a:lnTo>
                      <a:pt x="4" y="0"/>
                    </a:lnTo>
                    <a:lnTo>
                      <a:pt x="5" y="1"/>
                    </a:lnTo>
                    <a:lnTo>
                      <a:pt x="5" y="3"/>
                    </a:lnTo>
                    <a:lnTo>
                      <a:pt x="5" y="5"/>
                    </a:lnTo>
                    <a:lnTo>
                      <a:pt x="5" y="6"/>
                    </a:lnTo>
                    <a:lnTo>
                      <a:pt x="4" y="8"/>
                    </a:lnTo>
                    <a:lnTo>
                      <a:pt x="4" y="10"/>
                    </a:lnTo>
                    <a:lnTo>
                      <a:pt x="3" y="11"/>
                    </a:lnTo>
                    <a:lnTo>
                      <a:pt x="2" y="10"/>
                    </a:lnTo>
                    <a:lnTo>
                      <a:pt x="2" y="8"/>
                    </a:lnTo>
                    <a:lnTo>
                      <a:pt x="0" y="6"/>
                    </a:lnTo>
                    <a:lnTo>
                      <a:pt x="0" y="5"/>
                    </a:lnTo>
                    <a:lnTo>
                      <a:pt x="0" y="3"/>
                    </a:lnTo>
                    <a:lnTo>
                      <a:pt x="2" y="1"/>
                    </a:lnTo>
                    <a:lnTo>
                      <a:pt x="2" y="0"/>
                    </a:lnTo>
                    <a:lnTo>
                      <a:pt x="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83" name="Freeform 207"/>
              <p:cNvSpPr>
                <a:spLocks/>
              </p:cNvSpPr>
              <p:nvPr/>
            </p:nvSpPr>
            <p:spPr bwMode="auto">
              <a:xfrm>
                <a:off x="6352" y="1141"/>
                <a:ext cx="1" cy="3"/>
              </a:xfrm>
              <a:custGeom>
                <a:avLst/>
                <a:gdLst>
                  <a:gd name="T0" fmla="*/ 0 w 3"/>
                  <a:gd name="T1" fmla="*/ 0 h 5"/>
                  <a:gd name="T2" fmla="*/ 0 w 3"/>
                  <a:gd name="T3" fmla="*/ 1 h 5"/>
                  <a:gd name="T4" fmla="*/ 0 w 3"/>
                  <a:gd name="T5" fmla="*/ 1 h 5"/>
                  <a:gd name="T6" fmla="*/ 0 w 3"/>
                  <a:gd name="T7" fmla="*/ 1 h 5"/>
                  <a:gd name="T8" fmla="*/ 0 w 3"/>
                  <a:gd name="T9" fmla="*/ 1 h 5"/>
                  <a:gd name="T10" fmla="*/ 0 w 3"/>
                  <a:gd name="T11" fmla="*/ 1 h 5"/>
                  <a:gd name="T12" fmla="*/ 0 w 3"/>
                  <a:gd name="T13" fmla="*/ 1 h 5"/>
                  <a:gd name="T14" fmla="*/ 0 w 3"/>
                  <a:gd name="T15" fmla="*/ 1 h 5"/>
                  <a:gd name="T16" fmla="*/ 0 w 3"/>
                  <a:gd name="T17" fmla="*/ 1 h 5"/>
                  <a:gd name="T18" fmla="*/ 0 w 3"/>
                  <a:gd name="T19" fmla="*/ 1 h 5"/>
                  <a:gd name="T20" fmla="*/ 0 w 3"/>
                  <a:gd name="T21" fmla="*/ 1 h 5"/>
                  <a:gd name="T22" fmla="*/ 0 w 3"/>
                  <a:gd name="T23" fmla="*/ 1 h 5"/>
                  <a:gd name="T24" fmla="*/ 0 w 3"/>
                  <a:gd name="T25" fmla="*/ 1 h 5"/>
                  <a:gd name="T26" fmla="*/ 0 w 3"/>
                  <a:gd name="T27" fmla="*/ 1 h 5"/>
                  <a:gd name="T28" fmla="*/ 0 w 3"/>
                  <a:gd name="T29" fmla="*/ 1 h 5"/>
                  <a:gd name="T30" fmla="*/ 0 w 3"/>
                  <a:gd name="T31" fmla="*/ 1 h 5"/>
                  <a:gd name="T32" fmla="*/ 0 w 3"/>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
                  <a:gd name="T52" fmla="*/ 0 h 5"/>
                  <a:gd name="T53" fmla="*/ 3 w 3"/>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 h="5">
                    <a:moveTo>
                      <a:pt x="3" y="0"/>
                    </a:moveTo>
                    <a:lnTo>
                      <a:pt x="3" y="1"/>
                    </a:lnTo>
                    <a:lnTo>
                      <a:pt x="3" y="3"/>
                    </a:lnTo>
                    <a:lnTo>
                      <a:pt x="3" y="4"/>
                    </a:lnTo>
                    <a:lnTo>
                      <a:pt x="1" y="5"/>
                    </a:lnTo>
                    <a:lnTo>
                      <a:pt x="1" y="4"/>
                    </a:lnTo>
                    <a:lnTo>
                      <a:pt x="0" y="4"/>
                    </a:lnTo>
                    <a:lnTo>
                      <a:pt x="0" y="3"/>
                    </a:lnTo>
                    <a:lnTo>
                      <a:pt x="0" y="1"/>
                    </a:lnTo>
                    <a:lnTo>
                      <a:pt x="1"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84" name="Freeform 208"/>
              <p:cNvSpPr>
                <a:spLocks/>
              </p:cNvSpPr>
              <p:nvPr/>
            </p:nvSpPr>
            <p:spPr bwMode="auto">
              <a:xfrm>
                <a:off x="6352" y="1141"/>
                <a:ext cx="1" cy="3"/>
              </a:xfrm>
              <a:custGeom>
                <a:avLst/>
                <a:gdLst>
                  <a:gd name="T0" fmla="*/ 0 w 3"/>
                  <a:gd name="T1" fmla="*/ 0 h 5"/>
                  <a:gd name="T2" fmla="*/ 0 w 3"/>
                  <a:gd name="T3" fmla="*/ 0 h 5"/>
                  <a:gd name="T4" fmla="*/ 0 w 3"/>
                  <a:gd name="T5" fmla="*/ 1 h 5"/>
                  <a:gd name="T6" fmla="*/ 0 w 3"/>
                  <a:gd name="T7" fmla="*/ 1 h 5"/>
                  <a:gd name="T8" fmla="*/ 0 w 3"/>
                  <a:gd name="T9" fmla="*/ 1 h 5"/>
                  <a:gd name="T10" fmla="*/ 0 w 3"/>
                  <a:gd name="T11" fmla="*/ 1 h 5"/>
                  <a:gd name="T12" fmla="*/ 0 w 3"/>
                  <a:gd name="T13" fmla="*/ 1 h 5"/>
                  <a:gd name="T14" fmla="*/ 0 w 3"/>
                  <a:gd name="T15" fmla="*/ 1 h 5"/>
                  <a:gd name="T16" fmla="*/ 0 w 3"/>
                  <a:gd name="T17" fmla="*/ 1 h 5"/>
                  <a:gd name="T18" fmla="*/ 0 w 3"/>
                  <a:gd name="T19" fmla="*/ 1 h 5"/>
                  <a:gd name="T20" fmla="*/ 0 w 3"/>
                  <a:gd name="T21" fmla="*/ 1 h 5"/>
                  <a:gd name="T22" fmla="*/ 0 w 3"/>
                  <a:gd name="T23" fmla="*/ 1 h 5"/>
                  <a:gd name="T24" fmla="*/ 0 w 3"/>
                  <a:gd name="T25" fmla="*/ 1 h 5"/>
                  <a:gd name="T26" fmla="*/ 0 w 3"/>
                  <a:gd name="T27" fmla="*/ 1 h 5"/>
                  <a:gd name="T28" fmla="*/ 0 w 3"/>
                  <a:gd name="T29" fmla="*/ 1 h 5"/>
                  <a:gd name="T30" fmla="*/ 0 w 3"/>
                  <a:gd name="T31" fmla="*/ 1 h 5"/>
                  <a:gd name="T32" fmla="*/ 0 w 3"/>
                  <a:gd name="T33" fmla="*/ 1 h 5"/>
                  <a:gd name="T34" fmla="*/ 0 w 3"/>
                  <a:gd name="T35" fmla="*/ 1 h 5"/>
                  <a:gd name="T36" fmla="*/ 0 w 3"/>
                  <a:gd name="T37" fmla="*/ 1 h 5"/>
                  <a:gd name="T38" fmla="*/ 0 w 3"/>
                  <a:gd name="T39" fmla="*/ 1 h 5"/>
                  <a:gd name="T40" fmla="*/ 0 w 3"/>
                  <a:gd name="T41" fmla="*/ 0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
                  <a:gd name="T64" fmla="*/ 0 h 5"/>
                  <a:gd name="T65" fmla="*/ 3 w 3"/>
                  <a:gd name="T66" fmla="*/ 5 h 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 h="5">
                    <a:moveTo>
                      <a:pt x="3" y="0"/>
                    </a:moveTo>
                    <a:lnTo>
                      <a:pt x="3" y="0"/>
                    </a:lnTo>
                    <a:lnTo>
                      <a:pt x="3" y="1"/>
                    </a:lnTo>
                    <a:lnTo>
                      <a:pt x="3" y="3"/>
                    </a:lnTo>
                    <a:lnTo>
                      <a:pt x="3" y="4"/>
                    </a:lnTo>
                    <a:lnTo>
                      <a:pt x="1" y="5"/>
                    </a:lnTo>
                    <a:lnTo>
                      <a:pt x="1" y="4"/>
                    </a:lnTo>
                    <a:lnTo>
                      <a:pt x="0" y="4"/>
                    </a:lnTo>
                    <a:lnTo>
                      <a:pt x="0" y="3"/>
                    </a:lnTo>
                    <a:lnTo>
                      <a:pt x="0" y="1"/>
                    </a:lnTo>
                    <a:lnTo>
                      <a:pt x="1" y="1"/>
                    </a:lnTo>
                    <a:lnTo>
                      <a:pt x="3"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85" name="Freeform 209"/>
              <p:cNvSpPr>
                <a:spLocks/>
              </p:cNvSpPr>
              <p:nvPr/>
            </p:nvSpPr>
            <p:spPr bwMode="auto">
              <a:xfrm>
                <a:off x="6328" y="1108"/>
                <a:ext cx="50" cy="29"/>
              </a:xfrm>
              <a:custGeom>
                <a:avLst/>
                <a:gdLst>
                  <a:gd name="T0" fmla="*/ 0 w 101"/>
                  <a:gd name="T1" fmla="*/ 0 h 57"/>
                  <a:gd name="T2" fmla="*/ 0 w 101"/>
                  <a:gd name="T3" fmla="*/ 1 h 57"/>
                  <a:gd name="T4" fmla="*/ 0 w 101"/>
                  <a:gd name="T5" fmla="*/ 1 h 57"/>
                  <a:gd name="T6" fmla="*/ 0 w 101"/>
                  <a:gd name="T7" fmla="*/ 1 h 57"/>
                  <a:gd name="T8" fmla="*/ 0 w 101"/>
                  <a:gd name="T9" fmla="*/ 1 h 57"/>
                  <a:gd name="T10" fmla="*/ 0 w 101"/>
                  <a:gd name="T11" fmla="*/ 1 h 57"/>
                  <a:gd name="T12" fmla="*/ 0 w 101"/>
                  <a:gd name="T13" fmla="*/ 1 h 57"/>
                  <a:gd name="T14" fmla="*/ 0 w 101"/>
                  <a:gd name="T15" fmla="*/ 1 h 57"/>
                  <a:gd name="T16" fmla="*/ 0 w 101"/>
                  <a:gd name="T17" fmla="*/ 1 h 57"/>
                  <a:gd name="T18" fmla="*/ 0 w 101"/>
                  <a:gd name="T19" fmla="*/ 1 h 57"/>
                  <a:gd name="T20" fmla="*/ 0 w 101"/>
                  <a:gd name="T21" fmla="*/ 1 h 57"/>
                  <a:gd name="T22" fmla="*/ 0 w 101"/>
                  <a:gd name="T23" fmla="*/ 1 h 57"/>
                  <a:gd name="T24" fmla="*/ 0 w 101"/>
                  <a:gd name="T25" fmla="*/ 1 h 57"/>
                  <a:gd name="T26" fmla="*/ 0 w 101"/>
                  <a:gd name="T27" fmla="*/ 1 h 57"/>
                  <a:gd name="T28" fmla="*/ 0 w 101"/>
                  <a:gd name="T29" fmla="*/ 1 h 57"/>
                  <a:gd name="T30" fmla="*/ 0 w 101"/>
                  <a:gd name="T31" fmla="*/ 1 h 57"/>
                  <a:gd name="T32" fmla="*/ 0 w 101"/>
                  <a:gd name="T33" fmla="*/ 1 h 57"/>
                  <a:gd name="T34" fmla="*/ 0 w 101"/>
                  <a:gd name="T35" fmla="*/ 1 h 57"/>
                  <a:gd name="T36" fmla="*/ 0 w 101"/>
                  <a:gd name="T37" fmla="*/ 1 h 57"/>
                  <a:gd name="T38" fmla="*/ 0 w 101"/>
                  <a:gd name="T39" fmla="*/ 1 h 57"/>
                  <a:gd name="T40" fmla="*/ 0 w 101"/>
                  <a:gd name="T41" fmla="*/ 1 h 57"/>
                  <a:gd name="T42" fmla="*/ 0 w 101"/>
                  <a:gd name="T43" fmla="*/ 1 h 57"/>
                  <a:gd name="T44" fmla="*/ 0 w 101"/>
                  <a:gd name="T45" fmla="*/ 1 h 57"/>
                  <a:gd name="T46" fmla="*/ 0 w 101"/>
                  <a:gd name="T47" fmla="*/ 1 h 57"/>
                  <a:gd name="T48" fmla="*/ 0 w 101"/>
                  <a:gd name="T49" fmla="*/ 1 h 57"/>
                  <a:gd name="T50" fmla="*/ 0 w 101"/>
                  <a:gd name="T51" fmla="*/ 1 h 57"/>
                  <a:gd name="T52" fmla="*/ 0 w 101"/>
                  <a:gd name="T53" fmla="*/ 1 h 57"/>
                  <a:gd name="T54" fmla="*/ 0 w 101"/>
                  <a:gd name="T55" fmla="*/ 1 h 57"/>
                  <a:gd name="T56" fmla="*/ 0 w 101"/>
                  <a:gd name="T57" fmla="*/ 1 h 57"/>
                  <a:gd name="T58" fmla="*/ 0 w 101"/>
                  <a:gd name="T59" fmla="*/ 1 h 57"/>
                  <a:gd name="T60" fmla="*/ 0 w 101"/>
                  <a:gd name="T61" fmla="*/ 1 h 57"/>
                  <a:gd name="T62" fmla="*/ 0 w 101"/>
                  <a:gd name="T63" fmla="*/ 1 h 57"/>
                  <a:gd name="T64" fmla="*/ 0 w 101"/>
                  <a:gd name="T65" fmla="*/ 1 h 57"/>
                  <a:gd name="T66" fmla="*/ 0 w 101"/>
                  <a:gd name="T67" fmla="*/ 1 h 57"/>
                  <a:gd name="T68" fmla="*/ 0 w 101"/>
                  <a:gd name="T69" fmla="*/ 1 h 57"/>
                  <a:gd name="T70" fmla="*/ 0 w 101"/>
                  <a:gd name="T71" fmla="*/ 1 h 57"/>
                  <a:gd name="T72" fmla="*/ 0 w 101"/>
                  <a:gd name="T73" fmla="*/ 1 h 57"/>
                  <a:gd name="T74" fmla="*/ 0 w 101"/>
                  <a:gd name="T75" fmla="*/ 1 h 57"/>
                  <a:gd name="T76" fmla="*/ 0 w 101"/>
                  <a:gd name="T77" fmla="*/ 1 h 57"/>
                  <a:gd name="T78" fmla="*/ 0 w 101"/>
                  <a:gd name="T79" fmla="*/ 1 h 57"/>
                  <a:gd name="T80" fmla="*/ 0 w 101"/>
                  <a:gd name="T81" fmla="*/ 1 h 57"/>
                  <a:gd name="T82" fmla="*/ 0 w 101"/>
                  <a:gd name="T83" fmla="*/ 1 h 57"/>
                  <a:gd name="T84" fmla="*/ 0 w 101"/>
                  <a:gd name="T85" fmla="*/ 1 h 57"/>
                  <a:gd name="T86" fmla="*/ 0 w 101"/>
                  <a:gd name="T87" fmla="*/ 1 h 57"/>
                  <a:gd name="T88" fmla="*/ 0 w 101"/>
                  <a:gd name="T89" fmla="*/ 1 h 57"/>
                  <a:gd name="T90" fmla="*/ 0 w 101"/>
                  <a:gd name="T91" fmla="*/ 1 h 57"/>
                  <a:gd name="T92" fmla="*/ 0 w 101"/>
                  <a:gd name="T93" fmla="*/ 1 h 57"/>
                  <a:gd name="T94" fmla="*/ 0 w 101"/>
                  <a:gd name="T95" fmla="*/ 1 h 57"/>
                  <a:gd name="T96" fmla="*/ 0 w 101"/>
                  <a:gd name="T97" fmla="*/ 1 h 57"/>
                  <a:gd name="T98" fmla="*/ 0 w 101"/>
                  <a:gd name="T99" fmla="*/ 1 h 57"/>
                  <a:gd name="T100" fmla="*/ 0 w 101"/>
                  <a:gd name="T101" fmla="*/ 1 h 57"/>
                  <a:gd name="T102" fmla="*/ 0 w 101"/>
                  <a:gd name="T103" fmla="*/ 1 h 57"/>
                  <a:gd name="T104" fmla="*/ 0 w 101"/>
                  <a:gd name="T105" fmla="*/ 1 h 57"/>
                  <a:gd name="T106" fmla="*/ 0 w 101"/>
                  <a:gd name="T107" fmla="*/ 0 h 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
                  <a:gd name="T163" fmla="*/ 0 h 57"/>
                  <a:gd name="T164" fmla="*/ 101 w 101"/>
                  <a:gd name="T165" fmla="*/ 57 h 5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 h="57">
                    <a:moveTo>
                      <a:pt x="51" y="0"/>
                    </a:moveTo>
                    <a:lnTo>
                      <a:pt x="59" y="2"/>
                    </a:lnTo>
                    <a:lnTo>
                      <a:pt x="67" y="4"/>
                    </a:lnTo>
                    <a:lnTo>
                      <a:pt x="76" y="9"/>
                    </a:lnTo>
                    <a:lnTo>
                      <a:pt x="83" y="14"/>
                    </a:lnTo>
                    <a:lnTo>
                      <a:pt x="90" y="22"/>
                    </a:lnTo>
                    <a:lnTo>
                      <a:pt x="95" y="28"/>
                    </a:lnTo>
                    <a:lnTo>
                      <a:pt x="99" y="36"/>
                    </a:lnTo>
                    <a:lnTo>
                      <a:pt x="101" y="43"/>
                    </a:lnTo>
                    <a:lnTo>
                      <a:pt x="101" y="57"/>
                    </a:lnTo>
                    <a:lnTo>
                      <a:pt x="97" y="55"/>
                    </a:lnTo>
                    <a:lnTo>
                      <a:pt x="91" y="47"/>
                    </a:lnTo>
                    <a:lnTo>
                      <a:pt x="88" y="42"/>
                    </a:lnTo>
                    <a:lnTo>
                      <a:pt x="83" y="38"/>
                    </a:lnTo>
                    <a:lnTo>
                      <a:pt x="77" y="31"/>
                    </a:lnTo>
                    <a:lnTo>
                      <a:pt x="71" y="21"/>
                    </a:lnTo>
                    <a:lnTo>
                      <a:pt x="69" y="11"/>
                    </a:lnTo>
                    <a:lnTo>
                      <a:pt x="67" y="14"/>
                    </a:lnTo>
                    <a:lnTo>
                      <a:pt x="65" y="22"/>
                    </a:lnTo>
                    <a:lnTo>
                      <a:pt x="61" y="29"/>
                    </a:lnTo>
                    <a:lnTo>
                      <a:pt x="55" y="31"/>
                    </a:lnTo>
                    <a:lnTo>
                      <a:pt x="52" y="28"/>
                    </a:lnTo>
                    <a:lnTo>
                      <a:pt x="47" y="27"/>
                    </a:lnTo>
                    <a:lnTo>
                      <a:pt x="42" y="26"/>
                    </a:lnTo>
                    <a:lnTo>
                      <a:pt x="37" y="27"/>
                    </a:lnTo>
                    <a:lnTo>
                      <a:pt x="33" y="28"/>
                    </a:lnTo>
                    <a:lnTo>
                      <a:pt x="27" y="32"/>
                    </a:lnTo>
                    <a:lnTo>
                      <a:pt x="19" y="36"/>
                    </a:lnTo>
                    <a:lnTo>
                      <a:pt x="11" y="41"/>
                    </a:lnTo>
                    <a:lnTo>
                      <a:pt x="9" y="45"/>
                    </a:lnTo>
                    <a:lnTo>
                      <a:pt x="6" y="48"/>
                    </a:lnTo>
                    <a:lnTo>
                      <a:pt x="5" y="52"/>
                    </a:lnTo>
                    <a:lnTo>
                      <a:pt x="1" y="57"/>
                    </a:lnTo>
                    <a:lnTo>
                      <a:pt x="0" y="56"/>
                    </a:lnTo>
                    <a:lnTo>
                      <a:pt x="0" y="52"/>
                    </a:lnTo>
                    <a:lnTo>
                      <a:pt x="0" y="46"/>
                    </a:lnTo>
                    <a:lnTo>
                      <a:pt x="3" y="40"/>
                    </a:lnTo>
                    <a:lnTo>
                      <a:pt x="4" y="33"/>
                    </a:lnTo>
                    <a:lnTo>
                      <a:pt x="7" y="27"/>
                    </a:lnTo>
                    <a:lnTo>
                      <a:pt x="12" y="21"/>
                    </a:lnTo>
                    <a:lnTo>
                      <a:pt x="18" y="14"/>
                    </a:lnTo>
                    <a:lnTo>
                      <a:pt x="25" y="8"/>
                    </a:lnTo>
                    <a:lnTo>
                      <a:pt x="34" y="4"/>
                    </a:lnTo>
                    <a:lnTo>
                      <a:pt x="42" y="2"/>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86" name="Freeform 210"/>
              <p:cNvSpPr>
                <a:spLocks/>
              </p:cNvSpPr>
              <p:nvPr/>
            </p:nvSpPr>
            <p:spPr bwMode="auto">
              <a:xfrm>
                <a:off x="6328" y="1108"/>
                <a:ext cx="50" cy="29"/>
              </a:xfrm>
              <a:custGeom>
                <a:avLst/>
                <a:gdLst>
                  <a:gd name="T0" fmla="*/ 0 w 101"/>
                  <a:gd name="T1" fmla="*/ 0 h 57"/>
                  <a:gd name="T2" fmla="*/ 0 w 101"/>
                  <a:gd name="T3" fmla="*/ 1 h 57"/>
                  <a:gd name="T4" fmla="*/ 0 w 101"/>
                  <a:gd name="T5" fmla="*/ 1 h 57"/>
                  <a:gd name="T6" fmla="*/ 0 w 101"/>
                  <a:gd name="T7" fmla="*/ 1 h 57"/>
                  <a:gd name="T8" fmla="*/ 0 w 101"/>
                  <a:gd name="T9" fmla="*/ 1 h 57"/>
                  <a:gd name="T10" fmla="*/ 0 w 101"/>
                  <a:gd name="T11" fmla="*/ 1 h 57"/>
                  <a:gd name="T12" fmla="*/ 0 w 101"/>
                  <a:gd name="T13" fmla="*/ 1 h 57"/>
                  <a:gd name="T14" fmla="*/ 0 w 101"/>
                  <a:gd name="T15" fmla="*/ 1 h 57"/>
                  <a:gd name="T16" fmla="*/ 0 w 101"/>
                  <a:gd name="T17" fmla="*/ 1 h 57"/>
                  <a:gd name="T18" fmla="*/ 0 w 101"/>
                  <a:gd name="T19" fmla="*/ 1 h 57"/>
                  <a:gd name="T20" fmla="*/ 0 w 101"/>
                  <a:gd name="T21" fmla="*/ 1 h 57"/>
                  <a:gd name="T22" fmla="*/ 0 w 101"/>
                  <a:gd name="T23" fmla="*/ 1 h 57"/>
                  <a:gd name="T24" fmla="*/ 0 w 101"/>
                  <a:gd name="T25" fmla="*/ 1 h 57"/>
                  <a:gd name="T26" fmla="*/ 0 w 101"/>
                  <a:gd name="T27" fmla="*/ 1 h 57"/>
                  <a:gd name="T28" fmla="*/ 0 w 101"/>
                  <a:gd name="T29" fmla="*/ 1 h 57"/>
                  <a:gd name="T30" fmla="*/ 0 w 101"/>
                  <a:gd name="T31" fmla="*/ 1 h 57"/>
                  <a:gd name="T32" fmla="*/ 0 w 101"/>
                  <a:gd name="T33" fmla="*/ 1 h 57"/>
                  <a:gd name="T34" fmla="*/ 0 w 101"/>
                  <a:gd name="T35" fmla="*/ 1 h 57"/>
                  <a:gd name="T36" fmla="*/ 0 w 101"/>
                  <a:gd name="T37" fmla="*/ 1 h 57"/>
                  <a:gd name="T38" fmla="*/ 0 w 101"/>
                  <a:gd name="T39" fmla="*/ 1 h 57"/>
                  <a:gd name="T40" fmla="*/ 0 w 101"/>
                  <a:gd name="T41" fmla="*/ 1 h 57"/>
                  <a:gd name="T42" fmla="*/ 0 w 101"/>
                  <a:gd name="T43" fmla="*/ 1 h 57"/>
                  <a:gd name="T44" fmla="*/ 0 w 101"/>
                  <a:gd name="T45" fmla="*/ 1 h 57"/>
                  <a:gd name="T46" fmla="*/ 0 w 101"/>
                  <a:gd name="T47" fmla="*/ 1 h 57"/>
                  <a:gd name="T48" fmla="*/ 0 w 101"/>
                  <a:gd name="T49" fmla="*/ 1 h 57"/>
                  <a:gd name="T50" fmla="*/ 0 w 101"/>
                  <a:gd name="T51" fmla="*/ 1 h 57"/>
                  <a:gd name="T52" fmla="*/ 0 w 101"/>
                  <a:gd name="T53" fmla="*/ 1 h 57"/>
                  <a:gd name="T54" fmla="*/ 0 w 101"/>
                  <a:gd name="T55" fmla="*/ 1 h 57"/>
                  <a:gd name="T56" fmla="*/ 0 w 101"/>
                  <a:gd name="T57" fmla="*/ 1 h 57"/>
                  <a:gd name="T58" fmla="*/ 0 w 101"/>
                  <a:gd name="T59" fmla="*/ 1 h 57"/>
                  <a:gd name="T60" fmla="*/ 0 w 101"/>
                  <a:gd name="T61" fmla="*/ 1 h 57"/>
                  <a:gd name="T62" fmla="*/ 0 w 101"/>
                  <a:gd name="T63" fmla="*/ 0 h 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57"/>
                  <a:gd name="T98" fmla="*/ 101 w 101"/>
                  <a:gd name="T99" fmla="*/ 57 h 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57">
                    <a:moveTo>
                      <a:pt x="51" y="0"/>
                    </a:moveTo>
                    <a:lnTo>
                      <a:pt x="51" y="0"/>
                    </a:lnTo>
                    <a:lnTo>
                      <a:pt x="59" y="2"/>
                    </a:lnTo>
                    <a:lnTo>
                      <a:pt x="67" y="4"/>
                    </a:lnTo>
                    <a:lnTo>
                      <a:pt x="76" y="9"/>
                    </a:lnTo>
                    <a:lnTo>
                      <a:pt x="83" y="14"/>
                    </a:lnTo>
                    <a:lnTo>
                      <a:pt x="90" y="22"/>
                    </a:lnTo>
                    <a:lnTo>
                      <a:pt x="95" y="28"/>
                    </a:lnTo>
                    <a:lnTo>
                      <a:pt x="99" y="36"/>
                    </a:lnTo>
                    <a:lnTo>
                      <a:pt x="101" y="43"/>
                    </a:lnTo>
                    <a:lnTo>
                      <a:pt x="101" y="57"/>
                    </a:lnTo>
                    <a:lnTo>
                      <a:pt x="97" y="55"/>
                    </a:lnTo>
                    <a:lnTo>
                      <a:pt x="91" y="47"/>
                    </a:lnTo>
                    <a:lnTo>
                      <a:pt x="88" y="42"/>
                    </a:lnTo>
                    <a:lnTo>
                      <a:pt x="83" y="38"/>
                    </a:lnTo>
                    <a:lnTo>
                      <a:pt x="77" y="31"/>
                    </a:lnTo>
                    <a:lnTo>
                      <a:pt x="71" y="21"/>
                    </a:lnTo>
                    <a:lnTo>
                      <a:pt x="69" y="11"/>
                    </a:lnTo>
                    <a:lnTo>
                      <a:pt x="67" y="14"/>
                    </a:lnTo>
                    <a:lnTo>
                      <a:pt x="65" y="22"/>
                    </a:lnTo>
                    <a:lnTo>
                      <a:pt x="61" y="29"/>
                    </a:lnTo>
                    <a:lnTo>
                      <a:pt x="55" y="31"/>
                    </a:lnTo>
                    <a:lnTo>
                      <a:pt x="52" y="28"/>
                    </a:lnTo>
                    <a:lnTo>
                      <a:pt x="47" y="27"/>
                    </a:lnTo>
                    <a:lnTo>
                      <a:pt x="42" y="26"/>
                    </a:lnTo>
                    <a:lnTo>
                      <a:pt x="37" y="27"/>
                    </a:lnTo>
                    <a:lnTo>
                      <a:pt x="33" y="28"/>
                    </a:lnTo>
                    <a:lnTo>
                      <a:pt x="27" y="32"/>
                    </a:lnTo>
                    <a:lnTo>
                      <a:pt x="19" y="36"/>
                    </a:lnTo>
                    <a:lnTo>
                      <a:pt x="11" y="41"/>
                    </a:lnTo>
                    <a:lnTo>
                      <a:pt x="9" y="45"/>
                    </a:lnTo>
                    <a:lnTo>
                      <a:pt x="6" y="48"/>
                    </a:lnTo>
                    <a:lnTo>
                      <a:pt x="5" y="52"/>
                    </a:lnTo>
                    <a:lnTo>
                      <a:pt x="1" y="57"/>
                    </a:lnTo>
                    <a:lnTo>
                      <a:pt x="0" y="56"/>
                    </a:lnTo>
                    <a:lnTo>
                      <a:pt x="0" y="52"/>
                    </a:lnTo>
                    <a:lnTo>
                      <a:pt x="0" y="46"/>
                    </a:lnTo>
                    <a:lnTo>
                      <a:pt x="3" y="40"/>
                    </a:lnTo>
                    <a:lnTo>
                      <a:pt x="4" y="33"/>
                    </a:lnTo>
                    <a:lnTo>
                      <a:pt x="7" y="27"/>
                    </a:lnTo>
                    <a:lnTo>
                      <a:pt x="12" y="21"/>
                    </a:lnTo>
                    <a:lnTo>
                      <a:pt x="18" y="14"/>
                    </a:lnTo>
                    <a:lnTo>
                      <a:pt x="25" y="8"/>
                    </a:lnTo>
                    <a:lnTo>
                      <a:pt x="34" y="4"/>
                    </a:lnTo>
                    <a:lnTo>
                      <a:pt x="42" y="2"/>
                    </a:lnTo>
                    <a:lnTo>
                      <a:pt x="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87" name="Freeform 211"/>
              <p:cNvSpPr>
                <a:spLocks/>
              </p:cNvSpPr>
              <p:nvPr/>
            </p:nvSpPr>
            <p:spPr bwMode="auto">
              <a:xfrm>
                <a:off x="6343" y="1126"/>
                <a:ext cx="7" cy="2"/>
              </a:xfrm>
              <a:custGeom>
                <a:avLst/>
                <a:gdLst>
                  <a:gd name="T0" fmla="*/ 0 w 13"/>
                  <a:gd name="T1" fmla="*/ 1 h 4"/>
                  <a:gd name="T2" fmla="*/ 0 w 13"/>
                  <a:gd name="T3" fmla="*/ 1 h 4"/>
                  <a:gd name="T4" fmla="*/ 1 w 13"/>
                  <a:gd name="T5" fmla="*/ 1 h 4"/>
                  <a:gd name="T6" fmla="*/ 1 w 13"/>
                  <a:gd name="T7" fmla="*/ 0 h 4"/>
                  <a:gd name="T8" fmla="*/ 1 w 13"/>
                  <a:gd name="T9" fmla="*/ 1 h 4"/>
                  <a:gd name="T10" fmla="*/ 1 w 13"/>
                  <a:gd name="T11" fmla="*/ 1 h 4"/>
                  <a:gd name="T12" fmla="*/ 0 60000 65536"/>
                  <a:gd name="T13" fmla="*/ 0 60000 65536"/>
                  <a:gd name="T14" fmla="*/ 0 60000 65536"/>
                  <a:gd name="T15" fmla="*/ 0 60000 65536"/>
                  <a:gd name="T16" fmla="*/ 0 60000 65536"/>
                  <a:gd name="T17" fmla="*/ 0 60000 65536"/>
                  <a:gd name="T18" fmla="*/ 0 w 13"/>
                  <a:gd name="T19" fmla="*/ 0 h 4"/>
                  <a:gd name="T20" fmla="*/ 13 w 13"/>
                  <a:gd name="T21" fmla="*/ 4 h 4"/>
                </a:gdLst>
                <a:ahLst/>
                <a:cxnLst>
                  <a:cxn ang="T12">
                    <a:pos x="T0" y="T1"/>
                  </a:cxn>
                  <a:cxn ang="T13">
                    <a:pos x="T2" y="T3"/>
                  </a:cxn>
                  <a:cxn ang="T14">
                    <a:pos x="T4" y="T5"/>
                  </a:cxn>
                  <a:cxn ang="T15">
                    <a:pos x="T6" y="T7"/>
                  </a:cxn>
                  <a:cxn ang="T16">
                    <a:pos x="T8" y="T9"/>
                  </a:cxn>
                  <a:cxn ang="T17">
                    <a:pos x="T10" y="T11"/>
                  </a:cxn>
                </a:cxnLst>
                <a:rect l="T18" t="T19" r="T20" b="T21"/>
                <a:pathLst>
                  <a:path w="13" h="4">
                    <a:moveTo>
                      <a:pt x="0" y="2"/>
                    </a:moveTo>
                    <a:lnTo>
                      <a:pt x="0" y="2"/>
                    </a:lnTo>
                    <a:lnTo>
                      <a:pt x="1" y="1"/>
                    </a:lnTo>
                    <a:lnTo>
                      <a:pt x="5" y="0"/>
                    </a:lnTo>
                    <a:lnTo>
                      <a:pt x="10" y="1"/>
                    </a:lnTo>
                    <a:lnTo>
                      <a:pt x="13" y="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88" name="Freeform 212"/>
              <p:cNvSpPr>
                <a:spLocks/>
              </p:cNvSpPr>
              <p:nvPr/>
            </p:nvSpPr>
            <p:spPr bwMode="auto">
              <a:xfrm>
                <a:off x="6357" y="1127"/>
                <a:ext cx="6" cy="1"/>
              </a:xfrm>
              <a:custGeom>
                <a:avLst/>
                <a:gdLst>
                  <a:gd name="T0" fmla="*/ 0 w 12"/>
                  <a:gd name="T1" fmla="*/ 0 h 3"/>
                  <a:gd name="T2" fmla="*/ 0 w 12"/>
                  <a:gd name="T3" fmla="*/ 0 h 3"/>
                  <a:gd name="T4" fmla="*/ 1 w 12"/>
                  <a:gd name="T5" fmla="*/ 0 h 3"/>
                  <a:gd name="T6" fmla="*/ 1 w 12"/>
                  <a:gd name="T7" fmla="*/ 0 h 3"/>
                  <a:gd name="T8" fmla="*/ 1 w 12"/>
                  <a:gd name="T9" fmla="*/ 0 h 3"/>
                  <a:gd name="T10" fmla="*/ 1 w 12"/>
                  <a:gd name="T11" fmla="*/ 0 h 3"/>
                  <a:gd name="T12" fmla="*/ 0 60000 65536"/>
                  <a:gd name="T13" fmla="*/ 0 60000 65536"/>
                  <a:gd name="T14" fmla="*/ 0 60000 65536"/>
                  <a:gd name="T15" fmla="*/ 0 60000 65536"/>
                  <a:gd name="T16" fmla="*/ 0 60000 65536"/>
                  <a:gd name="T17" fmla="*/ 0 60000 65536"/>
                  <a:gd name="T18" fmla="*/ 0 w 12"/>
                  <a:gd name="T19" fmla="*/ 0 h 3"/>
                  <a:gd name="T20" fmla="*/ 12 w 12"/>
                  <a:gd name="T21" fmla="*/ 3 h 3"/>
                </a:gdLst>
                <a:ahLst/>
                <a:cxnLst>
                  <a:cxn ang="T12">
                    <a:pos x="T0" y="T1"/>
                  </a:cxn>
                  <a:cxn ang="T13">
                    <a:pos x="T2" y="T3"/>
                  </a:cxn>
                  <a:cxn ang="T14">
                    <a:pos x="T4" y="T5"/>
                  </a:cxn>
                  <a:cxn ang="T15">
                    <a:pos x="T6" y="T7"/>
                  </a:cxn>
                  <a:cxn ang="T16">
                    <a:pos x="T8" y="T9"/>
                  </a:cxn>
                  <a:cxn ang="T17">
                    <a:pos x="T10" y="T11"/>
                  </a:cxn>
                </a:cxnLst>
                <a:rect l="T18" t="T19" r="T20" b="T21"/>
                <a:pathLst>
                  <a:path w="12" h="3">
                    <a:moveTo>
                      <a:pt x="0" y="3"/>
                    </a:moveTo>
                    <a:lnTo>
                      <a:pt x="0" y="3"/>
                    </a:lnTo>
                    <a:lnTo>
                      <a:pt x="1" y="1"/>
                    </a:lnTo>
                    <a:lnTo>
                      <a:pt x="5" y="0"/>
                    </a:lnTo>
                    <a:lnTo>
                      <a:pt x="8" y="0"/>
                    </a:lnTo>
                    <a:lnTo>
                      <a:pt x="12"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89" name="Freeform 213"/>
              <p:cNvSpPr>
                <a:spLocks/>
              </p:cNvSpPr>
              <p:nvPr/>
            </p:nvSpPr>
            <p:spPr bwMode="auto">
              <a:xfrm>
                <a:off x="6440" y="1112"/>
                <a:ext cx="17" cy="26"/>
              </a:xfrm>
              <a:custGeom>
                <a:avLst/>
                <a:gdLst>
                  <a:gd name="T0" fmla="*/ 1 w 32"/>
                  <a:gd name="T1" fmla="*/ 1 h 52"/>
                  <a:gd name="T2" fmla="*/ 1 w 32"/>
                  <a:gd name="T3" fmla="*/ 1 h 52"/>
                  <a:gd name="T4" fmla="*/ 1 w 32"/>
                  <a:gd name="T5" fmla="*/ 1 h 52"/>
                  <a:gd name="T6" fmla="*/ 0 w 32"/>
                  <a:gd name="T7" fmla="*/ 1 h 52"/>
                  <a:gd name="T8" fmla="*/ 1 w 32"/>
                  <a:gd name="T9" fmla="*/ 1 h 52"/>
                  <a:gd name="T10" fmla="*/ 1 w 32"/>
                  <a:gd name="T11" fmla="*/ 1 h 52"/>
                  <a:gd name="T12" fmla="*/ 1 w 32"/>
                  <a:gd name="T13" fmla="*/ 1 h 52"/>
                  <a:gd name="T14" fmla="*/ 1 w 32"/>
                  <a:gd name="T15" fmla="*/ 1 h 52"/>
                  <a:gd name="T16" fmla="*/ 1 w 32"/>
                  <a:gd name="T17" fmla="*/ 1 h 52"/>
                  <a:gd name="T18" fmla="*/ 1 w 32"/>
                  <a:gd name="T19" fmla="*/ 1 h 52"/>
                  <a:gd name="T20" fmla="*/ 1 w 32"/>
                  <a:gd name="T21" fmla="*/ 1 h 52"/>
                  <a:gd name="T22" fmla="*/ 1 w 32"/>
                  <a:gd name="T23" fmla="*/ 1 h 52"/>
                  <a:gd name="T24" fmla="*/ 1 w 32"/>
                  <a:gd name="T25" fmla="*/ 1 h 52"/>
                  <a:gd name="T26" fmla="*/ 1 w 32"/>
                  <a:gd name="T27" fmla="*/ 1 h 52"/>
                  <a:gd name="T28" fmla="*/ 1 w 32"/>
                  <a:gd name="T29" fmla="*/ 1 h 52"/>
                  <a:gd name="T30" fmla="*/ 1 w 32"/>
                  <a:gd name="T31" fmla="*/ 1 h 52"/>
                  <a:gd name="T32" fmla="*/ 1 w 32"/>
                  <a:gd name="T33" fmla="*/ 1 h 52"/>
                  <a:gd name="T34" fmla="*/ 1 w 32"/>
                  <a:gd name="T35" fmla="*/ 1 h 52"/>
                  <a:gd name="T36" fmla="*/ 1 w 32"/>
                  <a:gd name="T37" fmla="*/ 1 h 52"/>
                  <a:gd name="T38" fmla="*/ 1 w 32"/>
                  <a:gd name="T39" fmla="*/ 1 h 52"/>
                  <a:gd name="T40" fmla="*/ 1 w 32"/>
                  <a:gd name="T41" fmla="*/ 1 h 52"/>
                  <a:gd name="T42" fmla="*/ 1 w 32"/>
                  <a:gd name="T43" fmla="*/ 1 h 52"/>
                  <a:gd name="T44" fmla="*/ 1 w 32"/>
                  <a:gd name="T45" fmla="*/ 1 h 52"/>
                  <a:gd name="T46" fmla="*/ 1 w 32"/>
                  <a:gd name="T47" fmla="*/ 1 h 52"/>
                  <a:gd name="T48" fmla="*/ 1 w 32"/>
                  <a:gd name="T49" fmla="*/ 1 h 52"/>
                  <a:gd name="T50" fmla="*/ 1 w 32"/>
                  <a:gd name="T51" fmla="*/ 1 h 52"/>
                  <a:gd name="T52" fmla="*/ 1 w 32"/>
                  <a:gd name="T53" fmla="*/ 1 h 52"/>
                  <a:gd name="T54" fmla="*/ 1 w 32"/>
                  <a:gd name="T55" fmla="*/ 1 h 52"/>
                  <a:gd name="T56" fmla="*/ 1 w 32"/>
                  <a:gd name="T57" fmla="*/ 1 h 52"/>
                  <a:gd name="T58" fmla="*/ 1 w 32"/>
                  <a:gd name="T59" fmla="*/ 1 h 52"/>
                  <a:gd name="T60" fmla="*/ 1 w 32"/>
                  <a:gd name="T61" fmla="*/ 1 h 52"/>
                  <a:gd name="T62" fmla="*/ 1 w 32"/>
                  <a:gd name="T63" fmla="*/ 1 h 52"/>
                  <a:gd name="T64" fmla="*/ 1 w 32"/>
                  <a:gd name="T65" fmla="*/ 1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52"/>
                  <a:gd name="T101" fmla="*/ 32 w 3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52">
                    <a:moveTo>
                      <a:pt x="1" y="49"/>
                    </a:moveTo>
                    <a:lnTo>
                      <a:pt x="1" y="49"/>
                    </a:lnTo>
                    <a:lnTo>
                      <a:pt x="1" y="47"/>
                    </a:lnTo>
                    <a:lnTo>
                      <a:pt x="1" y="43"/>
                    </a:lnTo>
                    <a:lnTo>
                      <a:pt x="1" y="39"/>
                    </a:lnTo>
                    <a:lnTo>
                      <a:pt x="1" y="38"/>
                    </a:lnTo>
                    <a:lnTo>
                      <a:pt x="0" y="34"/>
                    </a:lnTo>
                    <a:lnTo>
                      <a:pt x="0" y="25"/>
                    </a:lnTo>
                    <a:lnTo>
                      <a:pt x="1" y="15"/>
                    </a:lnTo>
                    <a:lnTo>
                      <a:pt x="2" y="6"/>
                    </a:lnTo>
                    <a:lnTo>
                      <a:pt x="3" y="9"/>
                    </a:lnTo>
                    <a:lnTo>
                      <a:pt x="4" y="13"/>
                    </a:lnTo>
                    <a:lnTo>
                      <a:pt x="4" y="16"/>
                    </a:lnTo>
                    <a:lnTo>
                      <a:pt x="4" y="20"/>
                    </a:lnTo>
                    <a:lnTo>
                      <a:pt x="4" y="21"/>
                    </a:lnTo>
                    <a:lnTo>
                      <a:pt x="4" y="23"/>
                    </a:lnTo>
                    <a:lnTo>
                      <a:pt x="4" y="24"/>
                    </a:lnTo>
                    <a:lnTo>
                      <a:pt x="6" y="24"/>
                    </a:lnTo>
                    <a:lnTo>
                      <a:pt x="7" y="20"/>
                    </a:lnTo>
                    <a:lnTo>
                      <a:pt x="9" y="13"/>
                    </a:lnTo>
                    <a:lnTo>
                      <a:pt x="12" y="6"/>
                    </a:lnTo>
                    <a:lnTo>
                      <a:pt x="14" y="4"/>
                    </a:lnTo>
                    <a:lnTo>
                      <a:pt x="13" y="9"/>
                    </a:lnTo>
                    <a:lnTo>
                      <a:pt x="12" y="16"/>
                    </a:lnTo>
                    <a:lnTo>
                      <a:pt x="10" y="25"/>
                    </a:lnTo>
                    <a:lnTo>
                      <a:pt x="13" y="20"/>
                    </a:lnTo>
                    <a:lnTo>
                      <a:pt x="14" y="15"/>
                    </a:lnTo>
                    <a:lnTo>
                      <a:pt x="16" y="10"/>
                    </a:lnTo>
                    <a:lnTo>
                      <a:pt x="18" y="6"/>
                    </a:lnTo>
                    <a:lnTo>
                      <a:pt x="21" y="1"/>
                    </a:lnTo>
                    <a:lnTo>
                      <a:pt x="22" y="0"/>
                    </a:lnTo>
                    <a:lnTo>
                      <a:pt x="22" y="4"/>
                    </a:lnTo>
                    <a:lnTo>
                      <a:pt x="21" y="8"/>
                    </a:lnTo>
                    <a:lnTo>
                      <a:pt x="20" y="14"/>
                    </a:lnTo>
                    <a:lnTo>
                      <a:pt x="19" y="19"/>
                    </a:lnTo>
                    <a:lnTo>
                      <a:pt x="16" y="24"/>
                    </a:lnTo>
                    <a:lnTo>
                      <a:pt x="16" y="26"/>
                    </a:lnTo>
                    <a:lnTo>
                      <a:pt x="18" y="28"/>
                    </a:lnTo>
                    <a:lnTo>
                      <a:pt x="19" y="23"/>
                    </a:lnTo>
                    <a:lnTo>
                      <a:pt x="22" y="16"/>
                    </a:lnTo>
                    <a:lnTo>
                      <a:pt x="25" y="10"/>
                    </a:lnTo>
                    <a:lnTo>
                      <a:pt x="26" y="8"/>
                    </a:lnTo>
                    <a:lnTo>
                      <a:pt x="27" y="10"/>
                    </a:lnTo>
                    <a:lnTo>
                      <a:pt x="26" y="16"/>
                    </a:lnTo>
                    <a:lnTo>
                      <a:pt x="25" y="25"/>
                    </a:lnTo>
                    <a:lnTo>
                      <a:pt x="24" y="30"/>
                    </a:lnTo>
                    <a:lnTo>
                      <a:pt x="26" y="28"/>
                    </a:lnTo>
                    <a:lnTo>
                      <a:pt x="28" y="24"/>
                    </a:lnTo>
                    <a:lnTo>
                      <a:pt x="30" y="20"/>
                    </a:lnTo>
                    <a:lnTo>
                      <a:pt x="32" y="20"/>
                    </a:lnTo>
                    <a:lnTo>
                      <a:pt x="27" y="33"/>
                    </a:lnTo>
                    <a:lnTo>
                      <a:pt x="22" y="40"/>
                    </a:lnTo>
                    <a:lnTo>
                      <a:pt x="19" y="45"/>
                    </a:lnTo>
                    <a:lnTo>
                      <a:pt x="16" y="5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0" name="Freeform 214"/>
              <p:cNvSpPr>
                <a:spLocks/>
              </p:cNvSpPr>
              <p:nvPr/>
            </p:nvSpPr>
            <p:spPr bwMode="auto">
              <a:xfrm>
                <a:off x="6450" y="1125"/>
                <a:ext cx="3" cy="1"/>
              </a:xfrm>
              <a:custGeom>
                <a:avLst/>
                <a:gdLst>
                  <a:gd name="T0" fmla="*/ 0 w 6"/>
                  <a:gd name="T1" fmla="*/ 0 h 2"/>
                  <a:gd name="T2" fmla="*/ 0 w 6"/>
                  <a:gd name="T3" fmla="*/ 0 h 2"/>
                  <a:gd name="T4" fmla="*/ 1 w 6"/>
                  <a:gd name="T5" fmla="*/ 0 h 2"/>
                  <a:gd name="T6" fmla="*/ 1 w 6"/>
                  <a:gd name="T7" fmla="*/ 0 h 2"/>
                  <a:gd name="T8" fmla="*/ 1 w 6"/>
                  <a:gd name="T9" fmla="*/ 0 h 2"/>
                  <a:gd name="T10" fmla="*/ 1 w 6"/>
                  <a:gd name="T11" fmla="*/ 0 h 2"/>
                  <a:gd name="T12" fmla="*/ 1 w 6"/>
                  <a:gd name="T13" fmla="*/ 0 h 2"/>
                  <a:gd name="T14" fmla="*/ 1 w 6"/>
                  <a:gd name="T15" fmla="*/ 0 h 2"/>
                  <a:gd name="T16" fmla="*/ 1 w 6"/>
                  <a:gd name="T17" fmla="*/ 0 h 2"/>
                  <a:gd name="T18" fmla="*/ 1 w 6"/>
                  <a:gd name="T19" fmla="*/ 1 h 2"/>
                  <a:gd name="T20" fmla="*/ 1 w 6"/>
                  <a:gd name="T21" fmla="*/ 1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2"/>
                  <a:gd name="T35" fmla="*/ 6 w 6"/>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2">
                    <a:moveTo>
                      <a:pt x="0" y="0"/>
                    </a:moveTo>
                    <a:lnTo>
                      <a:pt x="0" y="0"/>
                    </a:lnTo>
                    <a:lnTo>
                      <a:pt x="1" y="0"/>
                    </a:lnTo>
                    <a:lnTo>
                      <a:pt x="2" y="0"/>
                    </a:lnTo>
                    <a:lnTo>
                      <a:pt x="3" y="0"/>
                    </a:lnTo>
                    <a:lnTo>
                      <a:pt x="5" y="0"/>
                    </a:lnTo>
                    <a:lnTo>
                      <a:pt x="5" y="2"/>
                    </a:lnTo>
                    <a:lnTo>
                      <a:pt x="6"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1" name="Freeform 215"/>
              <p:cNvSpPr>
                <a:spLocks/>
              </p:cNvSpPr>
              <p:nvPr/>
            </p:nvSpPr>
            <p:spPr bwMode="auto">
              <a:xfrm>
                <a:off x="6275" y="1125"/>
                <a:ext cx="12" cy="8"/>
              </a:xfrm>
              <a:custGeom>
                <a:avLst/>
                <a:gdLst>
                  <a:gd name="T0" fmla="*/ 1 w 23"/>
                  <a:gd name="T1" fmla="*/ 1 h 16"/>
                  <a:gd name="T2" fmla="*/ 0 w 23"/>
                  <a:gd name="T3" fmla="*/ 1 h 16"/>
                  <a:gd name="T4" fmla="*/ 1 w 23"/>
                  <a:gd name="T5" fmla="*/ 0 h 16"/>
                  <a:gd name="T6" fmla="*/ 1 w 23"/>
                  <a:gd name="T7" fmla="*/ 1 h 16"/>
                  <a:gd name="T8" fmla="*/ 1 w 23"/>
                  <a:gd name="T9" fmla="*/ 1 h 16"/>
                  <a:gd name="T10" fmla="*/ 0 60000 65536"/>
                  <a:gd name="T11" fmla="*/ 0 60000 65536"/>
                  <a:gd name="T12" fmla="*/ 0 60000 65536"/>
                  <a:gd name="T13" fmla="*/ 0 60000 65536"/>
                  <a:gd name="T14" fmla="*/ 0 60000 65536"/>
                  <a:gd name="T15" fmla="*/ 0 w 23"/>
                  <a:gd name="T16" fmla="*/ 0 h 16"/>
                  <a:gd name="T17" fmla="*/ 23 w 23"/>
                  <a:gd name="T18" fmla="*/ 16 h 16"/>
                </a:gdLst>
                <a:ahLst/>
                <a:cxnLst>
                  <a:cxn ang="T10">
                    <a:pos x="T0" y="T1"/>
                  </a:cxn>
                  <a:cxn ang="T11">
                    <a:pos x="T2" y="T3"/>
                  </a:cxn>
                  <a:cxn ang="T12">
                    <a:pos x="T4" y="T5"/>
                  </a:cxn>
                  <a:cxn ang="T13">
                    <a:pos x="T6" y="T7"/>
                  </a:cxn>
                  <a:cxn ang="T14">
                    <a:pos x="T8" y="T9"/>
                  </a:cxn>
                </a:cxnLst>
                <a:rect l="T15" t="T16" r="T17" b="T18"/>
                <a:pathLst>
                  <a:path w="23" h="16">
                    <a:moveTo>
                      <a:pt x="2" y="16"/>
                    </a:moveTo>
                    <a:lnTo>
                      <a:pt x="0" y="9"/>
                    </a:lnTo>
                    <a:lnTo>
                      <a:pt x="21" y="0"/>
                    </a:lnTo>
                    <a:lnTo>
                      <a:pt x="23" y="7"/>
                    </a:lnTo>
                    <a:lnTo>
                      <a:pt x="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92" name="Freeform 216"/>
              <p:cNvSpPr>
                <a:spLocks/>
              </p:cNvSpPr>
              <p:nvPr/>
            </p:nvSpPr>
            <p:spPr bwMode="auto">
              <a:xfrm>
                <a:off x="6275" y="1125"/>
                <a:ext cx="12" cy="8"/>
              </a:xfrm>
              <a:custGeom>
                <a:avLst/>
                <a:gdLst>
                  <a:gd name="T0" fmla="*/ 1 w 23"/>
                  <a:gd name="T1" fmla="*/ 1 h 16"/>
                  <a:gd name="T2" fmla="*/ 0 w 23"/>
                  <a:gd name="T3" fmla="*/ 1 h 16"/>
                  <a:gd name="T4" fmla="*/ 1 w 23"/>
                  <a:gd name="T5" fmla="*/ 0 h 16"/>
                  <a:gd name="T6" fmla="*/ 1 w 23"/>
                  <a:gd name="T7" fmla="*/ 1 h 16"/>
                  <a:gd name="T8" fmla="*/ 1 w 23"/>
                  <a:gd name="T9" fmla="*/ 1 h 16"/>
                  <a:gd name="T10" fmla="*/ 0 60000 65536"/>
                  <a:gd name="T11" fmla="*/ 0 60000 65536"/>
                  <a:gd name="T12" fmla="*/ 0 60000 65536"/>
                  <a:gd name="T13" fmla="*/ 0 60000 65536"/>
                  <a:gd name="T14" fmla="*/ 0 60000 65536"/>
                  <a:gd name="T15" fmla="*/ 0 w 23"/>
                  <a:gd name="T16" fmla="*/ 0 h 16"/>
                  <a:gd name="T17" fmla="*/ 23 w 23"/>
                  <a:gd name="T18" fmla="*/ 16 h 16"/>
                </a:gdLst>
                <a:ahLst/>
                <a:cxnLst>
                  <a:cxn ang="T10">
                    <a:pos x="T0" y="T1"/>
                  </a:cxn>
                  <a:cxn ang="T11">
                    <a:pos x="T2" y="T3"/>
                  </a:cxn>
                  <a:cxn ang="T12">
                    <a:pos x="T4" y="T5"/>
                  </a:cxn>
                  <a:cxn ang="T13">
                    <a:pos x="T6" y="T7"/>
                  </a:cxn>
                  <a:cxn ang="T14">
                    <a:pos x="T8" y="T9"/>
                  </a:cxn>
                </a:cxnLst>
                <a:rect l="T15" t="T16" r="T17" b="T18"/>
                <a:pathLst>
                  <a:path w="23" h="16">
                    <a:moveTo>
                      <a:pt x="2" y="16"/>
                    </a:moveTo>
                    <a:lnTo>
                      <a:pt x="0" y="9"/>
                    </a:lnTo>
                    <a:lnTo>
                      <a:pt x="21" y="0"/>
                    </a:lnTo>
                    <a:lnTo>
                      <a:pt x="23" y="7"/>
                    </a:lnTo>
                    <a:lnTo>
                      <a:pt x="2" y="1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3" name="Freeform 217"/>
              <p:cNvSpPr>
                <a:spLocks/>
              </p:cNvSpPr>
              <p:nvPr/>
            </p:nvSpPr>
            <p:spPr bwMode="auto">
              <a:xfrm>
                <a:off x="6278" y="1108"/>
                <a:ext cx="6" cy="17"/>
              </a:xfrm>
              <a:custGeom>
                <a:avLst/>
                <a:gdLst>
                  <a:gd name="T0" fmla="*/ 1 w 12"/>
                  <a:gd name="T1" fmla="*/ 0 h 35"/>
                  <a:gd name="T2" fmla="*/ 1 w 12"/>
                  <a:gd name="T3" fmla="*/ 0 h 35"/>
                  <a:gd name="T4" fmla="*/ 1 w 12"/>
                  <a:gd name="T5" fmla="*/ 0 h 35"/>
                  <a:gd name="T6" fmla="*/ 1 w 12"/>
                  <a:gd name="T7" fmla="*/ 0 h 35"/>
                  <a:gd name="T8" fmla="*/ 1 w 12"/>
                  <a:gd name="T9" fmla="*/ 0 h 35"/>
                  <a:gd name="T10" fmla="*/ 1 w 12"/>
                  <a:gd name="T11" fmla="*/ 0 h 35"/>
                  <a:gd name="T12" fmla="*/ 1 w 12"/>
                  <a:gd name="T13" fmla="*/ 0 h 35"/>
                  <a:gd name="T14" fmla="*/ 1 w 12"/>
                  <a:gd name="T15" fmla="*/ 0 h 35"/>
                  <a:gd name="T16" fmla="*/ 1 w 12"/>
                  <a:gd name="T17" fmla="*/ 0 h 35"/>
                  <a:gd name="T18" fmla="*/ 1 w 12"/>
                  <a:gd name="T19" fmla="*/ 0 h 35"/>
                  <a:gd name="T20" fmla="*/ 1 w 12"/>
                  <a:gd name="T21" fmla="*/ 0 h 35"/>
                  <a:gd name="T22" fmla="*/ 1 w 12"/>
                  <a:gd name="T23" fmla="*/ 0 h 35"/>
                  <a:gd name="T24" fmla="*/ 1 w 12"/>
                  <a:gd name="T25" fmla="*/ 0 h 35"/>
                  <a:gd name="T26" fmla="*/ 1 w 12"/>
                  <a:gd name="T27" fmla="*/ 0 h 35"/>
                  <a:gd name="T28" fmla="*/ 1 w 12"/>
                  <a:gd name="T29" fmla="*/ 0 h 35"/>
                  <a:gd name="T30" fmla="*/ 1 w 12"/>
                  <a:gd name="T31" fmla="*/ 0 h 35"/>
                  <a:gd name="T32" fmla="*/ 1 w 12"/>
                  <a:gd name="T33" fmla="*/ 0 h 35"/>
                  <a:gd name="T34" fmla="*/ 1 w 12"/>
                  <a:gd name="T35" fmla="*/ 0 h 35"/>
                  <a:gd name="T36" fmla="*/ 1 w 12"/>
                  <a:gd name="T37" fmla="*/ 0 h 35"/>
                  <a:gd name="T38" fmla="*/ 1 w 12"/>
                  <a:gd name="T39" fmla="*/ 0 h 35"/>
                  <a:gd name="T40" fmla="*/ 0 w 12"/>
                  <a:gd name="T41" fmla="*/ 0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35"/>
                  <a:gd name="T65" fmla="*/ 12 w 12"/>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35">
                    <a:moveTo>
                      <a:pt x="12" y="35"/>
                    </a:moveTo>
                    <a:lnTo>
                      <a:pt x="12" y="35"/>
                    </a:lnTo>
                    <a:lnTo>
                      <a:pt x="9" y="25"/>
                    </a:lnTo>
                    <a:lnTo>
                      <a:pt x="9" y="17"/>
                    </a:lnTo>
                    <a:lnTo>
                      <a:pt x="9" y="9"/>
                    </a:lnTo>
                    <a:lnTo>
                      <a:pt x="5" y="0"/>
                    </a:lnTo>
                    <a:lnTo>
                      <a:pt x="4" y="3"/>
                    </a:lnTo>
                    <a:lnTo>
                      <a:pt x="4" y="4"/>
                    </a:lnTo>
                    <a:lnTo>
                      <a:pt x="4" y="6"/>
                    </a:lnTo>
                    <a:lnTo>
                      <a:pt x="4" y="8"/>
                    </a:lnTo>
                    <a:lnTo>
                      <a:pt x="4" y="9"/>
                    </a:lnTo>
                    <a:lnTo>
                      <a:pt x="4" y="10"/>
                    </a:lnTo>
                    <a:lnTo>
                      <a:pt x="5" y="13"/>
                    </a:lnTo>
                    <a:lnTo>
                      <a:pt x="5" y="15"/>
                    </a:lnTo>
                    <a:lnTo>
                      <a:pt x="4" y="19"/>
                    </a:lnTo>
                    <a:lnTo>
                      <a:pt x="3" y="23"/>
                    </a:lnTo>
                    <a:lnTo>
                      <a:pt x="2" y="25"/>
                    </a:lnTo>
                    <a:lnTo>
                      <a:pt x="0" y="2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4" name="Freeform 218"/>
              <p:cNvSpPr>
                <a:spLocks/>
              </p:cNvSpPr>
              <p:nvPr/>
            </p:nvSpPr>
            <p:spPr bwMode="auto">
              <a:xfrm>
                <a:off x="6272" y="1106"/>
                <a:ext cx="7" cy="22"/>
              </a:xfrm>
              <a:custGeom>
                <a:avLst/>
                <a:gdLst>
                  <a:gd name="T0" fmla="*/ 0 w 15"/>
                  <a:gd name="T1" fmla="*/ 1 h 44"/>
                  <a:gd name="T2" fmla="*/ 0 w 15"/>
                  <a:gd name="T3" fmla="*/ 1 h 44"/>
                  <a:gd name="T4" fmla="*/ 0 w 15"/>
                  <a:gd name="T5" fmla="*/ 1 h 44"/>
                  <a:gd name="T6" fmla="*/ 0 w 15"/>
                  <a:gd name="T7" fmla="*/ 1 h 44"/>
                  <a:gd name="T8" fmla="*/ 0 w 15"/>
                  <a:gd name="T9" fmla="*/ 1 h 44"/>
                  <a:gd name="T10" fmla="*/ 0 w 15"/>
                  <a:gd name="T11" fmla="*/ 1 h 44"/>
                  <a:gd name="T12" fmla="*/ 0 w 15"/>
                  <a:gd name="T13" fmla="*/ 1 h 44"/>
                  <a:gd name="T14" fmla="*/ 0 w 15"/>
                  <a:gd name="T15" fmla="*/ 1 h 44"/>
                  <a:gd name="T16" fmla="*/ 0 w 15"/>
                  <a:gd name="T17" fmla="*/ 1 h 44"/>
                  <a:gd name="T18" fmla="*/ 0 w 15"/>
                  <a:gd name="T19" fmla="*/ 0 h 44"/>
                  <a:gd name="T20" fmla="*/ 0 w 15"/>
                  <a:gd name="T21" fmla="*/ 0 h 44"/>
                  <a:gd name="T22" fmla="*/ 0 w 15"/>
                  <a:gd name="T23" fmla="*/ 0 h 44"/>
                  <a:gd name="T24" fmla="*/ 0 w 15"/>
                  <a:gd name="T25" fmla="*/ 1 h 44"/>
                  <a:gd name="T26" fmla="*/ 0 w 15"/>
                  <a:gd name="T27" fmla="*/ 1 h 44"/>
                  <a:gd name="T28" fmla="*/ 0 w 15"/>
                  <a:gd name="T29" fmla="*/ 1 h 44"/>
                  <a:gd name="T30" fmla="*/ 0 w 15"/>
                  <a:gd name="T31" fmla="*/ 1 h 44"/>
                  <a:gd name="T32" fmla="*/ 0 w 15"/>
                  <a:gd name="T33" fmla="*/ 1 h 44"/>
                  <a:gd name="T34" fmla="*/ 0 w 15"/>
                  <a:gd name="T35" fmla="*/ 1 h 44"/>
                  <a:gd name="T36" fmla="*/ 0 w 15"/>
                  <a:gd name="T37" fmla="*/ 1 h 44"/>
                  <a:gd name="T38" fmla="*/ 0 w 15"/>
                  <a:gd name="T39" fmla="*/ 1 h 44"/>
                  <a:gd name="T40" fmla="*/ 0 w 15"/>
                  <a:gd name="T41" fmla="*/ 1 h 44"/>
                  <a:gd name="T42" fmla="*/ 0 w 15"/>
                  <a:gd name="T43" fmla="*/ 1 h 44"/>
                  <a:gd name="T44" fmla="*/ 0 w 15"/>
                  <a:gd name="T45" fmla="*/ 1 h 44"/>
                  <a:gd name="T46" fmla="*/ 0 w 15"/>
                  <a:gd name="T47" fmla="*/ 1 h 44"/>
                  <a:gd name="T48" fmla="*/ 0 w 15"/>
                  <a:gd name="T49" fmla="*/ 1 h 44"/>
                  <a:gd name="T50" fmla="*/ 0 w 15"/>
                  <a:gd name="T51" fmla="*/ 1 h 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44"/>
                  <a:gd name="T80" fmla="*/ 15 w 15"/>
                  <a:gd name="T81" fmla="*/ 44 h 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44">
                    <a:moveTo>
                      <a:pt x="13" y="44"/>
                    </a:moveTo>
                    <a:lnTo>
                      <a:pt x="13" y="44"/>
                    </a:lnTo>
                    <a:lnTo>
                      <a:pt x="3" y="31"/>
                    </a:lnTo>
                    <a:lnTo>
                      <a:pt x="0" y="25"/>
                    </a:lnTo>
                    <a:lnTo>
                      <a:pt x="1" y="20"/>
                    </a:lnTo>
                    <a:lnTo>
                      <a:pt x="4" y="11"/>
                    </a:lnTo>
                    <a:lnTo>
                      <a:pt x="5" y="8"/>
                    </a:lnTo>
                    <a:lnTo>
                      <a:pt x="9" y="3"/>
                    </a:lnTo>
                    <a:lnTo>
                      <a:pt x="11" y="0"/>
                    </a:lnTo>
                    <a:lnTo>
                      <a:pt x="12" y="0"/>
                    </a:lnTo>
                    <a:lnTo>
                      <a:pt x="13" y="2"/>
                    </a:lnTo>
                    <a:lnTo>
                      <a:pt x="12" y="5"/>
                    </a:lnTo>
                    <a:lnTo>
                      <a:pt x="11" y="6"/>
                    </a:lnTo>
                    <a:lnTo>
                      <a:pt x="11" y="10"/>
                    </a:lnTo>
                    <a:lnTo>
                      <a:pt x="11" y="12"/>
                    </a:lnTo>
                    <a:lnTo>
                      <a:pt x="10" y="15"/>
                    </a:lnTo>
                    <a:lnTo>
                      <a:pt x="9" y="17"/>
                    </a:lnTo>
                    <a:lnTo>
                      <a:pt x="9" y="20"/>
                    </a:lnTo>
                    <a:lnTo>
                      <a:pt x="10" y="22"/>
                    </a:lnTo>
                    <a:lnTo>
                      <a:pt x="11" y="25"/>
                    </a:lnTo>
                    <a:lnTo>
                      <a:pt x="12" y="26"/>
                    </a:lnTo>
                    <a:lnTo>
                      <a:pt x="15" y="2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5" name="Freeform 219"/>
              <p:cNvSpPr>
                <a:spLocks/>
              </p:cNvSpPr>
              <p:nvPr/>
            </p:nvSpPr>
            <p:spPr bwMode="auto">
              <a:xfrm>
                <a:off x="6281" y="1108"/>
                <a:ext cx="1" cy="2"/>
              </a:xfrm>
              <a:custGeom>
                <a:avLst/>
                <a:gdLst>
                  <a:gd name="T0" fmla="*/ 0 w 3"/>
                  <a:gd name="T1" fmla="*/ 0 h 5"/>
                  <a:gd name="T2" fmla="*/ 0 w 3"/>
                  <a:gd name="T3" fmla="*/ 0 h 5"/>
                  <a:gd name="T4" fmla="*/ 0 w 3"/>
                  <a:gd name="T5" fmla="*/ 0 h 5"/>
                  <a:gd name="T6" fmla="*/ 0 w 3"/>
                  <a:gd name="T7" fmla="*/ 0 h 5"/>
                  <a:gd name="T8" fmla="*/ 0 w 3"/>
                  <a:gd name="T9" fmla="*/ 0 h 5"/>
                  <a:gd name="T10" fmla="*/ 0 w 3"/>
                  <a:gd name="T11" fmla="*/ 0 h 5"/>
                  <a:gd name="T12" fmla="*/ 0 60000 65536"/>
                  <a:gd name="T13" fmla="*/ 0 60000 65536"/>
                  <a:gd name="T14" fmla="*/ 0 60000 65536"/>
                  <a:gd name="T15" fmla="*/ 0 60000 65536"/>
                  <a:gd name="T16" fmla="*/ 0 60000 65536"/>
                  <a:gd name="T17" fmla="*/ 0 60000 65536"/>
                  <a:gd name="T18" fmla="*/ 0 w 3"/>
                  <a:gd name="T19" fmla="*/ 0 h 5"/>
                  <a:gd name="T20" fmla="*/ 3 w 3"/>
                  <a:gd name="T21" fmla="*/ 5 h 5"/>
                </a:gdLst>
                <a:ahLst/>
                <a:cxnLst>
                  <a:cxn ang="T12">
                    <a:pos x="T0" y="T1"/>
                  </a:cxn>
                  <a:cxn ang="T13">
                    <a:pos x="T2" y="T3"/>
                  </a:cxn>
                  <a:cxn ang="T14">
                    <a:pos x="T4" y="T5"/>
                  </a:cxn>
                  <a:cxn ang="T15">
                    <a:pos x="T6" y="T7"/>
                  </a:cxn>
                  <a:cxn ang="T16">
                    <a:pos x="T8" y="T9"/>
                  </a:cxn>
                  <a:cxn ang="T17">
                    <a:pos x="T10" y="T11"/>
                  </a:cxn>
                </a:cxnLst>
                <a:rect l="T18" t="T19" r="T20" b="T21"/>
                <a:pathLst>
                  <a:path w="3" h="5">
                    <a:moveTo>
                      <a:pt x="0" y="0"/>
                    </a:moveTo>
                    <a:lnTo>
                      <a:pt x="0" y="0"/>
                    </a:lnTo>
                    <a:lnTo>
                      <a:pt x="0" y="1"/>
                    </a:lnTo>
                    <a:lnTo>
                      <a:pt x="0" y="3"/>
                    </a:lnTo>
                    <a:lnTo>
                      <a:pt x="1" y="4"/>
                    </a:lnTo>
                    <a:lnTo>
                      <a:pt x="3" y="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6" name="Freeform 220"/>
              <p:cNvSpPr>
                <a:spLocks/>
              </p:cNvSpPr>
              <p:nvPr/>
            </p:nvSpPr>
            <p:spPr bwMode="auto">
              <a:xfrm>
                <a:off x="6278" y="1109"/>
                <a:ext cx="1" cy="5"/>
              </a:xfrm>
              <a:custGeom>
                <a:avLst/>
                <a:gdLst>
                  <a:gd name="T0" fmla="*/ 0 w 1"/>
                  <a:gd name="T1" fmla="*/ 0 h 10"/>
                  <a:gd name="T2" fmla="*/ 0 w 1"/>
                  <a:gd name="T3" fmla="*/ 0 h 10"/>
                  <a:gd name="T4" fmla="*/ 0 w 1"/>
                  <a:gd name="T5" fmla="*/ 1 h 10"/>
                  <a:gd name="T6" fmla="*/ 0 w 1"/>
                  <a:gd name="T7" fmla="*/ 1 h 10"/>
                  <a:gd name="T8" fmla="*/ 0 w 1"/>
                  <a:gd name="T9" fmla="*/ 1 h 10"/>
                  <a:gd name="T10" fmla="*/ 0 w 1"/>
                  <a:gd name="T11" fmla="*/ 1 h 10"/>
                  <a:gd name="T12" fmla="*/ 0 60000 65536"/>
                  <a:gd name="T13" fmla="*/ 0 60000 65536"/>
                  <a:gd name="T14" fmla="*/ 0 60000 65536"/>
                  <a:gd name="T15" fmla="*/ 0 60000 65536"/>
                  <a:gd name="T16" fmla="*/ 0 60000 65536"/>
                  <a:gd name="T17" fmla="*/ 0 60000 65536"/>
                  <a:gd name="T18" fmla="*/ 0 w 1"/>
                  <a:gd name="T19" fmla="*/ 0 h 10"/>
                  <a:gd name="T20" fmla="*/ 1 w 1"/>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 h="10">
                    <a:moveTo>
                      <a:pt x="0" y="0"/>
                    </a:moveTo>
                    <a:lnTo>
                      <a:pt x="0" y="0"/>
                    </a:lnTo>
                    <a:lnTo>
                      <a:pt x="0" y="2"/>
                    </a:lnTo>
                    <a:lnTo>
                      <a:pt x="0" y="5"/>
                    </a:lnTo>
                    <a:lnTo>
                      <a:pt x="0" y="7"/>
                    </a:lnTo>
                    <a:lnTo>
                      <a:pt x="0" y="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7" name="Freeform 221"/>
              <p:cNvSpPr>
                <a:spLocks/>
              </p:cNvSpPr>
              <p:nvPr/>
            </p:nvSpPr>
            <p:spPr bwMode="auto">
              <a:xfrm>
                <a:off x="6278" y="1110"/>
                <a:ext cx="1" cy="6"/>
              </a:xfrm>
              <a:custGeom>
                <a:avLst/>
                <a:gdLst>
                  <a:gd name="T0" fmla="*/ 0 w 1"/>
                  <a:gd name="T1" fmla="*/ 0 h 12"/>
                  <a:gd name="T2" fmla="*/ 0 w 1"/>
                  <a:gd name="T3" fmla="*/ 0 h 12"/>
                  <a:gd name="T4" fmla="*/ 0 w 1"/>
                  <a:gd name="T5" fmla="*/ 1 h 12"/>
                  <a:gd name="T6" fmla="*/ 0 w 1"/>
                  <a:gd name="T7" fmla="*/ 1 h 12"/>
                  <a:gd name="T8" fmla="*/ 0 w 1"/>
                  <a:gd name="T9" fmla="*/ 1 h 12"/>
                  <a:gd name="T10" fmla="*/ 0 w 1"/>
                  <a:gd name="T11" fmla="*/ 1 h 12"/>
                  <a:gd name="T12" fmla="*/ 0 60000 65536"/>
                  <a:gd name="T13" fmla="*/ 0 60000 65536"/>
                  <a:gd name="T14" fmla="*/ 0 60000 65536"/>
                  <a:gd name="T15" fmla="*/ 0 60000 65536"/>
                  <a:gd name="T16" fmla="*/ 0 60000 65536"/>
                  <a:gd name="T17" fmla="*/ 0 60000 65536"/>
                  <a:gd name="T18" fmla="*/ 0 w 1"/>
                  <a:gd name="T19" fmla="*/ 0 h 12"/>
                  <a:gd name="T20" fmla="*/ 1 w 1"/>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 h="12">
                    <a:moveTo>
                      <a:pt x="0" y="0"/>
                    </a:moveTo>
                    <a:lnTo>
                      <a:pt x="0" y="0"/>
                    </a:lnTo>
                    <a:lnTo>
                      <a:pt x="0" y="3"/>
                    </a:lnTo>
                    <a:lnTo>
                      <a:pt x="0" y="5"/>
                    </a:lnTo>
                    <a:lnTo>
                      <a:pt x="0" y="8"/>
                    </a:lnTo>
                    <a:lnTo>
                      <a:pt x="0" y="1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8" name="Freeform 222"/>
              <p:cNvSpPr>
                <a:spLocks/>
              </p:cNvSpPr>
              <p:nvPr/>
            </p:nvSpPr>
            <p:spPr bwMode="auto">
              <a:xfrm>
                <a:off x="6279" y="1111"/>
                <a:ext cx="1" cy="7"/>
              </a:xfrm>
              <a:custGeom>
                <a:avLst/>
                <a:gdLst>
                  <a:gd name="T0" fmla="*/ 0 w 1"/>
                  <a:gd name="T1" fmla="*/ 0 h 16"/>
                  <a:gd name="T2" fmla="*/ 0 w 1"/>
                  <a:gd name="T3" fmla="*/ 0 h 16"/>
                  <a:gd name="T4" fmla="*/ 0 w 1"/>
                  <a:gd name="T5" fmla="*/ 0 h 16"/>
                  <a:gd name="T6" fmla="*/ 0 w 1"/>
                  <a:gd name="T7" fmla="*/ 0 h 16"/>
                  <a:gd name="T8" fmla="*/ 0 w 1"/>
                  <a:gd name="T9" fmla="*/ 0 h 16"/>
                  <a:gd name="T10" fmla="*/ 0 w 1"/>
                  <a:gd name="T11" fmla="*/ 0 h 16"/>
                  <a:gd name="T12" fmla="*/ 0 60000 65536"/>
                  <a:gd name="T13" fmla="*/ 0 60000 65536"/>
                  <a:gd name="T14" fmla="*/ 0 60000 65536"/>
                  <a:gd name="T15" fmla="*/ 0 60000 65536"/>
                  <a:gd name="T16" fmla="*/ 0 60000 65536"/>
                  <a:gd name="T17" fmla="*/ 0 60000 65536"/>
                  <a:gd name="T18" fmla="*/ 0 w 1"/>
                  <a:gd name="T19" fmla="*/ 0 h 16"/>
                  <a:gd name="T20" fmla="*/ 1 w 1"/>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 h="16">
                    <a:moveTo>
                      <a:pt x="0" y="0"/>
                    </a:moveTo>
                    <a:lnTo>
                      <a:pt x="0" y="0"/>
                    </a:lnTo>
                    <a:lnTo>
                      <a:pt x="0" y="3"/>
                    </a:lnTo>
                    <a:lnTo>
                      <a:pt x="0" y="7"/>
                    </a:lnTo>
                    <a:lnTo>
                      <a:pt x="0" y="12"/>
                    </a:lnTo>
                    <a:lnTo>
                      <a:pt x="0" y="1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99" name="Freeform 223"/>
              <p:cNvSpPr>
                <a:spLocks/>
              </p:cNvSpPr>
              <p:nvPr/>
            </p:nvSpPr>
            <p:spPr bwMode="auto">
              <a:xfrm>
                <a:off x="6278" y="1106"/>
                <a:ext cx="2" cy="4"/>
              </a:xfrm>
              <a:custGeom>
                <a:avLst/>
                <a:gdLst>
                  <a:gd name="T0" fmla="*/ 0 w 5"/>
                  <a:gd name="T1" fmla="*/ 0 h 7"/>
                  <a:gd name="T2" fmla="*/ 0 w 5"/>
                  <a:gd name="T3" fmla="*/ 1 h 7"/>
                  <a:gd name="T4" fmla="*/ 0 w 5"/>
                  <a:gd name="T5" fmla="*/ 1 h 7"/>
                  <a:gd name="T6" fmla="*/ 0 w 5"/>
                  <a:gd name="T7" fmla="*/ 1 h 7"/>
                  <a:gd name="T8" fmla="*/ 0 w 5"/>
                  <a:gd name="T9" fmla="*/ 1 h 7"/>
                  <a:gd name="T10" fmla="*/ 0 w 5"/>
                  <a:gd name="T11" fmla="*/ 1 h 7"/>
                  <a:gd name="T12" fmla="*/ 0 w 5"/>
                  <a:gd name="T13" fmla="*/ 1 h 7"/>
                  <a:gd name="T14" fmla="*/ 0 w 5"/>
                  <a:gd name="T15" fmla="*/ 1 h 7"/>
                  <a:gd name="T16" fmla="*/ 0 w 5"/>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7"/>
                  <a:gd name="T29" fmla="*/ 5 w 5"/>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7">
                    <a:moveTo>
                      <a:pt x="5" y="0"/>
                    </a:moveTo>
                    <a:lnTo>
                      <a:pt x="3" y="1"/>
                    </a:lnTo>
                    <a:lnTo>
                      <a:pt x="1" y="3"/>
                    </a:lnTo>
                    <a:lnTo>
                      <a:pt x="0" y="6"/>
                    </a:lnTo>
                    <a:lnTo>
                      <a:pt x="1" y="7"/>
                    </a:lnTo>
                    <a:lnTo>
                      <a:pt x="3" y="7"/>
                    </a:lnTo>
                    <a:lnTo>
                      <a:pt x="4" y="5"/>
                    </a:lnTo>
                    <a:lnTo>
                      <a:pt x="5" y="2"/>
                    </a:lnTo>
                    <a:lnTo>
                      <a:pt x="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00" name="Freeform 224"/>
              <p:cNvSpPr>
                <a:spLocks/>
              </p:cNvSpPr>
              <p:nvPr/>
            </p:nvSpPr>
            <p:spPr bwMode="auto">
              <a:xfrm>
                <a:off x="6278" y="1106"/>
                <a:ext cx="2" cy="4"/>
              </a:xfrm>
              <a:custGeom>
                <a:avLst/>
                <a:gdLst>
                  <a:gd name="T0" fmla="*/ 0 w 5"/>
                  <a:gd name="T1" fmla="*/ 0 h 7"/>
                  <a:gd name="T2" fmla="*/ 0 w 5"/>
                  <a:gd name="T3" fmla="*/ 0 h 7"/>
                  <a:gd name="T4" fmla="*/ 0 w 5"/>
                  <a:gd name="T5" fmla="*/ 1 h 7"/>
                  <a:gd name="T6" fmla="*/ 0 w 5"/>
                  <a:gd name="T7" fmla="*/ 1 h 7"/>
                  <a:gd name="T8" fmla="*/ 0 w 5"/>
                  <a:gd name="T9" fmla="*/ 1 h 7"/>
                  <a:gd name="T10" fmla="*/ 0 w 5"/>
                  <a:gd name="T11" fmla="*/ 1 h 7"/>
                  <a:gd name="T12" fmla="*/ 0 w 5"/>
                  <a:gd name="T13" fmla="*/ 1 h 7"/>
                  <a:gd name="T14" fmla="*/ 0 w 5"/>
                  <a:gd name="T15" fmla="*/ 1 h 7"/>
                  <a:gd name="T16" fmla="*/ 0 w 5"/>
                  <a:gd name="T17" fmla="*/ 1 h 7"/>
                  <a:gd name="T18" fmla="*/ 0 w 5"/>
                  <a:gd name="T19" fmla="*/ 1 h 7"/>
                  <a:gd name="T20" fmla="*/ 0 w 5"/>
                  <a:gd name="T21" fmla="*/ 0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7"/>
                  <a:gd name="T35" fmla="*/ 5 w 5"/>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7">
                    <a:moveTo>
                      <a:pt x="5" y="0"/>
                    </a:moveTo>
                    <a:lnTo>
                      <a:pt x="5" y="0"/>
                    </a:lnTo>
                    <a:lnTo>
                      <a:pt x="3" y="1"/>
                    </a:lnTo>
                    <a:lnTo>
                      <a:pt x="1" y="3"/>
                    </a:lnTo>
                    <a:lnTo>
                      <a:pt x="0" y="6"/>
                    </a:lnTo>
                    <a:lnTo>
                      <a:pt x="1" y="7"/>
                    </a:lnTo>
                    <a:lnTo>
                      <a:pt x="3" y="7"/>
                    </a:lnTo>
                    <a:lnTo>
                      <a:pt x="4" y="5"/>
                    </a:lnTo>
                    <a:lnTo>
                      <a:pt x="5" y="2"/>
                    </a:lnTo>
                    <a:lnTo>
                      <a:pt x="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601" name="Freeform 225"/>
              <p:cNvSpPr>
                <a:spLocks/>
              </p:cNvSpPr>
              <p:nvPr/>
            </p:nvSpPr>
            <p:spPr bwMode="auto">
              <a:xfrm>
                <a:off x="6279" y="1050"/>
                <a:ext cx="38" cy="57"/>
              </a:xfrm>
              <a:custGeom>
                <a:avLst/>
                <a:gdLst>
                  <a:gd name="T0" fmla="*/ 0 w 77"/>
                  <a:gd name="T1" fmla="*/ 1 h 114"/>
                  <a:gd name="T2" fmla="*/ 0 w 77"/>
                  <a:gd name="T3" fmla="*/ 0 h 114"/>
                  <a:gd name="T4" fmla="*/ 0 w 77"/>
                  <a:gd name="T5" fmla="*/ 1 h 114"/>
                  <a:gd name="T6" fmla="*/ 0 w 77"/>
                  <a:gd name="T7" fmla="*/ 1 h 114"/>
                  <a:gd name="T8" fmla="*/ 0 60000 65536"/>
                  <a:gd name="T9" fmla="*/ 0 60000 65536"/>
                  <a:gd name="T10" fmla="*/ 0 60000 65536"/>
                  <a:gd name="T11" fmla="*/ 0 60000 65536"/>
                  <a:gd name="T12" fmla="*/ 0 w 77"/>
                  <a:gd name="T13" fmla="*/ 0 h 114"/>
                  <a:gd name="T14" fmla="*/ 77 w 77"/>
                  <a:gd name="T15" fmla="*/ 114 h 114"/>
                </a:gdLst>
                <a:ahLst/>
                <a:cxnLst>
                  <a:cxn ang="T8">
                    <a:pos x="T0" y="T1"/>
                  </a:cxn>
                  <a:cxn ang="T9">
                    <a:pos x="T2" y="T3"/>
                  </a:cxn>
                  <a:cxn ang="T10">
                    <a:pos x="T4" y="T5"/>
                  </a:cxn>
                  <a:cxn ang="T11">
                    <a:pos x="T6" y="T7"/>
                  </a:cxn>
                </a:cxnLst>
                <a:rect l="T12" t="T13" r="T14" b="T15"/>
                <a:pathLst>
                  <a:path w="77" h="114">
                    <a:moveTo>
                      <a:pt x="0" y="113"/>
                    </a:moveTo>
                    <a:lnTo>
                      <a:pt x="77" y="0"/>
                    </a:lnTo>
                    <a:lnTo>
                      <a:pt x="2" y="114"/>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602" name="Freeform 226"/>
              <p:cNvSpPr>
                <a:spLocks/>
              </p:cNvSpPr>
              <p:nvPr/>
            </p:nvSpPr>
            <p:spPr bwMode="auto">
              <a:xfrm>
                <a:off x="6279" y="1050"/>
                <a:ext cx="38" cy="57"/>
              </a:xfrm>
              <a:custGeom>
                <a:avLst/>
                <a:gdLst>
                  <a:gd name="T0" fmla="*/ 0 w 77"/>
                  <a:gd name="T1" fmla="*/ 1 h 114"/>
                  <a:gd name="T2" fmla="*/ 0 w 77"/>
                  <a:gd name="T3" fmla="*/ 0 h 114"/>
                  <a:gd name="T4" fmla="*/ 0 w 77"/>
                  <a:gd name="T5" fmla="*/ 1 h 114"/>
                  <a:gd name="T6" fmla="*/ 0 w 77"/>
                  <a:gd name="T7" fmla="*/ 1 h 114"/>
                  <a:gd name="T8" fmla="*/ 0 60000 65536"/>
                  <a:gd name="T9" fmla="*/ 0 60000 65536"/>
                  <a:gd name="T10" fmla="*/ 0 60000 65536"/>
                  <a:gd name="T11" fmla="*/ 0 60000 65536"/>
                  <a:gd name="T12" fmla="*/ 0 w 77"/>
                  <a:gd name="T13" fmla="*/ 0 h 114"/>
                  <a:gd name="T14" fmla="*/ 77 w 77"/>
                  <a:gd name="T15" fmla="*/ 114 h 114"/>
                </a:gdLst>
                <a:ahLst/>
                <a:cxnLst>
                  <a:cxn ang="T8">
                    <a:pos x="T0" y="T1"/>
                  </a:cxn>
                  <a:cxn ang="T9">
                    <a:pos x="T2" y="T3"/>
                  </a:cxn>
                  <a:cxn ang="T10">
                    <a:pos x="T4" y="T5"/>
                  </a:cxn>
                  <a:cxn ang="T11">
                    <a:pos x="T6" y="T7"/>
                  </a:cxn>
                </a:cxnLst>
                <a:rect l="T12" t="T13" r="T14" b="T15"/>
                <a:pathLst>
                  <a:path w="77" h="114">
                    <a:moveTo>
                      <a:pt x="0" y="113"/>
                    </a:moveTo>
                    <a:lnTo>
                      <a:pt x="77" y="0"/>
                    </a:lnTo>
                    <a:lnTo>
                      <a:pt x="2" y="114"/>
                    </a:lnTo>
                    <a:lnTo>
                      <a:pt x="0" y="1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551" name="Text Box 227"/>
            <p:cNvSpPr txBox="1">
              <a:spLocks noChangeArrowheads="1"/>
            </p:cNvSpPr>
            <p:nvPr/>
          </p:nvSpPr>
          <p:spPr bwMode="auto">
            <a:xfrm>
              <a:off x="3648" y="1248"/>
              <a:ext cx="137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r>
                <a:rPr lang="en-US" altLang="da-DK">
                  <a:latin typeface="Arial Rounded MT Bold" panose="020F0704030504030204" pitchFamily="34" charset="0"/>
                </a:rPr>
                <a:t>CO-ORDINATOR - </a:t>
              </a:r>
            </a:p>
            <a:p>
              <a:pPr>
                <a:lnSpc>
                  <a:spcPct val="90000"/>
                </a:lnSpc>
              </a:pPr>
              <a:r>
                <a:rPr lang="en-US" altLang="da-DK" i="1">
                  <a:latin typeface="Arial Rounded MT Bold" panose="020F0704030504030204" pitchFamily="34" charset="0"/>
                </a:rPr>
                <a:t>generalises</a:t>
              </a:r>
              <a:endParaRPr lang="en-US" altLang="da-DK">
                <a:latin typeface="Arial Rounded MT Bold" panose="020F0704030504030204" pitchFamily="34" charset="0"/>
              </a:endParaRPr>
            </a:p>
          </p:txBody>
        </p:sp>
      </p:grpSp>
      <p:grpSp>
        <p:nvGrpSpPr>
          <p:cNvPr id="19684" name="Group 228"/>
          <p:cNvGrpSpPr>
            <a:grpSpLocks/>
          </p:cNvGrpSpPr>
          <p:nvPr/>
        </p:nvGrpSpPr>
        <p:grpSpPr bwMode="auto">
          <a:xfrm>
            <a:off x="2895600" y="1981200"/>
            <a:ext cx="1490663" cy="1263650"/>
            <a:chOff x="2016" y="1248"/>
            <a:chExt cx="1017" cy="796"/>
          </a:xfrm>
        </p:grpSpPr>
        <p:grpSp>
          <p:nvGrpSpPr>
            <p:cNvPr id="20513" name="Group 229"/>
            <p:cNvGrpSpPr>
              <a:grpSpLocks/>
            </p:cNvGrpSpPr>
            <p:nvPr/>
          </p:nvGrpSpPr>
          <p:grpSpPr bwMode="auto">
            <a:xfrm>
              <a:off x="2784" y="1776"/>
              <a:ext cx="249" cy="268"/>
              <a:chOff x="4244" y="250"/>
              <a:chExt cx="249" cy="268"/>
            </a:xfrm>
          </p:grpSpPr>
          <p:sp>
            <p:nvSpPr>
              <p:cNvPr id="20515" name="Rectangle 230"/>
              <p:cNvSpPr>
                <a:spLocks noChangeArrowheads="1"/>
              </p:cNvSpPr>
              <p:nvPr/>
            </p:nvSpPr>
            <p:spPr bwMode="auto">
              <a:xfrm>
                <a:off x="4349" y="349"/>
                <a:ext cx="54" cy="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516" name="Rectangle 231"/>
              <p:cNvSpPr>
                <a:spLocks noChangeArrowheads="1"/>
              </p:cNvSpPr>
              <p:nvPr/>
            </p:nvSpPr>
            <p:spPr bwMode="auto">
              <a:xfrm>
                <a:off x="4349" y="349"/>
                <a:ext cx="54" cy="2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517" name="Rectangle 232"/>
              <p:cNvSpPr>
                <a:spLocks noChangeArrowheads="1"/>
              </p:cNvSpPr>
              <p:nvPr/>
            </p:nvSpPr>
            <p:spPr bwMode="auto">
              <a:xfrm>
                <a:off x="4349" y="349"/>
                <a:ext cx="54" cy="2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518" name="Freeform 233"/>
              <p:cNvSpPr>
                <a:spLocks/>
              </p:cNvSpPr>
              <p:nvPr/>
            </p:nvSpPr>
            <p:spPr bwMode="auto">
              <a:xfrm>
                <a:off x="4293" y="291"/>
                <a:ext cx="150" cy="227"/>
              </a:xfrm>
              <a:custGeom>
                <a:avLst/>
                <a:gdLst>
                  <a:gd name="T0" fmla="*/ 1 w 300"/>
                  <a:gd name="T1" fmla="*/ 2 h 454"/>
                  <a:gd name="T2" fmla="*/ 1 w 300"/>
                  <a:gd name="T3" fmla="*/ 2 h 454"/>
                  <a:gd name="T4" fmla="*/ 1 w 300"/>
                  <a:gd name="T5" fmla="*/ 2 h 454"/>
                  <a:gd name="T6" fmla="*/ 1 w 300"/>
                  <a:gd name="T7" fmla="*/ 2 h 454"/>
                  <a:gd name="T8" fmla="*/ 1 w 300"/>
                  <a:gd name="T9" fmla="*/ 2 h 454"/>
                  <a:gd name="T10" fmla="*/ 1 w 300"/>
                  <a:gd name="T11" fmla="*/ 2 h 454"/>
                  <a:gd name="T12" fmla="*/ 1 w 300"/>
                  <a:gd name="T13" fmla="*/ 2 h 454"/>
                  <a:gd name="T14" fmla="*/ 1 w 300"/>
                  <a:gd name="T15" fmla="*/ 2 h 454"/>
                  <a:gd name="T16" fmla="*/ 1 w 300"/>
                  <a:gd name="T17" fmla="*/ 2 h 454"/>
                  <a:gd name="T18" fmla="*/ 1 w 300"/>
                  <a:gd name="T19" fmla="*/ 2 h 454"/>
                  <a:gd name="T20" fmla="*/ 1 w 300"/>
                  <a:gd name="T21" fmla="*/ 2 h 454"/>
                  <a:gd name="T22" fmla="*/ 1 w 300"/>
                  <a:gd name="T23" fmla="*/ 1 h 454"/>
                  <a:gd name="T24" fmla="*/ 1 w 300"/>
                  <a:gd name="T25" fmla="*/ 1 h 454"/>
                  <a:gd name="T26" fmla="*/ 1 w 300"/>
                  <a:gd name="T27" fmla="*/ 1 h 454"/>
                  <a:gd name="T28" fmla="*/ 1 w 300"/>
                  <a:gd name="T29" fmla="*/ 1 h 454"/>
                  <a:gd name="T30" fmla="*/ 1 w 300"/>
                  <a:gd name="T31" fmla="*/ 1 h 454"/>
                  <a:gd name="T32" fmla="*/ 1 w 300"/>
                  <a:gd name="T33" fmla="*/ 1 h 454"/>
                  <a:gd name="T34" fmla="*/ 0 w 300"/>
                  <a:gd name="T35" fmla="*/ 1 h 454"/>
                  <a:gd name="T36" fmla="*/ 1 w 300"/>
                  <a:gd name="T37" fmla="*/ 1 h 454"/>
                  <a:gd name="T38" fmla="*/ 1 w 300"/>
                  <a:gd name="T39" fmla="*/ 1 h 454"/>
                  <a:gd name="T40" fmla="*/ 1 w 300"/>
                  <a:gd name="T41" fmla="*/ 1 h 454"/>
                  <a:gd name="T42" fmla="*/ 1 w 300"/>
                  <a:gd name="T43" fmla="*/ 1 h 454"/>
                  <a:gd name="T44" fmla="*/ 1 w 300"/>
                  <a:gd name="T45" fmla="*/ 1 h 454"/>
                  <a:gd name="T46" fmla="*/ 1 w 300"/>
                  <a:gd name="T47" fmla="*/ 1 h 454"/>
                  <a:gd name="T48" fmla="*/ 1 w 300"/>
                  <a:gd name="T49" fmla="*/ 1 h 454"/>
                  <a:gd name="T50" fmla="*/ 1 w 300"/>
                  <a:gd name="T51" fmla="*/ 0 h 454"/>
                  <a:gd name="T52" fmla="*/ 1 w 300"/>
                  <a:gd name="T53" fmla="*/ 1 h 454"/>
                  <a:gd name="T54" fmla="*/ 1 w 300"/>
                  <a:gd name="T55" fmla="*/ 1 h 454"/>
                  <a:gd name="T56" fmla="*/ 1 w 300"/>
                  <a:gd name="T57" fmla="*/ 1 h 454"/>
                  <a:gd name="T58" fmla="*/ 1 w 300"/>
                  <a:gd name="T59" fmla="*/ 1 h 454"/>
                  <a:gd name="T60" fmla="*/ 2 w 300"/>
                  <a:gd name="T61" fmla="*/ 1 h 454"/>
                  <a:gd name="T62" fmla="*/ 2 w 300"/>
                  <a:gd name="T63" fmla="*/ 1 h 454"/>
                  <a:gd name="T64" fmla="*/ 2 w 300"/>
                  <a:gd name="T65" fmla="*/ 1 h 454"/>
                  <a:gd name="T66" fmla="*/ 2 w 300"/>
                  <a:gd name="T67" fmla="*/ 1 h 454"/>
                  <a:gd name="T68" fmla="*/ 2 w 300"/>
                  <a:gd name="T69" fmla="*/ 1 h 454"/>
                  <a:gd name="T70" fmla="*/ 2 w 300"/>
                  <a:gd name="T71" fmla="*/ 1 h 454"/>
                  <a:gd name="T72" fmla="*/ 2 w 300"/>
                  <a:gd name="T73" fmla="*/ 1 h 454"/>
                  <a:gd name="T74" fmla="*/ 2 w 300"/>
                  <a:gd name="T75" fmla="*/ 1 h 454"/>
                  <a:gd name="T76" fmla="*/ 1 w 300"/>
                  <a:gd name="T77" fmla="*/ 1 h 454"/>
                  <a:gd name="T78" fmla="*/ 1 w 300"/>
                  <a:gd name="T79" fmla="*/ 2 h 454"/>
                  <a:gd name="T80" fmla="*/ 1 w 300"/>
                  <a:gd name="T81" fmla="*/ 2 h 454"/>
                  <a:gd name="T82" fmla="*/ 1 w 300"/>
                  <a:gd name="T83" fmla="*/ 2 h 454"/>
                  <a:gd name="T84" fmla="*/ 1 w 300"/>
                  <a:gd name="T85" fmla="*/ 2 h 454"/>
                  <a:gd name="T86" fmla="*/ 1 w 300"/>
                  <a:gd name="T87" fmla="*/ 2 h 454"/>
                  <a:gd name="T88" fmla="*/ 1 w 300"/>
                  <a:gd name="T89" fmla="*/ 2 h 454"/>
                  <a:gd name="T90" fmla="*/ 1 w 300"/>
                  <a:gd name="T91" fmla="*/ 2 h 454"/>
                  <a:gd name="T92" fmla="*/ 1 w 300"/>
                  <a:gd name="T93" fmla="*/ 2 h 454"/>
                  <a:gd name="T94" fmla="*/ 1 w 300"/>
                  <a:gd name="T95" fmla="*/ 2 h 454"/>
                  <a:gd name="T96" fmla="*/ 1 w 300"/>
                  <a:gd name="T97" fmla="*/ 2 h 454"/>
                  <a:gd name="T98" fmla="*/ 1 w 300"/>
                  <a:gd name="T99" fmla="*/ 2 h 454"/>
                  <a:gd name="T100" fmla="*/ 1 w 300"/>
                  <a:gd name="T101" fmla="*/ 2 h 454"/>
                  <a:gd name="T102" fmla="*/ 1 w 300"/>
                  <a:gd name="T103" fmla="*/ 2 h 454"/>
                  <a:gd name="T104" fmla="*/ 1 w 300"/>
                  <a:gd name="T105" fmla="*/ 2 h 454"/>
                  <a:gd name="T106" fmla="*/ 1 w 300"/>
                  <a:gd name="T107" fmla="*/ 2 h 454"/>
                  <a:gd name="T108" fmla="*/ 1 w 300"/>
                  <a:gd name="T109" fmla="*/ 2 h 454"/>
                  <a:gd name="T110" fmla="*/ 1 w 300"/>
                  <a:gd name="T111" fmla="*/ 2 h 454"/>
                  <a:gd name="T112" fmla="*/ 1 w 300"/>
                  <a:gd name="T113" fmla="*/ 2 h 454"/>
                  <a:gd name="T114" fmla="*/ 1 w 300"/>
                  <a:gd name="T115" fmla="*/ 2 h 4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0"/>
                  <a:gd name="T175" fmla="*/ 0 h 454"/>
                  <a:gd name="T176" fmla="*/ 300 w 300"/>
                  <a:gd name="T177" fmla="*/ 454 h 4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0" h="454">
                    <a:moveTo>
                      <a:pt x="104" y="454"/>
                    </a:moveTo>
                    <a:lnTo>
                      <a:pt x="102" y="422"/>
                    </a:lnTo>
                    <a:lnTo>
                      <a:pt x="89" y="419"/>
                    </a:lnTo>
                    <a:lnTo>
                      <a:pt x="86" y="409"/>
                    </a:lnTo>
                    <a:lnTo>
                      <a:pt x="102" y="405"/>
                    </a:lnTo>
                    <a:lnTo>
                      <a:pt x="102" y="389"/>
                    </a:lnTo>
                    <a:lnTo>
                      <a:pt x="90" y="371"/>
                    </a:lnTo>
                    <a:lnTo>
                      <a:pt x="89" y="347"/>
                    </a:lnTo>
                    <a:lnTo>
                      <a:pt x="77" y="340"/>
                    </a:lnTo>
                    <a:lnTo>
                      <a:pt x="63" y="280"/>
                    </a:lnTo>
                    <a:lnTo>
                      <a:pt x="60" y="269"/>
                    </a:lnTo>
                    <a:lnTo>
                      <a:pt x="53" y="256"/>
                    </a:lnTo>
                    <a:lnTo>
                      <a:pt x="41" y="243"/>
                    </a:lnTo>
                    <a:lnTo>
                      <a:pt x="30" y="229"/>
                    </a:lnTo>
                    <a:lnTo>
                      <a:pt x="18" y="211"/>
                    </a:lnTo>
                    <a:lnTo>
                      <a:pt x="8" y="192"/>
                    </a:lnTo>
                    <a:lnTo>
                      <a:pt x="2" y="169"/>
                    </a:lnTo>
                    <a:lnTo>
                      <a:pt x="0" y="145"/>
                    </a:lnTo>
                    <a:lnTo>
                      <a:pt x="3" y="113"/>
                    </a:lnTo>
                    <a:lnTo>
                      <a:pt x="11" y="84"/>
                    </a:lnTo>
                    <a:lnTo>
                      <a:pt x="26" y="60"/>
                    </a:lnTo>
                    <a:lnTo>
                      <a:pt x="42" y="40"/>
                    </a:lnTo>
                    <a:lnTo>
                      <a:pt x="65" y="23"/>
                    </a:lnTo>
                    <a:lnTo>
                      <a:pt x="89" y="11"/>
                    </a:lnTo>
                    <a:lnTo>
                      <a:pt x="114" y="3"/>
                    </a:lnTo>
                    <a:lnTo>
                      <a:pt x="141" y="0"/>
                    </a:lnTo>
                    <a:lnTo>
                      <a:pt x="168" y="1"/>
                    </a:lnTo>
                    <a:lnTo>
                      <a:pt x="195" y="7"/>
                    </a:lnTo>
                    <a:lnTo>
                      <a:pt x="221" y="18"/>
                    </a:lnTo>
                    <a:lnTo>
                      <a:pt x="245" y="34"/>
                    </a:lnTo>
                    <a:lnTo>
                      <a:pt x="264" y="56"/>
                    </a:lnTo>
                    <a:lnTo>
                      <a:pt x="281" y="83"/>
                    </a:lnTo>
                    <a:lnTo>
                      <a:pt x="293" y="114"/>
                    </a:lnTo>
                    <a:lnTo>
                      <a:pt x="300" y="153"/>
                    </a:lnTo>
                    <a:lnTo>
                      <a:pt x="296" y="179"/>
                    </a:lnTo>
                    <a:lnTo>
                      <a:pt x="288" y="200"/>
                    </a:lnTo>
                    <a:lnTo>
                      <a:pt x="276" y="218"/>
                    </a:lnTo>
                    <a:lnTo>
                      <a:pt x="264" y="234"/>
                    </a:lnTo>
                    <a:lnTo>
                      <a:pt x="252" y="249"/>
                    </a:lnTo>
                    <a:lnTo>
                      <a:pt x="240" y="265"/>
                    </a:lnTo>
                    <a:lnTo>
                      <a:pt x="231" y="281"/>
                    </a:lnTo>
                    <a:lnTo>
                      <a:pt x="225" y="300"/>
                    </a:lnTo>
                    <a:lnTo>
                      <a:pt x="224" y="306"/>
                    </a:lnTo>
                    <a:lnTo>
                      <a:pt x="222" y="310"/>
                    </a:lnTo>
                    <a:lnTo>
                      <a:pt x="221" y="316"/>
                    </a:lnTo>
                    <a:lnTo>
                      <a:pt x="221" y="321"/>
                    </a:lnTo>
                    <a:lnTo>
                      <a:pt x="219" y="328"/>
                    </a:lnTo>
                    <a:lnTo>
                      <a:pt x="218" y="334"/>
                    </a:lnTo>
                    <a:lnTo>
                      <a:pt x="218" y="340"/>
                    </a:lnTo>
                    <a:lnTo>
                      <a:pt x="216" y="346"/>
                    </a:lnTo>
                    <a:lnTo>
                      <a:pt x="207" y="371"/>
                    </a:lnTo>
                    <a:lnTo>
                      <a:pt x="197" y="389"/>
                    </a:lnTo>
                    <a:lnTo>
                      <a:pt x="192" y="407"/>
                    </a:lnTo>
                    <a:lnTo>
                      <a:pt x="207" y="409"/>
                    </a:lnTo>
                    <a:lnTo>
                      <a:pt x="207" y="422"/>
                    </a:lnTo>
                    <a:lnTo>
                      <a:pt x="192" y="422"/>
                    </a:lnTo>
                    <a:lnTo>
                      <a:pt x="188" y="454"/>
                    </a:lnTo>
                    <a:lnTo>
                      <a:pt x="104" y="4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19" name="Freeform 234"/>
              <p:cNvSpPr>
                <a:spLocks/>
              </p:cNvSpPr>
              <p:nvPr/>
            </p:nvSpPr>
            <p:spPr bwMode="auto">
              <a:xfrm>
                <a:off x="4293" y="291"/>
                <a:ext cx="150" cy="227"/>
              </a:xfrm>
              <a:custGeom>
                <a:avLst/>
                <a:gdLst>
                  <a:gd name="T0" fmla="*/ 1 w 300"/>
                  <a:gd name="T1" fmla="*/ 2 h 454"/>
                  <a:gd name="T2" fmla="*/ 1 w 300"/>
                  <a:gd name="T3" fmla="*/ 2 h 454"/>
                  <a:gd name="T4" fmla="*/ 1 w 300"/>
                  <a:gd name="T5" fmla="*/ 2 h 454"/>
                  <a:gd name="T6" fmla="*/ 1 w 300"/>
                  <a:gd name="T7" fmla="*/ 2 h 454"/>
                  <a:gd name="T8" fmla="*/ 1 w 300"/>
                  <a:gd name="T9" fmla="*/ 2 h 454"/>
                  <a:gd name="T10" fmla="*/ 1 w 300"/>
                  <a:gd name="T11" fmla="*/ 2 h 454"/>
                  <a:gd name="T12" fmla="*/ 1 w 300"/>
                  <a:gd name="T13" fmla="*/ 2 h 454"/>
                  <a:gd name="T14" fmla="*/ 1 w 300"/>
                  <a:gd name="T15" fmla="*/ 2 h 454"/>
                  <a:gd name="T16" fmla="*/ 1 w 300"/>
                  <a:gd name="T17" fmla="*/ 2 h 454"/>
                  <a:gd name="T18" fmla="*/ 1 w 300"/>
                  <a:gd name="T19" fmla="*/ 2 h 454"/>
                  <a:gd name="T20" fmla="*/ 1 w 300"/>
                  <a:gd name="T21" fmla="*/ 2 h 454"/>
                  <a:gd name="T22" fmla="*/ 1 w 300"/>
                  <a:gd name="T23" fmla="*/ 2 h 454"/>
                  <a:gd name="T24" fmla="*/ 1 w 300"/>
                  <a:gd name="T25" fmla="*/ 1 h 454"/>
                  <a:gd name="T26" fmla="*/ 1 w 300"/>
                  <a:gd name="T27" fmla="*/ 1 h 454"/>
                  <a:gd name="T28" fmla="*/ 1 w 300"/>
                  <a:gd name="T29" fmla="*/ 1 h 454"/>
                  <a:gd name="T30" fmla="*/ 1 w 300"/>
                  <a:gd name="T31" fmla="*/ 1 h 454"/>
                  <a:gd name="T32" fmla="*/ 1 w 300"/>
                  <a:gd name="T33" fmla="*/ 1 h 454"/>
                  <a:gd name="T34" fmla="*/ 1 w 300"/>
                  <a:gd name="T35" fmla="*/ 1 h 454"/>
                  <a:gd name="T36" fmla="*/ 0 w 300"/>
                  <a:gd name="T37" fmla="*/ 1 h 454"/>
                  <a:gd name="T38" fmla="*/ 0 w 300"/>
                  <a:gd name="T39" fmla="*/ 1 h 454"/>
                  <a:gd name="T40" fmla="*/ 1 w 300"/>
                  <a:gd name="T41" fmla="*/ 1 h 454"/>
                  <a:gd name="T42" fmla="*/ 1 w 300"/>
                  <a:gd name="T43" fmla="*/ 1 h 454"/>
                  <a:gd name="T44" fmla="*/ 1 w 300"/>
                  <a:gd name="T45" fmla="*/ 1 h 454"/>
                  <a:gd name="T46" fmla="*/ 1 w 300"/>
                  <a:gd name="T47" fmla="*/ 1 h 454"/>
                  <a:gd name="T48" fmla="*/ 1 w 300"/>
                  <a:gd name="T49" fmla="*/ 1 h 454"/>
                  <a:gd name="T50" fmla="*/ 1 w 300"/>
                  <a:gd name="T51" fmla="*/ 1 h 454"/>
                  <a:gd name="T52" fmla="*/ 1 w 300"/>
                  <a:gd name="T53" fmla="*/ 1 h 454"/>
                  <a:gd name="T54" fmla="*/ 1 w 300"/>
                  <a:gd name="T55" fmla="*/ 0 h 454"/>
                  <a:gd name="T56" fmla="*/ 1 w 300"/>
                  <a:gd name="T57" fmla="*/ 1 h 454"/>
                  <a:gd name="T58" fmla="*/ 1 w 300"/>
                  <a:gd name="T59" fmla="*/ 1 h 454"/>
                  <a:gd name="T60" fmla="*/ 1 w 300"/>
                  <a:gd name="T61" fmla="*/ 1 h 454"/>
                  <a:gd name="T62" fmla="*/ 1 w 300"/>
                  <a:gd name="T63" fmla="*/ 1 h 454"/>
                  <a:gd name="T64" fmla="*/ 2 w 300"/>
                  <a:gd name="T65" fmla="*/ 1 h 454"/>
                  <a:gd name="T66" fmla="*/ 2 w 300"/>
                  <a:gd name="T67" fmla="*/ 1 h 454"/>
                  <a:gd name="T68" fmla="*/ 2 w 300"/>
                  <a:gd name="T69" fmla="*/ 1 h 454"/>
                  <a:gd name="T70" fmla="*/ 2 w 300"/>
                  <a:gd name="T71" fmla="*/ 1 h 454"/>
                  <a:gd name="T72" fmla="*/ 2 w 300"/>
                  <a:gd name="T73" fmla="*/ 1 h 454"/>
                  <a:gd name="T74" fmla="*/ 2 w 300"/>
                  <a:gd name="T75" fmla="*/ 1 h 454"/>
                  <a:gd name="T76" fmla="*/ 2 w 300"/>
                  <a:gd name="T77" fmla="*/ 1 h 454"/>
                  <a:gd name="T78" fmla="*/ 2 w 300"/>
                  <a:gd name="T79" fmla="*/ 1 h 454"/>
                  <a:gd name="T80" fmla="*/ 2 w 300"/>
                  <a:gd name="T81" fmla="*/ 1 h 454"/>
                  <a:gd name="T82" fmla="*/ 1 w 300"/>
                  <a:gd name="T83" fmla="*/ 1 h 454"/>
                  <a:gd name="T84" fmla="*/ 1 w 300"/>
                  <a:gd name="T85" fmla="*/ 2 h 454"/>
                  <a:gd name="T86" fmla="*/ 1 w 300"/>
                  <a:gd name="T87" fmla="*/ 2 h 454"/>
                  <a:gd name="T88" fmla="*/ 1 w 300"/>
                  <a:gd name="T89" fmla="*/ 2 h 454"/>
                  <a:gd name="T90" fmla="*/ 1 w 300"/>
                  <a:gd name="T91" fmla="*/ 2 h 454"/>
                  <a:gd name="T92" fmla="*/ 1 w 300"/>
                  <a:gd name="T93" fmla="*/ 2 h 454"/>
                  <a:gd name="T94" fmla="*/ 1 w 300"/>
                  <a:gd name="T95" fmla="*/ 2 h 454"/>
                  <a:gd name="T96" fmla="*/ 1 w 300"/>
                  <a:gd name="T97" fmla="*/ 2 h 454"/>
                  <a:gd name="T98" fmla="*/ 1 w 300"/>
                  <a:gd name="T99" fmla="*/ 2 h 454"/>
                  <a:gd name="T100" fmla="*/ 1 w 300"/>
                  <a:gd name="T101" fmla="*/ 2 h 454"/>
                  <a:gd name="T102" fmla="*/ 1 w 300"/>
                  <a:gd name="T103" fmla="*/ 2 h 454"/>
                  <a:gd name="T104" fmla="*/ 1 w 300"/>
                  <a:gd name="T105" fmla="*/ 2 h 454"/>
                  <a:gd name="T106" fmla="*/ 1 w 300"/>
                  <a:gd name="T107" fmla="*/ 2 h 454"/>
                  <a:gd name="T108" fmla="*/ 1 w 300"/>
                  <a:gd name="T109" fmla="*/ 2 h 454"/>
                  <a:gd name="T110" fmla="*/ 1 w 300"/>
                  <a:gd name="T111" fmla="*/ 2 h 454"/>
                  <a:gd name="T112" fmla="*/ 1 w 300"/>
                  <a:gd name="T113" fmla="*/ 2 h 454"/>
                  <a:gd name="T114" fmla="*/ 1 w 300"/>
                  <a:gd name="T115" fmla="*/ 2 h 454"/>
                  <a:gd name="T116" fmla="*/ 1 w 300"/>
                  <a:gd name="T117" fmla="*/ 2 h 454"/>
                  <a:gd name="T118" fmla="*/ 1 w 300"/>
                  <a:gd name="T119" fmla="*/ 2 h 454"/>
                  <a:gd name="T120" fmla="*/ 1 w 300"/>
                  <a:gd name="T121" fmla="*/ 2 h 454"/>
                  <a:gd name="T122" fmla="*/ 1 w 300"/>
                  <a:gd name="T123" fmla="*/ 2 h 4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00"/>
                  <a:gd name="T187" fmla="*/ 0 h 454"/>
                  <a:gd name="T188" fmla="*/ 300 w 300"/>
                  <a:gd name="T189" fmla="*/ 454 h 4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00" h="454">
                    <a:moveTo>
                      <a:pt x="104" y="454"/>
                    </a:moveTo>
                    <a:lnTo>
                      <a:pt x="102" y="422"/>
                    </a:lnTo>
                    <a:lnTo>
                      <a:pt x="89" y="419"/>
                    </a:lnTo>
                    <a:lnTo>
                      <a:pt x="86" y="409"/>
                    </a:lnTo>
                    <a:lnTo>
                      <a:pt x="102" y="405"/>
                    </a:lnTo>
                    <a:lnTo>
                      <a:pt x="102" y="389"/>
                    </a:lnTo>
                    <a:lnTo>
                      <a:pt x="90" y="371"/>
                    </a:lnTo>
                    <a:lnTo>
                      <a:pt x="89" y="347"/>
                    </a:lnTo>
                    <a:lnTo>
                      <a:pt x="77" y="340"/>
                    </a:lnTo>
                    <a:lnTo>
                      <a:pt x="63" y="280"/>
                    </a:lnTo>
                    <a:lnTo>
                      <a:pt x="60" y="269"/>
                    </a:lnTo>
                    <a:lnTo>
                      <a:pt x="53" y="256"/>
                    </a:lnTo>
                    <a:lnTo>
                      <a:pt x="41" y="243"/>
                    </a:lnTo>
                    <a:lnTo>
                      <a:pt x="30" y="229"/>
                    </a:lnTo>
                    <a:lnTo>
                      <a:pt x="18" y="211"/>
                    </a:lnTo>
                    <a:lnTo>
                      <a:pt x="8" y="192"/>
                    </a:lnTo>
                    <a:lnTo>
                      <a:pt x="2" y="169"/>
                    </a:lnTo>
                    <a:lnTo>
                      <a:pt x="0" y="145"/>
                    </a:lnTo>
                    <a:lnTo>
                      <a:pt x="3" y="113"/>
                    </a:lnTo>
                    <a:lnTo>
                      <a:pt x="11" y="84"/>
                    </a:lnTo>
                    <a:lnTo>
                      <a:pt x="26" y="60"/>
                    </a:lnTo>
                    <a:lnTo>
                      <a:pt x="42" y="40"/>
                    </a:lnTo>
                    <a:lnTo>
                      <a:pt x="65" y="23"/>
                    </a:lnTo>
                    <a:lnTo>
                      <a:pt x="89" y="11"/>
                    </a:lnTo>
                    <a:lnTo>
                      <a:pt x="114" y="3"/>
                    </a:lnTo>
                    <a:lnTo>
                      <a:pt x="141" y="0"/>
                    </a:lnTo>
                    <a:lnTo>
                      <a:pt x="168" y="1"/>
                    </a:lnTo>
                    <a:lnTo>
                      <a:pt x="195" y="7"/>
                    </a:lnTo>
                    <a:lnTo>
                      <a:pt x="221" y="18"/>
                    </a:lnTo>
                    <a:lnTo>
                      <a:pt x="245" y="34"/>
                    </a:lnTo>
                    <a:lnTo>
                      <a:pt x="264" y="56"/>
                    </a:lnTo>
                    <a:lnTo>
                      <a:pt x="281" y="83"/>
                    </a:lnTo>
                    <a:lnTo>
                      <a:pt x="293" y="114"/>
                    </a:lnTo>
                    <a:lnTo>
                      <a:pt x="300" y="153"/>
                    </a:lnTo>
                    <a:lnTo>
                      <a:pt x="296" y="179"/>
                    </a:lnTo>
                    <a:lnTo>
                      <a:pt x="288" y="200"/>
                    </a:lnTo>
                    <a:lnTo>
                      <a:pt x="276" y="218"/>
                    </a:lnTo>
                    <a:lnTo>
                      <a:pt x="264" y="234"/>
                    </a:lnTo>
                    <a:lnTo>
                      <a:pt x="252" y="249"/>
                    </a:lnTo>
                    <a:lnTo>
                      <a:pt x="240" y="265"/>
                    </a:lnTo>
                    <a:lnTo>
                      <a:pt x="231" y="281"/>
                    </a:lnTo>
                    <a:lnTo>
                      <a:pt x="225" y="300"/>
                    </a:lnTo>
                    <a:lnTo>
                      <a:pt x="224" y="306"/>
                    </a:lnTo>
                    <a:lnTo>
                      <a:pt x="222" y="310"/>
                    </a:lnTo>
                    <a:lnTo>
                      <a:pt x="221" y="316"/>
                    </a:lnTo>
                    <a:lnTo>
                      <a:pt x="221" y="321"/>
                    </a:lnTo>
                    <a:lnTo>
                      <a:pt x="219" y="328"/>
                    </a:lnTo>
                    <a:lnTo>
                      <a:pt x="218" y="334"/>
                    </a:lnTo>
                    <a:lnTo>
                      <a:pt x="218" y="340"/>
                    </a:lnTo>
                    <a:lnTo>
                      <a:pt x="216" y="346"/>
                    </a:lnTo>
                    <a:lnTo>
                      <a:pt x="207" y="371"/>
                    </a:lnTo>
                    <a:lnTo>
                      <a:pt x="197" y="389"/>
                    </a:lnTo>
                    <a:lnTo>
                      <a:pt x="192" y="407"/>
                    </a:lnTo>
                    <a:lnTo>
                      <a:pt x="207" y="409"/>
                    </a:lnTo>
                    <a:lnTo>
                      <a:pt x="207" y="422"/>
                    </a:lnTo>
                    <a:lnTo>
                      <a:pt x="192" y="422"/>
                    </a:lnTo>
                    <a:lnTo>
                      <a:pt x="188" y="454"/>
                    </a:lnTo>
                    <a:lnTo>
                      <a:pt x="104" y="4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20" name="Freeform 235"/>
              <p:cNvSpPr>
                <a:spLocks/>
              </p:cNvSpPr>
              <p:nvPr/>
            </p:nvSpPr>
            <p:spPr bwMode="auto">
              <a:xfrm>
                <a:off x="4298" y="296"/>
                <a:ext cx="139" cy="186"/>
              </a:xfrm>
              <a:custGeom>
                <a:avLst/>
                <a:gdLst>
                  <a:gd name="T0" fmla="*/ 0 w 279"/>
                  <a:gd name="T1" fmla="*/ 1 h 373"/>
                  <a:gd name="T2" fmla="*/ 0 w 279"/>
                  <a:gd name="T3" fmla="*/ 1 h 373"/>
                  <a:gd name="T4" fmla="*/ 0 w 279"/>
                  <a:gd name="T5" fmla="*/ 1 h 373"/>
                  <a:gd name="T6" fmla="*/ 0 w 279"/>
                  <a:gd name="T7" fmla="*/ 1 h 373"/>
                  <a:gd name="T8" fmla="*/ 0 w 279"/>
                  <a:gd name="T9" fmla="*/ 1 h 373"/>
                  <a:gd name="T10" fmla="*/ 0 w 279"/>
                  <a:gd name="T11" fmla="*/ 1 h 373"/>
                  <a:gd name="T12" fmla="*/ 0 w 279"/>
                  <a:gd name="T13" fmla="*/ 0 h 373"/>
                  <a:gd name="T14" fmla="*/ 0 w 279"/>
                  <a:gd name="T15" fmla="*/ 0 h 373"/>
                  <a:gd name="T16" fmla="*/ 0 w 279"/>
                  <a:gd name="T17" fmla="*/ 0 h 373"/>
                  <a:gd name="T18" fmla="*/ 0 w 279"/>
                  <a:gd name="T19" fmla="*/ 0 h 373"/>
                  <a:gd name="T20" fmla="*/ 0 w 279"/>
                  <a:gd name="T21" fmla="*/ 0 h 373"/>
                  <a:gd name="T22" fmla="*/ 0 w 279"/>
                  <a:gd name="T23" fmla="*/ 0 h 373"/>
                  <a:gd name="T24" fmla="*/ 0 w 279"/>
                  <a:gd name="T25" fmla="*/ 0 h 373"/>
                  <a:gd name="T26" fmla="*/ 0 w 279"/>
                  <a:gd name="T27" fmla="*/ 0 h 373"/>
                  <a:gd name="T28" fmla="*/ 0 w 279"/>
                  <a:gd name="T29" fmla="*/ 1 h 373"/>
                  <a:gd name="T30" fmla="*/ 0 w 279"/>
                  <a:gd name="T31" fmla="*/ 1 h 373"/>
                  <a:gd name="T32" fmla="*/ 0 w 279"/>
                  <a:gd name="T33" fmla="*/ 1 h 373"/>
                  <a:gd name="T34" fmla="*/ 0 w 279"/>
                  <a:gd name="T35" fmla="*/ 1 h 373"/>
                  <a:gd name="T36" fmla="*/ 0 w 279"/>
                  <a:gd name="T37" fmla="*/ 1 h 373"/>
                  <a:gd name="T38" fmla="*/ 0 w 279"/>
                  <a:gd name="T39" fmla="*/ 1 h 373"/>
                  <a:gd name="T40" fmla="*/ 0 w 279"/>
                  <a:gd name="T41" fmla="*/ 1 h 373"/>
                  <a:gd name="T42" fmla="*/ 0 w 279"/>
                  <a:gd name="T43" fmla="*/ 1 h 373"/>
                  <a:gd name="T44" fmla="*/ 0 w 279"/>
                  <a:gd name="T45" fmla="*/ 1 h 373"/>
                  <a:gd name="T46" fmla="*/ 0 w 279"/>
                  <a:gd name="T47" fmla="*/ 1 h 373"/>
                  <a:gd name="T48" fmla="*/ 0 w 279"/>
                  <a:gd name="T49" fmla="*/ 0 h 373"/>
                  <a:gd name="T50" fmla="*/ 0 w 279"/>
                  <a:gd name="T51" fmla="*/ 0 h 373"/>
                  <a:gd name="T52" fmla="*/ 0 w 279"/>
                  <a:gd name="T53" fmla="*/ 0 h 373"/>
                  <a:gd name="T54" fmla="*/ 0 w 279"/>
                  <a:gd name="T55" fmla="*/ 0 h 373"/>
                  <a:gd name="T56" fmla="*/ 0 w 279"/>
                  <a:gd name="T57" fmla="*/ 0 h 373"/>
                  <a:gd name="T58" fmla="*/ 0 w 279"/>
                  <a:gd name="T59" fmla="*/ 0 h 373"/>
                  <a:gd name="T60" fmla="*/ 0 w 279"/>
                  <a:gd name="T61" fmla="*/ 0 h 373"/>
                  <a:gd name="T62" fmla="*/ 0 w 279"/>
                  <a:gd name="T63" fmla="*/ 0 h 373"/>
                  <a:gd name="T64" fmla="*/ 0 w 279"/>
                  <a:gd name="T65" fmla="*/ 0 h 373"/>
                  <a:gd name="T66" fmla="*/ 0 w 279"/>
                  <a:gd name="T67" fmla="*/ 0 h 373"/>
                  <a:gd name="T68" fmla="*/ 0 w 279"/>
                  <a:gd name="T69" fmla="*/ 0 h 373"/>
                  <a:gd name="T70" fmla="*/ 0 w 279"/>
                  <a:gd name="T71" fmla="*/ 0 h 373"/>
                  <a:gd name="T72" fmla="*/ 0 w 279"/>
                  <a:gd name="T73" fmla="*/ 0 h 373"/>
                  <a:gd name="T74" fmla="*/ 0 w 279"/>
                  <a:gd name="T75" fmla="*/ 0 h 373"/>
                  <a:gd name="T76" fmla="*/ 0 w 279"/>
                  <a:gd name="T77" fmla="*/ 0 h 373"/>
                  <a:gd name="T78" fmla="*/ 0 w 279"/>
                  <a:gd name="T79" fmla="*/ 0 h 373"/>
                  <a:gd name="T80" fmla="*/ 0 w 279"/>
                  <a:gd name="T81" fmla="*/ 0 h 373"/>
                  <a:gd name="T82" fmla="*/ 0 w 279"/>
                  <a:gd name="T83" fmla="*/ 0 h 373"/>
                  <a:gd name="T84" fmla="*/ 0 w 279"/>
                  <a:gd name="T85" fmla="*/ 0 h 373"/>
                  <a:gd name="T86" fmla="*/ 0 w 279"/>
                  <a:gd name="T87" fmla="*/ 0 h 373"/>
                  <a:gd name="T88" fmla="*/ 0 w 279"/>
                  <a:gd name="T89" fmla="*/ 0 h 373"/>
                  <a:gd name="T90" fmla="*/ 1 w 279"/>
                  <a:gd name="T91" fmla="*/ 0 h 373"/>
                  <a:gd name="T92" fmla="*/ 1 w 279"/>
                  <a:gd name="T93" fmla="*/ 0 h 373"/>
                  <a:gd name="T94" fmla="*/ 1 w 279"/>
                  <a:gd name="T95" fmla="*/ 0 h 373"/>
                  <a:gd name="T96" fmla="*/ 1 w 279"/>
                  <a:gd name="T97" fmla="*/ 0 h 373"/>
                  <a:gd name="T98" fmla="*/ 1 w 279"/>
                  <a:gd name="T99" fmla="*/ 0 h 373"/>
                  <a:gd name="T100" fmla="*/ 1 w 279"/>
                  <a:gd name="T101" fmla="*/ 0 h 373"/>
                  <a:gd name="T102" fmla="*/ 0 w 279"/>
                  <a:gd name="T103" fmla="*/ 0 h 373"/>
                  <a:gd name="T104" fmla="*/ 0 w 279"/>
                  <a:gd name="T105" fmla="*/ 0 h 373"/>
                  <a:gd name="T106" fmla="*/ 0 w 279"/>
                  <a:gd name="T107" fmla="*/ 0 h 373"/>
                  <a:gd name="T108" fmla="*/ 0 w 279"/>
                  <a:gd name="T109" fmla="*/ 0 h 373"/>
                  <a:gd name="T110" fmla="*/ 0 w 279"/>
                  <a:gd name="T111" fmla="*/ 1 h 373"/>
                  <a:gd name="T112" fmla="*/ 0 w 279"/>
                  <a:gd name="T113" fmla="*/ 1 h 373"/>
                  <a:gd name="T114" fmla="*/ 0 w 279"/>
                  <a:gd name="T115" fmla="*/ 1 h 373"/>
                  <a:gd name="T116" fmla="*/ 0 w 279"/>
                  <a:gd name="T117" fmla="*/ 1 h 373"/>
                  <a:gd name="T118" fmla="*/ 0 w 279"/>
                  <a:gd name="T119" fmla="*/ 1 h 373"/>
                  <a:gd name="T120" fmla="*/ 0 w 279"/>
                  <a:gd name="T121" fmla="*/ 1 h 373"/>
                  <a:gd name="T122" fmla="*/ 0 w 279"/>
                  <a:gd name="T123" fmla="*/ 1 h 373"/>
                  <a:gd name="T124" fmla="*/ 0 w 279"/>
                  <a:gd name="T125" fmla="*/ 1 h 37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9"/>
                  <a:gd name="T190" fmla="*/ 0 h 373"/>
                  <a:gd name="T191" fmla="*/ 279 w 279"/>
                  <a:gd name="T192" fmla="*/ 373 h 37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9" h="373">
                    <a:moveTo>
                      <a:pt x="104" y="371"/>
                    </a:moveTo>
                    <a:lnTo>
                      <a:pt x="90" y="363"/>
                    </a:lnTo>
                    <a:lnTo>
                      <a:pt x="89" y="345"/>
                    </a:lnTo>
                    <a:lnTo>
                      <a:pt x="188" y="338"/>
                    </a:lnTo>
                    <a:lnTo>
                      <a:pt x="188" y="333"/>
                    </a:lnTo>
                    <a:lnTo>
                      <a:pt x="170" y="333"/>
                    </a:lnTo>
                    <a:lnTo>
                      <a:pt x="168" y="231"/>
                    </a:lnTo>
                    <a:lnTo>
                      <a:pt x="212" y="148"/>
                    </a:lnTo>
                    <a:lnTo>
                      <a:pt x="198" y="145"/>
                    </a:lnTo>
                    <a:lnTo>
                      <a:pt x="161" y="225"/>
                    </a:lnTo>
                    <a:lnTo>
                      <a:pt x="135" y="225"/>
                    </a:lnTo>
                    <a:lnTo>
                      <a:pt x="101" y="136"/>
                    </a:lnTo>
                    <a:lnTo>
                      <a:pt x="81" y="136"/>
                    </a:lnTo>
                    <a:lnTo>
                      <a:pt x="122" y="229"/>
                    </a:lnTo>
                    <a:lnTo>
                      <a:pt x="119" y="331"/>
                    </a:lnTo>
                    <a:lnTo>
                      <a:pt x="80" y="331"/>
                    </a:lnTo>
                    <a:lnTo>
                      <a:pt x="78" y="320"/>
                    </a:lnTo>
                    <a:lnTo>
                      <a:pt x="77" y="309"/>
                    </a:lnTo>
                    <a:lnTo>
                      <a:pt x="74" y="300"/>
                    </a:lnTo>
                    <a:lnTo>
                      <a:pt x="72" y="291"/>
                    </a:lnTo>
                    <a:lnTo>
                      <a:pt x="71" y="282"/>
                    </a:lnTo>
                    <a:lnTo>
                      <a:pt x="68" y="274"/>
                    </a:lnTo>
                    <a:lnTo>
                      <a:pt x="65" y="265"/>
                    </a:lnTo>
                    <a:lnTo>
                      <a:pt x="62" y="256"/>
                    </a:lnTo>
                    <a:lnTo>
                      <a:pt x="54" y="243"/>
                    </a:lnTo>
                    <a:lnTo>
                      <a:pt x="45" y="229"/>
                    </a:lnTo>
                    <a:lnTo>
                      <a:pt x="36" y="217"/>
                    </a:lnTo>
                    <a:lnTo>
                      <a:pt x="26" y="205"/>
                    </a:lnTo>
                    <a:lnTo>
                      <a:pt x="17" y="191"/>
                    </a:lnTo>
                    <a:lnTo>
                      <a:pt x="9" y="174"/>
                    </a:lnTo>
                    <a:lnTo>
                      <a:pt x="3" y="156"/>
                    </a:lnTo>
                    <a:lnTo>
                      <a:pt x="0" y="136"/>
                    </a:lnTo>
                    <a:lnTo>
                      <a:pt x="5" y="105"/>
                    </a:lnTo>
                    <a:lnTo>
                      <a:pt x="15" y="79"/>
                    </a:lnTo>
                    <a:lnTo>
                      <a:pt x="29" y="57"/>
                    </a:lnTo>
                    <a:lnTo>
                      <a:pt x="45" y="38"/>
                    </a:lnTo>
                    <a:lnTo>
                      <a:pt x="66" y="23"/>
                    </a:lnTo>
                    <a:lnTo>
                      <a:pt x="89" y="10"/>
                    </a:lnTo>
                    <a:lnTo>
                      <a:pt x="111" y="3"/>
                    </a:lnTo>
                    <a:lnTo>
                      <a:pt x="137" y="0"/>
                    </a:lnTo>
                    <a:lnTo>
                      <a:pt x="161" y="2"/>
                    </a:lnTo>
                    <a:lnTo>
                      <a:pt x="185" y="7"/>
                    </a:lnTo>
                    <a:lnTo>
                      <a:pt x="207" y="17"/>
                    </a:lnTo>
                    <a:lnTo>
                      <a:pt x="228" y="32"/>
                    </a:lnTo>
                    <a:lnTo>
                      <a:pt x="246" y="53"/>
                    </a:lnTo>
                    <a:lnTo>
                      <a:pt x="261" y="78"/>
                    </a:lnTo>
                    <a:lnTo>
                      <a:pt x="273" y="108"/>
                    </a:lnTo>
                    <a:lnTo>
                      <a:pt x="279" y="144"/>
                    </a:lnTo>
                    <a:lnTo>
                      <a:pt x="279" y="162"/>
                    </a:lnTo>
                    <a:lnTo>
                      <a:pt x="273" y="178"/>
                    </a:lnTo>
                    <a:lnTo>
                      <a:pt x="264" y="195"/>
                    </a:lnTo>
                    <a:lnTo>
                      <a:pt x="252" y="210"/>
                    </a:lnTo>
                    <a:lnTo>
                      <a:pt x="240" y="224"/>
                    </a:lnTo>
                    <a:lnTo>
                      <a:pt x="228" y="238"/>
                    </a:lnTo>
                    <a:lnTo>
                      <a:pt x="219" y="253"/>
                    </a:lnTo>
                    <a:lnTo>
                      <a:pt x="212" y="268"/>
                    </a:lnTo>
                    <a:lnTo>
                      <a:pt x="198" y="311"/>
                    </a:lnTo>
                    <a:lnTo>
                      <a:pt x="197" y="333"/>
                    </a:lnTo>
                    <a:lnTo>
                      <a:pt x="188" y="363"/>
                    </a:lnTo>
                    <a:lnTo>
                      <a:pt x="182" y="373"/>
                    </a:lnTo>
                    <a:lnTo>
                      <a:pt x="104" y="3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21" name="Freeform 236"/>
              <p:cNvSpPr>
                <a:spLocks/>
              </p:cNvSpPr>
              <p:nvPr/>
            </p:nvSpPr>
            <p:spPr bwMode="auto">
              <a:xfrm>
                <a:off x="4298" y="296"/>
                <a:ext cx="139" cy="186"/>
              </a:xfrm>
              <a:custGeom>
                <a:avLst/>
                <a:gdLst>
                  <a:gd name="T0" fmla="*/ 0 w 279"/>
                  <a:gd name="T1" fmla="*/ 1 h 373"/>
                  <a:gd name="T2" fmla="*/ 0 w 279"/>
                  <a:gd name="T3" fmla="*/ 1 h 373"/>
                  <a:gd name="T4" fmla="*/ 0 w 279"/>
                  <a:gd name="T5" fmla="*/ 1 h 373"/>
                  <a:gd name="T6" fmla="*/ 0 w 279"/>
                  <a:gd name="T7" fmla="*/ 0 h 373"/>
                  <a:gd name="T8" fmla="*/ 0 w 279"/>
                  <a:gd name="T9" fmla="*/ 0 h 373"/>
                  <a:gd name="T10" fmla="*/ 0 w 279"/>
                  <a:gd name="T11" fmla="*/ 0 h 373"/>
                  <a:gd name="T12" fmla="*/ 0 w 279"/>
                  <a:gd name="T13" fmla="*/ 0 h 373"/>
                  <a:gd name="T14" fmla="*/ 0 w 279"/>
                  <a:gd name="T15" fmla="*/ 1 h 373"/>
                  <a:gd name="T16" fmla="*/ 0 w 279"/>
                  <a:gd name="T17" fmla="*/ 1 h 373"/>
                  <a:gd name="T18" fmla="*/ 0 w 279"/>
                  <a:gd name="T19" fmla="*/ 1 h 373"/>
                  <a:gd name="T20" fmla="*/ 0 w 279"/>
                  <a:gd name="T21" fmla="*/ 1 h 373"/>
                  <a:gd name="T22" fmla="*/ 0 w 279"/>
                  <a:gd name="T23" fmla="*/ 1 h 373"/>
                  <a:gd name="T24" fmla="*/ 0 w 279"/>
                  <a:gd name="T25" fmla="*/ 1 h 373"/>
                  <a:gd name="T26" fmla="*/ 0 w 279"/>
                  <a:gd name="T27" fmla="*/ 0 h 373"/>
                  <a:gd name="T28" fmla="*/ 0 w 279"/>
                  <a:gd name="T29" fmla="*/ 0 h 373"/>
                  <a:gd name="T30" fmla="*/ 0 w 279"/>
                  <a:gd name="T31" fmla="*/ 0 h 373"/>
                  <a:gd name="T32" fmla="*/ 0 w 279"/>
                  <a:gd name="T33" fmla="*/ 0 h 373"/>
                  <a:gd name="T34" fmla="*/ 0 w 279"/>
                  <a:gd name="T35" fmla="*/ 0 h 373"/>
                  <a:gd name="T36" fmla="*/ 0 w 279"/>
                  <a:gd name="T37" fmla="*/ 0 h 373"/>
                  <a:gd name="T38" fmla="*/ 0 w 279"/>
                  <a:gd name="T39" fmla="*/ 0 h 373"/>
                  <a:gd name="T40" fmla="*/ 0 w 279"/>
                  <a:gd name="T41" fmla="*/ 0 h 373"/>
                  <a:gd name="T42" fmla="*/ 0 w 279"/>
                  <a:gd name="T43" fmla="*/ 0 h 373"/>
                  <a:gd name="T44" fmla="*/ 0 w 279"/>
                  <a:gd name="T45" fmla="*/ 0 h 373"/>
                  <a:gd name="T46" fmla="*/ 0 w 279"/>
                  <a:gd name="T47" fmla="*/ 0 h 373"/>
                  <a:gd name="T48" fmla="*/ 1 w 279"/>
                  <a:gd name="T49" fmla="*/ 0 h 373"/>
                  <a:gd name="T50" fmla="*/ 1 w 279"/>
                  <a:gd name="T51" fmla="*/ 0 h 373"/>
                  <a:gd name="T52" fmla="*/ 1 w 279"/>
                  <a:gd name="T53" fmla="*/ 0 h 373"/>
                  <a:gd name="T54" fmla="*/ 0 w 279"/>
                  <a:gd name="T55" fmla="*/ 0 h 373"/>
                  <a:gd name="T56" fmla="*/ 0 w 279"/>
                  <a:gd name="T57" fmla="*/ 0 h 373"/>
                  <a:gd name="T58" fmla="*/ 0 w 279"/>
                  <a:gd name="T59" fmla="*/ 1 h 373"/>
                  <a:gd name="T60" fmla="*/ 0 w 279"/>
                  <a:gd name="T61" fmla="*/ 1 h 373"/>
                  <a:gd name="T62" fmla="*/ 0 w 279"/>
                  <a:gd name="T63" fmla="*/ 1 h 373"/>
                  <a:gd name="T64" fmla="*/ 0 w 279"/>
                  <a:gd name="T65" fmla="*/ 1 h 3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373"/>
                  <a:gd name="T101" fmla="*/ 279 w 279"/>
                  <a:gd name="T102" fmla="*/ 373 h 3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373">
                    <a:moveTo>
                      <a:pt x="104" y="371"/>
                    </a:moveTo>
                    <a:lnTo>
                      <a:pt x="90" y="363"/>
                    </a:lnTo>
                    <a:lnTo>
                      <a:pt x="89" y="345"/>
                    </a:lnTo>
                    <a:lnTo>
                      <a:pt x="188" y="338"/>
                    </a:lnTo>
                    <a:lnTo>
                      <a:pt x="188" y="333"/>
                    </a:lnTo>
                    <a:lnTo>
                      <a:pt x="170" y="333"/>
                    </a:lnTo>
                    <a:lnTo>
                      <a:pt x="168" y="231"/>
                    </a:lnTo>
                    <a:lnTo>
                      <a:pt x="212" y="148"/>
                    </a:lnTo>
                    <a:lnTo>
                      <a:pt x="198" y="145"/>
                    </a:lnTo>
                    <a:lnTo>
                      <a:pt x="161" y="225"/>
                    </a:lnTo>
                    <a:lnTo>
                      <a:pt x="135" y="225"/>
                    </a:lnTo>
                    <a:lnTo>
                      <a:pt x="101" y="136"/>
                    </a:lnTo>
                    <a:lnTo>
                      <a:pt x="81" y="136"/>
                    </a:lnTo>
                    <a:lnTo>
                      <a:pt x="122" y="229"/>
                    </a:lnTo>
                    <a:lnTo>
                      <a:pt x="119" y="331"/>
                    </a:lnTo>
                    <a:lnTo>
                      <a:pt x="80" y="331"/>
                    </a:lnTo>
                    <a:lnTo>
                      <a:pt x="78" y="320"/>
                    </a:lnTo>
                    <a:lnTo>
                      <a:pt x="77" y="309"/>
                    </a:lnTo>
                    <a:lnTo>
                      <a:pt x="74" y="300"/>
                    </a:lnTo>
                    <a:lnTo>
                      <a:pt x="72" y="291"/>
                    </a:lnTo>
                    <a:lnTo>
                      <a:pt x="71" y="282"/>
                    </a:lnTo>
                    <a:lnTo>
                      <a:pt x="68" y="274"/>
                    </a:lnTo>
                    <a:lnTo>
                      <a:pt x="65" y="265"/>
                    </a:lnTo>
                    <a:lnTo>
                      <a:pt x="62" y="256"/>
                    </a:lnTo>
                    <a:lnTo>
                      <a:pt x="54" y="243"/>
                    </a:lnTo>
                    <a:lnTo>
                      <a:pt x="45" y="229"/>
                    </a:lnTo>
                    <a:lnTo>
                      <a:pt x="36" y="217"/>
                    </a:lnTo>
                    <a:lnTo>
                      <a:pt x="26" y="205"/>
                    </a:lnTo>
                    <a:lnTo>
                      <a:pt x="17" y="191"/>
                    </a:lnTo>
                    <a:lnTo>
                      <a:pt x="9" y="174"/>
                    </a:lnTo>
                    <a:lnTo>
                      <a:pt x="3" y="156"/>
                    </a:lnTo>
                    <a:lnTo>
                      <a:pt x="0" y="136"/>
                    </a:lnTo>
                    <a:lnTo>
                      <a:pt x="5" y="105"/>
                    </a:lnTo>
                    <a:lnTo>
                      <a:pt x="15" y="79"/>
                    </a:lnTo>
                    <a:lnTo>
                      <a:pt x="29" y="57"/>
                    </a:lnTo>
                    <a:lnTo>
                      <a:pt x="45" y="38"/>
                    </a:lnTo>
                    <a:lnTo>
                      <a:pt x="66" y="23"/>
                    </a:lnTo>
                    <a:lnTo>
                      <a:pt x="89" y="10"/>
                    </a:lnTo>
                    <a:lnTo>
                      <a:pt x="111" y="3"/>
                    </a:lnTo>
                    <a:lnTo>
                      <a:pt x="137" y="0"/>
                    </a:lnTo>
                    <a:lnTo>
                      <a:pt x="161" y="2"/>
                    </a:lnTo>
                    <a:lnTo>
                      <a:pt x="185" y="7"/>
                    </a:lnTo>
                    <a:lnTo>
                      <a:pt x="207" y="17"/>
                    </a:lnTo>
                    <a:lnTo>
                      <a:pt x="228" y="32"/>
                    </a:lnTo>
                    <a:lnTo>
                      <a:pt x="246" y="53"/>
                    </a:lnTo>
                    <a:lnTo>
                      <a:pt x="261" y="78"/>
                    </a:lnTo>
                    <a:lnTo>
                      <a:pt x="273" y="108"/>
                    </a:lnTo>
                    <a:lnTo>
                      <a:pt x="279" y="144"/>
                    </a:lnTo>
                    <a:lnTo>
                      <a:pt x="279" y="162"/>
                    </a:lnTo>
                    <a:lnTo>
                      <a:pt x="273" y="178"/>
                    </a:lnTo>
                    <a:lnTo>
                      <a:pt x="264" y="195"/>
                    </a:lnTo>
                    <a:lnTo>
                      <a:pt x="252" y="210"/>
                    </a:lnTo>
                    <a:lnTo>
                      <a:pt x="240" y="224"/>
                    </a:lnTo>
                    <a:lnTo>
                      <a:pt x="228" y="238"/>
                    </a:lnTo>
                    <a:lnTo>
                      <a:pt x="219" y="253"/>
                    </a:lnTo>
                    <a:lnTo>
                      <a:pt x="212" y="268"/>
                    </a:lnTo>
                    <a:lnTo>
                      <a:pt x="198" y="311"/>
                    </a:lnTo>
                    <a:lnTo>
                      <a:pt x="197" y="333"/>
                    </a:lnTo>
                    <a:lnTo>
                      <a:pt x="188" y="363"/>
                    </a:lnTo>
                    <a:lnTo>
                      <a:pt x="182" y="373"/>
                    </a:lnTo>
                    <a:lnTo>
                      <a:pt x="104" y="3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22" name="Freeform 237"/>
              <p:cNvSpPr>
                <a:spLocks/>
              </p:cNvSpPr>
              <p:nvPr/>
            </p:nvSpPr>
            <p:spPr bwMode="auto">
              <a:xfrm>
                <a:off x="4263" y="405"/>
                <a:ext cx="20" cy="11"/>
              </a:xfrm>
              <a:custGeom>
                <a:avLst/>
                <a:gdLst>
                  <a:gd name="T0" fmla="*/ 0 w 41"/>
                  <a:gd name="T1" fmla="*/ 0 h 22"/>
                  <a:gd name="T2" fmla="*/ 0 w 41"/>
                  <a:gd name="T3" fmla="*/ 0 h 22"/>
                  <a:gd name="T4" fmla="*/ 0 w 41"/>
                  <a:gd name="T5" fmla="*/ 1 h 22"/>
                  <a:gd name="T6" fmla="*/ 0 w 41"/>
                  <a:gd name="T7" fmla="*/ 1 h 22"/>
                  <a:gd name="T8" fmla="*/ 0 w 41"/>
                  <a:gd name="T9" fmla="*/ 0 h 22"/>
                  <a:gd name="T10" fmla="*/ 0 60000 65536"/>
                  <a:gd name="T11" fmla="*/ 0 60000 65536"/>
                  <a:gd name="T12" fmla="*/ 0 60000 65536"/>
                  <a:gd name="T13" fmla="*/ 0 60000 65536"/>
                  <a:gd name="T14" fmla="*/ 0 60000 65536"/>
                  <a:gd name="T15" fmla="*/ 0 w 41"/>
                  <a:gd name="T16" fmla="*/ 0 h 22"/>
                  <a:gd name="T17" fmla="*/ 41 w 41"/>
                  <a:gd name="T18" fmla="*/ 22 h 22"/>
                </a:gdLst>
                <a:ahLst/>
                <a:cxnLst>
                  <a:cxn ang="T10">
                    <a:pos x="T0" y="T1"/>
                  </a:cxn>
                  <a:cxn ang="T11">
                    <a:pos x="T2" y="T3"/>
                  </a:cxn>
                  <a:cxn ang="T12">
                    <a:pos x="T4" y="T5"/>
                  </a:cxn>
                  <a:cxn ang="T13">
                    <a:pos x="T6" y="T7"/>
                  </a:cxn>
                  <a:cxn ang="T14">
                    <a:pos x="T8" y="T9"/>
                  </a:cxn>
                </a:cxnLst>
                <a:rect l="T15" t="T16" r="T17" b="T18"/>
                <a:pathLst>
                  <a:path w="41" h="22">
                    <a:moveTo>
                      <a:pt x="29" y="0"/>
                    </a:moveTo>
                    <a:lnTo>
                      <a:pt x="41" y="0"/>
                    </a:lnTo>
                    <a:lnTo>
                      <a:pt x="3" y="22"/>
                    </a:lnTo>
                    <a:lnTo>
                      <a:pt x="0" y="17"/>
                    </a:lnTo>
                    <a:lnTo>
                      <a:pt x="29"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23" name="Freeform 238"/>
              <p:cNvSpPr>
                <a:spLocks/>
              </p:cNvSpPr>
              <p:nvPr/>
            </p:nvSpPr>
            <p:spPr bwMode="auto">
              <a:xfrm>
                <a:off x="4263" y="405"/>
                <a:ext cx="20" cy="11"/>
              </a:xfrm>
              <a:custGeom>
                <a:avLst/>
                <a:gdLst>
                  <a:gd name="T0" fmla="*/ 0 w 41"/>
                  <a:gd name="T1" fmla="*/ 0 h 22"/>
                  <a:gd name="T2" fmla="*/ 0 w 41"/>
                  <a:gd name="T3" fmla="*/ 0 h 22"/>
                  <a:gd name="T4" fmla="*/ 0 w 41"/>
                  <a:gd name="T5" fmla="*/ 1 h 22"/>
                  <a:gd name="T6" fmla="*/ 0 w 41"/>
                  <a:gd name="T7" fmla="*/ 1 h 22"/>
                  <a:gd name="T8" fmla="*/ 0 w 41"/>
                  <a:gd name="T9" fmla="*/ 0 h 22"/>
                  <a:gd name="T10" fmla="*/ 0 60000 65536"/>
                  <a:gd name="T11" fmla="*/ 0 60000 65536"/>
                  <a:gd name="T12" fmla="*/ 0 60000 65536"/>
                  <a:gd name="T13" fmla="*/ 0 60000 65536"/>
                  <a:gd name="T14" fmla="*/ 0 60000 65536"/>
                  <a:gd name="T15" fmla="*/ 0 w 41"/>
                  <a:gd name="T16" fmla="*/ 0 h 22"/>
                  <a:gd name="T17" fmla="*/ 41 w 41"/>
                  <a:gd name="T18" fmla="*/ 22 h 22"/>
                </a:gdLst>
                <a:ahLst/>
                <a:cxnLst>
                  <a:cxn ang="T10">
                    <a:pos x="T0" y="T1"/>
                  </a:cxn>
                  <a:cxn ang="T11">
                    <a:pos x="T2" y="T3"/>
                  </a:cxn>
                  <a:cxn ang="T12">
                    <a:pos x="T4" y="T5"/>
                  </a:cxn>
                  <a:cxn ang="T13">
                    <a:pos x="T6" y="T7"/>
                  </a:cxn>
                  <a:cxn ang="T14">
                    <a:pos x="T8" y="T9"/>
                  </a:cxn>
                </a:cxnLst>
                <a:rect l="T15" t="T16" r="T17" b="T18"/>
                <a:pathLst>
                  <a:path w="41" h="22">
                    <a:moveTo>
                      <a:pt x="29" y="0"/>
                    </a:moveTo>
                    <a:lnTo>
                      <a:pt x="41" y="0"/>
                    </a:lnTo>
                    <a:lnTo>
                      <a:pt x="3" y="22"/>
                    </a:lnTo>
                    <a:lnTo>
                      <a:pt x="0" y="17"/>
                    </a:lnTo>
                    <a:lnTo>
                      <a:pt x="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24" name="Freeform 239"/>
              <p:cNvSpPr>
                <a:spLocks/>
              </p:cNvSpPr>
              <p:nvPr/>
            </p:nvSpPr>
            <p:spPr bwMode="auto">
              <a:xfrm>
                <a:off x="4449" y="410"/>
                <a:ext cx="19" cy="11"/>
              </a:xfrm>
              <a:custGeom>
                <a:avLst/>
                <a:gdLst>
                  <a:gd name="T0" fmla="*/ 0 w 38"/>
                  <a:gd name="T1" fmla="*/ 0 h 22"/>
                  <a:gd name="T2" fmla="*/ 1 w 38"/>
                  <a:gd name="T3" fmla="*/ 0 h 22"/>
                  <a:gd name="T4" fmla="*/ 1 w 38"/>
                  <a:gd name="T5" fmla="*/ 1 h 22"/>
                  <a:gd name="T6" fmla="*/ 1 w 38"/>
                  <a:gd name="T7" fmla="*/ 1 h 22"/>
                  <a:gd name="T8" fmla="*/ 1 w 38"/>
                  <a:gd name="T9" fmla="*/ 1 h 22"/>
                  <a:gd name="T10" fmla="*/ 0 w 38"/>
                  <a:gd name="T11" fmla="*/ 0 h 22"/>
                  <a:gd name="T12" fmla="*/ 0 60000 65536"/>
                  <a:gd name="T13" fmla="*/ 0 60000 65536"/>
                  <a:gd name="T14" fmla="*/ 0 60000 65536"/>
                  <a:gd name="T15" fmla="*/ 0 60000 65536"/>
                  <a:gd name="T16" fmla="*/ 0 60000 65536"/>
                  <a:gd name="T17" fmla="*/ 0 60000 65536"/>
                  <a:gd name="T18" fmla="*/ 0 w 38"/>
                  <a:gd name="T19" fmla="*/ 0 h 22"/>
                  <a:gd name="T20" fmla="*/ 38 w 3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38" h="22">
                    <a:moveTo>
                      <a:pt x="0" y="0"/>
                    </a:moveTo>
                    <a:lnTo>
                      <a:pt x="11" y="0"/>
                    </a:lnTo>
                    <a:lnTo>
                      <a:pt x="24" y="5"/>
                    </a:lnTo>
                    <a:lnTo>
                      <a:pt x="38" y="18"/>
                    </a:lnTo>
                    <a:lnTo>
                      <a:pt x="30" y="22"/>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25" name="Freeform 240"/>
              <p:cNvSpPr>
                <a:spLocks/>
              </p:cNvSpPr>
              <p:nvPr/>
            </p:nvSpPr>
            <p:spPr bwMode="auto">
              <a:xfrm>
                <a:off x="4449" y="410"/>
                <a:ext cx="19" cy="11"/>
              </a:xfrm>
              <a:custGeom>
                <a:avLst/>
                <a:gdLst>
                  <a:gd name="T0" fmla="*/ 0 w 38"/>
                  <a:gd name="T1" fmla="*/ 0 h 22"/>
                  <a:gd name="T2" fmla="*/ 1 w 38"/>
                  <a:gd name="T3" fmla="*/ 0 h 22"/>
                  <a:gd name="T4" fmla="*/ 1 w 38"/>
                  <a:gd name="T5" fmla="*/ 1 h 22"/>
                  <a:gd name="T6" fmla="*/ 1 w 38"/>
                  <a:gd name="T7" fmla="*/ 1 h 22"/>
                  <a:gd name="T8" fmla="*/ 1 w 38"/>
                  <a:gd name="T9" fmla="*/ 1 h 22"/>
                  <a:gd name="T10" fmla="*/ 0 w 38"/>
                  <a:gd name="T11" fmla="*/ 0 h 22"/>
                  <a:gd name="T12" fmla="*/ 0 60000 65536"/>
                  <a:gd name="T13" fmla="*/ 0 60000 65536"/>
                  <a:gd name="T14" fmla="*/ 0 60000 65536"/>
                  <a:gd name="T15" fmla="*/ 0 60000 65536"/>
                  <a:gd name="T16" fmla="*/ 0 60000 65536"/>
                  <a:gd name="T17" fmla="*/ 0 60000 65536"/>
                  <a:gd name="T18" fmla="*/ 0 w 38"/>
                  <a:gd name="T19" fmla="*/ 0 h 22"/>
                  <a:gd name="T20" fmla="*/ 38 w 3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38" h="22">
                    <a:moveTo>
                      <a:pt x="0" y="0"/>
                    </a:moveTo>
                    <a:lnTo>
                      <a:pt x="11" y="0"/>
                    </a:lnTo>
                    <a:lnTo>
                      <a:pt x="24" y="5"/>
                    </a:lnTo>
                    <a:lnTo>
                      <a:pt x="38" y="18"/>
                    </a:lnTo>
                    <a:lnTo>
                      <a:pt x="30" y="22"/>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26" name="Freeform 241"/>
              <p:cNvSpPr>
                <a:spLocks/>
              </p:cNvSpPr>
              <p:nvPr/>
            </p:nvSpPr>
            <p:spPr bwMode="auto">
              <a:xfrm>
                <a:off x="4247" y="374"/>
                <a:ext cx="27" cy="7"/>
              </a:xfrm>
              <a:custGeom>
                <a:avLst/>
                <a:gdLst>
                  <a:gd name="T0" fmla="*/ 0 w 56"/>
                  <a:gd name="T1" fmla="*/ 0 h 15"/>
                  <a:gd name="T2" fmla="*/ 0 w 56"/>
                  <a:gd name="T3" fmla="*/ 0 h 15"/>
                  <a:gd name="T4" fmla="*/ 0 w 56"/>
                  <a:gd name="T5" fmla="*/ 0 h 15"/>
                  <a:gd name="T6" fmla="*/ 0 w 56"/>
                  <a:gd name="T7" fmla="*/ 0 h 15"/>
                  <a:gd name="T8" fmla="*/ 0 w 56"/>
                  <a:gd name="T9" fmla="*/ 0 h 15"/>
                  <a:gd name="T10" fmla="*/ 0 w 56"/>
                  <a:gd name="T11" fmla="*/ 0 h 15"/>
                  <a:gd name="T12" fmla="*/ 0 w 56"/>
                  <a:gd name="T13" fmla="*/ 0 h 15"/>
                  <a:gd name="T14" fmla="*/ 0 60000 65536"/>
                  <a:gd name="T15" fmla="*/ 0 60000 65536"/>
                  <a:gd name="T16" fmla="*/ 0 60000 65536"/>
                  <a:gd name="T17" fmla="*/ 0 60000 65536"/>
                  <a:gd name="T18" fmla="*/ 0 60000 65536"/>
                  <a:gd name="T19" fmla="*/ 0 60000 65536"/>
                  <a:gd name="T20" fmla="*/ 0 60000 65536"/>
                  <a:gd name="T21" fmla="*/ 0 w 56"/>
                  <a:gd name="T22" fmla="*/ 0 h 15"/>
                  <a:gd name="T23" fmla="*/ 56 w 56"/>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5">
                    <a:moveTo>
                      <a:pt x="0" y="10"/>
                    </a:moveTo>
                    <a:lnTo>
                      <a:pt x="56" y="0"/>
                    </a:lnTo>
                    <a:lnTo>
                      <a:pt x="56" y="4"/>
                    </a:lnTo>
                    <a:lnTo>
                      <a:pt x="0" y="15"/>
                    </a:lnTo>
                    <a:lnTo>
                      <a:pt x="0" y="1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27" name="Freeform 242"/>
              <p:cNvSpPr>
                <a:spLocks/>
              </p:cNvSpPr>
              <p:nvPr/>
            </p:nvSpPr>
            <p:spPr bwMode="auto">
              <a:xfrm>
                <a:off x="4247" y="374"/>
                <a:ext cx="27" cy="7"/>
              </a:xfrm>
              <a:custGeom>
                <a:avLst/>
                <a:gdLst>
                  <a:gd name="T0" fmla="*/ 0 w 56"/>
                  <a:gd name="T1" fmla="*/ 0 h 15"/>
                  <a:gd name="T2" fmla="*/ 0 w 56"/>
                  <a:gd name="T3" fmla="*/ 0 h 15"/>
                  <a:gd name="T4" fmla="*/ 0 w 56"/>
                  <a:gd name="T5" fmla="*/ 0 h 15"/>
                  <a:gd name="T6" fmla="*/ 0 w 56"/>
                  <a:gd name="T7" fmla="*/ 0 h 15"/>
                  <a:gd name="T8" fmla="*/ 0 w 56"/>
                  <a:gd name="T9" fmla="*/ 0 h 15"/>
                  <a:gd name="T10" fmla="*/ 0 w 56"/>
                  <a:gd name="T11" fmla="*/ 0 h 15"/>
                  <a:gd name="T12" fmla="*/ 0 w 56"/>
                  <a:gd name="T13" fmla="*/ 0 h 15"/>
                  <a:gd name="T14" fmla="*/ 0 60000 65536"/>
                  <a:gd name="T15" fmla="*/ 0 60000 65536"/>
                  <a:gd name="T16" fmla="*/ 0 60000 65536"/>
                  <a:gd name="T17" fmla="*/ 0 60000 65536"/>
                  <a:gd name="T18" fmla="*/ 0 60000 65536"/>
                  <a:gd name="T19" fmla="*/ 0 60000 65536"/>
                  <a:gd name="T20" fmla="*/ 0 60000 65536"/>
                  <a:gd name="T21" fmla="*/ 0 w 56"/>
                  <a:gd name="T22" fmla="*/ 0 h 15"/>
                  <a:gd name="T23" fmla="*/ 56 w 56"/>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5">
                    <a:moveTo>
                      <a:pt x="0" y="10"/>
                    </a:moveTo>
                    <a:lnTo>
                      <a:pt x="56" y="0"/>
                    </a:lnTo>
                    <a:lnTo>
                      <a:pt x="56" y="4"/>
                    </a:lnTo>
                    <a:lnTo>
                      <a:pt x="0" y="15"/>
                    </a:lnTo>
                    <a:lnTo>
                      <a:pt x="0" y="1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28" name="Freeform 243"/>
              <p:cNvSpPr>
                <a:spLocks/>
              </p:cNvSpPr>
              <p:nvPr/>
            </p:nvSpPr>
            <p:spPr bwMode="auto">
              <a:xfrm>
                <a:off x="4460" y="374"/>
                <a:ext cx="33" cy="8"/>
              </a:xfrm>
              <a:custGeom>
                <a:avLst/>
                <a:gdLst>
                  <a:gd name="T0" fmla="*/ 0 w 66"/>
                  <a:gd name="T1" fmla="*/ 0 h 17"/>
                  <a:gd name="T2" fmla="*/ 1 w 66"/>
                  <a:gd name="T3" fmla="*/ 0 h 17"/>
                  <a:gd name="T4" fmla="*/ 1 w 66"/>
                  <a:gd name="T5" fmla="*/ 0 h 17"/>
                  <a:gd name="T6" fmla="*/ 1 w 66"/>
                  <a:gd name="T7" fmla="*/ 0 h 17"/>
                  <a:gd name="T8" fmla="*/ 0 w 66"/>
                  <a:gd name="T9" fmla="*/ 0 h 17"/>
                  <a:gd name="T10" fmla="*/ 0 60000 65536"/>
                  <a:gd name="T11" fmla="*/ 0 60000 65536"/>
                  <a:gd name="T12" fmla="*/ 0 60000 65536"/>
                  <a:gd name="T13" fmla="*/ 0 60000 65536"/>
                  <a:gd name="T14" fmla="*/ 0 60000 65536"/>
                  <a:gd name="T15" fmla="*/ 0 w 66"/>
                  <a:gd name="T16" fmla="*/ 0 h 17"/>
                  <a:gd name="T17" fmla="*/ 66 w 66"/>
                  <a:gd name="T18" fmla="*/ 17 h 17"/>
                </a:gdLst>
                <a:ahLst/>
                <a:cxnLst>
                  <a:cxn ang="T10">
                    <a:pos x="T0" y="T1"/>
                  </a:cxn>
                  <a:cxn ang="T11">
                    <a:pos x="T2" y="T3"/>
                  </a:cxn>
                  <a:cxn ang="T12">
                    <a:pos x="T4" y="T5"/>
                  </a:cxn>
                  <a:cxn ang="T13">
                    <a:pos x="T6" y="T7"/>
                  </a:cxn>
                  <a:cxn ang="T14">
                    <a:pos x="T8" y="T9"/>
                  </a:cxn>
                </a:cxnLst>
                <a:rect l="T15" t="T16" r="T17" b="T18"/>
                <a:pathLst>
                  <a:path w="66" h="17">
                    <a:moveTo>
                      <a:pt x="0" y="4"/>
                    </a:moveTo>
                    <a:lnTo>
                      <a:pt x="6" y="0"/>
                    </a:lnTo>
                    <a:lnTo>
                      <a:pt x="66" y="13"/>
                    </a:lnTo>
                    <a:lnTo>
                      <a:pt x="53" y="17"/>
                    </a:lnTo>
                    <a:lnTo>
                      <a:pt x="0" y="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29" name="Freeform 244"/>
              <p:cNvSpPr>
                <a:spLocks/>
              </p:cNvSpPr>
              <p:nvPr/>
            </p:nvSpPr>
            <p:spPr bwMode="auto">
              <a:xfrm>
                <a:off x="4460" y="374"/>
                <a:ext cx="33" cy="8"/>
              </a:xfrm>
              <a:custGeom>
                <a:avLst/>
                <a:gdLst>
                  <a:gd name="T0" fmla="*/ 0 w 66"/>
                  <a:gd name="T1" fmla="*/ 0 h 17"/>
                  <a:gd name="T2" fmla="*/ 1 w 66"/>
                  <a:gd name="T3" fmla="*/ 0 h 17"/>
                  <a:gd name="T4" fmla="*/ 1 w 66"/>
                  <a:gd name="T5" fmla="*/ 0 h 17"/>
                  <a:gd name="T6" fmla="*/ 1 w 66"/>
                  <a:gd name="T7" fmla="*/ 0 h 17"/>
                  <a:gd name="T8" fmla="*/ 0 w 66"/>
                  <a:gd name="T9" fmla="*/ 0 h 17"/>
                  <a:gd name="T10" fmla="*/ 0 60000 65536"/>
                  <a:gd name="T11" fmla="*/ 0 60000 65536"/>
                  <a:gd name="T12" fmla="*/ 0 60000 65536"/>
                  <a:gd name="T13" fmla="*/ 0 60000 65536"/>
                  <a:gd name="T14" fmla="*/ 0 60000 65536"/>
                  <a:gd name="T15" fmla="*/ 0 w 66"/>
                  <a:gd name="T16" fmla="*/ 0 h 17"/>
                  <a:gd name="T17" fmla="*/ 66 w 66"/>
                  <a:gd name="T18" fmla="*/ 17 h 17"/>
                </a:gdLst>
                <a:ahLst/>
                <a:cxnLst>
                  <a:cxn ang="T10">
                    <a:pos x="T0" y="T1"/>
                  </a:cxn>
                  <a:cxn ang="T11">
                    <a:pos x="T2" y="T3"/>
                  </a:cxn>
                  <a:cxn ang="T12">
                    <a:pos x="T4" y="T5"/>
                  </a:cxn>
                  <a:cxn ang="T13">
                    <a:pos x="T6" y="T7"/>
                  </a:cxn>
                  <a:cxn ang="T14">
                    <a:pos x="T8" y="T9"/>
                  </a:cxn>
                </a:cxnLst>
                <a:rect l="T15" t="T16" r="T17" b="T18"/>
                <a:pathLst>
                  <a:path w="66" h="17">
                    <a:moveTo>
                      <a:pt x="0" y="4"/>
                    </a:moveTo>
                    <a:lnTo>
                      <a:pt x="6" y="0"/>
                    </a:lnTo>
                    <a:lnTo>
                      <a:pt x="66" y="13"/>
                    </a:lnTo>
                    <a:lnTo>
                      <a:pt x="53" y="17"/>
                    </a:lnTo>
                    <a:lnTo>
                      <a:pt x="0" y="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30" name="Freeform 245"/>
              <p:cNvSpPr>
                <a:spLocks/>
              </p:cNvSpPr>
              <p:nvPr/>
            </p:nvSpPr>
            <p:spPr bwMode="auto">
              <a:xfrm>
                <a:off x="4338" y="344"/>
                <a:ext cx="72" cy="26"/>
              </a:xfrm>
              <a:custGeom>
                <a:avLst/>
                <a:gdLst>
                  <a:gd name="T0" fmla="*/ 1 w 144"/>
                  <a:gd name="T1" fmla="*/ 1 h 51"/>
                  <a:gd name="T2" fmla="*/ 0 w 144"/>
                  <a:gd name="T3" fmla="*/ 1 h 51"/>
                  <a:gd name="T4" fmla="*/ 1 w 144"/>
                  <a:gd name="T5" fmla="*/ 1 h 51"/>
                  <a:gd name="T6" fmla="*/ 1 w 144"/>
                  <a:gd name="T7" fmla="*/ 1 h 51"/>
                  <a:gd name="T8" fmla="*/ 1 w 144"/>
                  <a:gd name="T9" fmla="*/ 1 h 51"/>
                  <a:gd name="T10" fmla="*/ 1 w 144"/>
                  <a:gd name="T11" fmla="*/ 1 h 51"/>
                  <a:gd name="T12" fmla="*/ 1 w 144"/>
                  <a:gd name="T13" fmla="*/ 1 h 51"/>
                  <a:gd name="T14" fmla="*/ 1 w 144"/>
                  <a:gd name="T15" fmla="*/ 0 h 51"/>
                  <a:gd name="T16" fmla="*/ 1 w 144"/>
                  <a:gd name="T17" fmla="*/ 1 h 51"/>
                  <a:gd name="T18" fmla="*/ 1 w 144"/>
                  <a:gd name="T19" fmla="*/ 1 h 51"/>
                  <a:gd name="T20" fmla="*/ 1 w 144"/>
                  <a:gd name="T21" fmla="*/ 1 h 51"/>
                  <a:gd name="T22" fmla="*/ 1 w 144"/>
                  <a:gd name="T23" fmla="*/ 1 h 51"/>
                  <a:gd name="T24" fmla="*/ 1 w 144"/>
                  <a:gd name="T25" fmla="*/ 1 h 51"/>
                  <a:gd name="T26" fmla="*/ 1 w 144"/>
                  <a:gd name="T27" fmla="*/ 1 h 51"/>
                  <a:gd name="T28" fmla="*/ 1 w 144"/>
                  <a:gd name="T29" fmla="*/ 1 h 51"/>
                  <a:gd name="T30" fmla="*/ 1 w 144"/>
                  <a:gd name="T31" fmla="*/ 1 h 51"/>
                  <a:gd name="T32" fmla="*/ 1 w 144"/>
                  <a:gd name="T33" fmla="*/ 1 h 51"/>
                  <a:gd name="T34" fmla="*/ 1 w 144"/>
                  <a:gd name="T35" fmla="*/ 1 h 51"/>
                  <a:gd name="T36" fmla="*/ 1 w 144"/>
                  <a:gd name="T37" fmla="*/ 1 h 51"/>
                  <a:gd name="T38" fmla="*/ 1 w 144"/>
                  <a:gd name="T39" fmla="*/ 1 h 51"/>
                  <a:gd name="T40" fmla="*/ 1 w 144"/>
                  <a:gd name="T41" fmla="*/ 1 h 51"/>
                  <a:gd name="T42" fmla="*/ 1 w 144"/>
                  <a:gd name="T43" fmla="*/ 1 h 51"/>
                  <a:gd name="T44" fmla="*/ 1 w 144"/>
                  <a:gd name="T45" fmla="*/ 1 h 51"/>
                  <a:gd name="T46" fmla="*/ 1 w 144"/>
                  <a:gd name="T47" fmla="*/ 1 h 51"/>
                  <a:gd name="T48" fmla="*/ 1 w 144"/>
                  <a:gd name="T49" fmla="*/ 1 h 51"/>
                  <a:gd name="T50" fmla="*/ 1 w 144"/>
                  <a:gd name="T51" fmla="*/ 1 h 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
                  <a:gd name="T79" fmla="*/ 0 h 51"/>
                  <a:gd name="T80" fmla="*/ 144 w 144"/>
                  <a:gd name="T81" fmla="*/ 51 h 5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 h="51">
                    <a:moveTo>
                      <a:pt x="131" y="51"/>
                    </a:moveTo>
                    <a:lnTo>
                      <a:pt x="0" y="39"/>
                    </a:lnTo>
                    <a:lnTo>
                      <a:pt x="5" y="26"/>
                    </a:lnTo>
                    <a:lnTo>
                      <a:pt x="14" y="3"/>
                    </a:lnTo>
                    <a:lnTo>
                      <a:pt x="27" y="3"/>
                    </a:lnTo>
                    <a:lnTo>
                      <a:pt x="27" y="25"/>
                    </a:lnTo>
                    <a:lnTo>
                      <a:pt x="54" y="26"/>
                    </a:lnTo>
                    <a:lnTo>
                      <a:pt x="56" y="0"/>
                    </a:lnTo>
                    <a:lnTo>
                      <a:pt x="74" y="3"/>
                    </a:lnTo>
                    <a:lnTo>
                      <a:pt x="78" y="26"/>
                    </a:lnTo>
                    <a:lnTo>
                      <a:pt x="93" y="26"/>
                    </a:lnTo>
                    <a:lnTo>
                      <a:pt x="102" y="3"/>
                    </a:lnTo>
                    <a:lnTo>
                      <a:pt x="117" y="3"/>
                    </a:lnTo>
                    <a:lnTo>
                      <a:pt x="117" y="39"/>
                    </a:lnTo>
                    <a:lnTo>
                      <a:pt x="129" y="26"/>
                    </a:lnTo>
                    <a:lnTo>
                      <a:pt x="131" y="14"/>
                    </a:lnTo>
                    <a:lnTo>
                      <a:pt x="144" y="14"/>
                    </a:lnTo>
                    <a:lnTo>
                      <a:pt x="144" y="26"/>
                    </a:lnTo>
                    <a:lnTo>
                      <a:pt x="131"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31" name="Freeform 246"/>
              <p:cNvSpPr>
                <a:spLocks/>
              </p:cNvSpPr>
              <p:nvPr/>
            </p:nvSpPr>
            <p:spPr bwMode="auto">
              <a:xfrm>
                <a:off x="4338" y="344"/>
                <a:ext cx="72" cy="26"/>
              </a:xfrm>
              <a:custGeom>
                <a:avLst/>
                <a:gdLst>
                  <a:gd name="T0" fmla="*/ 1 w 144"/>
                  <a:gd name="T1" fmla="*/ 1 h 51"/>
                  <a:gd name="T2" fmla="*/ 0 w 144"/>
                  <a:gd name="T3" fmla="*/ 1 h 51"/>
                  <a:gd name="T4" fmla="*/ 1 w 144"/>
                  <a:gd name="T5" fmla="*/ 1 h 51"/>
                  <a:gd name="T6" fmla="*/ 1 w 144"/>
                  <a:gd name="T7" fmla="*/ 1 h 51"/>
                  <a:gd name="T8" fmla="*/ 1 w 144"/>
                  <a:gd name="T9" fmla="*/ 1 h 51"/>
                  <a:gd name="T10" fmla="*/ 1 w 144"/>
                  <a:gd name="T11" fmla="*/ 1 h 51"/>
                  <a:gd name="T12" fmla="*/ 1 w 144"/>
                  <a:gd name="T13" fmla="*/ 1 h 51"/>
                  <a:gd name="T14" fmla="*/ 1 w 144"/>
                  <a:gd name="T15" fmla="*/ 0 h 51"/>
                  <a:gd name="T16" fmla="*/ 1 w 144"/>
                  <a:gd name="T17" fmla="*/ 1 h 51"/>
                  <a:gd name="T18" fmla="*/ 1 w 144"/>
                  <a:gd name="T19" fmla="*/ 1 h 51"/>
                  <a:gd name="T20" fmla="*/ 1 w 144"/>
                  <a:gd name="T21" fmla="*/ 1 h 51"/>
                  <a:gd name="T22" fmla="*/ 1 w 144"/>
                  <a:gd name="T23" fmla="*/ 1 h 51"/>
                  <a:gd name="T24" fmla="*/ 1 w 144"/>
                  <a:gd name="T25" fmla="*/ 1 h 51"/>
                  <a:gd name="T26" fmla="*/ 1 w 144"/>
                  <a:gd name="T27" fmla="*/ 1 h 51"/>
                  <a:gd name="T28" fmla="*/ 1 w 144"/>
                  <a:gd name="T29" fmla="*/ 1 h 51"/>
                  <a:gd name="T30" fmla="*/ 1 w 144"/>
                  <a:gd name="T31" fmla="*/ 1 h 51"/>
                  <a:gd name="T32" fmla="*/ 1 w 144"/>
                  <a:gd name="T33" fmla="*/ 1 h 51"/>
                  <a:gd name="T34" fmla="*/ 1 w 144"/>
                  <a:gd name="T35" fmla="*/ 1 h 51"/>
                  <a:gd name="T36" fmla="*/ 1 w 144"/>
                  <a:gd name="T37" fmla="*/ 1 h 51"/>
                  <a:gd name="T38" fmla="*/ 1 w 144"/>
                  <a:gd name="T39" fmla="*/ 1 h 51"/>
                  <a:gd name="T40" fmla="*/ 1 w 144"/>
                  <a:gd name="T41" fmla="*/ 1 h 51"/>
                  <a:gd name="T42" fmla="*/ 1 w 144"/>
                  <a:gd name="T43" fmla="*/ 1 h 51"/>
                  <a:gd name="T44" fmla="*/ 1 w 144"/>
                  <a:gd name="T45" fmla="*/ 1 h 51"/>
                  <a:gd name="T46" fmla="*/ 1 w 144"/>
                  <a:gd name="T47" fmla="*/ 1 h 51"/>
                  <a:gd name="T48" fmla="*/ 1 w 144"/>
                  <a:gd name="T49" fmla="*/ 1 h 51"/>
                  <a:gd name="T50" fmla="*/ 1 w 144"/>
                  <a:gd name="T51" fmla="*/ 1 h 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
                  <a:gd name="T79" fmla="*/ 0 h 51"/>
                  <a:gd name="T80" fmla="*/ 144 w 144"/>
                  <a:gd name="T81" fmla="*/ 51 h 5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 h="51">
                    <a:moveTo>
                      <a:pt x="131" y="51"/>
                    </a:moveTo>
                    <a:lnTo>
                      <a:pt x="0" y="39"/>
                    </a:lnTo>
                    <a:lnTo>
                      <a:pt x="5" y="26"/>
                    </a:lnTo>
                    <a:lnTo>
                      <a:pt x="14" y="3"/>
                    </a:lnTo>
                    <a:lnTo>
                      <a:pt x="27" y="3"/>
                    </a:lnTo>
                    <a:lnTo>
                      <a:pt x="27" y="25"/>
                    </a:lnTo>
                    <a:lnTo>
                      <a:pt x="54" y="26"/>
                    </a:lnTo>
                    <a:lnTo>
                      <a:pt x="56" y="0"/>
                    </a:lnTo>
                    <a:lnTo>
                      <a:pt x="74" y="3"/>
                    </a:lnTo>
                    <a:lnTo>
                      <a:pt x="78" y="26"/>
                    </a:lnTo>
                    <a:lnTo>
                      <a:pt x="93" y="26"/>
                    </a:lnTo>
                    <a:lnTo>
                      <a:pt x="102" y="3"/>
                    </a:lnTo>
                    <a:lnTo>
                      <a:pt x="117" y="3"/>
                    </a:lnTo>
                    <a:lnTo>
                      <a:pt x="117" y="39"/>
                    </a:lnTo>
                    <a:lnTo>
                      <a:pt x="129" y="26"/>
                    </a:lnTo>
                    <a:lnTo>
                      <a:pt x="131" y="14"/>
                    </a:lnTo>
                    <a:lnTo>
                      <a:pt x="144" y="14"/>
                    </a:lnTo>
                    <a:lnTo>
                      <a:pt x="144" y="26"/>
                    </a:lnTo>
                    <a:lnTo>
                      <a:pt x="131" y="5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32" name="Freeform 247"/>
              <p:cNvSpPr>
                <a:spLocks/>
              </p:cNvSpPr>
              <p:nvPr/>
            </p:nvSpPr>
            <p:spPr bwMode="auto">
              <a:xfrm>
                <a:off x="4244" y="334"/>
                <a:ext cx="32" cy="7"/>
              </a:xfrm>
              <a:custGeom>
                <a:avLst/>
                <a:gdLst>
                  <a:gd name="T0" fmla="*/ 0 w 65"/>
                  <a:gd name="T1" fmla="*/ 0 h 15"/>
                  <a:gd name="T2" fmla="*/ 0 w 65"/>
                  <a:gd name="T3" fmla="*/ 0 h 15"/>
                  <a:gd name="T4" fmla="*/ 0 w 65"/>
                  <a:gd name="T5" fmla="*/ 0 h 15"/>
                  <a:gd name="T6" fmla="*/ 0 w 65"/>
                  <a:gd name="T7" fmla="*/ 0 h 15"/>
                  <a:gd name="T8" fmla="*/ 0 w 65"/>
                  <a:gd name="T9" fmla="*/ 0 h 15"/>
                  <a:gd name="T10" fmla="*/ 0 w 65"/>
                  <a:gd name="T11" fmla="*/ 0 h 15"/>
                  <a:gd name="T12" fmla="*/ 0 60000 65536"/>
                  <a:gd name="T13" fmla="*/ 0 60000 65536"/>
                  <a:gd name="T14" fmla="*/ 0 60000 65536"/>
                  <a:gd name="T15" fmla="*/ 0 60000 65536"/>
                  <a:gd name="T16" fmla="*/ 0 60000 65536"/>
                  <a:gd name="T17" fmla="*/ 0 60000 65536"/>
                  <a:gd name="T18" fmla="*/ 0 w 65"/>
                  <a:gd name="T19" fmla="*/ 0 h 15"/>
                  <a:gd name="T20" fmla="*/ 65 w 6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65" h="15">
                    <a:moveTo>
                      <a:pt x="3" y="6"/>
                    </a:moveTo>
                    <a:lnTo>
                      <a:pt x="0" y="6"/>
                    </a:lnTo>
                    <a:lnTo>
                      <a:pt x="5" y="0"/>
                    </a:lnTo>
                    <a:lnTo>
                      <a:pt x="65" y="7"/>
                    </a:lnTo>
                    <a:lnTo>
                      <a:pt x="63" y="15"/>
                    </a:lnTo>
                    <a:lnTo>
                      <a:pt x="3" y="6"/>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33" name="Freeform 248"/>
              <p:cNvSpPr>
                <a:spLocks/>
              </p:cNvSpPr>
              <p:nvPr/>
            </p:nvSpPr>
            <p:spPr bwMode="auto">
              <a:xfrm>
                <a:off x="4244" y="334"/>
                <a:ext cx="32" cy="7"/>
              </a:xfrm>
              <a:custGeom>
                <a:avLst/>
                <a:gdLst>
                  <a:gd name="T0" fmla="*/ 0 w 65"/>
                  <a:gd name="T1" fmla="*/ 0 h 15"/>
                  <a:gd name="T2" fmla="*/ 0 w 65"/>
                  <a:gd name="T3" fmla="*/ 0 h 15"/>
                  <a:gd name="T4" fmla="*/ 0 w 65"/>
                  <a:gd name="T5" fmla="*/ 0 h 15"/>
                  <a:gd name="T6" fmla="*/ 0 w 65"/>
                  <a:gd name="T7" fmla="*/ 0 h 15"/>
                  <a:gd name="T8" fmla="*/ 0 w 65"/>
                  <a:gd name="T9" fmla="*/ 0 h 15"/>
                  <a:gd name="T10" fmla="*/ 0 w 65"/>
                  <a:gd name="T11" fmla="*/ 0 h 15"/>
                  <a:gd name="T12" fmla="*/ 0 60000 65536"/>
                  <a:gd name="T13" fmla="*/ 0 60000 65536"/>
                  <a:gd name="T14" fmla="*/ 0 60000 65536"/>
                  <a:gd name="T15" fmla="*/ 0 60000 65536"/>
                  <a:gd name="T16" fmla="*/ 0 60000 65536"/>
                  <a:gd name="T17" fmla="*/ 0 60000 65536"/>
                  <a:gd name="T18" fmla="*/ 0 w 65"/>
                  <a:gd name="T19" fmla="*/ 0 h 15"/>
                  <a:gd name="T20" fmla="*/ 65 w 6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65" h="15">
                    <a:moveTo>
                      <a:pt x="3" y="6"/>
                    </a:moveTo>
                    <a:lnTo>
                      <a:pt x="0" y="6"/>
                    </a:lnTo>
                    <a:lnTo>
                      <a:pt x="5" y="0"/>
                    </a:lnTo>
                    <a:lnTo>
                      <a:pt x="65" y="7"/>
                    </a:lnTo>
                    <a:lnTo>
                      <a:pt x="63" y="15"/>
                    </a:lnTo>
                    <a:lnTo>
                      <a:pt x="3" y="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34" name="Freeform 249"/>
              <p:cNvSpPr>
                <a:spLocks/>
              </p:cNvSpPr>
              <p:nvPr/>
            </p:nvSpPr>
            <p:spPr bwMode="auto">
              <a:xfrm>
                <a:off x="4459" y="329"/>
                <a:ext cx="32" cy="17"/>
              </a:xfrm>
              <a:custGeom>
                <a:avLst/>
                <a:gdLst>
                  <a:gd name="T0" fmla="*/ 0 w 64"/>
                  <a:gd name="T1" fmla="*/ 1 h 34"/>
                  <a:gd name="T2" fmla="*/ 0 w 64"/>
                  <a:gd name="T3" fmla="*/ 1 h 34"/>
                  <a:gd name="T4" fmla="*/ 0 w 64"/>
                  <a:gd name="T5" fmla="*/ 1 h 34"/>
                  <a:gd name="T6" fmla="*/ 0 w 64"/>
                  <a:gd name="T7" fmla="*/ 1 h 34"/>
                  <a:gd name="T8" fmla="*/ 0 w 64"/>
                  <a:gd name="T9" fmla="*/ 1 h 34"/>
                  <a:gd name="T10" fmla="*/ 0 w 64"/>
                  <a:gd name="T11" fmla="*/ 1 h 34"/>
                  <a:gd name="T12" fmla="*/ 1 w 64"/>
                  <a:gd name="T13" fmla="*/ 0 h 34"/>
                  <a:gd name="T14" fmla="*/ 1 w 64"/>
                  <a:gd name="T15" fmla="*/ 0 h 34"/>
                  <a:gd name="T16" fmla="*/ 1 w 64"/>
                  <a:gd name="T17" fmla="*/ 1 h 34"/>
                  <a:gd name="T18" fmla="*/ 1 w 64"/>
                  <a:gd name="T19" fmla="*/ 1 h 34"/>
                  <a:gd name="T20" fmla="*/ 1 w 64"/>
                  <a:gd name="T21" fmla="*/ 1 h 34"/>
                  <a:gd name="T22" fmla="*/ 0 w 64"/>
                  <a:gd name="T23" fmla="*/ 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4"/>
                  <a:gd name="T38" fmla="*/ 64 w 64"/>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4">
                    <a:moveTo>
                      <a:pt x="0" y="34"/>
                    </a:moveTo>
                    <a:lnTo>
                      <a:pt x="0" y="26"/>
                    </a:lnTo>
                    <a:lnTo>
                      <a:pt x="64" y="0"/>
                    </a:lnTo>
                    <a:lnTo>
                      <a:pt x="64" y="5"/>
                    </a:lnTo>
                    <a:lnTo>
                      <a:pt x="51" y="12"/>
                    </a:lnTo>
                    <a:lnTo>
                      <a:pt x="24" y="24"/>
                    </a:lnTo>
                    <a:lnTo>
                      <a:pt x="0" y="3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35" name="Freeform 250"/>
              <p:cNvSpPr>
                <a:spLocks/>
              </p:cNvSpPr>
              <p:nvPr/>
            </p:nvSpPr>
            <p:spPr bwMode="auto">
              <a:xfrm>
                <a:off x="4459" y="329"/>
                <a:ext cx="32" cy="17"/>
              </a:xfrm>
              <a:custGeom>
                <a:avLst/>
                <a:gdLst>
                  <a:gd name="T0" fmla="*/ 0 w 64"/>
                  <a:gd name="T1" fmla="*/ 1 h 34"/>
                  <a:gd name="T2" fmla="*/ 0 w 64"/>
                  <a:gd name="T3" fmla="*/ 1 h 34"/>
                  <a:gd name="T4" fmla="*/ 0 w 64"/>
                  <a:gd name="T5" fmla="*/ 1 h 34"/>
                  <a:gd name="T6" fmla="*/ 0 w 64"/>
                  <a:gd name="T7" fmla="*/ 1 h 34"/>
                  <a:gd name="T8" fmla="*/ 0 w 64"/>
                  <a:gd name="T9" fmla="*/ 1 h 34"/>
                  <a:gd name="T10" fmla="*/ 0 w 64"/>
                  <a:gd name="T11" fmla="*/ 1 h 34"/>
                  <a:gd name="T12" fmla="*/ 1 w 64"/>
                  <a:gd name="T13" fmla="*/ 0 h 34"/>
                  <a:gd name="T14" fmla="*/ 1 w 64"/>
                  <a:gd name="T15" fmla="*/ 0 h 34"/>
                  <a:gd name="T16" fmla="*/ 1 w 64"/>
                  <a:gd name="T17" fmla="*/ 1 h 34"/>
                  <a:gd name="T18" fmla="*/ 1 w 64"/>
                  <a:gd name="T19" fmla="*/ 1 h 34"/>
                  <a:gd name="T20" fmla="*/ 1 w 64"/>
                  <a:gd name="T21" fmla="*/ 1 h 34"/>
                  <a:gd name="T22" fmla="*/ 0 w 64"/>
                  <a:gd name="T23" fmla="*/ 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4"/>
                  <a:gd name="T38" fmla="*/ 64 w 64"/>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4">
                    <a:moveTo>
                      <a:pt x="0" y="34"/>
                    </a:moveTo>
                    <a:lnTo>
                      <a:pt x="0" y="26"/>
                    </a:lnTo>
                    <a:lnTo>
                      <a:pt x="64" y="0"/>
                    </a:lnTo>
                    <a:lnTo>
                      <a:pt x="64" y="5"/>
                    </a:lnTo>
                    <a:lnTo>
                      <a:pt x="51" y="12"/>
                    </a:lnTo>
                    <a:lnTo>
                      <a:pt x="24" y="24"/>
                    </a:lnTo>
                    <a:lnTo>
                      <a:pt x="0" y="3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36" name="Freeform 251"/>
              <p:cNvSpPr>
                <a:spLocks/>
              </p:cNvSpPr>
              <p:nvPr/>
            </p:nvSpPr>
            <p:spPr bwMode="auto">
              <a:xfrm>
                <a:off x="4266" y="292"/>
                <a:ext cx="21" cy="19"/>
              </a:xfrm>
              <a:custGeom>
                <a:avLst/>
                <a:gdLst>
                  <a:gd name="T0" fmla="*/ 1 w 42"/>
                  <a:gd name="T1" fmla="*/ 0 h 39"/>
                  <a:gd name="T2" fmla="*/ 0 w 42"/>
                  <a:gd name="T3" fmla="*/ 0 h 39"/>
                  <a:gd name="T4" fmla="*/ 0 w 42"/>
                  <a:gd name="T5" fmla="*/ 0 h 39"/>
                  <a:gd name="T6" fmla="*/ 1 w 42"/>
                  <a:gd name="T7" fmla="*/ 0 h 39"/>
                  <a:gd name="T8" fmla="*/ 1 w 42"/>
                  <a:gd name="T9" fmla="*/ 0 h 39"/>
                  <a:gd name="T10" fmla="*/ 1 w 42"/>
                  <a:gd name="T11" fmla="*/ 0 h 39"/>
                  <a:gd name="T12" fmla="*/ 1 w 42"/>
                  <a:gd name="T13" fmla="*/ 0 h 39"/>
                  <a:gd name="T14" fmla="*/ 1 w 42"/>
                  <a:gd name="T15" fmla="*/ 0 h 39"/>
                  <a:gd name="T16" fmla="*/ 1 w 42"/>
                  <a:gd name="T17" fmla="*/ 0 h 39"/>
                  <a:gd name="T18" fmla="*/ 1 w 42"/>
                  <a:gd name="T19" fmla="*/ 0 h 39"/>
                  <a:gd name="T20" fmla="*/ 1 w 42"/>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39"/>
                  <a:gd name="T35" fmla="*/ 42 w 42"/>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39">
                    <a:moveTo>
                      <a:pt x="38" y="37"/>
                    </a:moveTo>
                    <a:lnTo>
                      <a:pt x="0" y="6"/>
                    </a:lnTo>
                    <a:lnTo>
                      <a:pt x="2" y="3"/>
                    </a:lnTo>
                    <a:lnTo>
                      <a:pt x="3" y="0"/>
                    </a:lnTo>
                    <a:lnTo>
                      <a:pt x="42" y="33"/>
                    </a:lnTo>
                    <a:lnTo>
                      <a:pt x="41" y="35"/>
                    </a:lnTo>
                    <a:lnTo>
                      <a:pt x="39" y="39"/>
                    </a:lnTo>
                    <a:lnTo>
                      <a:pt x="38" y="3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37" name="Freeform 252"/>
              <p:cNvSpPr>
                <a:spLocks/>
              </p:cNvSpPr>
              <p:nvPr/>
            </p:nvSpPr>
            <p:spPr bwMode="auto">
              <a:xfrm>
                <a:off x="4266" y="292"/>
                <a:ext cx="21" cy="19"/>
              </a:xfrm>
              <a:custGeom>
                <a:avLst/>
                <a:gdLst>
                  <a:gd name="T0" fmla="*/ 1 w 42"/>
                  <a:gd name="T1" fmla="*/ 0 h 39"/>
                  <a:gd name="T2" fmla="*/ 0 w 42"/>
                  <a:gd name="T3" fmla="*/ 0 h 39"/>
                  <a:gd name="T4" fmla="*/ 0 w 42"/>
                  <a:gd name="T5" fmla="*/ 0 h 39"/>
                  <a:gd name="T6" fmla="*/ 1 w 42"/>
                  <a:gd name="T7" fmla="*/ 0 h 39"/>
                  <a:gd name="T8" fmla="*/ 1 w 42"/>
                  <a:gd name="T9" fmla="*/ 0 h 39"/>
                  <a:gd name="T10" fmla="*/ 1 w 42"/>
                  <a:gd name="T11" fmla="*/ 0 h 39"/>
                  <a:gd name="T12" fmla="*/ 1 w 42"/>
                  <a:gd name="T13" fmla="*/ 0 h 39"/>
                  <a:gd name="T14" fmla="*/ 1 w 42"/>
                  <a:gd name="T15" fmla="*/ 0 h 39"/>
                  <a:gd name="T16" fmla="*/ 1 w 42"/>
                  <a:gd name="T17" fmla="*/ 0 h 39"/>
                  <a:gd name="T18" fmla="*/ 1 w 42"/>
                  <a:gd name="T19" fmla="*/ 0 h 39"/>
                  <a:gd name="T20" fmla="*/ 1 w 42"/>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39"/>
                  <a:gd name="T35" fmla="*/ 42 w 42"/>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39">
                    <a:moveTo>
                      <a:pt x="38" y="37"/>
                    </a:moveTo>
                    <a:lnTo>
                      <a:pt x="0" y="6"/>
                    </a:lnTo>
                    <a:lnTo>
                      <a:pt x="2" y="3"/>
                    </a:lnTo>
                    <a:lnTo>
                      <a:pt x="3" y="0"/>
                    </a:lnTo>
                    <a:lnTo>
                      <a:pt x="42" y="33"/>
                    </a:lnTo>
                    <a:lnTo>
                      <a:pt x="41" y="35"/>
                    </a:lnTo>
                    <a:lnTo>
                      <a:pt x="39" y="39"/>
                    </a:lnTo>
                    <a:lnTo>
                      <a:pt x="38" y="3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38" name="Freeform 253"/>
              <p:cNvSpPr>
                <a:spLocks/>
              </p:cNvSpPr>
              <p:nvPr/>
            </p:nvSpPr>
            <p:spPr bwMode="auto">
              <a:xfrm>
                <a:off x="4441" y="290"/>
                <a:ext cx="29" cy="23"/>
              </a:xfrm>
              <a:custGeom>
                <a:avLst/>
                <a:gdLst>
                  <a:gd name="T0" fmla="*/ 1 w 58"/>
                  <a:gd name="T1" fmla="*/ 0 h 47"/>
                  <a:gd name="T2" fmla="*/ 1 w 58"/>
                  <a:gd name="T3" fmla="*/ 0 h 47"/>
                  <a:gd name="T4" fmla="*/ 0 w 58"/>
                  <a:gd name="T5" fmla="*/ 0 h 47"/>
                  <a:gd name="T6" fmla="*/ 1 w 58"/>
                  <a:gd name="T7" fmla="*/ 0 h 47"/>
                  <a:gd name="T8" fmla="*/ 1 w 58"/>
                  <a:gd name="T9" fmla="*/ 0 h 47"/>
                  <a:gd name="T10" fmla="*/ 1 w 58"/>
                  <a:gd name="T11" fmla="*/ 0 h 47"/>
                  <a:gd name="T12" fmla="*/ 1 w 58"/>
                  <a:gd name="T13" fmla="*/ 0 h 47"/>
                  <a:gd name="T14" fmla="*/ 1 w 58"/>
                  <a:gd name="T15" fmla="*/ 0 h 47"/>
                  <a:gd name="T16" fmla="*/ 1 w 58"/>
                  <a:gd name="T17" fmla="*/ 0 h 47"/>
                  <a:gd name="T18" fmla="*/ 1 w 58"/>
                  <a:gd name="T19" fmla="*/ 0 h 47"/>
                  <a:gd name="T20" fmla="*/ 1 w 58"/>
                  <a:gd name="T21" fmla="*/ 0 h 47"/>
                  <a:gd name="T22" fmla="*/ 1 w 58"/>
                  <a:gd name="T23" fmla="*/ 0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47"/>
                  <a:gd name="T38" fmla="*/ 58 w 5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47">
                    <a:moveTo>
                      <a:pt x="7" y="47"/>
                    </a:moveTo>
                    <a:lnTo>
                      <a:pt x="7" y="47"/>
                    </a:lnTo>
                    <a:lnTo>
                      <a:pt x="0" y="43"/>
                    </a:lnTo>
                    <a:lnTo>
                      <a:pt x="34" y="14"/>
                    </a:lnTo>
                    <a:lnTo>
                      <a:pt x="51" y="0"/>
                    </a:lnTo>
                    <a:lnTo>
                      <a:pt x="55" y="3"/>
                    </a:lnTo>
                    <a:lnTo>
                      <a:pt x="58" y="3"/>
                    </a:lnTo>
                    <a:lnTo>
                      <a:pt x="7" y="4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39" name="Freeform 254"/>
              <p:cNvSpPr>
                <a:spLocks/>
              </p:cNvSpPr>
              <p:nvPr/>
            </p:nvSpPr>
            <p:spPr bwMode="auto">
              <a:xfrm>
                <a:off x="4441" y="290"/>
                <a:ext cx="29" cy="23"/>
              </a:xfrm>
              <a:custGeom>
                <a:avLst/>
                <a:gdLst>
                  <a:gd name="T0" fmla="*/ 1 w 58"/>
                  <a:gd name="T1" fmla="*/ 0 h 47"/>
                  <a:gd name="T2" fmla="*/ 1 w 58"/>
                  <a:gd name="T3" fmla="*/ 0 h 47"/>
                  <a:gd name="T4" fmla="*/ 0 w 58"/>
                  <a:gd name="T5" fmla="*/ 0 h 47"/>
                  <a:gd name="T6" fmla="*/ 1 w 58"/>
                  <a:gd name="T7" fmla="*/ 0 h 47"/>
                  <a:gd name="T8" fmla="*/ 1 w 58"/>
                  <a:gd name="T9" fmla="*/ 0 h 47"/>
                  <a:gd name="T10" fmla="*/ 1 w 58"/>
                  <a:gd name="T11" fmla="*/ 0 h 47"/>
                  <a:gd name="T12" fmla="*/ 1 w 58"/>
                  <a:gd name="T13" fmla="*/ 0 h 47"/>
                  <a:gd name="T14" fmla="*/ 1 w 58"/>
                  <a:gd name="T15" fmla="*/ 0 h 47"/>
                  <a:gd name="T16" fmla="*/ 1 w 58"/>
                  <a:gd name="T17" fmla="*/ 0 h 47"/>
                  <a:gd name="T18" fmla="*/ 1 w 58"/>
                  <a:gd name="T19" fmla="*/ 0 h 47"/>
                  <a:gd name="T20" fmla="*/ 1 w 58"/>
                  <a:gd name="T21" fmla="*/ 0 h 47"/>
                  <a:gd name="T22" fmla="*/ 1 w 58"/>
                  <a:gd name="T23" fmla="*/ 0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47"/>
                  <a:gd name="T38" fmla="*/ 58 w 5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47">
                    <a:moveTo>
                      <a:pt x="7" y="47"/>
                    </a:moveTo>
                    <a:lnTo>
                      <a:pt x="7" y="47"/>
                    </a:lnTo>
                    <a:lnTo>
                      <a:pt x="0" y="43"/>
                    </a:lnTo>
                    <a:lnTo>
                      <a:pt x="34" y="14"/>
                    </a:lnTo>
                    <a:lnTo>
                      <a:pt x="51" y="0"/>
                    </a:lnTo>
                    <a:lnTo>
                      <a:pt x="55" y="3"/>
                    </a:lnTo>
                    <a:lnTo>
                      <a:pt x="58" y="3"/>
                    </a:lnTo>
                    <a:lnTo>
                      <a:pt x="7" y="4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40" name="Freeform 255"/>
              <p:cNvSpPr>
                <a:spLocks/>
              </p:cNvSpPr>
              <p:nvPr/>
            </p:nvSpPr>
            <p:spPr bwMode="auto">
              <a:xfrm>
                <a:off x="4301" y="264"/>
                <a:ext cx="15" cy="23"/>
              </a:xfrm>
              <a:custGeom>
                <a:avLst/>
                <a:gdLst>
                  <a:gd name="T0" fmla="*/ 0 w 32"/>
                  <a:gd name="T1" fmla="*/ 1 h 46"/>
                  <a:gd name="T2" fmla="*/ 0 w 32"/>
                  <a:gd name="T3" fmla="*/ 1 h 46"/>
                  <a:gd name="T4" fmla="*/ 0 w 32"/>
                  <a:gd name="T5" fmla="*/ 0 h 46"/>
                  <a:gd name="T6" fmla="*/ 0 w 32"/>
                  <a:gd name="T7" fmla="*/ 0 h 46"/>
                  <a:gd name="T8" fmla="*/ 0 w 32"/>
                  <a:gd name="T9" fmla="*/ 1 h 46"/>
                  <a:gd name="T10" fmla="*/ 0 w 32"/>
                  <a:gd name="T11" fmla="*/ 1 h 46"/>
                  <a:gd name="T12" fmla="*/ 0 w 32"/>
                  <a:gd name="T13" fmla="*/ 1 h 46"/>
                  <a:gd name="T14" fmla="*/ 0 w 32"/>
                  <a:gd name="T15" fmla="*/ 1 h 46"/>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6"/>
                  <a:gd name="T26" fmla="*/ 32 w 32"/>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6">
                    <a:moveTo>
                      <a:pt x="26" y="37"/>
                    </a:moveTo>
                    <a:lnTo>
                      <a:pt x="0" y="6"/>
                    </a:lnTo>
                    <a:lnTo>
                      <a:pt x="5" y="0"/>
                    </a:lnTo>
                    <a:lnTo>
                      <a:pt x="32" y="34"/>
                    </a:lnTo>
                    <a:lnTo>
                      <a:pt x="32" y="43"/>
                    </a:lnTo>
                    <a:lnTo>
                      <a:pt x="30" y="46"/>
                    </a:lnTo>
                    <a:lnTo>
                      <a:pt x="26" y="3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41" name="Freeform 256"/>
              <p:cNvSpPr>
                <a:spLocks/>
              </p:cNvSpPr>
              <p:nvPr/>
            </p:nvSpPr>
            <p:spPr bwMode="auto">
              <a:xfrm>
                <a:off x="4301" y="264"/>
                <a:ext cx="15" cy="23"/>
              </a:xfrm>
              <a:custGeom>
                <a:avLst/>
                <a:gdLst>
                  <a:gd name="T0" fmla="*/ 0 w 32"/>
                  <a:gd name="T1" fmla="*/ 1 h 46"/>
                  <a:gd name="T2" fmla="*/ 0 w 32"/>
                  <a:gd name="T3" fmla="*/ 1 h 46"/>
                  <a:gd name="T4" fmla="*/ 0 w 32"/>
                  <a:gd name="T5" fmla="*/ 0 h 46"/>
                  <a:gd name="T6" fmla="*/ 0 w 32"/>
                  <a:gd name="T7" fmla="*/ 0 h 46"/>
                  <a:gd name="T8" fmla="*/ 0 w 32"/>
                  <a:gd name="T9" fmla="*/ 1 h 46"/>
                  <a:gd name="T10" fmla="*/ 0 w 32"/>
                  <a:gd name="T11" fmla="*/ 1 h 46"/>
                  <a:gd name="T12" fmla="*/ 0 w 32"/>
                  <a:gd name="T13" fmla="*/ 1 h 46"/>
                  <a:gd name="T14" fmla="*/ 0 w 32"/>
                  <a:gd name="T15" fmla="*/ 1 h 46"/>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6"/>
                  <a:gd name="T26" fmla="*/ 32 w 32"/>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6">
                    <a:moveTo>
                      <a:pt x="26" y="37"/>
                    </a:moveTo>
                    <a:lnTo>
                      <a:pt x="0" y="6"/>
                    </a:lnTo>
                    <a:lnTo>
                      <a:pt x="5" y="0"/>
                    </a:lnTo>
                    <a:lnTo>
                      <a:pt x="32" y="34"/>
                    </a:lnTo>
                    <a:lnTo>
                      <a:pt x="32" y="43"/>
                    </a:lnTo>
                    <a:lnTo>
                      <a:pt x="30" y="46"/>
                    </a:lnTo>
                    <a:lnTo>
                      <a:pt x="26" y="3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42" name="Freeform 257"/>
              <p:cNvSpPr>
                <a:spLocks/>
              </p:cNvSpPr>
              <p:nvPr/>
            </p:nvSpPr>
            <p:spPr bwMode="auto">
              <a:xfrm>
                <a:off x="4412" y="266"/>
                <a:ext cx="18" cy="21"/>
              </a:xfrm>
              <a:custGeom>
                <a:avLst/>
                <a:gdLst>
                  <a:gd name="T0" fmla="*/ 0 w 34"/>
                  <a:gd name="T1" fmla="*/ 1 h 42"/>
                  <a:gd name="T2" fmla="*/ 1 w 34"/>
                  <a:gd name="T3" fmla="*/ 1 h 42"/>
                  <a:gd name="T4" fmla="*/ 1 w 34"/>
                  <a:gd name="T5" fmla="*/ 0 h 42"/>
                  <a:gd name="T6" fmla="*/ 1 w 34"/>
                  <a:gd name="T7" fmla="*/ 1 h 42"/>
                  <a:gd name="T8" fmla="*/ 1 w 34"/>
                  <a:gd name="T9" fmla="*/ 1 h 42"/>
                  <a:gd name="T10" fmla="*/ 1 w 34"/>
                  <a:gd name="T11" fmla="*/ 1 h 42"/>
                  <a:gd name="T12" fmla="*/ 0 w 34"/>
                  <a:gd name="T13" fmla="*/ 1 h 42"/>
                  <a:gd name="T14" fmla="*/ 0 60000 65536"/>
                  <a:gd name="T15" fmla="*/ 0 60000 65536"/>
                  <a:gd name="T16" fmla="*/ 0 60000 65536"/>
                  <a:gd name="T17" fmla="*/ 0 60000 65536"/>
                  <a:gd name="T18" fmla="*/ 0 60000 65536"/>
                  <a:gd name="T19" fmla="*/ 0 60000 65536"/>
                  <a:gd name="T20" fmla="*/ 0 60000 65536"/>
                  <a:gd name="T21" fmla="*/ 0 w 34"/>
                  <a:gd name="T22" fmla="*/ 0 h 42"/>
                  <a:gd name="T23" fmla="*/ 34 w 3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2">
                    <a:moveTo>
                      <a:pt x="0" y="40"/>
                    </a:moveTo>
                    <a:lnTo>
                      <a:pt x="22" y="8"/>
                    </a:lnTo>
                    <a:lnTo>
                      <a:pt x="28" y="0"/>
                    </a:lnTo>
                    <a:lnTo>
                      <a:pt x="34" y="2"/>
                    </a:lnTo>
                    <a:lnTo>
                      <a:pt x="9" y="42"/>
                    </a:lnTo>
                    <a:lnTo>
                      <a:pt x="0" y="4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43" name="Freeform 258"/>
              <p:cNvSpPr>
                <a:spLocks/>
              </p:cNvSpPr>
              <p:nvPr/>
            </p:nvSpPr>
            <p:spPr bwMode="auto">
              <a:xfrm>
                <a:off x="4412" y="266"/>
                <a:ext cx="18" cy="21"/>
              </a:xfrm>
              <a:custGeom>
                <a:avLst/>
                <a:gdLst>
                  <a:gd name="T0" fmla="*/ 0 w 34"/>
                  <a:gd name="T1" fmla="*/ 1 h 42"/>
                  <a:gd name="T2" fmla="*/ 1 w 34"/>
                  <a:gd name="T3" fmla="*/ 1 h 42"/>
                  <a:gd name="T4" fmla="*/ 1 w 34"/>
                  <a:gd name="T5" fmla="*/ 0 h 42"/>
                  <a:gd name="T6" fmla="*/ 1 w 34"/>
                  <a:gd name="T7" fmla="*/ 1 h 42"/>
                  <a:gd name="T8" fmla="*/ 1 w 34"/>
                  <a:gd name="T9" fmla="*/ 1 h 42"/>
                  <a:gd name="T10" fmla="*/ 1 w 34"/>
                  <a:gd name="T11" fmla="*/ 1 h 42"/>
                  <a:gd name="T12" fmla="*/ 0 w 34"/>
                  <a:gd name="T13" fmla="*/ 1 h 42"/>
                  <a:gd name="T14" fmla="*/ 0 60000 65536"/>
                  <a:gd name="T15" fmla="*/ 0 60000 65536"/>
                  <a:gd name="T16" fmla="*/ 0 60000 65536"/>
                  <a:gd name="T17" fmla="*/ 0 60000 65536"/>
                  <a:gd name="T18" fmla="*/ 0 60000 65536"/>
                  <a:gd name="T19" fmla="*/ 0 60000 65536"/>
                  <a:gd name="T20" fmla="*/ 0 60000 65536"/>
                  <a:gd name="T21" fmla="*/ 0 w 34"/>
                  <a:gd name="T22" fmla="*/ 0 h 42"/>
                  <a:gd name="T23" fmla="*/ 34 w 3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2">
                    <a:moveTo>
                      <a:pt x="0" y="40"/>
                    </a:moveTo>
                    <a:lnTo>
                      <a:pt x="22" y="8"/>
                    </a:lnTo>
                    <a:lnTo>
                      <a:pt x="28" y="0"/>
                    </a:lnTo>
                    <a:lnTo>
                      <a:pt x="34" y="2"/>
                    </a:lnTo>
                    <a:lnTo>
                      <a:pt x="9" y="42"/>
                    </a:lnTo>
                    <a:lnTo>
                      <a:pt x="0" y="4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44" name="Freeform 259"/>
              <p:cNvSpPr>
                <a:spLocks/>
              </p:cNvSpPr>
              <p:nvPr/>
            </p:nvSpPr>
            <p:spPr bwMode="auto">
              <a:xfrm>
                <a:off x="4367" y="250"/>
                <a:ext cx="3" cy="26"/>
              </a:xfrm>
              <a:custGeom>
                <a:avLst/>
                <a:gdLst>
                  <a:gd name="T0" fmla="*/ 0 w 6"/>
                  <a:gd name="T1" fmla="*/ 0 h 53"/>
                  <a:gd name="T2" fmla="*/ 1 w 6"/>
                  <a:gd name="T3" fmla="*/ 0 h 53"/>
                  <a:gd name="T4" fmla="*/ 1 w 6"/>
                  <a:gd name="T5" fmla="*/ 0 h 53"/>
                  <a:gd name="T6" fmla="*/ 1 w 6"/>
                  <a:gd name="T7" fmla="*/ 0 h 53"/>
                  <a:gd name="T8" fmla="*/ 1 w 6"/>
                  <a:gd name="T9" fmla="*/ 0 h 53"/>
                  <a:gd name="T10" fmla="*/ 0 w 6"/>
                  <a:gd name="T11" fmla="*/ 0 h 53"/>
                  <a:gd name="T12" fmla="*/ 0 60000 65536"/>
                  <a:gd name="T13" fmla="*/ 0 60000 65536"/>
                  <a:gd name="T14" fmla="*/ 0 60000 65536"/>
                  <a:gd name="T15" fmla="*/ 0 60000 65536"/>
                  <a:gd name="T16" fmla="*/ 0 60000 65536"/>
                  <a:gd name="T17" fmla="*/ 0 60000 65536"/>
                  <a:gd name="T18" fmla="*/ 0 w 6"/>
                  <a:gd name="T19" fmla="*/ 0 h 53"/>
                  <a:gd name="T20" fmla="*/ 6 w 6"/>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6" h="53">
                    <a:moveTo>
                      <a:pt x="0" y="0"/>
                    </a:moveTo>
                    <a:lnTo>
                      <a:pt x="6" y="2"/>
                    </a:lnTo>
                    <a:lnTo>
                      <a:pt x="6" y="51"/>
                    </a:lnTo>
                    <a:lnTo>
                      <a:pt x="2" y="53"/>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45" name="Freeform 260"/>
              <p:cNvSpPr>
                <a:spLocks/>
              </p:cNvSpPr>
              <p:nvPr/>
            </p:nvSpPr>
            <p:spPr bwMode="auto">
              <a:xfrm>
                <a:off x="4367" y="250"/>
                <a:ext cx="3" cy="26"/>
              </a:xfrm>
              <a:custGeom>
                <a:avLst/>
                <a:gdLst>
                  <a:gd name="T0" fmla="*/ 0 w 6"/>
                  <a:gd name="T1" fmla="*/ 0 h 53"/>
                  <a:gd name="T2" fmla="*/ 1 w 6"/>
                  <a:gd name="T3" fmla="*/ 0 h 53"/>
                  <a:gd name="T4" fmla="*/ 1 w 6"/>
                  <a:gd name="T5" fmla="*/ 0 h 53"/>
                  <a:gd name="T6" fmla="*/ 1 w 6"/>
                  <a:gd name="T7" fmla="*/ 0 h 53"/>
                  <a:gd name="T8" fmla="*/ 1 w 6"/>
                  <a:gd name="T9" fmla="*/ 0 h 53"/>
                  <a:gd name="T10" fmla="*/ 0 w 6"/>
                  <a:gd name="T11" fmla="*/ 0 h 53"/>
                  <a:gd name="T12" fmla="*/ 0 60000 65536"/>
                  <a:gd name="T13" fmla="*/ 0 60000 65536"/>
                  <a:gd name="T14" fmla="*/ 0 60000 65536"/>
                  <a:gd name="T15" fmla="*/ 0 60000 65536"/>
                  <a:gd name="T16" fmla="*/ 0 60000 65536"/>
                  <a:gd name="T17" fmla="*/ 0 60000 65536"/>
                  <a:gd name="T18" fmla="*/ 0 w 6"/>
                  <a:gd name="T19" fmla="*/ 0 h 53"/>
                  <a:gd name="T20" fmla="*/ 6 w 6"/>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6" h="53">
                    <a:moveTo>
                      <a:pt x="0" y="0"/>
                    </a:moveTo>
                    <a:lnTo>
                      <a:pt x="6" y="2"/>
                    </a:lnTo>
                    <a:lnTo>
                      <a:pt x="6" y="51"/>
                    </a:lnTo>
                    <a:lnTo>
                      <a:pt x="2" y="53"/>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46" name="Rectangle 261"/>
              <p:cNvSpPr>
                <a:spLocks noChangeArrowheads="1"/>
              </p:cNvSpPr>
              <p:nvPr/>
            </p:nvSpPr>
            <p:spPr bwMode="auto">
              <a:xfrm>
                <a:off x="4363" y="412"/>
                <a:ext cx="14" cy="4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547" name="Rectangle 262"/>
              <p:cNvSpPr>
                <a:spLocks noChangeArrowheads="1"/>
              </p:cNvSpPr>
              <p:nvPr/>
            </p:nvSpPr>
            <p:spPr bwMode="auto">
              <a:xfrm>
                <a:off x="4363" y="412"/>
                <a:ext cx="14" cy="4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548" name="Rectangle 263"/>
              <p:cNvSpPr>
                <a:spLocks noChangeArrowheads="1"/>
              </p:cNvSpPr>
              <p:nvPr/>
            </p:nvSpPr>
            <p:spPr bwMode="auto">
              <a:xfrm>
                <a:off x="4352" y="488"/>
                <a:ext cx="30" cy="24"/>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sp>
            <p:nvSpPr>
              <p:cNvPr id="20549" name="Rectangle 264"/>
              <p:cNvSpPr>
                <a:spLocks noChangeArrowheads="1"/>
              </p:cNvSpPr>
              <p:nvPr/>
            </p:nvSpPr>
            <p:spPr bwMode="auto">
              <a:xfrm>
                <a:off x="4352" y="488"/>
                <a:ext cx="30" cy="2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da-DK" altLang="da-DK" sz="2400">
                  <a:latin typeface="Times New Roman" panose="02020603050405020304" pitchFamily="18" charset="0"/>
                </a:endParaRPr>
              </a:p>
            </p:txBody>
          </p:sp>
        </p:grpSp>
        <p:sp>
          <p:nvSpPr>
            <p:cNvPr id="20514" name="Text Box 265"/>
            <p:cNvSpPr txBox="1">
              <a:spLocks noChangeArrowheads="1"/>
            </p:cNvSpPr>
            <p:nvPr/>
          </p:nvSpPr>
          <p:spPr bwMode="auto">
            <a:xfrm>
              <a:off x="2016" y="1248"/>
              <a:ext cx="75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r>
                <a:rPr lang="en-US" altLang="da-DK">
                  <a:latin typeface="Arial Rounded MT Bold" panose="020F0704030504030204" pitchFamily="34" charset="0"/>
                </a:rPr>
                <a:t>PLANT -</a:t>
              </a:r>
            </a:p>
            <a:p>
              <a:pPr>
                <a:lnSpc>
                  <a:spcPct val="90000"/>
                </a:lnSpc>
              </a:pPr>
              <a:r>
                <a:rPr lang="en-US" altLang="da-DK" i="1">
                  <a:latin typeface="Arial Rounded MT Bold" panose="020F0704030504030204" pitchFamily="34" charset="0"/>
                </a:rPr>
                <a:t>theorises</a:t>
              </a:r>
            </a:p>
          </p:txBody>
        </p:sp>
      </p:grpSp>
      <p:grpSp>
        <p:nvGrpSpPr>
          <p:cNvPr id="19722" name="Group 266"/>
          <p:cNvGrpSpPr>
            <a:grpSpLocks/>
          </p:cNvGrpSpPr>
          <p:nvPr/>
        </p:nvGrpSpPr>
        <p:grpSpPr bwMode="auto">
          <a:xfrm>
            <a:off x="1828800" y="3352800"/>
            <a:ext cx="1968500" cy="587375"/>
            <a:chOff x="1248" y="2112"/>
            <a:chExt cx="1342" cy="370"/>
          </a:xfrm>
        </p:grpSpPr>
        <p:grpSp>
          <p:nvGrpSpPr>
            <p:cNvPr id="20500" name="Group 267"/>
            <p:cNvGrpSpPr>
              <a:grpSpLocks/>
            </p:cNvGrpSpPr>
            <p:nvPr/>
          </p:nvGrpSpPr>
          <p:grpSpPr bwMode="auto">
            <a:xfrm>
              <a:off x="2304" y="2256"/>
              <a:ext cx="286" cy="200"/>
              <a:chOff x="4257" y="3006"/>
              <a:chExt cx="286" cy="200"/>
            </a:xfrm>
          </p:grpSpPr>
          <p:sp>
            <p:nvSpPr>
              <p:cNvPr id="20502" name="Freeform 268"/>
              <p:cNvSpPr>
                <a:spLocks/>
              </p:cNvSpPr>
              <p:nvPr/>
            </p:nvSpPr>
            <p:spPr bwMode="auto">
              <a:xfrm>
                <a:off x="4313" y="3006"/>
                <a:ext cx="230" cy="141"/>
              </a:xfrm>
              <a:custGeom>
                <a:avLst/>
                <a:gdLst>
                  <a:gd name="T0" fmla="*/ 1 w 458"/>
                  <a:gd name="T1" fmla="*/ 1 h 281"/>
                  <a:gd name="T2" fmla="*/ 1 w 458"/>
                  <a:gd name="T3" fmla="*/ 1 h 281"/>
                  <a:gd name="T4" fmla="*/ 1 w 458"/>
                  <a:gd name="T5" fmla="*/ 1 h 281"/>
                  <a:gd name="T6" fmla="*/ 1 w 458"/>
                  <a:gd name="T7" fmla="*/ 1 h 281"/>
                  <a:gd name="T8" fmla="*/ 2 w 458"/>
                  <a:gd name="T9" fmla="*/ 1 h 281"/>
                  <a:gd name="T10" fmla="*/ 2 w 458"/>
                  <a:gd name="T11" fmla="*/ 1 h 281"/>
                  <a:gd name="T12" fmla="*/ 2 w 458"/>
                  <a:gd name="T13" fmla="*/ 1 h 281"/>
                  <a:gd name="T14" fmla="*/ 2 w 458"/>
                  <a:gd name="T15" fmla="*/ 1 h 281"/>
                  <a:gd name="T16" fmla="*/ 2 w 458"/>
                  <a:gd name="T17" fmla="*/ 1 h 281"/>
                  <a:gd name="T18" fmla="*/ 2 w 458"/>
                  <a:gd name="T19" fmla="*/ 1 h 281"/>
                  <a:gd name="T20" fmla="*/ 1 w 458"/>
                  <a:gd name="T21" fmla="*/ 1 h 281"/>
                  <a:gd name="T22" fmla="*/ 1 w 458"/>
                  <a:gd name="T23" fmla="*/ 1 h 281"/>
                  <a:gd name="T24" fmla="*/ 1 w 458"/>
                  <a:gd name="T25" fmla="*/ 1 h 281"/>
                  <a:gd name="T26" fmla="*/ 1 w 458"/>
                  <a:gd name="T27" fmla="*/ 1 h 281"/>
                  <a:gd name="T28" fmla="*/ 0 w 458"/>
                  <a:gd name="T29" fmla="*/ 1 h 281"/>
                  <a:gd name="T30" fmla="*/ 1 w 458"/>
                  <a:gd name="T31" fmla="*/ 1 h 281"/>
                  <a:gd name="T32" fmla="*/ 1 w 458"/>
                  <a:gd name="T33" fmla="*/ 1 h 281"/>
                  <a:gd name="T34" fmla="*/ 1 w 458"/>
                  <a:gd name="T35" fmla="*/ 1 h 281"/>
                  <a:gd name="T36" fmla="*/ 1 w 458"/>
                  <a:gd name="T37" fmla="*/ 1 h 281"/>
                  <a:gd name="T38" fmla="*/ 1 w 458"/>
                  <a:gd name="T39" fmla="*/ 1 h 281"/>
                  <a:gd name="T40" fmla="*/ 1 w 458"/>
                  <a:gd name="T41" fmla="*/ 1 h 281"/>
                  <a:gd name="T42" fmla="*/ 1 w 458"/>
                  <a:gd name="T43" fmla="*/ 1 h 281"/>
                  <a:gd name="T44" fmla="*/ 1 w 458"/>
                  <a:gd name="T45" fmla="*/ 1 h 281"/>
                  <a:gd name="T46" fmla="*/ 1 w 458"/>
                  <a:gd name="T47" fmla="*/ 1 h 281"/>
                  <a:gd name="T48" fmla="*/ 1 w 458"/>
                  <a:gd name="T49" fmla="*/ 1 h 281"/>
                  <a:gd name="T50" fmla="*/ 1 w 458"/>
                  <a:gd name="T51" fmla="*/ 1 h 281"/>
                  <a:gd name="T52" fmla="*/ 1 w 458"/>
                  <a:gd name="T53" fmla="*/ 1 h 281"/>
                  <a:gd name="T54" fmla="*/ 1 w 458"/>
                  <a:gd name="T55" fmla="*/ 1 h 281"/>
                  <a:gd name="T56" fmla="*/ 1 w 458"/>
                  <a:gd name="T57" fmla="*/ 1 h 281"/>
                  <a:gd name="T58" fmla="*/ 1 w 458"/>
                  <a:gd name="T59" fmla="*/ 1 h 281"/>
                  <a:gd name="T60" fmla="*/ 1 w 458"/>
                  <a:gd name="T61" fmla="*/ 1 h 281"/>
                  <a:gd name="T62" fmla="*/ 1 w 458"/>
                  <a:gd name="T63" fmla="*/ 1 h 281"/>
                  <a:gd name="T64" fmla="*/ 1 w 458"/>
                  <a:gd name="T65" fmla="*/ 1 h 281"/>
                  <a:gd name="T66" fmla="*/ 1 w 458"/>
                  <a:gd name="T67" fmla="*/ 1 h 281"/>
                  <a:gd name="T68" fmla="*/ 1 w 458"/>
                  <a:gd name="T69" fmla="*/ 1 h 281"/>
                  <a:gd name="T70" fmla="*/ 1 w 458"/>
                  <a:gd name="T71" fmla="*/ 1 h 281"/>
                  <a:gd name="T72" fmla="*/ 1 w 458"/>
                  <a:gd name="T73" fmla="*/ 1 h 281"/>
                  <a:gd name="T74" fmla="*/ 1 w 458"/>
                  <a:gd name="T75" fmla="*/ 1 h 281"/>
                  <a:gd name="T76" fmla="*/ 2 w 458"/>
                  <a:gd name="T77" fmla="*/ 1 h 281"/>
                  <a:gd name="T78" fmla="*/ 2 w 458"/>
                  <a:gd name="T79" fmla="*/ 1 h 281"/>
                  <a:gd name="T80" fmla="*/ 2 w 458"/>
                  <a:gd name="T81" fmla="*/ 1 h 281"/>
                  <a:gd name="T82" fmla="*/ 2 w 458"/>
                  <a:gd name="T83" fmla="*/ 1 h 281"/>
                  <a:gd name="T84" fmla="*/ 2 w 458"/>
                  <a:gd name="T85" fmla="*/ 1 h 281"/>
                  <a:gd name="T86" fmla="*/ 2 w 458"/>
                  <a:gd name="T87" fmla="*/ 1 h 281"/>
                  <a:gd name="T88" fmla="*/ 1 w 458"/>
                  <a:gd name="T89" fmla="*/ 1 h 281"/>
                  <a:gd name="T90" fmla="*/ 1 w 458"/>
                  <a:gd name="T91" fmla="*/ 1 h 281"/>
                  <a:gd name="T92" fmla="*/ 1 w 458"/>
                  <a:gd name="T93" fmla="*/ 2 h 281"/>
                  <a:gd name="T94" fmla="*/ 1 w 458"/>
                  <a:gd name="T95" fmla="*/ 2 h 281"/>
                  <a:gd name="T96" fmla="*/ 1 w 458"/>
                  <a:gd name="T97" fmla="*/ 2 h 281"/>
                  <a:gd name="T98" fmla="*/ 1 w 458"/>
                  <a:gd name="T99" fmla="*/ 1 h 281"/>
                  <a:gd name="T100" fmla="*/ 1 w 458"/>
                  <a:gd name="T101" fmla="*/ 1 h 2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58"/>
                  <a:gd name="T154" fmla="*/ 0 h 281"/>
                  <a:gd name="T155" fmla="*/ 458 w 458"/>
                  <a:gd name="T156" fmla="*/ 281 h 28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58" h="281">
                    <a:moveTo>
                      <a:pt x="15" y="248"/>
                    </a:moveTo>
                    <a:lnTo>
                      <a:pt x="18" y="239"/>
                    </a:lnTo>
                    <a:lnTo>
                      <a:pt x="25" y="231"/>
                    </a:lnTo>
                    <a:lnTo>
                      <a:pt x="32" y="226"/>
                    </a:lnTo>
                    <a:lnTo>
                      <a:pt x="35" y="224"/>
                    </a:lnTo>
                    <a:lnTo>
                      <a:pt x="60" y="214"/>
                    </a:lnTo>
                    <a:lnTo>
                      <a:pt x="86" y="207"/>
                    </a:lnTo>
                    <a:lnTo>
                      <a:pt x="113" y="201"/>
                    </a:lnTo>
                    <a:lnTo>
                      <a:pt x="143" y="196"/>
                    </a:lnTo>
                    <a:lnTo>
                      <a:pt x="172" y="192"/>
                    </a:lnTo>
                    <a:lnTo>
                      <a:pt x="203" y="188"/>
                    </a:lnTo>
                    <a:lnTo>
                      <a:pt x="232" y="184"/>
                    </a:lnTo>
                    <a:lnTo>
                      <a:pt x="262" y="181"/>
                    </a:lnTo>
                    <a:lnTo>
                      <a:pt x="291" y="177"/>
                    </a:lnTo>
                    <a:lnTo>
                      <a:pt x="317" y="174"/>
                    </a:lnTo>
                    <a:lnTo>
                      <a:pt x="343" y="169"/>
                    </a:lnTo>
                    <a:lnTo>
                      <a:pt x="366" y="164"/>
                    </a:lnTo>
                    <a:lnTo>
                      <a:pt x="386" y="158"/>
                    </a:lnTo>
                    <a:lnTo>
                      <a:pt x="404" y="150"/>
                    </a:lnTo>
                    <a:lnTo>
                      <a:pt x="418" y="142"/>
                    </a:lnTo>
                    <a:lnTo>
                      <a:pt x="428" y="131"/>
                    </a:lnTo>
                    <a:lnTo>
                      <a:pt x="433" y="121"/>
                    </a:lnTo>
                    <a:lnTo>
                      <a:pt x="432" y="113"/>
                    </a:lnTo>
                    <a:lnTo>
                      <a:pt x="425" y="107"/>
                    </a:lnTo>
                    <a:lnTo>
                      <a:pt x="412" y="103"/>
                    </a:lnTo>
                    <a:lnTo>
                      <a:pt x="396" y="101"/>
                    </a:lnTo>
                    <a:lnTo>
                      <a:pt x="376" y="100"/>
                    </a:lnTo>
                    <a:lnTo>
                      <a:pt x="353" y="99"/>
                    </a:lnTo>
                    <a:lnTo>
                      <a:pt x="326" y="100"/>
                    </a:lnTo>
                    <a:lnTo>
                      <a:pt x="298" y="101"/>
                    </a:lnTo>
                    <a:lnTo>
                      <a:pt x="268" y="103"/>
                    </a:lnTo>
                    <a:lnTo>
                      <a:pt x="237" y="105"/>
                    </a:lnTo>
                    <a:lnTo>
                      <a:pt x="206" y="107"/>
                    </a:lnTo>
                    <a:lnTo>
                      <a:pt x="175" y="109"/>
                    </a:lnTo>
                    <a:lnTo>
                      <a:pt x="145" y="111"/>
                    </a:lnTo>
                    <a:lnTo>
                      <a:pt x="115" y="112"/>
                    </a:lnTo>
                    <a:lnTo>
                      <a:pt x="89" y="112"/>
                    </a:lnTo>
                    <a:lnTo>
                      <a:pt x="70" y="111"/>
                    </a:lnTo>
                    <a:lnTo>
                      <a:pt x="53" y="108"/>
                    </a:lnTo>
                    <a:lnTo>
                      <a:pt x="37" y="105"/>
                    </a:lnTo>
                    <a:lnTo>
                      <a:pt x="24" y="99"/>
                    </a:lnTo>
                    <a:lnTo>
                      <a:pt x="13" y="93"/>
                    </a:lnTo>
                    <a:lnTo>
                      <a:pt x="6" y="87"/>
                    </a:lnTo>
                    <a:lnTo>
                      <a:pt x="1" y="80"/>
                    </a:lnTo>
                    <a:lnTo>
                      <a:pt x="0" y="71"/>
                    </a:lnTo>
                    <a:lnTo>
                      <a:pt x="2" y="64"/>
                    </a:lnTo>
                    <a:lnTo>
                      <a:pt x="7" y="56"/>
                    </a:lnTo>
                    <a:lnTo>
                      <a:pt x="17" y="49"/>
                    </a:lnTo>
                    <a:lnTo>
                      <a:pt x="30" y="40"/>
                    </a:lnTo>
                    <a:lnTo>
                      <a:pt x="48" y="33"/>
                    </a:lnTo>
                    <a:lnTo>
                      <a:pt x="71" y="27"/>
                    </a:lnTo>
                    <a:lnTo>
                      <a:pt x="98" y="21"/>
                    </a:lnTo>
                    <a:lnTo>
                      <a:pt x="131" y="16"/>
                    </a:lnTo>
                    <a:lnTo>
                      <a:pt x="147" y="15"/>
                    </a:lnTo>
                    <a:lnTo>
                      <a:pt x="160" y="15"/>
                    </a:lnTo>
                    <a:lnTo>
                      <a:pt x="171" y="15"/>
                    </a:lnTo>
                    <a:lnTo>
                      <a:pt x="180" y="16"/>
                    </a:lnTo>
                    <a:lnTo>
                      <a:pt x="188" y="19"/>
                    </a:lnTo>
                    <a:lnTo>
                      <a:pt x="196" y="20"/>
                    </a:lnTo>
                    <a:lnTo>
                      <a:pt x="206" y="22"/>
                    </a:lnTo>
                    <a:lnTo>
                      <a:pt x="216" y="25"/>
                    </a:lnTo>
                    <a:lnTo>
                      <a:pt x="222" y="20"/>
                    </a:lnTo>
                    <a:lnTo>
                      <a:pt x="229" y="14"/>
                    </a:lnTo>
                    <a:lnTo>
                      <a:pt x="237" y="7"/>
                    </a:lnTo>
                    <a:lnTo>
                      <a:pt x="244" y="0"/>
                    </a:lnTo>
                    <a:lnTo>
                      <a:pt x="242" y="6"/>
                    </a:lnTo>
                    <a:lnTo>
                      <a:pt x="238" y="12"/>
                    </a:lnTo>
                    <a:lnTo>
                      <a:pt x="233" y="16"/>
                    </a:lnTo>
                    <a:lnTo>
                      <a:pt x="230" y="20"/>
                    </a:lnTo>
                    <a:lnTo>
                      <a:pt x="234" y="20"/>
                    </a:lnTo>
                    <a:lnTo>
                      <a:pt x="238" y="20"/>
                    </a:lnTo>
                    <a:lnTo>
                      <a:pt x="243" y="20"/>
                    </a:lnTo>
                    <a:lnTo>
                      <a:pt x="248" y="20"/>
                    </a:lnTo>
                    <a:lnTo>
                      <a:pt x="252" y="20"/>
                    </a:lnTo>
                    <a:lnTo>
                      <a:pt x="255" y="19"/>
                    </a:lnTo>
                    <a:lnTo>
                      <a:pt x="256" y="18"/>
                    </a:lnTo>
                    <a:lnTo>
                      <a:pt x="256" y="16"/>
                    </a:lnTo>
                    <a:lnTo>
                      <a:pt x="252" y="21"/>
                    </a:lnTo>
                    <a:lnTo>
                      <a:pt x="245" y="25"/>
                    </a:lnTo>
                    <a:lnTo>
                      <a:pt x="237" y="27"/>
                    </a:lnTo>
                    <a:lnTo>
                      <a:pt x="234" y="29"/>
                    </a:lnTo>
                    <a:lnTo>
                      <a:pt x="232" y="31"/>
                    </a:lnTo>
                    <a:lnTo>
                      <a:pt x="238" y="33"/>
                    </a:lnTo>
                    <a:lnTo>
                      <a:pt x="246" y="38"/>
                    </a:lnTo>
                    <a:lnTo>
                      <a:pt x="250" y="43"/>
                    </a:lnTo>
                    <a:lnTo>
                      <a:pt x="245" y="41"/>
                    </a:lnTo>
                    <a:lnTo>
                      <a:pt x="240" y="40"/>
                    </a:lnTo>
                    <a:lnTo>
                      <a:pt x="236" y="39"/>
                    </a:lnTo>
                    <a:lnTo>
                      <a:pt x="232" y="38"/>
                    </a:lnTo>
                    <a:lnTo>
                      <a:pt x="228" y="37"/>
                    </a:lnTo>
                    <a:lnTo>
                      <a:pt x="224" y="35"/>
                    </a:lnTo>
                    <a:lnTo>
                      <a:pt x="220" y="34"/>
                    </a:lnTo>
                    <a:lnTo>
                      <a:pt x="216" y="33"/>
                    </a:lnTo>
                    <a:lnTo>
                      <a:pt x="201" y="28"/>
                    </a:lnTo>
                    <a:lnTo>
                      <a:pt x="188" y="25"/>
                    </a:lnTo>
                    <a:lnTo>
                      <a:pt x="177" y="22"/>
                    </a:lnTo>
                    <a:lnTo>
                      <a:pt x="168" y="21"/>
                    </a:lnTo>
                    <a:lnTo>
                      <a:pt x="159" y="21"/>
                    </a:lnTo>
                    <a:lnTo>
                      <a:pt x="150" y="22"/>
                    </a:lnTo>
                    <a:lnTo>
                      <a:pt x="141" y="23"/>
                    </a:lnTo>
                    <a:lnTo>
                      <a:pt x="131" y="25"/>
                    </a:lnTo>
                    <a:lnTo>
                      <a:pt x="84" y="31"/>
                    </a:lnTo>
                    <a:lnTo>
                      <a:pt x="52" y="39"/>
                    </a:lnTo>
                    <a:lnTo>
                      <a:pt x="31" y="50"/>
                    </a:lnTo>
                    <a:lnTo>
                      <a:pt x="23" y="60"/>
                    </a:lnTo>
                    <a:lnTo>
                      <a:pt x="25" y="71"/>
                    </a:lnTo>
                    <a:lnTo>
                      <a:pt x="37" y="81"/>
                    </a:lnTo>
                    <a:lnTo>
                      <a:pt x="58" y="88"/>
                    </a:lnTo>
                    <a:lnTo>
                      <a:pt x="86" y="93"/>
                    </a:lnTo>
                    <a:lnTo>
                      <a:pt x="111" y="93"/>
                    </a:lnTo>
                    <a:lnTo>
                      <a:pt x="139" y="93"/>
                    </a:lnTo>
                    <a:lnTo>
                      <a:pt x="167" y="91"/>
                    </a:lnTo>
                    <a:lnTo>
                      <a:pt x="196" y="90"/>
                    </a:lnTo>
                    <a:lnTo>
                      <a:pt x="227" y="88"/>
                    </a:lnTo>
                    <a:lnTo>
                      <a:pt x="257" y="87"/>
                    </a:lnTo>
                    <a:lnTo>
                      <a:pt x="287" y="86"/>
                    </a:lnTo>
                    <a:lnTo>
                      <a:pt x="316" y="84"/>
                    </a:lnTo>
                    <a:lnTo>
                      <a:pt x="344" y="83"/>
                    </a:lnTo>
                    <a:lnTo>
                      <a:pt x="370" y="84"/>
                    </a:lnTo>
                    <a:lnTo>
                      <a:pt x="393" y="86"/>
                    </a:lnTo>
                    <a:lnTo>
                      <a:pt x="413" y="88"/>
                    </a:lnTo>
                    <a:lnTo>
                      <a:pt x="431" y="93"/>
                    </a:lnTo>
                    <a:lnTo>
                      <a:pt x="444" y="99"/>
                    </a:lnTo>
                    <a:lnTo>
                      <a:pt x="453" y="107"/>
                    </a:lnTo>
                    <a:lnTo>
                      <a:pt x="458" y="117"/>
                    </a:lnTo>
                    <a:lnTo>
                      <a:pt x="454" y="133"/>
                    </a:lnTo>
                    <a:lnTo>
                      <a:pt x="442" y="149"/>
                    </a:lnTo>
                    <a:lnTo>
                      <a:pt x="425" y="162"/>
                    </a:lnTo>
                    <a:lnTo>
                      <a:pt x="401" y="174"/>
                    </a:lnTo>
                    <a:lnTo>
                      <a:pt x="374" y="184"/>
                    </a:lnTo>
                    <a:lnTo>
                      <a:pt x="343" y="194"/>
                    </a:lnTo>
                    <a:lnTo>
                      <a:pt x="310" y="202"/>
                    </a:lnTo>
                    <a:lnTo>
                      <a:pt x="276" y="211"/>
                    </a:lnTo>
                    <a:lnTo>
                      <a:pt x="241" y="217"/>
                    </a:lnTo>
                    <a:lnTo>
                      <a:pt x="208" y="224"/>
                    </a:lnTo>
                    <a:lnTo>
                      <a:pt x="175" y="230"/>
                    </a:lnTo>
                    <a:lnTo>
                      <a:pt x="147" y="235"/>
                    </a:lnTo>
                    <a:lnTo>
                      <a:pt x="121" y="241"/>
                    </a:lnTo>
                    <a:lnTo>
                      <a:pt x="101" y="247"/>
                    </a:lnTo>
                    <a:lnTo>
                      <a:pt x="86" y="252"/>
                    </a:lnTo>
                    <a:lnTo>
                      <a:pt x="79" y="258"/>
                    </a:lnTo>
                    <a:lnTo>
                      <a:pt x="78" y="261"/>
                    </a:lnTo>
                    <a:lnTo>
                      <a:pt x="74" y="266"/>
                    </a:lnTo>
                    <a:lnTo>
                      <a:pt x="67" y="273"/>
                    </a:lnTo>
                    <a:lnTo>
                      <a:pt x="56" y="281"/>
                    </a:lnTo>
                    <a:lnTo>
                      <a:pt x="52" y="276"/>
                    </a:lnTo>
                    <a:lnTo>
                      <a:pt x="43" y="268"/>
                    </a:lnTo>
                    <a:lnTo>
                      <a:pt x="34" y="258"/>
                    </a:lnTo>
                    <a:lnTo>
                      <a:pt x="30" y="255"/>
                    </a:lnTo>
                    <a:lnTo>
                      <a:pt x="28" y="254"/>
                    </a:lnTo>
                    <a:lnTo>
                      <a:pt x="23" y="251"/>
                    </a:lnTo>
                    <a:lnTo>
                      <a:pt x="17" y="249"/>
                    </a:lnTo>
                    <a:lnTo>
                      <a:pt x="15" y="24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03" name="Freeform 269"/>
              <p:cNvSpPr>
                <a:spLocks/>
              </p:cNvSpPr>
              <p:nvPr/>
            </p:nvSpPr>
            <p:spPr bwMode="auto">
              <a:xfrm>
                <a:off x="4313" y="3006"/>
                <a:ext cx="230" cy="141"/>
              </a:xfrm>
              <a:custGeom>
                <a:avLst/>
                <a:gdLst>
                  <a:gd name="T0" fmla="*/ 1 w 458"/>
                  <a:gd name="T1" fmla="*/ 1 h 281"/>
                  <a:gd name="T2" fmla="*/ 1 w 458"/>
                  <a:gd name="T3" fmla="*/ 1 h 281"/>
                  <a:gd name="T4" fmla="*/ 1 w 458"/>
                  <a:gd name="T5" fmla="*/ 1 h 281"/>
                  <a:gd name="T6" fmla="*/ 1 w 458"/>
                  <a:gd name="T7" fmla="*/ 1 h 281"/>
                  <a:gd name="T8" fmla="*/ 2 w 458"/>
                  <a:gd name="T9" fmla="*/ 1 h 281"/>
                  <a:gd name="T10" fmla="*/ 2 w 458"/>
                  <a:gd name="T11" fmla="*/ 1 h 281"/>
                  <a:gd name="T12" fmla="*/ 2 w 458"/>
                  <a:gd name="T13" fmla="*/ 1 h 281"/>
                  <a:gd name="T14" fmla="*/ 2 w 458"/>
                  <a:gd name="T15" fmla="*/ 1 h 281"/>
                  <a:gd name="T16" fmla="*/ 2 w 458"/>
                  <a:gd name="T17" fmla="*/ 1 h 281"/>
                  <a:gd name="T18" fmla="*/ 2 w 458"/>
                  <a:gd name="T19" fmla="*/ 1 h 281"/>
                  <a:gd name="T20" fmla="*/ 2 w 458"/>
                  <a:gd name="T21" fmla="*/ 1 h 281"/>
                  <a:gd name="T22" fmla="*/ 1 w 458"/>
                  <a:gd name="T23" fmla="*/ 1 h 281"/>
                  <a:gd name="T24" fmla="*/ 1 w 458"/>
                  <a:gd name="T25" fmla="*/ 1 h 281"/>
                  <a:gd name="T26" fmla="*/ 1 w 458"/>
                  <a:gd name="T27" fmla="*/ 1 h 281"/>
                  <a:gd name="T28" fmla="*/ 1 w 458"/>
                  <a:gd name="T29" fmla="*/ 1 h 281"/>
                  <a:gd name="T30" fmla="*/ 1 w 458"/>
                  <a:gd name="T31" fmla="*/ 1 h 281"/>
                  <a:gd name="T32" fmla="*/ 1 w 458"/>
                  <a:gd name="T33" fmla="*/ 1 h 281"/>
                  <a:gd name="T34" fmla="*/ 1 w 458"/>
                  <a:gd name="T35" fmla="*/ 1 h 281"/>
                  <a:gd name="T36" fmla="*/ 1 w 458"/>
                  <a:gd name="T37" fmla="*/ 1 h 281"/>
                  <a:gd name="T38" fmla="*/ 1 w 458"/>
                  <a:gd name="T39" fmla="*/ 1 h 281"/>
                  <a:gd name="T40" fmla="*/ 1 w 458"/>
                  <a:gd name="T41" fmla="*/ 1 h 281"/>
                  <a:gd name="T42" fmla="*/ 1 w 458"/>
                  <a:gd name="T43" fmla="*/ 1 h 281"/>
                  <a:gd name="T44" fmla="*/ 1 w 458"/>
                  <a:gd name="T45" fmla="*/ 1 h 281"/>
                  <a:gd name="T46" fmla="*/ 1 w 458"/>
                  <a:gd name="T47" fmla="*/ 0 h 281"/>
                  <a:gd name="T48" fmla="*/ 1 w 458"/>
                  <a:gd name="T49" fmla="*/ 1 h 281"/>
                  <a:gd name="T50" fmla="*/ 1 w 458"/>
                  <a:gd name="T51" fmla="*/ 1 h 281"/>
                  <a:gd name="T52" fmla="*/ 1 w 458"/>
                  <a:gd name="T53" fmla="*/ 1 h 281"/>
                  <a:gd name="T54" fmla="*/ 2 w 458"/>
                  <a:gd name="T55" fmla="*/ 1 h 281"/>
                  <a:gd name="T56" fmla="*/ 1 w 458"/>
                  <a:gd name="T57" fmla="*/ 1 h 281"/>
                  <a:gd name="T58" fmla="*/ 1 w 458"/>
                  <a:gd name="T59" fmla="*/ 1 h 281"/>
                  <a:gd name="T60" fmla="*/ 1 w 458"/>
                  <a:gd name="T61" fmla="*/ 1 h 281"/>
                  <a:gd name="T62" fmla="*/ 1 w 458"/>
                  <a:gd name="T63" fmla="*/ 1 h 281"/>
                  <a:gd name="T64" fmla="*/ 1 w 458"/>
                  <a:gd name="T65" fmla="*/ 1 h 281"/>
                  <a:gd name="T66" fmla="*/ 1 w 458"/>
                  <a:gd name="T67" fmla="*/ 1 h 281"/>
                  <a:gd name="T68" fmla="*/ 1 w 458"/>
                  <a:gd name="T69" fmla="*/ 1 h 281"/>
                  <a:gd name="T70" fmla="*/ 1 w 458"/>
                  <a:gd name="T71" fmla="*/ 1 h 281"/>
                  <a:gd name="T72" fmla="*/ 1 w 458"/>
                  <a:gd name="T73" fmla="*/ 1 h 281"/>
                  <a:gd name="T74" fmla="*/ 1 w 458"/>
                  <a:gd name="T75" fmla="*/ 1 h 281"/>
                  <a:gd name="T76" fmla="*/ 1 w 458"/>
                  <a:gd name="T77" fmla="*/ 1 h 281"/>
                  <a:gd name="T78" fmla="*/ 1 w 458"/>
                  <a:gd name="T79" fmla="*/ 1 h 281"/>
                  <a:gd name="T80" fmla="*/ 1 w 458"/>
                  <a:gd name="T81" fmla="*/ 1 h 281"/>
                  <a:gd name="T82" fmla="*/ 1 w 458"/>
                  <a:gd name="T83" fmla="*/ 1 h 281"/>
                  <a:gd name="T84" fmla="*/ 2 w 458"/>
                  <a:gd name="T85" fmla="*/ 1 h 281"/>
                  <a:gd name="T86" fmla="*/ 2 w 458"/>
                  <a:gd name="T87" fmla="*/ 1 h 281"/>
                  <a:gd name="T88" fmla="*/ 2 w 458"/>
                  <a:gd name="T89" fmla="*/ 1 h 281"/>
                  <a:gd name="T90" fmla="*/ 2 w 458"/>
                  <a:gd name="T91" fmla="*/ 1 h 281"/>
                  <a:gd name="T92" fmla="*/ 2 w 458"/>
                  <a:gd name="T93" fmla="*/ 1 h 281"/>
                  <a:gd name="T94" fmla="*/ 2 w 458"/>
                  <a:gd name="T95" fmla="*/ 1 h 281"/>
                  <a:gd name="T96" fmla="*/ 2 w 458"/>
                  <a:gd name="T97" fmla="*/ 1 h 281"/>
                  <a:gd name="T98" fmla="*/ 1 w 458"/>
                  <a:gd name="T99" fmla="*/ 1 h 281"/>
                  <a:gd name="T100" fmla="*/ 1 w 458"/>
                  <a:gd name="T101" fmla="*/ 1 h 281"/>
                  <a:gd name="T102" fmla="*/ 1 w 458"/>
                  <a:gd name="T103" fmla="*/ 2 h 281"/>
                  <a:gd name="T104" fmla="*/ 1 w 458"/>
                  <a:gd name="T105" fmla="*/ 2 h 281"/>
                  <a:gd name="T106" fmla="*/ 1 w 458"/>
                  <a:gd name="T107" fmla="*/ 2 h 281"/>
                  <a:gd name="T108" fmla="*/ 1 w 458"/>
                  <a:gd name="T109" fmla="*/ 2 h 281"/>
                  <a:gd name="T110" fmla="*/ 1 w 458"/>
                  <a:gd name="T111" fmla="*/ 1 h 281"/>
                  <a:gd name="T112" fmla="*/ 1 w 458"/>
                  <a:gd name="T113" fmla="*/ 1 h 2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281"/>
                  <a:gd name="T173" fmla="*/ 458 w 458"/>
                  <a:gd name="T174" fmla="*/ 281 h 28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281">
                    <a:moveTo>
                      <a:pt x="15" y="248"/>
                    </a:moveTo>
                    <a:lnTo>
                      <a:pt x="15" y="248"/>
                    </a:lnTo>
                    <a:lnTo>
                      <a:pt x="18" y="239"/>
                    </a:lnTo>
                    <a:lnTo>
                      <a:pt x="25" y="231"/>
                    </a:lnTo>
                    <a:lnTo>
                      <a:pt x="32" y="226"/>
                    </a:lnTo>
                    <a:lnTo>
                      <a:pt x="35" y="224"/>
                    </a:lnTo>
                    <a:lnTo>
                      <a:pt x="60" y="214"/>
                    </a:lnTo>
                    <a:lnTo>
                      <a:pt x="86" y="207"/>
                    </a:lnTo>
                    <a:lnTo>
                      <a:pt x="113" y="201"/>
                    </a:lnTo>
                    <a:lnTo>
                      <a:pt x="143" y="196"/>
                    </a:lnTo>
                    <a:lnTo>
                      <a:pt x="172" y="192"/>
                    </a:lnTo>
                    <a:lnTo>
                      <a:pt x="203" y="188"/>
                    </a:lnTo>
                    <a:lnTo>
                      <a:pt x="232" y="184"/>
                    </a:lnTo>
                    <a:lnTo>
                      <a:pt x="262" y="181"/>
                    </a:lnTo>
                    <a:lnTo>
                      <a:pt x="291" y="177"/>
                    </a:lnTo>
                    <a:lnTo>
                      <a:pt x="317" y="174"/>
                    </a:lnTo>
                    <a:lnTo>
                      <a:pt x="343" y="169"/>
                    </a:lnTo>
                    <a:lnTo>
                      <a:pt x="366" y="164"/>
                    </a:lnTo>
                    <a:lnTo>
                      <a:pt x="386" y="158"/>
                    </a:lnTo>
                    <a:lnTo>
                      <a:pt x="404" y="150"/>
                    </a:lnTo>
                    <a:lnTo>
                      <a:pt x="418" y="142"/>
                    </a:lnTo>
                    <a:lnTo>
                      <a:pt x="428" y="131"/>
                    </a:lnTo>
                    <a:lnTo>
                      <a:pt x="433" y="121"/>
                    </a:lnTo>
                    <a:lnTo>
                      <a:pt x="432" y="113"/>
                    </a:lnTo>
                    <a:lnTo>
                      <a:pt x="425" y="107"/>
                    </a:lnTo>
                    <a:lnTo>
                      <a:pt x="412" y="103"/>
                    </a:lnTo>
                    <a:lnTo>
                      <a:pt x="396" y="101"/>
                    </a:lnTo>
                    <a:lnTo>
                      <a:pt x="376" y="100"/>
                    </a:lnTo>
                    <a:lnTo>
                      <a:pt x="353" y="99"/>
                    </a:lnTo>
                    <a:lnTo>
                      <a:pt x="326" y="100"/>
                    </a:lnTo>
                    <a:lnTo>
                      <a:pt x="298" y="101"/>
                    </a:lnTo>
                    <a:lnTo>
                      <a:pt x="268" y="103"/>
                    </a:lnTo>
                    <a:lnTo>
                      <a:pt x="237" y="105"/>
                    </a:lnTo>
                    <a:lnTo>
                      <a:pt x="206" y="107"/>
                    </a:lnTo>
                    <a:lnTo>
                      <a:pt x="175" y="109"/>
                    </a:lnTo>
                    <a:lnTo>
                      <a:pt x="145" y="111"/>
                    </a:lnTo>
                    <a:lnTo>
                      <a:pt x="115" y="112"/>
                    </a:lnTo>
                    <a:lnTo>
                      <a:pt x="89" y="112"/>
                    </a:lnTo>
                    <a:lnTo>
                      <a:pt x="70" y="111"/>
                    </a:lnTo>
                    <a:lnTo>
                      <a:pt x="53" y="108"/>
                    </a:lnTo>
                    <a:lnTo>
                      <a:pt x="37" y="105"/>
                    </a:lnTo>
                    <a:lnTo>
                      <a:pt x="24" y="99"/>
                    </a:lnTo>
                    <a:lnTo>
                      <a:pt x="13" y="93"/>
                    </a:lnTo>
                    <a:lnTo>
                      <a:pt x="6" y="87"/>
                    </a:lnTo>
                    <a:lnTo>
                      <a:pt x="1" y="80"/>
                    </a:lnTo>
                    <a:lnTo>
                      <a:pt x="0" y="71"/>
                    </a:lnTo>
                    <a:lnTo>
                      <a:pt x="2" y="64"/>
                    </a:lnTo>
                    <a:lnTo>
                      <a:pt x="7" y="56"/>
                    </a:lnTo>
                    <a:lnTo>
                      <a:pt x="17" y="49"/>
                    </a:lnTo>
                    <a:lnTo>
                      <a:pt x="30" y="40"/>
                    </a:lnTo>
                    <a:lnTo>
                      <a:pt x="48" y="33"/>
                    </a:lnTo>
                    <a:lnTo>
                      <a:pt x="71" y="27"/>
                    </a:lnTo>
                    <a:lnTo>
                      <a:pt x="98" y="21"/>
                    </a:lnTo>
                    <a:lnTo>
                      <a:pt x="131" y="16"/>
                    </a:lnTo>
                    <a:lnTo>
                      <a:pt x="147" y="15"/>
                    </a:lnTo>
                    <a:lnTo>
                      <a:pt x="160" y="15"/>
                    </a:lnTo>
                    <a:lnTo>
                      <a:pt x="171" y="15"/>
                    </a:lnTo>
                    <a:lnTo>
                      <a:pt x="180" y="16"/>
                    </a:lnTo>
                    <a:lnTo>
                      <a:pt x="188" y="19"/>
                    </a:lnTo>
                    <a:lnTo>
                      <a:pt x="196" y="20"/>
                    </a:lnTo>
                    <a:lnTo>
                      <a:pt x="206" y="22"/>
                    </a:lnTo>
                    <a:lnTo>
                      <a:pt x="216" y="25"/>
                    </a:lnTo>
                    <a:lnTo>
                      <a:pt x="222" y="20"/>
                    </a:lnTo>
                    <a:lnTo>
                      <a:pt x="229" y="14"/>
                    </a:lnTo>
                    <a:lnTo>
                      <a:pt x="237" y="7"/>
                    </a:lnTo>
                    <a:lnTo>
                      <a:pt x="244" y="0"/>
                    </a:lnTo>
                    <a:lnTo>
                      <a:pt x="242" y="6"/>
                    </a:lnTo>
                    <a:lnTo>
                      <a:pt x="238" y="12"/>
                    </a:lnTo>
                    <a:lnTo>
                      <a:pt x="233" y="16"/>
                    </a:lnTo>
                    <a:lnTo>
                      <a:pt x="230" y="20"/>
                    </a:lnTo>
                    <a:lnTo>
                      <a:pt x="234" y="20"/>
                    </a:lnTo>
                    <a:lnTo>
                      <a:pt x="238" y="20"/>
                    </a:lnTo>
                    <a:lnTo>
                      <a:pt x="243" y="20"/>
                    </a:lnTo>
                    <a:lnTo>
                      <a:pt x="248" y="20"/>
                    </a:lnTo>
                    <a:lnTo>
                      <a:pt x="252" y="20"/>
                    </a:lnTo>
                    <a:lnTo>
                      <a:pt x="255" y="19"/>
                    </a:lnTo>
                    <a:lnTo>
                      <a:pt x="256" y="18"/>
                    </a:lnTo>
                    <a:lnTo>
                      <a:pt x="256" y="16"/>
                    </a:lnTo>
                    <a:lnTo>
                      <a:pt x="252" y="21"/>
                    </a:lnTo>
                    <a:lnTo>
                      <a:pt x="245" y="25"/>
                    </a:lnTo>
                    <a:lnTo>
                      <a:pt x="237" y="27"/>
                    </a:lnTo>
                    <a:lnTo>
                      <a:pt x="234" y="29"/>
                    </a:lnTo>
                    <a:lnTo>
                      <a:pt x="232" y="31"/>
                    </a:lnTo>
                    <a:lnTo>
                      <a:pt x="238" y="33"/>
                    </a:lnTo>
                    <a:lnTo>
                      <a:pt x="246" y="38"/>
                    </a:lnTo>
                    <a:lnTo>
                      <a:pt x="250" y="43"/>
                    </a:lnTo>
                    <a:lnTo>
                      <a:pt x="245" y="41"/>
                    </a:lnTo>
                    <a:lnTo>
                      <a:pt x="240" y="40"/>
                    </a:lnTo>
                    <a:lnTo>
                      <a:pt x="236" y="39"/>
                    </a:lnTo>
                    <a:lnTo>
                      <a:pt x="232" y="38"/>
                    </a:lnTo>
                    <a:lnTo>
                      <a:pt x="228" y="37"/>
                    </a:lnTo>
                    <a:lnTo>
                      <a:pt x="224" y="35"/>
                    </a:lnTo>
                    <a:lnTo>
                      <a:pt x="220" y="34"/>
                    </a:lnTo>
                    <a:lnTo>
                      <a:pt x="216" y="33"/>
                    </a:lnTo>
                    <a:lnTo>
                      <a:pt x="201" y="28"/>
                    </a:lnTo>
                    <a:lnTo>
                      <a:pt x="188" y="25"/>
                    </a:lnTo>
                    <a:lnTo>
                      <a:pt x="177" y="22"/>
                    </a:lnTo>
                    <a:lnTo>
                      <a:pt x="168" y="21"/>
                    </a:lnTo>
                    <a:lnTo>
                      <a:pt x="159" y="21"/>
                    </a:lnTo>
                    <a:lnTo>
                      <a:pt x="150" y="22"/>
                    </a:lnTo>
                    <a:lnTo>
                      <a:pt x="141" y="23"/>
                    </a:lnTo>
                    <a:lnTo>
                      <a:pt x="131" y="25"/>
                    </a:lnTo>
                    <a:lnTo>
                      <a:pt x="84" y="31"/>
                    </a:lnTo>
                    <a:lnTo>
                      <a:pt x="52" y="39"/>
                    </a:lnTo>
                    <a:lnTo>
                      <a:pt x="31" y="50"/>
                    </a:lnTo>
                    <a:lnTo>
                      <a:pt x="23" y="60"/>
                    </a:lnTo>
                    <a:lnTo>
                      <a:pt x="25" y="71"/>
                    </a:lnTo>
                    <a:lnTo>
                      <a:pt x="37" y="81"/>
                    </a:lnTo>
                    <a:lnTo>
                      <a:pt x="58" y="88"/>
                    </a:lnTo>
                    <a:lnTo>
                      <a:pt x="86" y="93"/>
                    </a:lnTo>
                    <a:lnTo>
                      <a:pt x="111" y="93"/>
                    </a:lnTo>
                    <a:lnTo>
                      <a:pt x="139" y="93"/>
                    </a:lnTo>
                    <a:lnTo>
                      <a:pt x="167" y="91"/>
                    </a:lnTo>
                    <a:lnTo>
                      <a:pt x="196" y="90"/>
                    </a:lnTo>
                    <a:lnTo>
                      <a:pt x="227" y="88"/>
                    </a:lnTo>
                    <a:lnTo>
                      <a:pt x="257" y="87"/>
                    </a:lnTo>
                    <a:lnTo>
                      <a:pt x="287" y="86"/>
                    </a:lnTo>
                    <a:lnTo>
                      <a:pt x="316" y="84"/>
                    </a:lnTo>
                    <a:lnTo>
                      <a:pt x="344" y="83"/>
                    </a:lnTo>
                    <a:lnTo>
                      <a:pt x="370" y="84"/>
                    </a:lnTo>
                    <a:lnTo>
                      <a:pt x="393" y="86"/>
                    </a:lnTo>
                    <a:lnTo>
                      <a:pt x="413" y="88"/>
                    </a:lnTo>
                    <a:lnTo>
                      <a:pt x="431" y="93"/>
                    </a:lnTo>
                    <a:lnTo>
                      <a:pt x="444" y="99"/>
                    </a:lnTo>
                    <a:lnTo>
                      <a:pt x="453" y="107"/>
                    </a:lnTo>
                    <a:lnTo>
                      <a:pt x="458" y="117"/>
                    </a:lnTo>
                    <a:lnTo>
                      <a:pt x="454" y="133"/>
                    </a:lnTo>
                    <a:lnTo>
                      <a:pt x="442" y="149"/>
                    </a:lnTo>
                    <a:lnTo>
                      <a:pt x="425" y="162"/>
                    </a:lnTo>
                    <a:lnTo>
                      <a:pt x="401" y="174"/>
                    </a:lnTo>
                    <a:lnTo>
                      <a:pt x="374" y="184"/>
                    </a:lnTo>
                    <a:lnTo>
                      <a:pt x="343" y="194"/>
                    </a:lnTo>
                    <a:lnTo>
                      <a:pt x="310" y="202"/>
                    </a:lnTo>
                    <a:lnTo>
                      <a:pt x="276" y="211"/>
                    </a:lnTo>
                    <a:lnTo>
                      <a:pt x="241" y="217"/>
                    </a:lnTo>
                    <a:lnTo>
                      <a:pt x="208" y="224"/>
                    </a:lnTo>
                    <a:lnTo>
                      <a:pt x="175" y="230"/>
                    </a:lnTo>
                    <a:lnTo>
                      <a:pt x="147" y="235"/>
                    </a:lnTo>
                    <a:lnTo>
                      <a:pt x="121" y="241"/>
                    </a:lnTo>
                    <a:lnTo>
                      <a:pt x="101" y="247"/>
                    </a:lnTo>
                    <a:lnTo>
                      <a:pt x="86" y="252"/>
                    </a:lnTo>
                    <a:lnTo>
                      <a:pt x="79" y="258"/>
                    </a:lnTo>
                    <a:lnTo>
                      <a:pt x="78" y="261"/>
                    </a:lnTo>
                    <a:lnTo>
                      <a:pt x="74" y="266"/>
                    </a:lnTo>
                    <a:lnTo>
                      <a:pt x="67" y="273"/>
                    </a:lnTo>
                    <a:lnTo>
                      <a:pt x="56" y="281"/>
                    </a:lnTo>
                    <a:lnTo>
                      <a:pt x="52" y="276"/>
                    </a:lnTo>
                    <a:lnTo>
                      <a:pt x="43" y="268"/>
                    </a:lnTo>
                    <a:lnTo>
                      <a:pt x="34" y="258"/>
                    </a:lnTo>
                    <a:lnTo>
                      <a:pt x="30" y="255"/>
                    </a:lnTo>
                    <a:lnTo>
                      <a:pt x="28" y="254"/>
                    </a:lnTo>
                    <a:lnTo>
                      <a:pt x="23" y="251"/>
                    </a:lnTo>
                    <a:lnTo>
                      <a:pt x="17" y="249"/>
                    </a:lnTo>
                    <a:lnTo>
                      <a:pt x="15" y="24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04" name="Freeform 270"/>
              <p:cNvSpPr>
                <a:spLocks/>
              </p:cNvSpPr>
              <p:nvPr/>
            </p:nvSpPr>
            <p:spPr bwMode="auto">
              <a:xfrm>
                <a:off x="4257" y="3129"/>
                <a:ext cx="84" cy="77"/>
              </a:xfrm>
              <a:custGeom>
                <a:avLst/>
                <a:gdLst>
                  <a:gd name="T0" fmla="*/ 0 w 169"/>
                  <a:gd name="T1" fmla="*/ 0 h 152"/>
                  <a:gd name="T2" fmla="*/ 0 w 169"/>
                  <a:gd name="T3" fmla="*/ 1 h 152"/>
                  <a:gd name="T4" fmla="*/ 0 w 169"/>
                  <a:gd name="T5" fmla="*/ 1 h 152"/>
                  <a:gd name="T6" fmla="*/ 0 w 169"/>
                  <a:gd name="T7" fmla="*/ 1 h 152"/>
                  <a:gd name="T8" fmla="*/ 0 w 169"/>
                  <a:gd name="T9" fmla="*/ 1 h 152"/>
                  <a:gd name="T10" fmla="*/ 0 w 169"/>
                  <a:gd name="T11" fmla="*/ 1 h 152"/>
                  <a:gd name="T12" fmla="*/ 0 w 169"/>
                  <a:gd name="T13" fmla="*/ 1 h 152"/>
                  <a:gd name="T14" fmla="*/ 0 w 169"/>
                  <a:gd name="T15" fmla="*/ 1 h 152"/>
                  <a:gd name="T16" fmla="*/ 0 w 169"/>
                  <a:gd name="T17" fmla="*/ 1 h 152"/>
                  <a:gd name="T18" fmla="*/ 0 w 169"/>
                  <a:gd name="T19" fmla="*/ 1 h 152"/>
                  <a:gd name="T20" fmla="*/ 0 w 169"/>
                  <a:gd name="T21" fmla="*/ 1 h 152"/>
                  <a:gd name="T22" fmla="*/ 0 w 169"/>
                  <a:gd name="T23" fmla="*/ 1 h 152"/>
                  <a:gd name="T24" fmla="*/ 0 w 169"/>
                  <a:gd name="T25" fmla="*/ 1 h 152"/>
                  <a:gd name="T26" fmla="*/ 0 w 169"/>
                  <a:gd name="T27" fmla="*/ 1 h 152"/>
                  <a:gd name="T28" fmla="*/ 0 w 169"/>
                  <a:gd name="T29" fmla="*/ 1 h 152"/>
                  <a:gd name="T30" fmla="*/ 0 w 169"/>
                  <a:gd name="T31" fmla="*/ 1 h 152"/>
                  <a:gd name="T32" fmla="*/ 0 w 169"/>
                  <a:gd name="T33" fmla="*/ 1 h 152"/>
                  <a:gd name="T34" fmla="*/ 0 w 169"/>
                  <a:gd name="T35" fmla="*/ 1 h 152"/>
                  <a:gd name="T36" fmla="*/ 0 w 169"/>
                  <a:gd name="T37" fmla="*/ 1 h 152"/>
                  <a:gd name="T38" fmla="*/ 0 w 169"/>
                  <a:gd name="T39" fmla="*/ 1 h 152"/>
                  <a:gd name="T40" fmla="*/ 0 w 169"/>
                  <a:gd name="T41" fmla="*/ 1 h 152"/>
                  <a:gd name="T42" fmla="*/ 0 w 169"/>
                  <a:gd name="T43" fmla="*/ 1 h 152"/>
                  <a:gd name="T44" fmla="*/ 0 w 169"/>
                  <a:gd name="T45" fmla="*/ 1 h 152"/>
                  <a:gd name="T46" fmla="*/ 0 w 169"/>
                  <a:gd name="T47" fmla="*/ 1 h 152"/>
                  <a:gd name="T48" fmla="*/ 0 w 169"/>
                  <a:gd name="T49" fmla="*/ 1 h 152"/>
                  <a:gd name="T50" fmla="*/ 0 w 169"/>
                  <a:gd name="T51" fmla="*/ 1 h 152"/>
                  <a:gd name="T52" fmla="*/ 0 w 169"/>
                  <a:gd name="T53" fmla="*/ 1 h 152"/>
                  <a:gd name="T54" fmla="*/ 0 w 169"/>
                  <a:gd name="T55" fmla="*/ 1 h 152"/>
                  <a:gd name="T56" fmla="*/ 0 w 169"/>
                  <a:gd name="T57" fmla="*/ 1 h 152"/>
                  <a:gd name="T58" fmla="*/ 0 w 169"/>
                  <a:gd name="T59" fmla="*/ 1 h 152"/>
                  <a:gd name="T60" fmla="*/ 0 w 169"/>
                  <a:gd name="T61" fmla="*/ 1 h 152"/>
                  <a:gd name="T62" fmla="*/ 0 w 169"/>
                  <a:gd name="T63" fmla="*/ 1 h 152"/>
                  <a:gd name="T64" fmla="*/ 0 w 169"/>
                  <a:gd name="T65" fmla="*/ 1 h 152"/>
                  <a:gd name="T66" fmla="*/ 0 w 169"/>
                  <a:gd name="T67" fmla="*/ 1 h 152"/>
                  <a:gd name="T68" fmla="*/ 0 w 169"/>
                  <a:gd name="T69" fmla="*/ 1 h 152"/>
                  <a:gd name="T70" fmla="*/ 0 w 169"/>
                  <a:gd name="T71" fmla="*/ 0 h 1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9"/>
                  <a:gd name="T109" fmla="*/ 0 h 152"/>
                  <a:gd name="T110" fmla="*/ 169 w 169"/>
                  <a:gd name="T111" fmla="*/ 152 h 1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9" h="152">
                    <a:moveTo>
                      <a:pt x="141" y="2"/>
                    </a:moveTo>
                    <a:lnTo>
                      <a:pt x="137" y="0"/>
                    </a:lnTo>
                    <a:lnTo>
                      <a:pt x="134" y="0"/>
                    </a:lnTo>
                    <a:lnTo>
                      <a:pt x="131" y="1"/>
                    </a:lnTo>
                    <a:lnTo>
                      <a:pt x="128" y="2"/>
                    </a:lnTo>
                    <a:lnTo>
                      <a:pt x="118" y="1"/>
                    </a:lnTo>
                    <a:lnTo>
                      <a:pt x="111" y="2"/>
                    </a:lnTo>
                    <a:lnTo>
                      <a:pt x="106" y="8"/>
                    </a:lnTo>
                    <a:lnTo>
                      <a:pt x="103" y="17"/>
                    </a:lnTo>
                    <a:lnTo>
                      <a:pt x="93" y="15"/>
                    </a:lnTo>
                    <a:lnTo>
                      <a:pt x="86" y="17"/>
                    </a:lnTo>
                    <a:lnTo>
                      <a:pt x="81" y="22"/>
                    </a:lnTo>
                    <a:lnTo>
                      <a:pt x="79" y="31"/>
                    </a:lnTo>
                    <a:lnTo>
                      <a:pt x="66" y="34"/>
                    </a:lnTo>
                    <a:lnTo>
                      <a:pt x="60" y="40"/>
                    </a:lnTo>
                    <a:lnTo>
                      <a:pt x="58" y="48"/>
                    </a:lnTo>
                    <a:lnTo>
                      <a:pt x="56" y="59"/>
                    </a:lnTo>
                    <a:lnTo>
                      <a:pt x="49" y="58"/>
                    </a:lnTo>
                    <a:lnTo>
                      <a:pt x="45" y="57"/>
                    </a:lnTo>
                    <a:lnTo>
                      <a:pt x="42" y="60"/>
                    </a:lnTo>
                    <a:lnTo>
                      <a:pt x="36" y="69"/>
                    </a:lnTo>
                    <a:lnTo>
                      <a:pt x="27" y="71"/>
                    </a:lnTo>
                    <a:lnTo>
                      <a:pt x="20" y="75"/>
                    </a:lnTo>
                    <a:lnTo>
                      <a:pt x="12" y="79"/>
                    </a:lnTo>
                    <a:lnTo>
                      <a:pt x="7" y="84"/>
                    </a:lnTo>
                    <a:lnTo>
                      <a:pt x="3" y="90"/>
                    </a:lnTo>
                    <a:lnTo>
                      <a:pt x="1" y="96"/>
                    </a:lnTo>
                    <a:lnTo>
                      <a:pt x="0" y="102"/>
                    </a:lnTo>
                    <a:lnTo>
                      <a:pt x="0" y="107"/>
                    </a:lnTo>
                    <a:lnTo>
                      <a:pt x="0" y="109"/>
                    </a:lnTo>
                    <a:lnTo>
                      <a:pt x="0" y="114"/>
                    </a:lnTo>
                    <a:lnTo>
                      <a:pt x="1" y="120"/>
                    </a:lnTo>
                    <a:lnTo>
                      <a:pt x="3" y="127"/>
                    </a:lnTo>
                    <a:lnTo>
                      <a:pt x="6" y="134"/>
                    </a:lnTo>
                    <a:lnTo>
                      <a:pt x="10" y="141"/>
                    </a:lnTo>
                    <a:lnTo>
                      <a:pt x="15" y="146"/>
                    </a:lnTo>
                    <a:lnTo>
                      <a:pt x="23" y="151"/>
                    </a:lnTo>
                    <a:lnTo>
                      <a:pt x="37" y="152"/>
                    </a:lnTo>
                    <a:lnTo>
                      <a:pt x="46" y="152"/>
                    </a:lnTo>
                    <a:lnTo>
                      <a:pt x="53" y="151"/>
                    </a:lnTo>
                    <a:lnTo>
                      <a:pt x="58" y="147"/>
                    </a:lnTo>
                    <a:lnTo>
                      <a:pt x="61" y="145"/>
                    </a:lnTo>
                    <a:lnTo>
                      <a:pt x="64" y="140"/>
                    </a:lnTo>
                    <a:lnTo>
                      <a:pt x="68" y="135"/>
                    </a:lnTo>
                    <a:lnTo>
                      <a:pt x="74" y="131"/>
                    </a:lnTo>
                    <a:lnTo>
                      <a:pt x="82" y="126"/>
                    </a:lnTo>
                    <a:lnTo>
                      <a:pt x="88" y="122"/>
                    </a:lnTo>
                    <a:lnTo>
                      <a:pt x="94" y="120"/>
                    </a:lnTo>
                    <a:lnTo>
                      <a:pt x="97" y="116"/>
                    </a:lnTo>
                    <a:lnTo>
                      <a:pt x="99" y="114"/>
                    </a:lnTo>
                    <a:lnTo>
                      <a:pt x="102" y="109"/>
                    </a:lnTo>
                    <a:lnTo>
                      <a:pt x="105" y="103"/>
                    </a:lnTo>
                    <a:lnTo>
                      <a:pt x="109" y="96"/>
                    </a:lnTo>
                    <a:lnTo>
                      <a:pt x="117" y="94"/>
                    </a:lnTo>
                    <a:lnTo>
                      <a:pt x="123" y="91"/>
                    </a:lnTo>
                    <a:lnTo>
                      <a:pt x="128" y="87"/>
                    </a:lnTo>
                    <a:lnTo>
                      <a:pt x="132" y="77"/>
                    </a:lnTo>
                    <a:lnTo>
                      <a:pt x="142" y="73"/>
                    </a:lnTo>
                    <a:lnTo>
                      <a:pt x="148" y="70"/>
                    </a:lnTo>
                    <a:lnTo>
                      <a:pt x="151" y="64"/>
                    </a:lnTo>
                    <a:lnTo>
                      <a:pt x="154" y="53"/>
                    </a:lnTo>
                    <a:lnTo>
                      <a:pt x="163" y="48"/>
                    </a:lnTo>
                    <a:lnTo>
                      <a:pt x="168" y="41"/>
                    </a:lnTo>
                    <a:lnTo>
                      <a:pt x="169" y="36"/>
                    </a:lnTo>
                    <a:lnTo>
                      <a:pt x="169" y="34"/>
                    </a:lnTo>
                    <a:lnTo>
                      <a:pt x="167" y="32"/>
                    </a:lnTo>
                    <a:lnTo>
                      <a:pt x="162" y="26"/>
                    </a:lnTo>
                    <a:lnTo>
                      <a:pt x="156" y="17"/>
                    </a:lnTo>
                    <a:lnTo>
                      <a:pt x="148" y="10"/>
                    </a:lnTo>
                    <a:lnTo>
                      <a:pt x="143" y="4"/>
                    </a:lnTo>
                    <a:lnTo>
                      <a:pt x="140" y="1"/>
                    </a:lnTo>
                    <a:lnTo>
                      <a:pt x="139" y="0"/>
                    </a:lnTo>
                    <a:lnTo>
                      <a:pt x="141" y="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05" name="Freeform 271"/>
              <p:cNvSpPr>
                <a:spLocks/>
              </p:cNvSpPr>
              <p:nvPr/>
            </p:nvSpPr>
            <p:spPr bwMode="auto">
              <a:xfrm>
                <a:off x="4257" y="3129"/>
                <a:ext cx="84" cy="77"/>
              </a:xfrm>
              <a:custGeom>
                <a:avLst/>
                <a:gdLst>
                  <a:gd name="T0" fmla="*/ 0 w 169"/>
                  <a:gd name="T1" fmla="*/ 1 h 152"/>
                  <a:gd name="T2" fmla="*/ 0 w 169"/>
                  <a:gd name="T3" fmla="*/ 0 h 152"/>
                  <a:gd name="T4" fmla="*/ 0 w 169"/>
                  <a:gd name="T5" fmla="*/ 1 h 152"/>
                  <a:gd name="T6" fmla="*/ 0 w 169"/>
                  <a:gd name="T7" fmla="*/ 1 h 152"/>
                  <a:gd name="T8" fmla="*/ 0 w 169"/>
                  <a:gd name="T9" fmla="*/ 1 h 152"/>
                  <a:gd name="T10" fmla="*/ 0 w 169"/>
                  <a:gd name="T11" fmla="*/ 1 h 152"/>
                  <a:gd name="T12" fmla="*/ 0 w 169"/>
                  <a:gd name="T13" fmla="*/ 1 h 152"/>
                  <a:gd name="T14" fmla="*/ 0 w 169"/>
                  <a:gd name="T15" fmla="*/ 1 h 152"/>
                  <a:gd name="T16" fmla="*/ 0 w 169"/>
                  <a:gd name="T17" fmla="*/ 1 h 152"/>
                  <a:gd name="T18" fmla="*/ 0 w 169"/>
                  <a:gd name="T19" fmla="*/ 1 h 152"/>
                  <a:gd name="T20" fmla="*/ 0 w 169"/>
                  <a:gd name="T21" fmla="*/ 1 h 152"/>
                  <a:gd name="T22" fmla="*/ 0 w 169"/>
                  <a:gd name="T23" fmla="*/ 1 h 152"/>
                  <a:gd name="T24" fmla="*/ 0 w 169"/>
                  <a:gd name="T25" fmla="*/ 1 h 152"/>
                  <a:gd name="T26" fmla="*/ 0 w 169"/>
                  <a:gd name="T27" fmla="*/ 1 h 152"/>
                  <a:gd name="T28" fmla="*/ 0 w 169"/>
                  <a:gd name="T29" fmla="*/ 1 h 152"/>
                  <a:gd name="T30" fmla="*/ 0 w 169"/>
                  <a:gd name="T31" fmla="*/ 1 h 152"/>
                  <a:gd name="T32" fmla="*/ 0 w 169"/>
                  <a:gd name="T33" fmla="*/ 1 h 152"/>
                  <a:gd name="T34" fmla="*/ 0 w 169"/>
                  <a:gd name="T35" fmla="*/ 1 h 152"/>
                  <a:gd name="T36" fmla="*/ 0 w 169"/>
                  <a:gd name="T37" fmla="*/ 1 h 152"/>
                  <a:gd name="T38" fmla="*/ 0 w 169"/>
                  <a:gd name="T39" fmla="*/ 1 h 152"/>
                  <a:gd name="T40" fmla="*/ 0 w 169"/>
                  <a:gd name="T41" fmla="*/ 1 h 152"/>
                  <a:gd name="T42" fmla="*/ 0 w 169"/>
                  <a:gd name="T43" fmla="*/ 1 h 152"/>
                  <a:gd name="T44" fmla="*/ 0 w 169"/>
                  <a:gd name="T45" fmla="*/ 1 h 152"/>
                  <a:gd name="T46" fmla="*/ 0 w 169"/>
                  <a:gd name="T47" fmla="*/ 1 h 152"/>
                  <a:gd name="T48" fmla="*/ 0 w 169"/>
                  <a:gd name="T49" fmla="*/ 1 h 152"/>
                  <a:gd name="T50" fmla="*/ 0 w 169"/>
                  <a:gd name="T51" fmla="*/ 1 h 152"/>
                  <a:gd name="T52" fmla="*/ 0 w 169"/>
                  <a:gd name="T53" fmla="*/ 1 h 152"/>
                  <a:gd name="T54" fmla="*/ 0 w 169"/>
                  <a:gd name="T55" fmla="*/ 1 h 152"/>
                  <a:gd name="T56" fmla="*/ 0 w 169"/>
                  <a:gd name="T57" fmla="*/ 1 h 152"/>
                  <a:gd name="T58" fmla="*/ 0 w 169"/>
                  <a:gd name="T59" fmla="*/ 1 h 152"/>
                  <a:gd name="T60" fmla="*/ 0 w 169"/>
                  <a:gd name="T61" fmla="*/ 1 h 152"/>
                  <a:gd name="T62" fmla="*/ 0 w 169"/>
                  <a:gd name="T63" fmla="*/ 1 h 152"/>
                  <a:gd name="T64" fmla="*/ 0 w 169"/>
                  <a:gd name="T65" fmla="*/ 1 h 152"/>
                  <a:gd name="T66" fmla="*/ 0 w 169"/>
                  <a:gd name="T67" fmla="*/ 1 h 152"/>
                  <a:gd name="T68" fmla="*/ 0 w 169"/>
                  <a:gd name="T69" fmla="*/ 1 h 152"/>
                  <a:gd name="T70" fmla="*/ 0 w 169"/>
                  <a:gd name="T71" fmla="*/ 1 h 152"/>
                  <a:gd name="T72" fmla="*/ 0 w 169"/>
                  <a:gd name="T73" fmla="*/ 1 h 152"/>
                  <a:gd name="T74" fmla="*/ 0 w 169"/>
                  <a:gd name="T75" fmla="*/ 1 h 152"/>
                  <a:gd name="T76" fmla="*/ 0 w 169"/>
                  <a:gd name="T77" fmla="*/ 1 h 152"/>
                  <a:gd name="T78" fmla="*/ 0 w 169"/>
                  <a:gd name="T79" fmla="*/ 1 h 152"/>
                  <a:gd name="T80" fmla="*/ 0 w 169"/>
                  <a:gd name="T81" fmla="*/ 1 h 152"/>
                  <a:gd name="T82" fmla="*/ 0 w 169"/>
                  <a:gd name="T83" fmla="*/ 1 h 152"/>
                  <a:gd name="T84" fmla="*/ 0 w 169"/>
                  <a:gd name="T85" fmla="*/ 0 h 1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9"/>
                  <a:gd name="T130" fmla="*/ 0 h 152"/>
                  <a:gd name="T131" fmla="*/ 169 w 169"/>
                  <a:gd name="T132" fmla="*/ 152 h 15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9" h="152">
                    <a:moveTo>
                      <a:pt x="141" y="2"/>
                    </a:moveTo>
                    <a:lnTo>
                      <a:pt x="141" y="2"/>
                    </a:lnTo>
                    <a:lnTo>
                      <a:pt x="137" y="0"/>
                    </a:lnTo>
                    <a:lnTo>
                      <a:pt x="134" y="0"/>
                    </a:lnTo>
                    <a:lnTo>
                      <a:pt x="131" y="1"/>
                    </a:lnTo>
                    <a:lnTo>
                      <a:pt x="128" y="2"/>
                    </a:lnTo>
                    <a:lnTo>
                      <a:pt x="118" y="1"/>
                    </a:lnTo>
                    <a:lnTo>
                      <a:pt x="111" y="2"/>
                    </a:lnTo>
                    <a:lnTo>
                      <a:pt x="106" y="8"/>
                    </a:lnTo>
                    <a:lnTo>
                      <a:pt x="103" y="17"/>
                    </a:lnTo>
                    <a:lnTo>
                      <a:pt x="93" y="15"/>
                    </a:lnTo>
                    <a:lnTo>
                      <a:pt x="86" y="17"/>
                    </a:lnTo>
                    <a:lnTo>
                      <a:pt x="81" y="22"/>
                    </a:lnTo>
                    <a:lnTo>
                      <a:pt x="79" y="31"/>
                    </a:lnTo>
                    <a:lnTo>
                      <a:pt x="66" y="34"/>
                    </a:lnTo>
                    <a:lnTo>
                      <a:pt x="60" y="40"/>
                    </a:lnTo>
                    <a:lnTo>
                      <a:pt x="58" y="48"/>
                    </a:lnTo>
                    <a:lnTo>
                      <a:pt x="56" y="59"/>
                    </a:lnTo>
                    <a:lnTo>
                      <a:pt x="49" y="58"/>
                    </a:lnTo>
                    <a:lnTo>
                      <a:pt x="45" y="57"/>
                    </a:lnTo>
                    <a:lnTo>
                      <a:pt x="42" y="60"/>
                    </a:lnTo>
                    <a:lnTo>
                      <a:pt x="36" y="69"/>
                    </a:lnTo>
                    <a:lnTo>
                      <a:pt x="27" y="71"/>
                    </a:lnTo>
                    <a:lnTo>
                      <a:pt x="20" y="75"/>
                    </a:lnTo>
                    <a:lnTo>
                      <a:pt x="12" y="79"/>
                    </a:lnTo>
                    <a:lnTo>
                      <a:pt x="7" y="84"/>
                    </a:lnTo>
                    <a:lnTo>
                      <a:pt x="3" y="90"/>
                    </a:lnTo>
                    <a:lnTo>
                      <a:pt x="1" y="96"/>
                    </a:lnTo>
                    <a:lnTo>
                      <a:pt x="0" y="102"/>
                    </a:lnTo>
                    <a:lnTo>
                      <a:pt x="0" y="107"/>
                    </a:lnTo>
                    <a:lnTo>
                      <a:pt x="0" y="109"/>
                    </a:lnTo>
                    <a:lnTo>
                      <a:pt x="0" y="114"/>
                    </a:lnTo>
                    <a:lnTo>
                      <a:pt x="1" y="120"/>
                    </a:lnTo>
                    <a:lnTo>
                      <a:pt x="3" y="127"/>
                    </a:lnTo>
                    <a:lnTo>
                      <a:pt x="6" y="134"/>
                    </a:lnTo>
                    <a:lnTo>
                      <a:pt x="10" y="141"/>
                    </a:lnTo>
                    <a:lnTo>
                      <a:pt x="15" y="146"/>
                    </a:lnTo>
                    <a:lnTo>
                      <a:pt x="23" y="151"/>
                    </a:lnTo>
                    <a:lnTo>
                      <a:pt x="37" y="152"/>
                    </a:lnTo>
                    <a:lnTo>
                      <a:pt x="46" y="152"/>
                    </a:lnTo>
                    <a:lnTo>
                      <a:pt x="53" y="151"/>
                    </a:lnTo>
                    <a:lnTo>
                      <a:pt x="58" y="147"/>
                    </a:lnTo>
                    <a:lnTo>
                      <a:pt x="61" y="145"/>
                    </a:lnTo>
                    <a:lnTo>
                      <a:pt x="64" y="140"/>
                    </a:lnTo>
                    <a:lnTo>
                      <a:pt x="68" y="135"/>
                    </a:lnTo>
                    <a:lnTo>
                      <a:pt x="74" y="131"/>
                    </a:lnTo>
                    <a:lnTo>
                      <a:pt x="82" y="126"/>
                    </a:lnTo>
                    <a:lnTo>
                      <a:pt x="88" y="122"/>
                    </a:lnTo>
                    <a:lnTo>
                      <a:pt x="94" y="120"/>
                    </a:lnTo>
                    <a:lnTo>
                      <a:pt x="97" y="116"/>
                    </a:lnTo>
                    <a:lnTo>
                      <a:pt x="99" y="114"/>
                    </a:lnTo>
                    <a:lnTo>
                      <a:pt x="102" y="109"/>
                    </a:lnTo>
                    <a:lnTo>
                      <a:pt x="105" y="103"/>
                    </a:lnTo>
                    <a:lnTo>
                      <a:pt x="109" y="96"/>
                    </a:lnTo>
                    <a:lnTo>
                      <a:pt x="117" y="94"/>
                    </a:lnTo>
                    <a:lnTo>
                      <a:pt x="123" y="91"/>
                    </a:lnTo>
                    <a:lnTo>
                      <a:pt x="128" y="87"/>
                    </a:lnTo>
                    <a:lnTo>
                      <a:pt x="132" y="77"/>
                    </a:lnTo>
                    <a:lnTo>
                      <a:pt x="142" y="73"/>
                    </a:lnTo>
                    <a:lnTo>
                      <a:pt x="148" y="70"/>
                    </a:lnTo>
                    <a:lnTo>
                      <a:pt x="151" y="64"/>
                    </a:lnTo>
                    <a:lnTo>
                      <a:pt x="154" y="53"/>
                    </a:lnTo>
                    <a:lnTo>
                      <a:pt x="163" y="48"/>
                    </a:lnTo>
                    <a:lnTo>
                      <a:pt x="168" y="41"/>
                    </a:lnTo>
                    <a:lnTo>
                      <a:pt x="169" y="36"/>
                    </a:lnTo>
                    <a:lnTo>
                      <a:pt x="169" y="34"/>
                    </a:lnTo>
                    <a:lnTo>
                      <a:pt x="167" y="32"/>
                    </a:lnTo>
                    <a:lnTo>
                      <a:pt x="162" y="26"/>
                    </a:lnTo>
                    <a:lnTo>
                      <a:pt x="156" y="17"/>
                    </a:lnTo>
                    <a:lnTo>
                      <a:pt x="148" y="10"/>
                    </a:lnTo>
                    <a:lnTo>
                      <a:pt x="143" y="4"/>
                    </a:lnTo>
                    <a:lnTo>
                      <a:pt x="140" y="1"/>
                    </a:lnTo>
                    <a:lnTo>
                      <a:pt x="139" y="0"/>
                    </a:lnTo>
                    <a:lnTo>
                      <a:pt x="141" y="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sp>
            <p:nvSpPr>
              <p:cNvPr id="20506" name="Freeform 272"/>
              <p:cNvSpPr>
                <a:spLocks/>
              </p:cNvSpPr>
              <p:nvPr/>
            </p:nvSpPr>
            <p:spPr bwMode="auto">
              <a:xfrm>
                <a:off x="4261" y="3181"/>
                <a:ext cx="27" cy="20"/>
              </a:xfrm>
              <a:custGeom>
                <a:avLst/>
                <a:gdLst>
                  <a:gd name="T0" fmla="*/ 1 w 54"/>
                  <a:gd name="T1" fmla="*/ 0 h 42"/>
                  <a:gd name="T2" fmla="*/ 1 w 54"/>
                  <a:gd name="T3" fmla="*/ 0 h 42"/>
                  <a:gd name="T4" fmla="*/ 1 w 54"/>
                  <a:gd name="T5" fmla="*/ 0 h 42"/>
                  <a:gd name="T6" fmla="*/ 1 w 54"/>
                  <a:gd name="T7" fmla="*/ 0 h 42"/>
                  <a:gd name="T8" fmla="*/ 1 w 54"/>
                  <a:gd name="T9" fmla="*/ 0 h 42"/>
                  <a:gd name="T10" fmla="*/ 1 w 54"/>
                  <a:gd name="T11" fmla="*/ 0 h 42"/>
                  <a:gd name="T12" fmla="*/ 1 w 54"/>
                  <a:gd name="T13" fmla="*/ 0 h 42"/>
                  <a:gd name="T14" fmla="*/ 1 w 54"/>
                  <a:gd name="T15" fmla="*/ 0 h 42"/>
                  <a:gd name="T16" fmla="*/ 1 w 54"/>
                  <a:gd name="T17" fmla="*/ 0 h 42"/>
                  <a:gd name="T18" fmla="*/ 1 w 54"/>
                  <a:gd name="T19" fmla="*/ 0 h 42"/>
                  <a:gd name="T20" fmla="*/ 1 w 54"/>
                  <a:gd name="T21" fmla="*/ 0 h 42"/>
                  <a:gd name="T22" fmla="*/ 1 w 54"/>
                  <a:gd name="T23" fmla="*/ 0 h 42"/>
                  <a:gd name="T24" fmla="*/ 1 w 54"/>
                  <a:gd name="T25" fmla="*/ 0 h 42"/>
                  <a:gd name="T26" fmla="*/ 1 w 54"/>
                  <a:gd name="T27" fmla="*/ 0 h 42"/>
                  <a:gd name="T28" fmla="*/ 1 w 54"/>
                  <a:gd name="T29" fmla="*/ 0 h 42"/>
                  <a:gd name="T30" fmla="*/ 0 w 54"/>
                  <a:gd name="T31" fmla="*/ 0 h 42"/>
                  <a:gd name="T32" fmla="*/ 0 w 54"/>
                  <a:gd name="T33" fmla="*/ 0 h 42"/>
                  <a:gd name="T34" fmla="*/ 1 w 54"/>
                  <a:gd name="T35" fmla="*/ 0 h 42"/>
                  <a:gd name="T36" fmla="*/ 1 w 54"/>
                  <a:gd name="T37" fmla="*/ 0 h 42"/>
                  <a:gd name="T38" fmla="*/ 1 w 54"/>
                  <a:gd name="T39" fmla="*/ 0 h 42"/>
                  <a:gd name="T40" fmla="*/ 1 w 54"/>
                  <a:gd name="T41" fmla="*/ 0 h 42"/>
                  <a:gd name="T42" fmla="*/ 1 w 54"/>
                  <a:gd name="T43" fmla="*/ 0 h 42"/>
                  <a:gd name="T44" fmla="*/ 1 w 54"/>
                  <a:gd name="T45" fmla="*/ 0 h 42"/>
                  <a:gd name="T46" fmla="*/ 1 w 54"/>
                  <a:gd name="T47" fmla="*/ 0 h 42"/>
                  <a:gd name="T48" fmla="*/ 1 w 54"/>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2"/>
                  <a:gd name="T77" fmla="*/ 54 w 54"/>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2">
                    <a:moveTo>
                      <a:pt x="32" y="2"/>
                    </a:moveTo>
                    <a:lnTo>
                      <a:pt x="41" y="7"/>
                    </a:lnTo>
                    <a:lnTo>
                      <a:pt x="49" y="14"/>
                    </a:lnTo>
                    <a:lnTo>
                      <a:pt x="53" y="23"/>
                    </a:lnTo>
                    <a:lnTo>
                      <a:pt x="54" y="31"/>
                    </a:lnTo>
                    <a:lnTo>
                      <a:pt x="52" y="35"/>
                    </a:lnTo>
                    <a:lnTo>
                      <a:pt x="49" y="37"/>
                    </a:lnTo>
                    <a:lnTo>
                      <a:pt x="46" y="39"/>
                    </a:lnTo>
                    <a:lnTo>
                      <a:pt x="42" y="41"/>
                    </a:lnTo>
                    <a:lnTo>
                      <a:pt x="38" y="42"/>
                    </a:lnTo>
                    <a:lnTo>
                      <a:pt x="33" y="42"/>
                    </a:lnTo>
                    <a:lnTo>
                      <a:pt x="28" y="41"/>
                    </a:lnTo>
                    <a:lnTo>
                      <a:pt x="22" y="39"/>
                    </a:lnTo>
                    <a:lnTo>
                      <a:pt x="12" y="35"/>
                    </a:lnTo>
                    <a:lnTo>
                      <a:pt x="4" y="29"/>
                    </a:lnTo>
                    <a:lnTo>
                      <a:pt x="0" y="20"/>
                    </a:lnTo>
                    <a:lnTo>
                      <a:pt x="0" y="12"/>
                    </a:lnTo>
                    <a:lnTo>
                      <a:pt x="1" y="8"/>
                    </a:lnTo>
                    <a:lnTo>
                      <a:pt x="3" y="6"/>
                    </a:lnTo>
                    <a:lnTo>
                      <a:pt x="6" y="4"/>
                    </a:lnTo>
                    <a:lnTo>
                      <a:pt x="10" y="1"/>
                    </a:lnTo>
                    <a:lnTo>
                      <a:pt x="15" y="1"/>
                    </a:lnTo>
                    <a:lnTo>
                      <a:pt x="20" y="0"/>
                    </a:lnTo>
                    <a:lnTo>
                      <a:pt x="26" y="1"/>
                    </a:lnTo>
                    <a:lnTo>
                      <a:pt x="3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07" name="Freeform 273"/>
              <p:cNvSpPr>
                <a:spLocks/>
              </p:cNvSpPr>
              <p:nvPr/>
            </p:nvSpPr>
            <p:spPr bwMode="auto">
              <a:xfrm>
                <a:off x="4276" y="3179"/>
                <a:ext cx="15" cy="18"/>
              </a:xfrm>
              <a:custGeom>
                <a:avLst/>
                <a:gdLst>
                  <a:gd name="T0" fmla="*/ 1 w 28"/>
                  <a:gd name="T1" fmla="*/ 1 h 36"/>
                  <a:gd name="T2" fmla="*/ 1 w 28"/>
                  <a:gd name="T3" fmla="*/ 1 h 36"/>
                  <a:gd name="T4" fmla="*/ 1 w 28"/>
                  <a:gd name="T5" fmla="*/ 1 h 36"/>
                  <a:gd name="T6" fmla="*/ 1 w 28"/>
                  <a:gd name="T7" fmla="*/ 1 h 36"/>
                  <a:gd name="T8" fmla="*/ 1 w 28"/>
                  <a:gd name="T9" fmla="*/ 1 h 36"/>
                  <a:gd name="T10" fmla="*/ 1 w 28"/>
                  <a:gd name="T11" fmla="*/ 0 h 36"/>
                  <a:gd name="T12" fmla="*/ 0 w 28"/>
                  <a:gd name="T13" fmla="*/ 1 h 36"/>
                  <a:gd name="T14" fmla="*/ 1 w 28"/>
                  <a:gd name="T15" fmla="*/ 1 h 36"/>
                  <a:gd name="T16" fmla="*/ 1 w 28"/>
                  <a:gd name="T17" fmla="*/ 1 h 36"/>
                  <a:gd name="T18" fmla="*/ 1 w 28"/>
                  <a:gd name="T19" fmla="*/ 1 h 36"/>
                  <a:gd name="T20" fmla="*/ 1 w 28"/>
                  <a:gd name="T21" fmla="*/ 1 h 36"/>
                  <a:gd name="T22" fmla="*/ 1 w 28"/>
                  <a:gd name="T23" fmla="*/ 1 h 36"/>
                  <a:gd name="T24" fmla="*/ 1 w 28"/>
                  <a:gd name="T25" fmla="*/ 1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36"/>
                  <a:gd name="T41" fmla="*/ 28 w 28"/>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36">
                    <a:moveTo>
                      <a:pt x="27" y="36"/>
                    </a:moveTo>
                    <a:lnTo>
                      <a:pt x="28" y="35"/>
                    </a:lnTo>
                    <a:lnTo>
                      <a:pt x="27" y="23"/>
                    </a:lnTo>
                    <a:lnTo>
                      <a:pt x="22" y="14"/>
                    </a:lnTo>
                    <a:lnTo>
                      <a:pt x="13" y="5"/>
                    </a:lnTo>
                    <a:lnTo>
                      <a:pt x="2" y="0"/>
                    </a:lnTo>
                    <a:lnTo>
                      <a:pt x="0" y="11"/>
                    </a:lnTo>
                    <a:lnTo>
                      <a:pt x="7" y="15"/>
                    </a:lnTo>
                    <a:lnTo>
                      <a:pt x="14" y="21"/>
                    </a:lnTo>
                    <a:lnTo>
                      <a:pt x="17" y="28"/>
                    </a:lnTo>
                    <a:lnTo>
                      <a:pt x="18" y="33"/>
                    </a:lnTo>
                    <a:lnTo>
                      <a:pt x="19" y="32"/>
                    </a:lnTo>
                    <a:lnTo>
                      <a:pt x="27"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08" name="Freeform 274"/>
              <p:cNvSpPr>
                <a:spLocks/>
              </p:cNvSpPr>
              <p:nvPr/>
            </p:nvSpPr>
            <p:spPr bwMode="auto">
              <a:xfrm>
                <a:off x="4271" y="3195"/>
                <a:ext cx="19" cy="9"/>
              </a:xfrm>
              <a:custGeom>
                <a:avLst/>
                <a:gdLst>
                  <a:gd name="T0" fmla="*/ 1 w 38"/>
                  <a:gd name="T1" fmla="*/ 0 h 19"/>
                  <a:gd name="T2" fmla="*/ 0 w 38"/>
                  <a:gd name="T3" fmla="*/ 0 h 19"/>
                  <a:gd name="T4" fmla="*/ 1 w 38"/>
                  <a:gd name="T5" fmla="*/ 0 h 19"/>
                  <a:gd name="T6" fmla="*/ 1 w 38"/>
                  <a:gd name="T7" fmla="*/ 0 h 19"/>
                  <a:gd name="T8" fmla="*/ 1 w 38"/>
                  <a:gd name="T9" fmla="*/ 0 h 19"/>
                  <a:gd name="T10" fmla="*/ 1 w 38"/>
                  <a:gd name="T11" fmla="*/ 0 h 19"/>
                  <a:gd name="T12" fmla="*/ 1 w 38"/>
                  <a:gd name="T13" fmla="*/ 0 h 19"/>
                  <a:gd name="T14" fmla="*/ 1 w 38"/>
                  <a:gd name="T15" fmla="*/ 0 h 19"/>
                  <a:gd name="T16" fmla="*/ 1 w 38"/>
                  <a:gd name="T17" fmla="*/ 0 h 19"/>
                  <a:gd name="T18" fmla="*/ 1 w 38"/>
                  <a:gd name="T19" fmla="*/ 0 h 19"/>
                  <a:gd name="T20" fmla="*/ 1 w 38"/>
                  <a:gd name="T21" fmla="*/ 0 h 19"/>
                  <a:gd name="T22" fmla="*/ 1 w 38"/>
                  <a:gd name="T23" fmla="*/ 0 h 19"/>
                  <a:gd name="T24" fmla="*/ 1 w 38"/>
                  <a:gd name="T25" fmla="*/ 0 h 19"/>
                  <a:gd name="T26" fmla="*/ 1 w 38"/>
                  <a:gd name="T27" fmla="*/ 0 h 19"/>
                  <a:gd name="T28" fmla="*/ 1 w 38"/>
                  <a:gd name="T29" fmla="*/ 0 h 19"/>
                  <a:gd name="T30" fmla="*/ 1 w 38"/>
                  <a:gd name="T31" fmla="*/ 0 h 19"/>
                  <a:gd name="T32" fmla="*/ 1 w 38"/>
                  <a:gd name="T33" fmla="*/ 0 h 19"/>
                  <a:gd name="T34" fmla="*/ 1 w 38"/>
                  <a:gd name="T35" fmla="*/ 0 h 19"/>
                  <a:gd name="T36" fmla="*/ 1 w 38"/>
                  <a:gd name="T37" fmla="*/ 0 h 19"/>
                  <a:gd name="T38" fmla="*/ 1 w 38"/>
                  <a:gd name="T39" fmla="*/ 0 h 19"/>
                  <a:gd name="T40" fmla="*/ 1 w 38"/>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19"/>
                  <a:gd name="T65" fmla="*/ 38 w 38"/>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19">
                    <a:moveTo>
                      <a:pt x="1" y="16"/>
                    </a:moveTo>
                    <a:lnTo>
                      <a:pt x="0" y="16"/>
                    </a:lnTo>
                    <a:lnTo>
                      <a:pt x="7" y="18"/>
                    </a:lnTo>
                    <a:lnTo>
                      <a:pt x="13" y="19"/>
                    </a:lnTo>
                    <a:lnTo>
                      <a:pt x="19" y="19"/>
                    </a:lnTo>
                    <a:lnTo>
                      <a:pt x="23" y="18"/>
                    </a:lnTo>
                    <a:lnTo>
                      <a:pt x="28" y="16"/>
                    </a:lnTo>
                    <a:lnTo>
                      <a:pt x="32" y="13"/>
                    </a:lnTo>
                    <a:lnTo>
                      <a:pt x="36" y="10"/>
                    </a:lnTo>
                    <a:lnTo>
                      <a:pt x="38" y="4"/>
                    </a:lnTo>
                    <a:lnTo>
                      <a:pt x="30" y="0"/>
                    </a:lnTo>
                    <a:lnTo>
                      <a:pt x="28" y="1"/>
                    </a:lnTo>
                    <a:lnTo>
                      <a:pt x="26" y="3"/>
                    </a:lnTo>
                    <a:lnTo>
                      <a:pt x="24" y="4"/>
                    </a:lnTo>
                    <a:lnTo>
                      <a:pt x="21" y="6"/>
                    </a:lnTo>
                    <a:lnTo>
                      <a:pt x="17" y="7"/>
                    </a:lnTo>
                    <a:lnTo>
                      <a:pt x="13" y="7"/>
                    </a:lnTo>
                    <a:lnTo>
                      <a:pt x="9" y="6"/>
                    </a:lnTo>
                    <a:lnTo>
                      <a:pt x="4" y="4"/>
                    </a:lnTo>
                    <a:lnTo>
                      <a:pt x="3" y="4"/>
                    </a:lnTo>
                    <a:lnTo>
                      <a:pt x="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09" name="Freeform 275"/>
              <p:cNvSpPr>
                <a:spLocks/>
              </p:cNvSpPr>
              <p:nvPr/>
            </p:nvSpPr>
            <p:spPr bwMode="auto">
              <a:xfrm>
                <a:off x="4259" y="3185"/>
                <a:ext cx="13" cy="18"/>
              </a:xfrm>
              <a:custGeom>
                <a:avLst/>
                <a:gdLst>
                  <a:gd name="T0" fmla="*/ 0 w 28"/>
                  <a:gd name="T1" fmla="*/ 1 h 35"/>
                  <a:gd name="T2" fmla="*/ 0 w 28"/>
                  <a:gd name="T3" fmla="*/ 0 h 35"/>
                  <a:gd name="T4" fmla="*/ 0 w 28"/>
                  <a:gd name="T5" fmla="*/ 1 h 35"/>
                  <a:gd name="T6" fmla="*/ 0 w 28"/>
                  <a:gd name="T7" fmla="*/ 1 h 35"/>
                  <a:gd name="T8" fmla="*/ 0 w 28"/>
                  <a:gd name="T9" fmla="*/ 1 h 35"/>
                  <a:gd name="T10" fmla="*/ 0 w 28"/>
                  <a:gd name="T11" fmla="*/ 1 h 35"/>
                  <a:gd name="T12" fmla="*/ 0 w 28"/>
                  <a:gd name="T13" fmla="*/ 1 h 35"/>
                  <a:gd name="T14" fmla="*/ 0 w 28"/>
                  <a:gd name="T15" fmla="*/ 1 h 35"/>
                  <a:gd name="T16" fmla="*/ 0 w 28"/>
                  <a:gd name="T17" fmla="*/ 1 h 35"/>
                  <a:gd name="T18" fmla="*/ 0 w 28"/>
                  <a:gd name="T19" fmla="*/ 1 h 35"/>
                  <a:gd name="T20" fmla="*/ 0 w 28"/>
                  <a:gd name="T21" fmla="*/ 1 h 35"/>
                  <a:gd name="T22" fmla="*/ 0 w 28"/>
                  <a:gd name="T23" fmla="*/ 1 h 35"/>
                  <a:gd name="T24" fmla="*/ 0 w 28"/>
                  <a:gd name="T25" fmla="*/ 1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35"/>
                  <a:gd name="T41" fmla="*/ 28 w 2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35">
                    <a:moveTo>
                      <a:pt x="0" y="2"/>
                    </a:moveTo>
                    <a:lnTo>
                      <a:pt x="0" y="0"/>
                    </a:lnTo>
                    <a:lnTo>
                      <a:pt x="0" y="12"/>
                    </a:lnTo>
                    <a:lnTo>
                      <a:pt x="5" y="22"/>
                    </a:lnTo>
                    <a:lnTo>
                      <a:pt x="14" y="29"/>
                    </a:lnTo>
                    <a:lnTo>
                      <a:pt x="26" y="35"/>
                    </a:lnTo>
                    <a:lnTo>
                      <a:pt x="28" y="23"/>
                    </a:lnTo>
                    <a:lnTo>
                      <a:pt x="19" y="20"/>
                    </a:lnTo>
                    <a:lnTo>
                      <a:pt x="13" y="15"/>
                    </a:lnTo>
                    <a:lnTo>
                      <a:pt x="10" y="9"/>
                    </a:lnTo>
                    <a:lnTo>
                      <a:pt x="10" y="4"/>
                    </a:lnTo>
                    <a:lnTo>
                      <a:pt x="1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10" name="Freeform 276"/>
              <p:cNvSpPr>
                <a:spLocks/>
              </p:cNvSpPr>
              <p:nvPr/>
            </p:nvSpPr>
            <p:spPr bwMode="auto">
              <a:xfrm>
                <a:off x="4259" y="3178"/>
                <a:ext cx="18" cy="9"/>
              </a:xfrm>
              <a:custGeom>
                <a:avLst/>
                <a:gdLst>
                  <a:gd name="T0" fmla="*/ 0 w 38"/>
                  <a:gd name="T1" fmla="*/ 1 h 18"/>
                  <a:gd name="T2" fmla="*/ 0 w 38"/>
                  <a:gd name="T3" fmla="*/ 1 h 18"/>
                  <a:gd name="T4" fmla="*/ 0 w 38"/>
                  <a:gd name="T5" fmla="*/ 1 h 18"/>
                  <a:gd name="T6" fmla="*/ 0 w 38"/>
                  <a:gd name="T7" fmla="*/ 0 h 18"/>
                  <a:gd name="T8" fmla="*/ 0 w 38"/>
                  <a:gd name="T9" fmla="*/ 1 h 18"/>
                  <a:gd name="T10" fmla="*/ 0 w 38"/>
                  <a:gd name="T11" fmla="*/ 1 h 18"/>
                  <a:gd name="T12" fmla="*/ 0 w 38"/>
                  <a:gd name="T13" fmla="*/ 1 h 18"/>
                  <a:gd name="T14" fmla="*/ 0 w 38"/>
                  <a:gd name="T15" fmla="*/ 1 h 18"/>
                  <a:gd name="T16" fmla="*/ 0 w 38"/>
                  <a:gd name="T17" fmla="*/ 1 h 18"/>
                  <a:gd name="T18" fmla="*/ 0 w 38"/>
                  <a:gd name="T19" fmla="*/ 1 h 18"/>
                  <a:gd name="T20" fmla="*/ 0 w 38"/>
                  <a:gd name="T21" fmla="*/ 1 h 18"/>
                  <a:gd name="T22" fmla="*/ 0 w 38"/>
                  <a:gd name="T23" fmla="*/ 1 h 18"/>
                  <a:gd name="T24" fmla="*/ 0 w 38"/>
                  <a:gd name="T25" fmla="*/ 1 h 18"/>
                  <a:gd name="T26" fmla="*/ 0 w 38"/>
                  <a:gd name="T27" fmla="*/ 1 h 18"/>
                  <a:gd name="T28" fmla="*/ 0 w 38"/>
                  <a:gd name="T29" fmla="*/ 1 h 18"/>
                  <a:gd name="T30" fmla="*/ 0 w 38"/>
                  <a:gd name="T31" fmla="*/ 1 h 18"/>
                  <a:gd name="T32" fmla="*/ 0 w 38"/>
                  <a:gd name="T33" fmla="*/ 1 h 18"/>
                  <a:gd name="T34" fmla="*/ 0 w 38"/>
                  <a:gd name="T35" fmla="*/ 1 h 18"/>
                  <a:gd name="T36" fmla="*/ 0 w 38"/>
                  <a:gd name="T37" fmla="*/ 1 h 18"/>
                  <a:gd name="T38" fmla="*/ 0 w 38"/>
                  <a:gd name="T39" fmla="*/ 1 h 18"/>
                  <a:gd name="T40" fmla="*/ 0 w 38"/>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18"/>
                  <a:gd name="T65" fmla="*/ 38 w 38"/>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18">
                    <a:moveTo>
                      <a:pt x="38" y="3"/>
                    </a:moveTo>
                    <a:lnTo>
                      <a:pt x="38" y="3"/>
                    </a:lnTo>
                    <a:lnTo>
                      <a:pt x="32" y="1"/>
                    </a:lnTo>
                    <a:lnTo>
                      <a:pt x="25" y="0"/>
                    </a:lnTo>
                    <a:lnTo>
                      <a:pt x="19" y="1"/>
                    </a:lnTo>
                    <a:lnTo>
                      <a:pt x="14" y="1"/>
                    </a:lnTo>
                    <a:lnTo>
                      <a:pt x="9" y="5"/>
                    </a:lnTo>
                    <a:lnTo>
                      <a:pt x="5" y="7"/>
                    </a:lnTo>
                    <a:lnTo>
                      <a:pt x="2" y="11"/>
                    </a:lnTo>
                    <a:lnTo>
                      <a:pt x="0" y="18"/>
                    </a:lnTo>
                    <a:lnTo>
                      <a:pt x="10" y="18"/>
                    </a:lnTo>
                    <a:lnTo>
                      <a:pt x="11" y="17"/>
                    </a:lnTo>
                    <a:lnTo>
                      <a:pt x="13" y="14"/>
                    </a:lnTo>
                    <a:lnTo>
                      <a:pt x="17" y="13"/>
                    </a:lnTo>
                    <a:lnTo>
                      <a:pt x="21" y="13"/>
                    </a:lnTo>
                    <a:lnTo>
                      <a:pt x="25" y="12"/>
                    </a:lnTo>
                    <a:lnTo>
                      <a:pt x="30" y="13"/>
                    </a:lnTo>
                    <a:lnTo>
                      <a:pt x="36" y="14"/>
                    </a:lnTo>
                    <a:lnTo>
                      <a:pt x="3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11" name="Freeform 277"/>
              <p:cNvSpPr>
                <a:spLocks/>
              </p:cNvSpPr>
              <p:nvPr/>
            </p:nvSpPr>
            <p:spPr bwMode="auto">
              <a:xfrm>
                <a:off x="4264" y="3132"/>
                <a:ext cx="75" cy="54"/>
              </a:xfrm>
              <a:custGeom>
                <a:avLst/>
                <a:gdLst>
                  <a:gd name="T0" fmla="*/ 1 w 149"/>
                  <a:gd name="T1" fmla="*/ 0 h 109"/>
                  <a:gd name="T2" fmla="*/ 1 w 149"/>
                  <a:gd name="T3" fmla="*/ 0 h 109"/>
                  <a:gd name="T4" fmla="*/ 1 w 149"/>
                  <a:gd name="T5" fmla="*/ 0 h 109"/>
                  <a:gd name="T6" fmla="*/ 1 w 149"/>
                  <a:gd name="T7" fmla="*/ 0 h 109"/>
                  <a:gd name="T8" fmla="*/ 1 w 149"/>
                  <a:gd name="T9" fmla="*/ 0 h 109"/>
                  <a:gd name="T10" fmla="*/ 1 w 149"/>
                  <a:gd name="T11" fmla="*/ 0 h 109"/>
                  <a:gd name="T12" fmla="*/ 1 w 149"/>
                  <a:gd name="T13" fmla="*/ 0 h 109"/>
                  <a:gd name="T14" fmla="*/ 1 w 149"/>
                  <a:gd name="T15" fmla="*/ 0 h 109"/>
                  <a:gd name="T16" fmla="*/ 1 w 149"/>
                  <a:gd name="T17" fmla="*/ 0 h 109"/>
                  <a:gd name="T18" fmla="*/ 1 w 149"/>
                  <a:gd name="T19" fmla="*/ 0 h 109"/>
                  <a:gd name="T20" fmla="*/ 1 w 149"/>
                  <a:gd name="T21" fmla="*/ 0 h 109"/>
                  <a:gd name="T22" fmla="*/ 1 w 149"/>
                  <a:gd name="T23" fmla="*/ 0 h 109"/>
                  <a:gd name="T24" fmla="*/ 1 w 149"/>
                  <a:gd name="T25" fmla="*/ 0 h 109"/>
                  <a:gd name="T26" fmla="*/ 1 w 149"/>
                  <a:gd name="T27" fmla="*/ 0 h 109"/>
                  <a:gd name="T28" fmla="*/ 1 w 149"/>
                  <a:gd name="T29" fmla="*/ 0 h 109"/>
                  <a:gd name="T30" fmla="*/ 1 w 149"/>
                  <a:gd name="T31" fmla="*/ 0 h 109"/>
                  <a:gd name="T32" fmla="*/ 1 w 149"/>
                  <a:gd name="T33" fmla="*/ 0 h 109"/>
                  <a:gd name="T34" fmla="*/ 1 w 149"/>
                  <a:gd name="T35" fmla="*/ 0 h 109"/>
                  <a:gd name="T36" fmla="*/ 1 w 149"/>
                  <a:gd name="T37" fmla="*/ 0 h 109"/>
                  <a:gd name="T38" fmla="*/ 1 w 149"/>
                  <a:gd name="T39" fmla="*/ 0 h 109"/>
                  <a:gd name="T40" fmla="*/ 1 w 149"/>
                  <a:gd name="T41" fmla="*/ 0 h 109"/>
                  <a:gd name="T42" fmla="*/ 1 w 149"/>
                  <a:gd name="T43" fmla="*/ 0 h 109"/>
                  <a:gd name="T44" fmla="*/ 1 w 149"/>
                  <a:gd name="T45" fmla="*/ 0 h 109"/>
                  <a:gd name="T46" fmla="*/ 1 w 149"/>
                  <a:gd name="T47" fmla="*/ 0 h 109"/>
                  <a:gd name="T48" fmla="*/ 1 w 149"/>
                  <a:gd name="T49" fmla="*/ 0 h 109"/>
                  <a:gd name="T50" fmla="*/ 1 w 149"/>
                  <a:gd name="T51" fmla="*/ 0 h 109"/>
                  <a:gd name="T52" fmla="*/ 1 w 149"/>
                  <a:gd name="T53" fmla="*/ 0 h 109"/>
                  <a:gd name="T54" fmla="*/ 1 w 149"/>
                  <a:gd name="T55" fmla="*/ 0 h 109"/>
                  <a:gd name="T56" fmla="*/ 1 w 149"/>
                  <a:gd name="T57" fmla="*/ 0 h 109"/>
                  <a:gd name="T58" fmla="*/ 1 w 149"/>
                  <a:gd name="T59" fmla="*/ 0 h 109"/>
                  <a:gd name="T60" fmla="*/ 1 w 149"/>
                  <a:gd name="T61" fmla="*/ 0 h 109"/>
                  <a:gd name="T62" fmla="*/ 1 w 149"/>
                  <a:gd name="T63" fmla="*/ 0 h 109"/>
                  <a:gd name="T64" fmla="*/ 1 w 149"/>
                  <a:gd name="T65" fmla="*/ 0 h 109"/>
                  <a:gd name="T66" fmla="*/ 1 w 149"/>
                  <a:gd name="T67" fmla="*/ 0 h 109"/>
                  <a:gd name="T68" fmla="*/ 1 w 149"/>
                  <a:gd name="T69" fmla="*/ 0 h 109"/>
                  <a:gd name="T70" fmla="*/ 1 w 149"/>
                  <a:gd name="T71" fmla="*/ 0 h 109"/>
                  <a:gd name="T72" fmla="*/ 1 w 149"/>
                  <a:gd name="T73" fmla="*/ 0 h 109"/>
                  <a:gd name="T74" fmla="*/ 0 w 149"/>
                  <a:gd name="T75" fmla="*/ 0 h 109"/>
                  <a:gd name="T76" fmla="*/ 1 w 149"/>
                  <a:gd name="T77" fmla="*/ 0 h 109"/>
                  <a:gd name="T78" fmla="*/ 1 w 149"/>
                  <a:gd name="T79" fmla="*/ 0 h 109"/>
                  <a:gd name="T80" fmla="*/ 1 w 149"/>
                  <a:gd name="T81" fmla="*/ 0 h 109"/>
                  <a:gd name="T82" fmla="*/ 1 w 149"/>
                  <a:gd name="T83" fmla="*/ 0 h 109"/>
                  <a:gd name="T84" fmla="*/ 1 w 149"/>
                  <a:gd name="T85" fmla="*/ 0 h 109"/>
                  <a:gd name="T86" fmla="*/ 1 w 149"/>
                  <a:gd name="T87" fmla="*/ 0 h 109"/>
                  <a:gd name="T88" fmla="*/ 1 w 149"/>
                  <a:gd name="T89" fmla="*/ 0 h 109"/>
                  <a:gd name="T90" fmla="*/ 1 w 149"/>
                  <a:gd name="T91" fmla="*/ 0 h 109"/>
                  <a:gd name="T92" fmla="*/ 1 w 149"/>
                  <a:gd name="T93" fmla="*/ 0 h 109"/>
                  <a:gd name="T94" fmla="*/ 1 w 149"/>
                  <a:gd name="T95" fmla="*/ 0 h 109"/>
                  <a:gd name="T96" fmla="*/ 1 w 149"/>
                  <a:gd name="T97" fmla="*/ 0 h 109"/>
                  <a:gd name="T98" fmla="*/ 1 w 149"/>
                  <a:gd name="T99" fmla="*/ 0 h 109"/>
                  <a:gd name="T100" fmla="*/ 1 w 149"/>
                  <a:gd name="T101" fmla="*/ 0 h 109"/>
                  <a:gd name="T102" fmla="*/ 1 w 149"/>
                  <a:gd name="T103" fmla="*/ 0 h 109"/>
                  <a:gd name="T104" fmla="*/ 1 w 149"/>
                  <a:gd name="T105" fmla="*/ 0 h 109"/>
                  <a:gd name="T106" fmla="*/ 1 w 149"/>
                  <a:gd name="T107" fmla="*/ 0 h 109"/>
                  <a:gd name="T108" fmla="*/ 1 w 149"/>
                  <a:gd name="T109" fmla="*/ 0 h 109"/>
                  <a:gd name="T110" fmla="*/ 1 w 149"/>
                  <a:gd name="T111" fmla="*/ 0 h 109"/>
                  <a:gd name="T112" fmla="*/ 1 w 149"/>
                  <a:gd name="T113" fmla="*/ 0 h 109"/>
                  <a:gd name="T114" fmla="*/ 1 w 149"/>
                  <a:gd name="T115" fmla="*/ 0 h 109"/>
                  <a:gd name="T116" fmla="*/ 1 w 149"/>
                  <a:gd name="T117" fmla="*/ 0 h 109"/>
                  <a:gd name="T118" fmla="*/ 1 w 149"/>
                  <a:gd name="T119" fmla="*/ 0 h 109"/>
                  <a:gd name="T120" fmla="*/ 1 w 149"/>
                  <a:gd name="T121" fmla="*/ 0 h 109"/>
                  <a:gd name="T122" fmla="*/ 1 w 149"/>
                  <a:gd name="T123" fmla="*/ 0 h 1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
                  <a:gd name="T187" fmla="*/ 0 h 109"/>
                  <a:gd name="T188" fmla="*/ 149 w 149"/>
                  <a:gd name="T189" fmla="*/ 109 h 1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 h="109">
                    <a:moveTo>
                      <a:pt x="126" y="22"/>
                    </a:moveTo>
                    <a:lnTo>
                      <a:pt x="117" y="16"/>
                    </a:lnTo>
                    <a:lnTo>
                      <a:pt x="107" y="13"/>
                    </a:lnTo>
                    <a:lnTo>
                      <a:pt x="97" y="15"/>
                    </a:lnTo>
                    <a:lnTo>
                      <a:pt x="88" y="17"/>
                    </a:lnTo>
                    <a:lnTo>
                      <a:pt x="82" y="19"/>
                    </a:lnTo>
                    <a:lnTo>
                      <a:pt x="77" y="23"/>
                    </a:lnTo>
                    <a:lnTo>
                      <a:pt x="79" y="25"/>
                    </a:lnTo>
                    <a:lnTo>
                      <a:pt x="84" y="27"/>
                    </a:lnTo>
                    <a:lnTo>
                      <a:pt x="86" y="27"/>
                    </a:lnTo>
                    <a:lnTo>
                      <a:pt x="90" y="25"/>
                    </a:lnTo>
                    <a:lnTo>
                      <a:pt x="96" y="25"/>
                    </a:lnTo>
                    <a:lnTo>
                      <a:pt x="103" y="25"/>
                    </a:lnTo>
                    <a:lnTo>
                      <a:pt x="109" y="28"/>
                    </a:lnTo>
                    <a:lnTo>
                      <a:pt x="114" y="30"/>
                    </a:lnTo>
                    <a:lnTo>
                      <a:pt x="116" y="35"/>
                    </a:lnTo>
                    <a:lnTo>
                      <a:pt x="114" y="42"/>
                    </a:lnTo>
                    <a:lnTo>
                      <a:pt x="112" y="46"/>
                    </a:lnTo>
                    <a:lnTo>
                      <a:pt x="108" y="49"/>
                    </a:lnTo>
                    <a:lnTo>
                      <a:pt x="106" y="48"/>
                    </a:lnTo>
                    <a:lnTo>
                      <a:pt x="107" y="40"/>
                    </a:lnTo>
                    <a:lnTo>
                      <a:pt x="103" y="34"/>
                    </a:lnTo>
                    <a:lnTo>
                      <a:pt x="95" y="31"/>
                    </a:lnTo>
                    <a:lnTo>
                      <a:pt x="85" y="31"/>
                    </a:lnTo>
                    <a:lnTo>
                      <a:pt x="74" y="32"/>
                    </a:lnTo>
                    <a:lnTo>
                      <a:pt x="64" y="36"/>
                    </a:lnTo>
                    <a:lnTo>
                      <a:pt x="56" y="41"/>
                    </a:lnTo>
                    <a:lnTo>
                      <a:pt x="51" y="46"/>
                    </a:lnTo>
                    <a:lnTo>
                      <a:pt x="51" y="50"/>
                    </a:lnTo>
                    <a:lnTo>
                      <a:pt x="58" y="48"/>
                    </a:lnTo>
                    <a:lnTo>
                      <a:pt x="66" y="46"/>
                    </a:lnTo>
                    <a:lnTo>
                      <a:pt x="74" y="46"/>
                    </a:lnTo>
                    <a:lnTo>
                      <a:pt x="83" y="47"/>
                    </a:lnTo>
                    <a:lnTo>
                      <a:pt x="90" y="50"/>
                    </a:lnTo>
                    <a:lnTo>
                      <a:pt x="94" y="54"/>
                    </a:lnTo>
                    <a:lnTo>
                      <a:pt x="95" y="60"/>
                    </a:lnTo>
                    <a:lnTo>
                      <a:pt x="92" y="66"/>
                    </a:lnTo>
                    <a:lnTo>
                      <a:pt x="91" y="66"/>
                    </a:lnTo>
                    <a:lnTo>
                      <a:pt x="88" y="66"/>
                    </a:lnTo>
                    <a:lnTo>
                      <a:pt x="84" y="66"/>
                    </a:lnTo>
                    <a:lnTo>
                      <a:pt x="81" y="65"/>
                    </a:lnTo>
                    <a:lnTo>
                      <a:pt x="81" y="54"/>
                    </a:lnTo>
                    <a:lnTo>
                      <a:pt x="75" y="50"/>
                    </a:lnTo>
                    <a:lnTo>
                      <a:pt x="66" y="49"/>
                    </a:lnTo>
                    <a:lnTo>
                      <a:pt x="57" y="50"/>
                    </a:lnTo>
                    <a:lnTo>
                      <a:pt x="52" y="53"/>
                    </a:lnTo>
                    <a:lnTo>
                      <a:pt x="47" y="55"/>
                    </a:lnTo>
                    <a:lnTo>
                      <a:pt x="41" y="59"/>
                    </a:lnTo>
                    <a:lnTo>
                      <a:pt x="36" y="61"/>
                    </a:lnTo>
                    <a:lnTo>
                      <a:pt x="32" y="65"/>
                    </a:lnTo>
                    <a:lnTo>
                      <a:pt x="28" y="67"/>
                    </a:lnTo>
                    <a:lnTo>
                      <a:pt x="26" y="68"/>
                    </a:lnTo>
                    <a:lnTo>
                      <a:pt x="36" y="67"/>
                    </a:lnTo>
                    <a:lnTo>
                      <a:pt x="47" y="66"/>
                    </a:lnTo>
                    <a:lnTo>
                      <a:pt x="58" y="67"/>
                    </a:lnTo>
                    <a:lnTo>
                      <a:pt x="68" y="68"/>
                    </a:lnTo>
                    <a:lnTo>
                      <a:pt x="74" y="71"/>
                    </a:lnTo>
                    <a:lnTo>
                      <a:pt x="77" y="75"/>
                    </a:lnTo>
                    <a:lnTo>
                      <a:pt x="75" y="80"/>
                    </a:lnTo>
                    <a:lnTo>
                      <a:pt x="66" y="87"/>
                    </a:lnTo>
                    <a:lnTo>
                      <a:pt x="65" y="87"/>
                    </a:lnTo>
                    <a:lnTo>
                      <a:pt x="62" y="86"/>
                    </a:lnTo>
                    <a:lnTo>
                      <a:pt x="60" y="83"/>
                    </a:lnTo>
                    <a:lnTo>
                      <a:pt x="61" y="75"/>
                    </a:lnTo>
                    <a:lnTo>
                      <a:pt x="52" y="73"/>
                    </a:lnTo>
                    <a:lnTo>
                      <a:pt x="45" y="72"/>
                    </a:lnTo>
                    <a:lnTo>
                      <a:pt x="40" y="72"/>
                    </a:lnTo>
                    <a:lnTo>
                      <a:pt x="32" y="72"/>
                    </a:lnTo>
                    <a:lnTo>
                      <a:pt x="21" y="75"/>
                    </a:lnTo>
                    <a:lnTo>
                      <a:pt x="13" y="78"/>
                    </a:lnTo>
                    <a:lnTo>
                      <a:pt x="8" y="81"/>
                    </a:lnTo>
                    <a:lnTo>
                      <a:pt x="3" y="84"/>
                    </a:lnTo>
                    <a:lnTo>
                      <a:pt x="1" y="86"/>
                    </a:lnTo>
                    <a:lnTo>
                      <a:pt x="0" y="89"/>
                    </a:lnTo>
                    <a:lnTo>
                      <a:pt x="0" y="91"/>
                    </a:lnTo>
                    <a:lnTo>
                      <a:pt x="0" y="93"/>
                    </a:lnTo>
                    <a:lnTo>
                      <a:pt x="11" y="91"/>
                    </a:lnTo>
                    <a:lnTo>
                      <a:pt x="20" y="91"/>
                    </a:lnTo>
                    <a:lnTo>
                      <a:pt x="27" y="90"/>
                    </a:lnTo>
                    <a:lnTo>
                      <a:pt x="33" y="91"/>
                    </a:lnTo>
                    <a:lnTo>
                      <a:pt x="39" y="93"/>
                    </a:lnTo>
                    <a:lnTo>
                      <a:pt x="45" y="97"/>
                    </a:lnTo>
                    <a:lnTo>
                      <a:pt x="51" y="102"/>
                    </a:lnTo>
                    <a:lnTo>
                      <a:pt x="58" y="109"/>
                    </a:lnTo>
                    <a:lnTo>
                      <a:pt x="65" y="108"/>
                    </a:lnTo>
                    <a:lnTo>
                      <a:pt x="72" y="106"/>
                    </a:lnTo>
                    <a:lnTo>
                      <a:pt x="76" y="105"/>
                    </a:lnTo>
                    <a:lnTo>
                      <a:pt x="81" y="104"/>
                    </a:lnTo>
                    <a:lnTo>
                      <a:pt x="84" y="102"/>
                    </a:lnTo>
                    <a:lnTo>
                      <a:pt x="87" y="97"/>
                    </a:lnTo>
                    <a:lnTo>
                      <a:pt x="89" y="90"/>
                    </a:lnTo>
                    <a:lnTo>
                      <a:pt x="91" y="80"/>
                    </a:lnTo>
                    <a:lnTo>
                      <a:pt x="100" y="81"/>
                    </a:lnTo>
                    <a:lnTo>
                      <a:pt x="107" y="81"/>
                    </a:lnTo>
                    <a:lnTo>
                      <a:pt x="111" y="77"/>
                    </a:lnTo>
                    <a:lnTo>
                      <a:pt x="114" y="67"/>
                    </a:lnTo>
                    <a:lnTo>
                      <a:pt x="123" y="67"/>
                    </a:lnTo>
                    <a:lnTo>
                      <a:pt x="130" y="61"/>
                    </a:lnTo>
                    <a:lnTo>
                      <a:pt x="134" y="52"/>
                    </a:lnTo>
                    <a:lnTo>
                      <a:pt x="137" y="42"/>
                    </a:lnTo>
                    <a:lnTo>
                      <a:pt x="143" y="40"/>
                    </a:lnTo>
                    <a:lnTo>
                      <a:pt x="147" y="37"/>
                    </a:lnTo>
                    <a:lnTo>
                      <a:pt x="149" y="35"/>
                    </a:lnTo>
                    <a:lnTo>
                      <a:pt x="148" y="30"/>
                    </a:lnTo>
                    <a:lnTo>
                      <a:pt x="145" y="22"/>
                    </a:lnTo>
                    <a:lnTo>
                      <a:pt x="142" y="15"/>
                    </a:lnTo>
                    <a:lnTo>
                      <a:pt x="137" y="9"/>
                    </a:lnTo>
                    <a:lnTo>
                      <a:pt x="132" y="5"/>
                    </a:lnTo>
                    <a:lnTo>
                      <a:pt x="126" y="3"/>
                    </a:lnTo>
                    <a:lnTo>
                      <a:pt x="120" y="1"/>
                    </a:lnTo>
                    <a:lnTo>
                      <a:pt x="114" y="0"/>
                    </a:lnTo>
                    <a:lnTo>
                      <a:pt x="107" y="1"/>
                    </a:lnTo>
                    <a:lnTo>
                      <a:pt x="101" y="3"/>
                    </a:lnTo>
                    <a:lnTo>
                      <a:pt x="99" y="4"/>
                    </a:lnTo>
                    <a:lnTo>
                      <a:pt x="99" y="6"/>
                    </a:lnTo>
                    <a:lnTo>
                      <a:pt x="102" y="7"/>
                    </a:lnTo>
                    <a:lnTo>
                      <a:pt x="106" y="10"/>
                    </a:lnTo>
                    <a:lnTo>
                      <a:pt x="113" y="11"/>
                    </a:lnTo>
                    <a:lnTo>
                      <a:pt x="121" y="13"/>
                    </a:lnTo>
                    <a:lnTo>
                      <a:pt x="130" y="15"/>
                    </a:lnTo>
                    <a:lnTo>
                      <a:pt x="131" y="21"/>
                    </a:lnTo>
                    <a:lnTo>
                      <a:pt x="131" y="28"/>
                    </a:lnTo>
                    <a:lnTo>
                      <a:pt x="129" y="30"/>
                    </a:lnTo>
                    <a:lnTo>
                      <a:pt x="12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a-DK"/>
              </a:p>
            </p:txBody>
          </p:sp>
          <p:sp>
            <p:nvSpPr>
              <p:cNvPr id="20512" name="Freeform 278"/>
              <p:cNvSpPr>
                <a:spLocks/>
              </p:cNvSpPr>
              <p:nvPr/>
            </p:nvSpPr>
            <p:spPr bwMode="auto">
              <a:xfrm>
                <a:off x="4264" y="3132"/>
                <a:ext cx="75" cy="54"/>
              </a:xfrm>
              <a:custGeom>
                <a:avLst/>
                <a:gdLst>
                  <a:gd name="T0" fmla="*/ 1 w 149"/>
                  <a:gd name="T1" fmla="*/ 0 h 109"/>
                  <a:gd name="T2" fmla="*/ 1 w 149"/>
                  <a:gd name="T3" fmla="*/ 0 h 109"/>
                  <a:gd name="T4" fmla="*/ 1 w 149"/>
                  <a:gd name="T5" fmla="*/ 0 h 109"/>
                  <a:gd name="T6" fmla="*/ 1 w 149"/>
                  <a:gd name="T7" fmla="*/ 0 h 109"/>
                  <a:gd name="T8" fmla="*/ 1 w 149"/>
                  <a:gd name="T9" fmla="*/ 0 h 109"/>
                  <a:gd name="T10" fmla="*/ 1 w 149"/>
                  <a:gd name="T11" fmla="*/ 0 h 109"/>
                  <a:gd name="T12" fmla="*/ 1 w 149"/>
                  <a:gd name="T13" fmla="*/ 0 h 109"/>
                  <a:gd name="T14" fmla="*/ 1 w 149"/>
                  <a:gd name="T15" fmla="*/ 0 h 109"/>
                  <a:gd name="T16" fmla="*/ 1 w 149"/>
                  <a:gd name="T17" fmla="*/ 0 h 109"/>
                  <a:gd name="T18" fmla="*/ 1 w 149"/>
                  <a:gd name="T19" fmla="*/ 0 h 109"/>
                  <a:gd name="T20" fmla="*/ 1 w 149"/>
                  <a:gd name="T21" fmla="*/ 0 h 109"/>
                  <a:gd name="T22" fmla="*/ 1 w 149"/>
                  <a:gd name="T23" fmla="*/ 0 h 109"/>
                  <a:gd name="T24" fmla="*/ 1 w 149"/>
                  <a:gd name="T25" fmla="*/ 0 h 109"/>
                  <a:gd name="T26" fmla="*/ 1 w 149"/>
                  <a:gd name="T27" fmla="*/ 0 h 109"/>
                  <a:gd name="T28" fmla="*/ 1 w 149"/>
                  <a:gd name="T29" fmla="*/ 0 h 109"/>
                  <a:gd name="T30" fmla="*/ 1 w 149"/>
                  <a:gd name="T31" fmla="*/ 0 h 109"/>
                  <a:gd name="T32" fmla="*/ 1 w 149"/>
                  <a:gd name="T33" fmla="*/ 0 h 109"/>
                  <a:gd name="T34" fmla="*/ 1 w 149"/>
                  <a:gd name="T35" fmla="*/ 0 h 109"/>
                  <a:gd name="T36" fmla="*/ 1 w 149"/>
                  <a:gd name="T37" fmla="*/ 0 h 109"/>
                  <a:gd name="T38" fmla="*/ 1 w 149"/>
                  <a:gd name="T39" fmla="*/ 0 h 109"/>
                  <a:gd name="T40" fmla="*/ 1 w 149"/>
                  <a:gd name="T41" fmla="*/ 0 h 109"/>
                  <a:gd name="T42" fmla="*/ 1 w 149"/>
                  <a:gd name="T43" fmla="*/ 0 h 109"/>
                  <a:gd name="T44" fmla="*/ 1 w 149"/>
                  <a:gd name="T45" fmla="*/ 0 h 109"/>
                  <a:gd name="T46" fmla="*/ 1 w 149"/>
                  <a:gd name="T47" fmla="*/ 0 h 109"/>
                  <a:gd name="T48" fmla="*/ 1 w 149"/>
                  <a:gd name="T49" fmla="*/ 0 h 109"/>
                  <a:gd name="T50" fmla="*/ 1 w 149"/>
                  <a:gd name="T51" fmla="*/ 0 h 109"/>
                  <a:gd name="T52" fmla="*/ 1 w 149"/>
                  <a:gd name="T53" fmla="*/ 0 h 109"/>
                  <a:gd name="T54" fmla="*/ 1 w 149"/>
                  <a:gd name="T55" fmla="*/ 0 h 109"/>
                  <a:gd name="T56" fmla="*/ 0 w 149"/>
                  <a:gd name="T57" fmla="*/ 0 h 109"/>
                  <a:gd name="T58" fmla="*/ 0 w 149"/>
                  <a:gd name="T59" fmla="*/ 0 h 109"/>
                  <a:gd name="T60" fmla="*/ 1 w 149"/>
                  <a:gd name="T61" fmla="*/ 0 h 109"/>
                  <a:gd name="T62" fmla="*/ 1 w 149"/>
                  <a:gd name="T63" fmla="*/ 0 h 109"/>
                  <a:gd name="T64" fmla="*/ 1 w 149"/>
                  <a:gd name="T65" fmla="*/ 0 h 109"/>
                  <a:gd name="T66" fmla="*/ 1 w 149"/>
                  <a:gd name="T67" fmla="*/ 0 h 109"/>
                  <a:gd name="T68" fmla="*/ 1 w 149"/>
                  <a:gd name="T69" fmla="*/ 0 h 109"/>
                  <a:gd name="T70" fmla="*/ 1 w 149"/>
                  <a:gd name="T71" fmla="*/ 0 h 109"/>
                  <a:gd name="T72" fmla="*/ 1 w 149"/>
                  <a:gd name="T73" fmla="*/ 0 h 109"/>
                  <a:gd name="T74" fmla="*/ 1 w 149"/>
                  <a:gd name="T75" fmla="*/ 0 h 109"/>
                  <a:gd name="T76" fmla="*/ 1 w 149"/>
                  <a:gd name="T77" fmla="*/ 0 h 109"/>
                  <a:gd name="T78" fmla="*/ 1 w 149"/>
                  <a:gd name="T79" fmla="*/ 0 h 109"/>
                  <a:gd name="T80" fmla="*/ 1 w 149"/>
                  <a:gd name="T81" fmla="*/ 0 h 109"/>
                  <a:gd name="T82" fmla="*/ 1 w 149"/>
                  <a:gd name="T83" fmla="*/ 0 h 109"/>
                  <a:gd name="T84" fmla="*/ 1 w 149"/>
                  <a:gd name="T85" fmla="*/ 0 h 109"/>
                  <a:gd name="T86" fmla="*/ 1 w 149"/>
                  <a:gd name="T87" fmla="*/ 0 h 109"/>
                  <a:gd name="T88" fmla="*/ 1 w 149"/>
                  <a:gd name="T89" fmla="*/ 0 h 109"/>
                  <a:gd name="T90" fmla="*/ 1 w 149"/>
                  <a:gd name="T91" fmla="*/ 0 h 109"/>
                  <a:gd name="T92" fmla="*/ 1 w 149"/>
                  <a:gd name="T93" fmla="*/ 0 h 109"/>
                  <a:gd name="T94" fmla="*/ 1 w 149"/>
                  <a:gd name="T95" fmla="*/ 0 h 1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9"/>
                  <a:gd name="T145" fmla="*/ 0 h 109"/>
                  <a:gd name="T146" fmla="*/ 149 w 149"/>
                  <a:gd name="T147" fmla="*/ 109 h 1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9" h="109">
                    <a:moveTo>
                      <a:pt x="126" y="22"/>
                    </a:moveTo>
                    <a:lnTo>
                      <a:pt x="126" y="22"/>
                    </a:lnTo>
                    <a:lnTo>
                      <a:pt x="117" y="16"/>
                    </a:lnTo>
                    <a:lnTo>
                      <a:pt x="107" y="13"/>
                    </a:lnTo>
                    <a:lnTo>
                      <a:pt x="97" y="15"/>
                    </a:lnTo>
                    <a:lnTo>
                      <a:pt x="88" y="17"/>
                    </a:lnTo>
                    <a:lnTo>
                      <a:pt x="82" y="19"/>
                    </a:lnTo>
                    <a:lnTo>
                      <a:pt x="77" y="23"/>
                    </a:lnTo>
                    <a:lnTo>
                      <a:pt x="79" y="25"/>
                    </a:lnTo>
                    <a:lnTo>
                      <a:pt x="84" y="27"/>
                    </a:lnTo>
                    <a:lnTo>
                      <a:pt x="86" y="27"/>
                    </a:lnTo>
                    <a:lnTo>
                      <a:pt x="90" y="25"/>
                    </a:lnTo>
                    <a:lnTo>
                      <a:pt x="96" y="25"/>
                    </a:lnTo>
                    <a:lnTo>
                      <a:pt x="103" y="25"/>
                    </a:lnTo>
                    <a:lnTo>
                      <a:pt x="109" y="28"/>
                    </a:lnTo>
                    <a:lnTo>
                      <a:pt x="114" y="30"/>
                    </a:lnTo>
                    <a:lnTo>
                      <a:pt x="116" y="35"/>
                    </a:lnTo>
                    <a:lnTo>
                      <a:pt x="114" y="42"/>
                    </a:lnTo>
                    <a:lnTo>
                      <a:pt x="112" y="46"/>
                    </a:lnTo>
                    <a:lnTo>
                      <a:pt x="108" y="49"/>
                    </a:lnTo>
                    <a:lnTo>
                      <a:pt x="106" y="48"/>
                    </a:lnTo>
                    <a:lnTo>
                      <a:pt x="107" y="40"/>
                    </a:lnTo>
                    <a:lnTo>
                      <a:pt x="103" y="34"/>
                    </a:lnTo>
                    <a:lnTo>
                      <a:pt x="95" y="31"/>
                    </a:lnTo>
                    <a:lnTo>
                      <a:pt x="85" y="31"/>
                    </a:lnTo>
                    <a:lnTo>
                      <a:pt x="74" y="32"/>
                    </a:lnTo>
                    <a:lnTo>
                      <a:pt x="64" y="36"/>
                    </a:lnTo>
                    <a:lnTo>
                      <a:pt x="56" y="41"/>
                    </a:lnTo>
                    <a:lnTo>
                      <a:pt x="51" y="46"/>
                    </a:lnTo>
                    <a:lnTo>
                      <a:pt x="51" y="50"/>
                    </a:lnTo>
                    <a:lnTo>
                      <a:pt x="58" y="48"/>
                    </a:lnTo>
                    <a:lnTo>
                      <a:pt x="66" y="46"/>
                    </a:lnTo>
                    <a:lnTo>
                      <a:pt x="74" y="46"/>
                    </a:lnTo>
                    <a:lnTo>
                      <a:pt x="83" y="47"/>
                    </a:lnTo>
                    <a:lnTo>
                      <a:pt x="90" y="50"/>
                    </a:lnTo>
                    <a:lnTo>
                      <a:pt x="94" y="54"/>
                    </a:lnTo>
                    <a:lnTo>
                      <a:pt x="95" y="60"/>
                    </a:lnTo>
                    <a:lnTo>
                      <a:pt x="92" y="66"/>
                    </a:lnTo>
                    <a:lnTo>
                      <a:pt x="91" y="66"/>
                    </a:lnTo>
                    <a:lnTo>
                      <a:pt x="88" y="66"/>
                    </a:lnTo>
                    <a:lnTo>
                      <a:pt x="84" y="66"/>
                    </a:lnTo>
                    <a:lnTo>
                      <a:pt x="81" y="65"/>
                    </a:lnTo>
                    <a:lnTo>
                      <a:pt x="81" y="54"/>
                    </a:lnTo>
                    <a:lnTo>
                      <a:pt x="75" y="50"/>
                    </a:lnTo>
                    <a:lnTo>
                      <a:pt x="66" y="49"/>
                    </a:lnTo>
                    <a:lnTo>
                      <a:pt x="57" y="50"/>
                    </a:lnTo>
                    <a:lnTo>
                      <a:pt x="52" y="53"/>
                    </a:lnTo>
                    <a:lnTo>
                      <a:pt x="47" y="55"/>
                    </a:lnTo>
                    <a:lnTo>
                      <a:pt x="41" y="59"/>
                    </a:lnTo>
                    <a:lnTo>
                      <a:pt x="36" y="61"/>
                    </a:lnTo>
                    <a:lnTo>
                      <a:pt x="32" y="65"/>
                    </a:lnTo>
                    <a:lnTo>
                      <a:pt x="28" y="67"/>
                    </a:lnTo>
                    <a:lnTo>
                      <a:pt x="26" y="68"/>
                    </a:lnTo>
                    <a:lnTo>
                      <a:pt x="36" y="67"/>
                    </a:lnTo>
                    <a:lnTo>
                      <a:pt x="47" y="66"/>
                    </a:lnTo>
                    <a:lnTo>
                      <a:pt x="58" y="67"/>
                    </a:lnTo>
                    <a:lnTo>
                      <a:pt x="68" y="68"/>
                    </a:lnTo>
                    <a:lnTo>
                      <a:pt x="74" y="71"/>
                    </a:lnTo>
                    <a:lnTo>
                      <a:pt x="77" y="75"/>
                    </a:lnTo>
                    <a:lnTo>
                      <a:pt x="75" y="80"/>
                    </a:lnTo>
                    <a:lnTo>
                      <a:pt x="66" y="87"/>
                    </a:lnTo>
                    <a:lnTo>
                      <a:pt x="65" y="87"/>
                    </a:lnTo>
                    <a:lnTo>
                      <a:pt x="62" y="86"/>
                    </a:lnTo>
                    <a:lnTo>
                      <a:pt x="60" y="83"/>
                    </a:lnTo>
                    <a:lnTo>
                      <a:pt x="61" y="75"/>
                    </a:lnTo>
                    <a:lnTo>
                      <a:pt x="52" y="73"/>
                    </a:lnTo>
                    <a:lnTo>
                      <a:pt x="45" y="72"/>
                    </a:lnTo>
                    <a:lnTo>
                      <a:pt x="40" y="72"/>
                    </a:lnTo>
                    <a:lnTo>
                      <a:pt x="32" y="72"/>
                    </a:lnTo>
                    <a:lnTo>
                      <a:pt x="21" y="75"/>
                    </a:lnTo>
                    <a:lnTo>
                      <a:pt x="13" y="78"/>
                    </a:lnTo>
                    <a:lnTo>
                      <a:pt x="8" y="81"/>
                    </a:lnTo>
                    <a:lnTo>
                      <a:pt x="3" y="84"/>
                    </a:lnTo>
                    <a:lnTo>
                      <a:pt x="1" y="86"/>
                    </a:lnTo>
                    <a:lnTo>
                      <a:pt x="0" y="89"/>
                    </a:lnTo>
                    <a:lnTo>
                      <a:pt x="0" y="91"/>
                    </a:lnTo>
                    <a:lnTo>
                      <a:pt x="0" y="93"/>
                    </a:lnTo>
                    <a:lnTo>
                      <a:pt x="11" y="91"/>
                    </a:lnTo>
                    <a:lnTo>
                      <a:pt x="20" y="91"/>
                    </a:lnTo>
                    <a:lnTo>
                      <a:pt x="27" y="90"/>
                    </a:lnTo>
                    <a:lnTo>
                      <a:pt x="33" y="91"/>
                    </a:lnTo>
                    <a:lnTo>
                      <a:pt x="39" y="93"/>
                    </a:lnTo>
                    <a:lnTo>
                      <a:pt x="45" y="97"/>
                    </a:lnTo>
                    <a:lnTo>
                      <a:pt x="51" y="102"/>
                    </a:lnTo>
                    <a:lnTo>
                      <a:pt x="58" y="109"/>
                    </a:lnTo>
                    <a:lnTo>
                      <a:pt x="65" y="108"/>
                    </a:lnTo>
                    <a:lnTo>
                      <a:pt x="72" y="106"/>
                    </a:lnTo>
                    <a:lnTo>
                      <a:pt x="76" y="105"/>
                    </a:lnTo>
                    <a:lnTo>
                      <a:pt x="81" y="104"/>
                    </a:lnTo>
                    <a:lnTo>
                      <a:pt x="84" y="102"/>
                    </a:lnTo>
                    <a:lnTo>
                      <a:pt x="87" y="97"/>
                    </a:lnTo>
                    <a:lnTo>
                      <a:pt x="89" y="90"/>
                    </a:lnTo>
                    <a:lnTo>
                      <a:pt x="91" y="80"/>
                    </a:lnTo>
                    <a:lnTo>
                      <a:pt x="100" y="81"/>
                    </a:lnTo>
                    <a:lnTo>
                      <a:pt x="107" y="81"/>
                    </a:lnTo>
                    <a:lnTo>
                      <a:pt x="111" y="77"/>
                    </a:lnTo>
                    <a:lnTo>
                      <a:pt x="114" y="67"/>
                    </a:lnTo>
                    <a:lnTo>
                      <a:pt x="123" y="67"/>
                    </a:lnTo>
                    <a:lnTo>
                      <a:pt x="130" y="61"/>
                    </a:lnTo>
                    <a:lnTo>
                      <a:pt x="134" y="52"/>
                    </a:lnTo>
                    <a:lnTo>
                      <a:pt x="137" y="42"/>
                    </a:lnTo>
                    <a:lnTo>
                      <a:pt x="143" y="40"/>
                    </a:lnTo>
                    <a:lnTo>
                      <a:pt x="147" y="37"/>
                    </a:lnTo>
                    <a:lnTo>
                      <a:pt x="149" y="35"/>
                    </a:lnTo>
                    <a:lnTo>
                      <a:pt x="148" y="30"/>
                    </a:lnTo>
                    <a:lnTo>
                      <a:pt x="145" y="22"/>
                    </a:lnTo>
                    <a:lnTo>
                      <a:pt x="142" y="15"/>
                    </a:lnTo>
                    <a:lnTo>
                      <a:pt x="137" y="9"/>
                    </a:lnTo>
                    <a:lnTo>
                      <a:pt x="132" y="5"/>
                    </a:lnTo>
                    <a:lnTo>
                      <a:pt x="126" y="3"/>
                    </a:lnTo>
                    <a:lnTo>
                      <a:pt x="120" y="1"/>
                    </a:lnTo>
                    <a:lnTo>
                      <a:pt x="114" y="0"/>
                    </a:lnTo>
                    <a:lnTo>
                      <a:pt x="107" y="1"/>
                    </a:lnTo>
                    <a:lnTo>
                      <a:pt x="101" y="3"/>
                    </a:lnTo>
                    <a:lnTo>
                      <a:pt x="99" y="4"/>
                    </a:lnTo>
                    <a:lnTo>
                      <a:pt x="99" y="6"/>
                    </a:lnTo>
                    <a:lnTo>
                      <a:pt x="102" y="7"/>
                    </a:lnTo>
                    <a:lnTo>
                      <a:pt x="106" y="10"/>
                    </a:lnTo>
                    <a:lnTo>
                      <a:pt x="113" y="11"/>
                    </a:lnTo>
                    <a:lnTo>
                      <a:pt x="121" y="13"/>
                    </a:lnTo>
                    <a:lnTo>
                      <a:pt x="130" y="15"/>
                    </a:lnTo>
                    <a:lnTo>
                      <a:pt x="131" y="21"/>
                    </a:lnTo>
                    <a:lnTo>
                      <a:pt x="131" y="28"/>
                    </a:lnTo>
                    <a:lnTo>
                      <a:pt x="129" y="30"/>
                    </a:lnTo>
                    <a:lnTo>
                      <a:pt x="126" y="2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da-DK"/>
              </a:p>
            </p:txBody>
          </p:sp>
        </p:grpSp>
        <p:sp>
          <p:nvSpPr>
            <p:cNvPr id="20501" name="Text Box 279"/>
            <p:cNvSpPr txBox="1">
              <a:spLocks noChangeArrowheads="1"/>
            </p:cNvSpPr>
            <p:nvPr/>
          </p:nvSpPr>
          <p:spPr bwMode="auto">
            <a:xfrm>
              <a:off x="1248" y="2112"/>
              <a:ext cx="7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r>
                <a:rPr lang="en-US" altLang="da-DK">
                  <a:latin typeface="Arial Rounded MT Bold" panose="020F0704030504030204" pitchFamily="34" charset="0"/>
                </a:rPr>
                <a:t>SHAPER -</a:t>
              </a:r>
            </a:p>
            <a:p>
              <a:pPr>
                <a:lnSpc>
                  <a:spcPct val="90000"/>
                </a:lnSpc>
              </a:pPr>
              <a:r>
                <a:rPr lang="en-US" altLang="da-DK" i="1">
                  <a:latin typeface="Arial Rounded MT Bold" panose="020F0704030504030204" pitchFamily="34" charset="0"/>
                </a:rPr>
                <a:t>drives</a:t>
              </a:r>
              <a:endParaRPr lang="en-US" altLang="da-DK">
                <a:latin typeface="Arial Rounded MT Bold" panose="020F07040305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5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5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5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95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972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957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954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960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968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955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963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952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2" grpId="0" autoUpdateAnimBg="0"/>
      <p:bldP spid="19523" grpId="0" autoUpdateAnimBg="0"/>
      <p:bldP spid="19524" grpId="0" autoUpdateAnimBg="0"/>
      <p:bldP spid="19525" grpId="0" autoUpdateAnimBg="0"/>
      <p:bldP spid="19526" grpId="0" autoUpdateAnimBg="0"/>
      <p:bldP spid="19527" grpId="0" autoUpdateAnimBg="0"/>
      <p:bldP spid="1952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Exercise</a:t>
            </a:r>
            <a:endParaRPr lang="en-US" dirty="0"/>
          </a:p>
        </p:txBody>
      </p:sp>
      <p:sp>
        <p:nvSpPr>
          <p:cNvPr id="3" name="Content Placeholder 2"/>
          <p:cNvSpPr>
            <a:spLocks noGrp="1"/>
          </p:cNvSpPr>
          <p:nvPr>
            <p:ph sz="quarter" idx="12"/>
          </p:nvPr>
        </p:nvSpPr>
        <p:spPr>
          <a:xfrm>
            <a:off x="510347" y="1981200"/>
            <a:ext cx="8086620" cy="4535393"/>
          </a:xfrm>
        </p:spPr>
        <p:txBody>
          <a:bodyPr/>
          <a:lstStyle/>
          <a:p>
            <a:pPr marL="457200" indent="-457200" eaLnBrk="1" hangingPunct="1">
              <a:spcBef>
                <a:spcPts val="0"/>
              </a:spcBef>
              <a:spcAft>
                <a:spcPts val="0"/>
              </a:spcAft>
              <a:buFont typeface="+mj-lt"/>
              <a:buAutoNum type="arabicPeriod"/>
            </a:pPr>
            <a:r>
              <a:rPr lang="en-GB" altLang="da-DK" dirty="0">
                <a:latin typeface="Verdana" panose="020B0604030504040204" pitchFamily="34" charset="0"/>
                <a:cs typeface="Verdana" panose="020B0604030504040204" pitchFamily="34" charset="0"/>
              </a:rPr>
              <a:t>Consider the different Belbin-roles regarding yourself</a:t>
            </a:r>
          </a:p>
          <a:p>
            <a:pPr lvl="2" eaLnBrk="1" hangingPunct="1">
              <a:spcBef>
                <a:spcPts val="0"/>
              </a:spcBef>
              <a:spcAft>
                <a:spcPts val="1200"/>
              </a:spcAft>
            </a:pPr>
            <a:r>
              <a:rPr lang="en-GB" altLang="da-DK" dirty="0">
                <a:latin typeface="Verdana" panose="020B0604030504040204" pitchFamily="34" charset="0"/>
                <a:cs typeface="Verdana" panose="020B0604030504040204" pitchFamily="34" charset="0"/>
              </a:rPr>
              <a:t>What is my primary role and what is my secondary role</a:t>
            </a:r>
            <a:r>
              <a:rPr lang="en-GB" altLang="da-DK" dirty="0" smtClean="0">
                <a:latin typeface="Verdana" panose="020B0604030504040204" pitchFamily="34" charset="0"/>
                <a:cs typeface="Verdana" panose="020B0604030504040204" pitchFamily="34" charset="0"/>
              </a:rPr>
              <a:t>?</a:t>
            </a:r>
          </a:p>
          <a:p>
            <a:pPr marL="457200" indent="-457200" eaLnBrk="1" hangingPunct="1">
              <a:spcBef>
                <a:spcPts val="0"/>
              </a:spcBef>
              <a:spcAft>
                <a:spcPts val="0"/>
              </a:spcAft>
              <a:buFont typeface="+mj-lt"/>
              <a:buAutoNum type="arabicPeriod"/>
              <a:defRPr/>
            </a:pPr>
            <a:r>
              <a:rPr lang="en-GB" altLang="da-DK" dirty="0">
                <a:latin typeface="Verdana" pitchFamily="34" charset="0"/>
                <a:cs typeface="Verdana" pitchFamily="34" charset="0"/>
              </a:rPr>
              <a:t>Talk with one or more fellow students and get their opinion </a:t>
            </a:r>
            <a:r>
              <a:rPr lang="en-GB" altLang="da-DK" dirty="0" smtClean="0">
                <a:latin typeface="Verdana" pitchFamily="34" charset="0"/>
                <a:cs typeface="Verdana" pitchFamily="34" charset="0"/>
              </a:rPr>
              <a:t>on</a:t>
            </a:r>
          </a:p>
          <a:p>
            <a:pPr lvl="2" eaLnBrk="1" hangingPunct="1">
              <a:spcBef>
                <a:spcPts val="0"/>
              </a:spcBef>
              <a:spcAft>
                <a:spcPts val="1200"/>
              </a:spcAft>
              <a:defRPr/>
            </a:pPr>
            <a:r>
              <a:rPr lang="en-GB" altLang="da-DK" dirty="0">
                <a:latin typeface="Verdana" panose="020B0604030504040204" pitchFamily="34" charset="0"/>
                <a:cs typeface="Verdana" panose="020B0604030504040204" pitchFamily="34" charset="0"/>
              </a:rPr>
              <a:t>What is your primary role and what is your secondary role?</a:t>
            </a:r>
          </a:p>
          <a:p>
            <a:pPr marL="457200" indent="-457200" eaLnBrk="1" hangingPunct="1">
              <a:spcBef>
                <a:spcPts val="0"/>
              </a:spcBef>
              <a:spcAft>
                <a:spcPts val="1200"/>
              </a:spcAft>
              <a:buFont typeface="+mj-lt"/>
              <a:buAutoNum type="arabicPeriod"/>
              <a:defRPr/>
            </a:pPr>
            <a:r>
              <a:rPr lang="da-DK" altLang="da-DK" sz="2400" dirty="0" smtClean="0">
                <a:latin typeface="Verdana" pitchFamily="34" charset="0"/>
                <a:cs typeface="Verdana" pitchFamily="34" charset="0"/>
              </a:rPr>
              <a:t>Do </a:t>
            </a:r>
            <a:r>
              <a:rPr lang="da-DK" altLang="da-DK" sz="2400" dirty="0">
                <a:latin typeface="Verdana" pitchFamily="34" charset="0"/>
                <a:cs typeface="Verdana" pitchFamily="34" charset="0"/>
              </a:rPr>
              <a:t>the test: </a:t>
            </a:r>
            <a:r>
              <a:rPr lang="da-DK" altLang="da-DK" sz="2400" dirty="0" err="1">
                <a:latin typeface="Verdana" pitchFamily="34" charset="0"/>
                <a:cs typeface="Verdana" pitchFamily="34" charset="0"/>
              </a:rPr>
              <a:t>Belbin</a:t>
            </a:r>
            <a:r>
              <a:rPr lang="da-DK" altLang="da-DK" sz="2400" dirty="0">
                <a:latin typeface="Verdana" pitchFamily="34" charset="0"/>
                <a:cs typeface="Verdana" pitchFamily="34" charset="0"/>
              </a:rPr>
              <a:t>-test (on </a:t>
            </a:r>
            <a:r>
              <a:rPr lang="da-DK" altLang="da-DK" sz="2400" dirty="0" smtClean="0">
                <a:latin typeface="Verdana" pitchFamily="34" charset="0"/>
                <a:cs typeface="Verdana" pitchFamily="34" charset="0"/>
              </a:rPr>
              <a:t>fronter) - Excel</a:t>
            </a:r>
            <a:endParaRPr lang="en-GB" altLang="da-DK" dirty="0" smtClean="0">
              <a:latin typeface="Verdana" pitchFamily="34" charset="0"/>
              <a:cs typeface="Verdana" pitchFamily="34" charset="0"/>
            </a:endParaRPr>
          </a:p>
          <a:p>
            <a:pPr marL="457200" indent="-457200" eaLnBrk="1" hangingPunct="1">
              <a:spcBef>
                <a:spcPts val="0"/>
              </a:spcBef>
              <a:spcAft>
                <a:spcPts val="1200"/>
              </a:spcAft>
              <a:buFont typeface="+mj-lt"/>
              <a:buAutoNum type="arabicPeriod"/>
              <a:defRPr/>
            </a:pPr>
            <a:r>
              <a:rPr lang="en-GB" altLang="da-DK" sz="2400" dirty="0" smtClean="0">
                <a:latin typeface="Verdana" pitchFamily="34" charset="0"/>
                <a:cs typeface="Verdana" pitchFamily="34" charset="0"/>
              </a:rPr>
              <a:t>Consider </a:t>
            </a:r>
            <a:r>
              <a:rPr lang="en-GB" altLang="da-DK" sz="2400" dirty="0">
                <a:latin typeface="Verdana" pitchFamily="34" charset="0"/>
                <a:cs typeface="Verdana" pitchFamily="34" charset="0"/>
              </a:rPr>
              <a:t>the results – match or not?</a:t>
            </a:r>
          </a:p>
          <a:p>
            <a:pPr marL="457200" lvl="1" indent="-457200" eaLnBrk="1" hangingPunct="1">
              <a:buFont typeface="+mj-lt"/>
              <a:buAutoNum type="arabicPeriod"/>
              <a:defRPr/>
            </a:pPr>
            <a:endParaRPr lang="en-GB" altLang="da-DK" sz="2400" dirty="0">
              <a:latin typeface="Verdana" pitchFamily="34" charset="0"/>
              <a:cs typeface="Verdana" pitchFamily="34" charset="0"/>
            </a:endParaRPr>
          </a:p>
          <a:p>
            <a:pPr lvl="1" eaLnBrk="1" hangingPunct="1"/>
            <a:endParaRPr lang="en-GB" altLang="da-DK" sz="2400" dirty="0">
              <a:latin typeface="Verdana" pitchFamily="34" charset="0"/>
              <a:cs typeface="Verdana" pitchFamily="34" charset="0"/>
            </a:endParaRPr>
          </a:p>
          <a:p>
            <a:endParaRPr lang="da-DK" dirty="0"/>
          </a:p>
        </p:txBody>
      </p:sp>
    </p:spTree>
    <p:extLst>
      <p:ext uri="{BB962C8B-B14F-4D97-AF65-F5344CB8AC3E}">
        <p14:creationId xmlns:p14="http://schemas.microsoft.com/office/powerpoint/2010/main" val="2869468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a-DK" altLang="da-DK" smtClean="0">
                <a:latin typeface="Verdana" panose="020B0604030504040204" pitchFamily="34" charset="0"/>
                <a:cs typeface="Verdana" panose="020B0604030504040204" pitchFamily="34" charset="0"/>
              </a:rPr>
              <a:t>BUSINESS WEEK - PROGRAM</a:t>
            </a:r>
          </a:p>
        </p:txBody>
      </p:sp>
      <p:sp>
        <p:nvSpPr>
          <p:cNvPr id="3" name="Pladsholder til indhold 2"/>
          <p:cNvSpPr>
            <a:spLocks noGrp="1"/>
          </p:cNvSpPr>
          <p:nvPr>
            <p:ph idx="1"/>
          </p:nvPr>
        </p:nvSpPr>
        <p:spPr/>
        <p:txBody>
          <a:bodyPr/>
          <a:lstStyle/>
          <a:p>
            <a:pPr>
              <a:defRPr/>
            </a:pPr>
            <a:r>
              <a:rPr lang="da-DK" dirty="0" err="1" smtClean="0"/>
              <a:t>Today</a:t>
            </a:r>
            <a:r>
              <a:rPr lang="da-DK" dirty="0" smtClean="0"/>
              <a:t>: Groups and start </a:t>
            </a:r>
            <a:r>
              <a:rPr lang="da-DK" dirty="0" err="1" smtClean="0"/>
              <a:t>requirements</a:t>
            </a:r>
            <a:r>
              <a:rPr lang="da-DK" dirty="0" smtClean="0"/>
              <a:t> (</a:t>
            </a:r>
            <a:r>
              <a:rPr lang="da-DK" dirty="0" err="1" smtClean="0"/>
              <a:t>using</a:t>
            </a:r>
            <a:r>
              <a:rPr lang="da-DK" dirty="0" smtClean="0"/>
              <a:t> UML)</a:t>
            </a:r>
          </a:p>
          <a:p>
            <a:pPr>
              <a:defRPr/>
            </a:pPr>
            <a:r>
              <a:rPr lang="da-DK" dirty="0" smtClean="0"/>
              <a:t>Tuesday: Presentation of the examen-case by FOG A/S</a:t>
            </a:r>
          </a:p>
          <a:p>
            <a:pPr lvl="1">
              <a:defRPr/>
            </a:pPr>
            <a:r>
              <a:rPr lang="da-DK" b="1" u="sng" dirty="0" smtClean="0"/>
              <a:t>Be </a:t>
            </a:r>
            <a:r>
              <a:rPr lang="da-DK" b="1" u="sng" dirty="0" err="1" smtClean="0"/>
              <a:t>avare</a:t>
            </a:r>
            <a:r>
              <a:rPr lang="da-DK" b="1" u="sng" dirty="0" smtClean="0"/>
              <a:t> </a:t>
            </a:r>
            <a:r>
              <a:rPr lang="da-DK" b="1" u="sng" dirty="0" err="1" smtClean="0"/>
              <a:t>that</a:t>
            </a:r>
            <a:r>
              <a:rPr lang="da-DK" b="1" u="sng" dirty="0" smtClean="0"/>
              <a:t> all </a:t>
            </a:r>
            <a:r>
              <a:rPr lang="da-DK" b="1" u="sng" dirty="0" err="1" smtClean="0"/>
              <a:t>classes</a:t>
            </a:r>
            <a:r>
              <a:rPr lang="da-DK" b="1" u="sng" dirty="0" smtClean="0"/>
              <a:t> </a:t>
            </a:r>
            <a:r>
              <a:rPr lang="da-DK" b="1" u="sng" dirty="0" err="1" smtClean="0"/>
              <a:t>meet</a:t>
            </a:r>
            <a:r>
              <a:rPr lang="da-DK" b="1" u="sng" dirty="0" smtClean="0"/>
              <a:t> in </a:t>
            </a:r>
            <a:r>
              <a:rPr lang="da-DK" b="1" u="sng" dirty="0" err="1" smtClean="0"/>
              <a:t>room</a:t>
            </a:r>
            <a:r>
              <a:rPr lang="da-DK" b="1" u="sng" dirty="0" smtClean="0"/>
              <a:t> 2.62 at </a:t>
            </a:r>
            <a:r>
              <a:rPr lang="da-DK" b="1" u="sng" dirty="0" smtClean="0"/>
              <a:t>8.30!</a:t>
            </a:r>
            <a:endParaRPr lang="da-DK" b="1" u="sng" dirty="0"/>
          </a:p>
          <a:p>
            <a:pPr lvl="1">
              <a:defRPr/>
            </a:pPr>
            <a:r>
              <a:rPr lang="da-DK" dirty="0" err="1" smtClean="0"/>
              <a:t>After</a:t>
            </a:r>
            <a:r>
              <a:rPr lang="da-DK" dirty="0" smtClean="0"/>
              <a:t> the </a:t>
            </a:r>
            <a:r>
              <a:rPr lang="da-DK" dirty="0" err="1" smtClean="0"/>
              <a:t>presentation</a:t>
            </a:r>
            <a:r>
              <a:rPr lang="da-DK" dirty="0" smtClean="0"/>
              <a:t> </a:t>
            </a:r>
            <a:r>
              <a:rPr lang="da-DK" dirty="0" err="1" smtClean="0"/>
              <a:t>we</a:t>
            </a:r>
            <a:r>
              <a:rPr lang="da-DK" dirty="0" smtClean="0"/>
              <a:t> </a:t>
            </a:r>
            <a:r>
              <a:rPr lang="da-DK" dirty="0" err="1" smtClean="0"/>
              <a:t>continue</a:t>
            </a:r>
            <a:r>
              <a:rPr lang="da-DK" dirty="0" smtClean="0"/>
              <a:t> with </a:t>
            </a:r>
            <a:r>
              <a:rPr lang="da-DK" dirty="0" err="1" smtClean="0"/>
              <a:t>requirements</a:t>
            </a:r>
            <a:r>
              <a:rPr lang="da-DK" dirty="0" smtClean="0"/>
              <a:t> (</a:t>
            </a:r>
            <a:r>
              <a:rPr lang="da-DK" dirty="0" err="1" smtClean="0"/>
              <a:t>using</a:t>
            </a:r>
            <a:r>
              <a:rPr lang="da-DK" dirty="0" smtClean="0"/>
              <a:t> UML)</a:t>
            </a:r>
          </a:p>
          <a:p>
            <a:pPr marL="341313" lvl="1" indent="-341313">
              <a:defRPr/>
            </a:pPr>
            <a:r>
              <a:rPr lang="da-DK" dirty="0" err="1" smtClean="0"/>
              <a:t>Wednesday</a:t>
            </a:r>
            <a:r>
              <a:rPr lang="da-DK" dirty="0" smtClean="0"/>
              <a:t>: </a:t>
            </a:r>
            <a:r>
              <a:rPr lang="da-DK" dirty="0" err="1" smtClean="0"/>
              <a:t>we</a:t>
            </a:r>
            <a:r>
              <a:rPr lang="da-DK" dirty="0" smtClean="0"/>
              <a:t> </a:t>
            </a:r>
            <a:r>
              <a:rPr lang="da-DK" dirty="0" err="1" smtClean="0"/>
              <a:t>continue</a:t>
            </a:r>
            <a:r>
              <a:rPr lang="da-DK" dirty="0" smtClean="0"/>
              <a:t> with </a:t>
            </a:r>
            <a:r>
              <a:rPr lang="da-DK" dirty="0" err="1" smtClean="0"/>
              <a:t>requirements</a:t>
            </a:r>
            <a:r>
              <a:rPr lang="da-DK" dirty="0" smtClean="0"/>
              <a:t> (</a:t>
            </a:r>
            <a:r>
              <a:rPr lang="da-DK" dirty="0" err="1" smtClean="0"/>
              <a:t>using</a:t>
            </a:r>
            <a:r>
              <a:rPr lang="da-DK" dirty="0" smtClean="0"/>
              <a:t> UML)</a:t>
            </a:r>
          </a:p>
          <a:p>
            <a:pPr marL="341313" lvl="1" indent="-341313">
              <a:defRPr/>
            </a:pPr>
            <a:r>
              <a:rPr lang="da-DK" dirty="0" err="1" smtClean="0"/>
              <a:t>Thursday</a:t>
            </a:r>
            <a:r>
              <a:rPr lang="da-DK" dirty="0" smtClean="0"/>
              <a:t>: </a:t>
            </a:r>
            <a:r>
              <a:rPr lang="da-DK" dirty="0" err="1" smtClean="0"/>
              <a:t>working</a:t>
            </a:r>
            <a:r>
              <a:rPr lang="da-DK" dirty="0" smtClean="0"/>
              <a:t> with </a:t>
            </a:r>
            <a:r>
              <a:rPr lang="da-DK" dirty="0" err="1" smtClean="0"/>
              <a:t>requirements</a:t>
            </a:r>
            <a:r>
              <a:rPr lang="da-DK" dirty="0" smtClean="0"/>
              <a:t> on the examen-case</a:t>
            </a:r>
          </a:p>
          <a:p>
            <a:pPr marL="341313" lvl="1" indent="-341313">
              <a:defRPr/>
            </a:pPr>
            <a:r>
              <a:rPr lang="da-DK" dirty="0" smtClean="0"/>
              <a:t>Friday: </a:t>
            </a:r>
            <a:r>
              <a:rPr lang="da-DK" dirty="0" err="1" smtClean="0"/>
              <a:t>individual</a:t>
            </a:r>
            <a:r>
              <a:rPr lang="da-DK" dirty="0" smtClean="0"/>
              <a:t> SP-</a:t>
            </a:r>
            <a:r>
              <a:rPr lang="da-DK" dirty="0" err="1" smtClean="0"/>
              <a:t>assignment</a:t>
            </a:r>
            <a:endParaRPr lang="da-DK" dirty="0" smtClean="0"/>
          </a:p>
          <a:p>
            <a:pPr lvl="1">
              <a:defRPr/>
            </a:pPr>
            <a:endParaRPr lang="da-DK" dirty="0"/>
          </a:p>
        </p:txBody>
      </p:sp>
    </p:spTree>
    <p:extLst>
      <p:ext uri="{BB962C8B-B14F-4D97-AF65-F5344CB8AC3E}">
        <p14:creationId xmlns:p14="http://schemas.microsoft.com/office/powerpoint/2010/main" val="295657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Before you leave today</a:t>
            </a:r>
            <a:endParaRPr lang="en-US" dirty="0"/>
          </a:p>
        </p:txBody>
      </p:sp>
      <p:sp>
        <p:nvSpPr>
          <p:cNvPr id="3" name="Content Placeholder 2"/>
          <p:cNvSpPr>
            <a:spLocks noGrp="1"/>
          </p:cNvSpPr>
          <p:nvPr>
            <p:ph sz="quarter" idx="12"/>
          </p:nvPr>
        </p:nvSpPr>
        <p:spPr>
          <a:xfrm>
            <a:off x="0" y="2116874"/>
            <a:ext cx="9144000" cy="4131526"/>
          </a:xfrm>
        </p:spPr>
        <p:txBody>
          <a:bodyPr>
            <a:normAutofit fontScale="85000" lnSpcReduction="10000"/>
          </a:bodyPr>
          <a:lstStyle/>
          <a:p>
            <a:pPr marL="0" indent="0" algn="ctr" eaLnBrk="1" hangingPunct="1">
              <a:buNone/>
            </a:pPr>
            <a:r>
              <a:rPr lang="en-GB" altLang="da-DK" dirty="0" smtClean="0">
                <a:latin typeface="Verdana" panose="020B0604030504040204" pitchFamily="34" charset="0"/>
                <a:cs typeface="Verdana" panose="020B0604030504040204" pitchFamily="34" charset="0"/>
              </a:rPr>
              <a:t>Put in the names of the group </a:t>
            </a:r>
          </a:p>
          <a:p>
            <a:pPr marL="0" indent="0" algn="ctr" eaLnBrk="1" hangingPunct="1">
              <a:buNone/>
            </a:pPr>
            <a:r>
              <a:rPr lang="en-GB" altLang="da-DK" dirty="0" smtClean="0">
                <a:latin typeface="Verdana" panose="020B0604030504040204" pitchFamily="34" charset="0"/>
                <a:cs typeface="Verdana" panose="020B0604030504040204" pitchFamily="34" charset="0"/>
              </a:rPr>
              <a:t>member in this Google Doc</a:t>
            </a:r>
          </a:p>
          <a:p>
            <a:pPr marL="0" indent="0" algn="ctr" eaLnBrk="1" hangingPunct="1">
              <a:buNone/>
            </a:pPr>
            <a:endParaRPr lang="en-GB" altLang="da-DK" dirty="0">
              <a:latin typeface="Verdana" panose="020B0604030504040204" pitchFamily="34" charset="0"/>
              <a:cs typeface="Verdana" panose="020B0604030504040204" pitchFamily="34" charset="0"/>
            </a:endParaRPr>
          </a:p>
          <a:p>
            <a:pPr marL="0" indent="0" algn="ctr" eaLnBrk="1" hangingPunct="1">
              <a:buNone/>
            </a:pPr>
            <a:r>
              <a:rPr lang="en-GB" altLang="da-DK" b="1" dirty="0" smtClean="0">
                <a:latin typeface="Verdana" panose="020B0604030504040204" pitchFamily="34" charset="0"/>
                <a:cs typeface="Verdana" panose="020B0604030504040204" pitchFamily="34" charset="0"/>
              </a:rPr>
              <a:t>B</a:t>
            </a:r>
          </a:p>
          <a:p>
            <a:pPr marL="0" indent="0" algn="ctr" eaLnBrk="1" hangingPunct="1">
              <a:buNone/>
            </a:pPr>
            <a:r>
              <a:rPr lang="en-GB" altLang="da-DK" dirty="0">
                <a:latin typeface="Verdana" panose="020B0604030504040204" pitchFamily="34" charset="0"/>
                <a:cs typeface="Verdana" panose="020B0604030504040204" pitchFamily="34" charset="0"/>
                <a:hlinkClick r:id="rId2"/>
              </a:rPr>
              <a:t>https://</a:t>
            </a:r>
            <a:r>
              <a:rPr lang="en-GB" altLang="da-DK" dirty="0" smtClean="0">
                <a:latin typeface="Verdana" panose="020B0604030504040204" pitchFamily="34" charset="0"/>
                <a:cs typeface="Verdana" panose="020B0604030504040204" pitchFamily="34" charset="0"/>
                <a:hlinkClick r:id="rId2"/>
              </a:rPr>
              <a:t>docs.google.com/document/d/1VJ-EQv6A_jcGqxpJgjryiBGFWzcdaR3g6W0qbONv9vw/edit?usp=sharing</a:t>
            </a:r>
            <a:r>
              <a:rPr lang="en-GB" altLang="da-DK" dirty="0" smtClean="0">
                <a:latin typeface="Verdana" panose="020B0604030504040204" pitchFamily="34" charset="0"/>
                <a:cs typeface="Verdana" panose="020B0604030504040204" pitchFamily="34" charset="0"/>
              </a:rPr>
              <a:t> </a:t>
            </a:r>
          </a:p>
          <a:p>
            <a:pPr marL="0" indent="0" algn="ctr" eaLnBrk="1" hangingPunct="1">
              <a:buNone/>
            </a:pPr>
            <a:endParaRPr lang="en-GB" altLang="da-DK" dirty="0" smtClean="0">
              <a:latin typeface="Verdana" panose="020B0604030504040204" pitchFamily="34" charset="0"/>
              <a:cs typeface="Verdana" panose="020B0604030504040204" pitchFamily="34" charset="0"/>
            </a:endParaRPr>
          </a:p>
          <a:p>
            <a:pPr marL="0" indent="0" algn="ctr" eaLnBrk="1" hangingPunct="1">
              <a:buNone/>
            </a:pPr>
            <a:r>
              <a:rPr lang="en-GB" altLang="da-DK" b="1" dirty="0" smtClean="0">
                <a:latin typeface="Verdana" panose="020B0604030504040204" pitchFamily="34" charset="0"/>
                <a:cs typeface="Verdana" panose="020B0604030504040204" pitchFamily="34" charset="0"/>
              </a:rPr>
              <a:t>Cos</a:t>
            </a:r>
          </a:p>
          <a:p>
            <a:pPr marL="0" indent="0" algn="ctr" eaLnBrk="1" hangingPunct="1">
              <a:buNone/>
            </a:pPr>
            <a:r>
              <a:rPr lang="en-GB" altLang="da-DK" dirty="0">
                <a:latin typeface="Verdana" panose="020B0604030504040204" pitchFamily="34" charset="0"/>
                <a:cs typeface="Verdana" panose="020B0604030504040204" pitchFamily="34" charset="0"/>
                <a:hlinkClick r:id="rId3"/>
              </a:rPr>
              <a:t>https://</a:t>
            </a:r>
            <a:r>
              <a:rPr lang="en-GB" altLang="da-DK" dirty="0" smtClean="0">
                <a:latin typeface="Verdana" panose="020B0604030504040204" pitchFamily="34" charset="0"/>
                <a:cs typeface="Verdana" panose="020B0604030504040204" pitchFamily="34" charset="0"/>
                <a:hlinkClick r:id="rId3"/>
              </a:rPr>
              <a:t>docs.google.com/document/d/1KSLjowYPLTm5Ct1ZjDGO6DTqRJNNijMUStLfUSCzOa8/edit?usp=sharing</a:t>
            </a:r>
            <a:r>
              <a:rPr lang="en-GB" altLang="da-DK" dirty="0" smtClean="0">
                <a:latin typeface="Verdana" panose="020B0604030504040204" pitchFamily="34" charset="0"/>
                <a:cs typeface="Verdana" panose="020B0604030504040204" pitchFamily="34" charset="0"/>
              </a:rPr>
              <a:t> </a:t>
            </a:r>
            <a:br>
              <a:rPr lang="en-GB" altLang="da-DK" dirty="0" smtClean="0">
                <a:latin typeface="Verdana" panose="020B0604030504040204" pitchFamily="34" charset="0"/>
                <a:cs typeface="Verdana" panose="020B0604030504040204" pitchFamily="34" charset="0"/>
              </a:rPr>
            </a:br>
            <a:endParaRPr lang="en-GB" altLang="da-DK" dirty="0" smtClean="0">
              <a:latin typeface="Verdana" panose="020B0604030504040204" pitchFamily="34" charset="0"/>
              <a:cs typeface="Verdana" panose="020B0604030504040204" pitchFamily="34" charset="0"/>
            </a:endParaRPr>
          </a:p>
          <a:p>
            <a:pPr marL="457200" lvl="1" indent="0" eaLnBrk="1" hangingPunct="1">
              <a:buNone/>
            </a:pPr>
            <a:endParaRPr lang="en-GB" altLang="da-DK" dirty="0" smtClean="0">
              <a:latin typeface="Verdana" panose="020B0604030504040204" pitchFamily="34" charset="0"/>
              <a:cs typeface="Verdana" panose="020B0604030504040204" pitchFamily="34" charset="0"/>
            </a:endParaRPr>
          </a:p>
          <a:p>
            <a:pPr marL="457200" lvl="1" indent="0" algn="ctr" eaLnBrk="1" hangingPunct="1">
              <a:buNone/>
            </a:pPr>
            <a:r>
              <a:rPr lang="en-GB" altLang="da-DK" sz="2400" dirty="0" smtClean="0">
                <a:latin typeface="Verdana" panose="020B0604030504040204" pitchFamily="34" charset="0"/>
                <a:cs typeface="Verdana" panose="020B0604030504040204" pitchFamily="34" charset="0"/>
              </a:rPr>
              <a:t>If </a:t>
            </a:r>
            <a:r>
              <a:rPr lang="en-GB" altLang="da-DK" sz="2400" dirty="0">
                <a:latin typeface="Verdana" panose="020B0604030504040204" pitchFamily="34" charset="0"/>
                <a:cs typeface="Verdana" panose="020B0604030504040204" pitchFamily="34" charset="0"/>
              </a:rPr>
              <a:t>you are </a:t>
            </a:r>
            <a:r>
              <a:rPr lang="en-GB" altLang="da-DK" sz="2400" u="sng" dirty="0">
                <a:latin typeface="Verdana" panose="020B0604030504040204" pitchFamily="34" charset="0"/>
                <a:cs typeface="Verdana" panose="020B0604030504040204" pitchFamily="34" charset="0"/>
              </a:rPr>
              <a:t>not</a:t>
            </a:r>
            <a:r>
              <a:rPr lang="en-GB" altLang="da-DK" sz="2400" dirty="0">
                <a:latin typeface="Verdana" panose="020B0604030504040204" pitchFamily="34" charset="0"/>
                <a:cs typeface="Verdana" panose="020B0604030504040204" pitchFamily="34" charset="0"/>
              </a:rPr>
              <a:t> in a group, </a:t>
            </a:r>
            <a:r>
              <a:rPr lang="en-GB" altLang="da-DK" sz="2400" dirty="0" smtClean="0">
                <a:latin typeface="Verdana" panose="020B0604030504040204" pitchFamily="34" charset="0"/>
                <a:cs typeface="Verdana" panose="020B0604030504040204" pitchFamily="34" charset="0"/>
              </a:rPr>
              <a:t>contact me!</a:t>
            </a:r>
            <a:endParaRPr lang="en-GB" altLang="da-DK" sz="2400" dirty="0">
              <a:latin typeface="Verdana" panose="020B0604030504040204" pitchFamily="34" charset="0"/>
              <a:cs typeface="Verdana" panose="020B0604030504040204" pitchFamily="34" charset="0"/>
            </a:endParaRPr>
          </a:p>
          <a:p>
            <a:endParaRPr lang="da-DK" dirty="0"/>
          </a:p>
        </p:txBody>
      </p:sp>
    </p:spTree>
    <p:extLst>
      <p:ext uri="{BB962C8B-B14F-4D97-AF65-F5344CB8AC3E}">
        <p14:creationId xmlns:p14="http://schemas.microsoft.com/office/powerpoint/2010/main" val="13084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altLang="da-DK" dirty="0">
                <a:latin typeface="Arial Black" panose="020B0A04020102020204" pitchFamily="34" charset="0"/>
                <a:cs typeface="Verdana" panose="020B0604030504040204" pitchFamily="34" charset="0"/>
              </a:rPr>
              <a:t>Today</a:t>
            </a:r>
            <a:endParaRPr lang="da-DK" dirty="0"/>
          </a:p>
        </p:txBody>
      </p:sp>
      <p:sp>
        <p:nvSpPr>
          <p:cNvPr id="313347" name="Rectangle 3"/>
          <p:cNvSpPr>
            <a:spLocks noGrp="1" noChangeArrowheads="1"/>
          </p:cNvSpPr>
          <p:nvPr>
            <p:ph sz="quarter" idx="12"/>
          </p:nvPr>
        </p:nvSpPr>
        <p:spPr bwMode="auto">
          <a:xfrm>
            <a:off x="510347" y="1752600"/>
            <a:ext cx="8086620" cy="41376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da-DK" sz="2400" dirty="0" smtClean="0">
                <a:latin typeface="Verdana" panose="020B0604030504040204" pitchFamily="34" charset="0"/>
                <a:cs typeface="Verdana" panose="020B0604030504040204" pitchFamily="34" charset="0"/>
              </a:rPr>
              <a:t>Motivation/needs</a:t>
            </a:r>
          </a:p>
          <a:p>
            <a:pPr eaLnBrk="1" hangingPunct="1"/>
            <a:r>
              <a:rPr lang="en-GB" altLang="da-DK" sz="2400" dirty="0" smtClean="0">
                <a:latin typeface="Verdana" panose="020B0604030504040204" pitchFamily="34" charset="0"/>
                <a:cs typeface="Verdana" panose="020B0604030504040204" pitchFamily="34" charset="0"/>
              </a:rPr>
              <a:t>Groups/teams</a:t>
            </a:r>
          </a:p>
          <a:p>
            <a:pPr lvl="1" eaLnBrk="1" hangingPunct="1"/>
            <a:r>
              <a:rPr lang="en-GB" altLang="da-DK" sz="2000" dirty="0" smtClean="0">
                <a:latin typeface="Verdana" panose="020B0604030504040204" pitchFamily="34" charset="0"/>
                <a:cs typeface="Verdana" panose="020B0604030504040204" pitchFamily="34" charset="0"/>
              </a:rPr>
              <a:t>What to consider creating groups</a:t>
            </a:r>
          </a:p>
          <a:p>
            <a:pPr lvl="2" eaLnBrk="1" hangingPunct="1"/>
            <a:r>
              <a:rPr lang="en-GB" altLang="da-DK" sz="2000" dirty="0" smtClean="0">
                <a:latin typeface="Verdana" panose="020B0604030504040204" pitchFamily="34" charset="0"/>
                <a:cs typeface="Verdana" panose="020B0604030504040204" pitchFamily="34" charset="0"/>
              </a:rPr>
              <a:t>Same academic level</a:t>
            </a:r>
          </a:p>
          <a:p>
            <a:pPr lvl="1" eaLnBrk="1" hangingPunct="1"/>
            <a:r>
              <a:rPr lang="en-GB" altLang="da-DK" sz="2000" dirty="0" smtClean="0">
                <a:latin typeface="Verdana" panose="020B0604030504040204" pitchFamily="34" charset="0"/>
                <a:cs typeface="Verdana" panose="020B0604030504040204" pitchFamily="34" charset="0"/>
              </a:rPr>
              <a:t>Formal requirements</a:t>
            </a:r>
          </a:p>
          <a:p>
            <a:pPr lvl="2" eaLnBrk="1" hangingPunct="1"/>
            <a:r>
              <a:rPr lang="en-GB" altLang="da-DK" sz="2000" dirty="0" smtClean="0">
                <a:latin typeface="Verdana" panose="020B0604030504040204" pitchFamily="34" charset="0"/>
                <a:cs typeface="Verdana" panose="020B0604030504040204" pitchFamily="34" charset="0"/>
              </a:rPr>
              <a:t>Groups of 4 students</a:t>
            </a:r>
          </a:p>
          <a:p>
            <a:pPr lvl="1" eaLnBrk="1" hangingPunct="1"/>
            <a:endParaRPr lang="en-GB" altLang="da-DK" sz="1800" dirty="0" smtClean="0">
              <a:latin typeface="Verdana" panose="020B0604030504040204" pitchFamily="34" charset="0"/>
              <a:cs typeface="Verdana" panose="020B0604030504040204" pitchFamily="34" charset="0"/>
            </a:endParaRPr>
          </a:p>
          <a:p>
            <a:pPr eaLnBrk="1" hangingPunct="1"/>
            <a:endParaRPr lang="en-GB" altLang="da-DK" sz="2400" dirty="0" smtClean="0">
              <a:latin typeface="Verdana" panose="020B0604030504040204" pitchFamily="34" charset="0"/>
              <a:cs typeface="Verdana" panose="020B0604030504040204" pitchFamily="34" charset="0"/>
            </a:endParaRPr>
          </a:p>
        </p:txBody>
      </p:sp>
      <p:sp>
        <p:nvSpPr>
          <p:cNvPr id="2" name="Tekstboks 1"/>
          <p:cNvSpPr txBox="1">
            <a:spLocks noChangeArrowheads="1"/>
          </p:cNvSpPr>
          <p:nvPr/>
        </p:nvSpPr>
        <p:spPr bwMode="auto">
          <a:xfrm>
            <a:off x="609600" y="4800600"/>
            <a:ext cx="8077200" cy="1844675"/>
          </a:xfrm>
          <a:prstGeom prst="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lIns="144000" tIns="144000" rIns="144000" bIns="144000"/>
          <a:lstStyle>
            <a:lvl1pPr marL="341313" indent="-341313" defTabSz="455613">
              <a:defRPr sz="1600">
                <a:solidFill>
                  <a:schemeClr val="tx1"/>
                </a:solidFill>
                <a:latin typeface="Arial" panose="020B0604020202020204" pitchFamily="34" charset="0"/>
              </a:defRPr>
            </a:lvl1pPr>
            <a:lvl2pPr marL="741363" indent="-284163" defTabSz="455613">
              <a:defRPr sz="1600">
                <a:solidFill>
                  <a:schemeClr val="tx1"/>
                </a:solidFill>
                <a:latin typeface="Arial" panose="020B0604020202020204" pitchFamily="34" charset="0"/>
              </a:defRPr>
            </a:lvl2pPr>
            <a:lvl3pPr marL="1141413" indent="-227013" defTabSz="455613">
              <a:defRPr sz="1600">
                <a:solidFill>
                  <a:schemeClr val="tx1"/>
                </a:solidFill>
                <a:latin typeface="Arial" panose="020B0604020202020204" pitchFamily="34" charset="0"/>
              </a:defRPr>
            </a:lvl3pPr>
            <a:lvl4pPr marL="1598613" indent="-227013" defTabSz="455613">
              <a:defRPr sz="1600">
                <a:solidFill>
                  <a:schemeClr val="tx1"/>
                </a:solidFill>
                <a:latin typeface="Arial" panose="020B0604020202020204" pitchFamily="34" charset="0"/>
              </a:defRPr>
            </a:lvl4pPr>
            <a:lvl5pPr marL="2055813" indent="-227013" defTabSz="455613">
              <a:defRPr sz="1600">
                <a:solidFill>
                  <a:schemeClr val="tx1"/>
                </a:solidFill>
                <a:latin typeface="Arial" panose="020B0604020202020204" pitchFamily="34" charset="0"/>
              </a:defRPr>
            </a:lvl5pPr>
            <a:lvl6pPr marL="2513013" indent="-227013" defTabSz="455613" eaLnBrk="0" fontAlgn="base" hangingPunct="0">
              <a:spcBef>
                <a:spcPct val="0"/>
              </a:spcBef>
              <a:spcAft>
                <a:spcPct val="0"/>
              </a:spcAft>
              <a:defRPr sz="1600">
                <a:solidFill>
                  <a:schemeClr val="tx1"/>
                </a:solidFill>
                <a:latin typeface="Arial" panose="020B0604020202020204" pitchFamily="34" charset="0"/>
              </a:defRPr>
            </a:lvl6pPr>
            <a:lvl7pPr marL="2970213" indent="-227013" defTabSz="455613" eaLnBrk="0" fontAlgn="base" hangingPunct="0">
              <a:spcBef>
                <a:spcPct val="0"/>
              </a:spcBef>
              <a:spcAft>
                <a:spcPct val="0"/>
              </a:spcAft>
              <a:defRPr sz="1600">
                <a:solidFill>
                  <a:schemeClr val="tx1"/>
                </a:solidFill>
                <a:latin typeface="Arial" panose="020B0604020202020204" pitchFamily="34" charset="0"/>
              </a:defRPr>
            </a:lvl7pPr>
            <a:lvl8pPr marL="3427413" indent="-227013" defTabSz="455613" eaLnBrk="0" fontAlgn="base" hangingPunct="0">
              <a:spcBef>
                <a:spcPct val="0"/>
              </a:spcBef>
              <a:spcAft>
                <a:spcPct val="0"/>
              </a:spcAft>
              <a:defRPr sz="1600">
                <a:solidFill>
                  <a:schemeClr val="tx1"/>
                </a:solidFill>
                <a:latin typeface="Arial" panose="020B0604020202020204" pitchFamily="34" charset="0"/>
              </a:defRPr>
            </a:lvl8pPr>
            <a:lvl9pPr marL="3884613" indent="-227013" defTabSz="455613" eaLnBrk="0" fontAlgn="base" hangingPunct="0">
              <a:spcBef>
                <a:spcPct val="0"/>
              </a:spcBef>
              <a:spcAft>
                <a:spcPct val="0"/>
              </a:spcAft>
              <a:defRPr sz="1600">
                <a:solidFill>
                  <a:schemeClr val="tx1"/>
                </a:solidFill>
                <a:latin typeface="Arial" panose="020B0604020202020204" pitchFamily="34" charset="0"/>
              </a:defRPr>
            </a:lvl9pPr>
          </a:lstStyle>
          <a:p>
            <a:pPr marL="0" indent="0" eaLnBrk="1" hangingPunct="1">
              <a:spcBef>
                <a:spcPct val="20000"/>
              </a:spcBef>
              <a:buClr>
                <a:srgbClr val="FBB040"/>
              </a:buClr>
            </a:pPr>
            <a:r>
              <a:rPr lang="en-GB" altLang="da-DK" sz="2000" b="1" dirty="0">
                <a:solidFill>
                  <a:schemeClr val="bg1"/>
                </a:solidFill>
                <a:latin typeface="Verdana" panose="020B0604030504040204" pitchFamily="34" charset="0"/>
                <a:ea typeface="Verdana" panose="020B0604030504040204" pitchFamily="34" charset="0"/>
                <a:cs typeface="Verdana" panose="020B0604030504040204" pitchFamily="34" charset="0"/>
              </a:rPr>
              <a:t>GOAL OF THE DAY</a:t>
            </a:r>
          </a:p>
          <a:p>
            <a:pPr lvl="1" eaLnBrk="1" hangingPunct="1">
              <a:spcBef>
                <a:spcPct val="20000"/>
              </a:spcBef>
              <a:buClr>
                <a:srgbClr val="FBB040"/>
              </a:buClr>
              <a:buFont typeface="Wingdings" panose="05000000000000000000" pitchFamily="2" charset="2"/>
              <a:buChar char="§"/>
            </a:pPr>
            <a:r>
              <a:rPr lang="en-GB" altLang="da-DK" sz="2000" b="1" dirty="0">
                <a:solidFill>
                  <a:schemeClr val="bg1"/>
                </a:solidFill>
                <a:latin typeface="Verdana" panose="020B0604030504040204" pitchFamily="34" charset="0"/>
                <a:ea typeface="Verdana" panose="020B0604030504040204" pitchFamily="34" charset="0"/>
                <a:cs typeface="Verdana" panose="020B0604030504040204" pitchFamily="34" charset="0"/>
              </a:rPr>
              <a:t>All students are organized in groups at the end of the day. </a:t>
            </a:r>
          </a:p>
          <a:p>
            <a:pPr lvl="1" eaLnBrk="1" hangingPunct="1">
              <a:spcBef>
                <a:spcPct val="20000"/>
              </a:spcBef>
              <a:buClr>
                <a:srgbClr val="FBB040"/>
              </a:buClr>
              <a:buFont typeface="Wingdings" panose="05000000000000000000" pitchFamily="2" charset="2"/>
              <a:buChar char="§"/>
            </a:pPr>
            <a:r>
              <a:rPr lang="en-GB" altLang="da-DK" sz="2000" b="1" dirty="0">
                <a:solidFill>
                  <a:schemeClr val="bg1"/>
                </a:solidFill>
                <a:latin typeface="Verdana" panose="020B0604030504040204" pitchFamily="34" charset="0"/>
                <a:ea typeface="Verdana" panose="020B0604030504040204" pitchFamily="34" charset="0"/>
                <a:cs typeface="Verdana" panose="020B0604030504040204" pitchFamily="34" charset="0"/>
              </a:rPr>
              <a:t>The groups will work together all semester, and be responsible for handing in exam-project!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fade">
                                      <p:cBhvr>
                                        <p:cTn id="7" dur="1000"/>
                                        <p:tgtEl>
                                          <p:spTgt spid="313347">
                                            <p:txEl>
                                              <p:pRg st="0" end="0"/>
                                            </p:txEl>
                                          </p:spTgt>
                                        </p:tgtEl>
                                      </p:cBhvr>
                                    </p:animEffect>
                                    <p:anim calcmode="lin" valueType="num">
                                      <p:cBhvr>
                                        <p:cTn id="8" dur="1000" fill="hold"/>
                                        <p:tgtEl>
                                          <p:spTgt spid="3133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33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3347">
                                            <p:txEl>
                                              <p:pRg st="1" end="1"/>
                                            </p:txEl>
                                          </p:spTgt>
                                        </p:tgtEl>
                                        <p:attrNameLst>
                                          <p:attrName>style.visibility</p:attrName>
                                        </p:attrNameLst>
                                      </p:cBhvr>
                                      <p:to>
                                        <p:strVal val="visible"/>
                                      </p:to>
                                    </p:set>
                                    <p:animEffect transition="in" filter="fade">
                                      <p:cBhvr>
                                        <p:cTn id="14" dur="1000"/>
                                        <p:tgtEl>
                                          <p:spTgt spid="313347">
                                            <p:txEl>
                                              <p:pRg st="1" end="1"/>
                                            </p:txEl>
                                          </p:spTgt>
                                        </p:tgtEl>
                                      </p:cBhvr>
                                    </p:animEffect>
                                    <p:anim calcmode="lin" valueType="num">
                                      <p:cBhvr>
                                        <p:cTn id="15" dur="1000" fill="hold"/>
                                        <p:tgtEl>
                                          <p:spTgt spid="3133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334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13347">
                                            <p:txEl>
                                              <p:pRg st="2" end="2"/>
                                            </p:txEl>
                                          </p:spTgt>
                                        </p:tgtEl>
                                        <p:attrNameLst>
                                          <p:attrName>style.visibility</p:attrName>
                                        </p:attrNameLst>
                                      </p:cBhvr>
                                      <p:to>
                                        <p:strVal val="visible"/>
                                      </p:to>
                                    </p:set>
                                    <p:animEffect transition="in" filter="fade">
                                      <p:cBhvr>
                                        <p:cTn id="19" dur="1000"/>
                                        <p:tgtEl>
                                          <p:spTgt spid="313347">
                                            <p:txEl>
                                              <p:pRg st="2" end="2"/>
                                            </p:txEl>
                                          </p:spTgt>
                                        </p:tgtEl>
                                      </p:cBhvr>
                                    </p:animEffect>
                                    <p:anim calcmode="lin" valueType="num">
                                      <p:cBhvr>
                                        <p:cTn id="20" dur="10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1334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13347">
                                            <p:txEl>
                                              <p:pRg st="3" end="3"/>
                                            </p:txEl>
                                          </p:spTgt>
                                        </p:tgtEl>
                                        <p:attrNameLst>
                                          <p:attrName>style.visibility</p:attrName>
                                        </p:attrNameLst>
                                      </p:cBhvr>
                                      <p:to>
                                        <p:strVal val="visible"/>
                                      </p:to>
                                    </p:set>
                                    <p:animEffect transition="in" filter="fade">
                                      <p:cBhvr>
                                        <p:cTn id="24" dur="1000"/>
                                        <p:tgtEl>
                                          <p:spTgt spid="313347">
                                            <p:txEl>
                                              <p:pRg st="3" end="3"/>
                                            </p:txEl>
                                          </p:spTgt>
                                        </p:tgtEl>
                                      </p:cBhvr>
                                    </p:animEffect>
                                    <p:anim calcmode="lin" valueType="num">
                                      <p:cBhvr>
                                        <p:cTn id="25" dur="10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1334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3347">
                                            <p:txEl>
                                              <p:pRg st="4" end="4"/>
                                            </p:txEl>
                                          </p:spTgt>
                                        </p:tgtEl>
                                        <p:attrNameLst>
                                          <p:attrName>style.visibility</p:attrName>
                                        </p:attrNameLst>
                                      </p:cBhvr>
                                      <p:to>
                                        <p:strVal val="visible"/>
                                      </p:to>
                                    </p:set>
                                    <p:animEffect transition="in" filter="fade">
                                      <p:cBhvr>
                                        <p:cTn id="29" dur="1000"/>
                                        <p:tgtEl>
                                          <p:spTgt spid="313347">
                                            <p:txEl>
                                              <p:pRg st="4" end="4"/>
                                            </p:txEl>
                                          </p:spTgt>
                                        </p:tgtEl>
                                      </p:cBhvr>
                                    </p:animEffect>
                                    <p:anim calcmode="lin" valueType="num">
                                      <p:cBhvr>
                                        <p:cTn id="30" dur="10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1334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3347">
                                            <p:txEl>
                                              <p:pRg st="5" end="5"/>
                                            </p:txEl>
                                          </p:spTgt>
                                        </p:tgtEl>
                                        <p:attrNameLst>
                                          <p:attrName>style.visibility</p:attrName>
                                        </p:attrNameLst>
                                      </p:cBhvr>
                                      <p:to>
                                        <p:strVal val="visible"/>
                                      </p:to>
                                    </p:set>
                                    <p:animEffect transition="in" filter="fade">
                                      <p:cBhvr>
                                        <p:cTn id="34" dur="1000"/>
                                        <p:tgtEl>
                                          <p:spTgt spid="313347">
                                            <p:txEl>
                                              <p:pRg st="5" end="5"/>
                                            </p:txEl>
                                          </p:spTgt>
                                        </p:tgtEl>
                                      </p:cBhvr>
                                    </p:animEffect>
                                    <p:anim calcmode="lin" valueType="num">
                                      <p:cBhvr>
                                        <p:cTn id="35" dur="1000" fill="hold"/>
                                        <p:tgtEl>
                                          <p:spTgt spid="31334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133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37188" y="3886200"/>
            <a:ext cx="6982068" cy="717493"/>
          </a:xfrm>
        </p:spPr>
        <p:txBody>
          <a:bodyPr/>
          <a:lstStyle/>
          <a:p>
            <a:r>
              <a:rPr lang="da-DK" dirty="0" err="1" smtClean="0"/>
              <a:t>Maslow</a:t>
            </a:r>
            <a:endParaRPr lang="da-DK" dirty="0"/>
          </a:p>
        </p:txBody>
      </p:sp>
      <p:sp>
        <p:nvSpPr>
          <p:cNvPr id="5" name="Text Placeholder 4"/>
          <p:cNvSpPr>
            <a:spLocks noGrp="1"/>
          </p:cNvSpPr>
          <p:nvPr>
            <p:ph type="body" sz="quarter" idx="11"/>
          </p:nvPr>
        </p:nvSpPr>
        <p:spPr>
          <a:xfrm>
            <a:off x="1037036" y="4495801"/>
            <a:ext cx="6982220" cy="2068244"/>
          </a:xfrm>
        </p:spPr>
        <p:txBody>
          <a:bodyPr>
            <a:normAutofit fontScale="70000" lnSpcReduction="20000"/>
          </a:bodyPr>
          <a:lstStyle/>
          <a:p>
            <a:pPr>
              <a:lnSpc>
                <a:spcPct val="120000"/>
              </a:lnSpc>
              <a:spcBef>
                <a:spcPts val="0"/>
              </a:spcBef>
              <a:spcAft>
                <a:spcPts val="600"/>
              </a:spcAft>
            </a:pPr>
            <a:r>
              <a:rPr lang="en-US" dirty="0"/>
              <a:t>Maslow's hierarchy of needs is a theory in psychology proposed by Abraham Maslow in his 1943 paper "A Theory of Human Motivation" in Psychological </a:t>
            </a:r>
            <a:r>
              <a:rPr lang="en-US" dirty="0" smtClean="0"/>
              <a:t>Review.</a:t>
            </a:r>
          </a:p>
          <a:p>
            <a:pPr>
              <a:lnSpc>
                <a:spcPct val="120000"/>
              </a:lnSpc>
              <a:spcBef>
                <a:spcPts val="0"/>
              </a:spcBef>
              <a:spcAft>
                <a:spcPts val="600"/>
              </a:spcAft>
            </a:pPr>
            <a:r>
              <a:rPr lang="en-US" dirty="0" smtClean="0"/>
              <a:t>Maslow </a:t>
            </a:r>
            <a:r>
              <a:rPr lang="en-US" dirty="0"/>
              <a:t>subsequently extended the idea to include his observations of humans' innate curiosity. His theories parallel many other theories of human developmental psychology, some of which focus on describing the stages of growth in humans. </a:t>
            </a:r>
            <a:endParaRPr lang="en-US" dirty="0" smtClean="0"/>
          </a:p>
          <a:p>
            <a:pPr>
              <a:lnSpc>
                <a:spcPct val="120000"/>
              </a:lnSpc>
              <a:spcBef>
                <a:spcPts val="0"/>
              </a:spcBef>
              <a:spcAft>
                <a:spcPts val="600"/>
              </a:spcAft>
            </a:pPr>
            <a:r>
              <a:rPr lang="en-US" dirty="0" smtClean="0"/>
              <a:t>Maslow </a:t>
            </a:r>
            <a:r>
              <a:rPr lang="en-US" dirty="0"/>
              <a:t>used the terms "physiological", "safety", "belongingness" and "love", "esteem", "self-actualization", and "self-transcendence" to describe the pattern that human motivations generally move through.</a:t>
            </a:r>
            <a:endParaRPr lang="da-DK" dirty="0"/>
          </a:p>
        </p:txBody>
      </p:sp>
    </p:spTree>
    <p:extLst>
      <p:ext uri="{BB962C8B-B14F-4D97-AF65-F5344CB8AC3E}">
        <p14:creationId xmlns:p14="http://schemas.microsoft.com/office/powerpoint/2010/main" val="2550628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da-DK" sz="3600" dirty="0">
                <a:latin typeface="Verdana" panose="020B0604030504040204" pitchFamily="34" charset="0"/>
                <a:cs typeface="Verdana" panose="020B0604030504040204" pitchFamily="34" charset="0"/>
              </a:rPr>
              <a:t>Maslow’s Hierarchy of Needs</a:t>
            </a:r>
            <a:endParaRPr lang="da-DK" dirty="0"/>
          </a:p>
        </p:txBody>
      </p:sp>
      <p:sp>
        <p:nvSpPr>
          <p:cNvPr id="3" name="Content Placeholder 2"/>
          <p:cNvSpPr>
            <a:spLocks noGrp="1"/>
          </p:cNvSpPr>
          <p:nvPr>
            <p:ph sz="quarter" idx="12"/>
          </p:nvPr>
        </p:nvSpPr>
        <p:spPr/>
        <p:txBody>
          <a:bodyPr/>
          <a:lstStyle/>
          <a:p>
            <a:pPr marL="1163638">
              <a:tabLst>
                <a:tab pos="1525588" algn="l"/>
              </a:tabLst>
            </a:pPr>
            <a:r>
              <a:rPr lang="en-US" altLang="da-DK" dirty="0">
                <a:latin typeface="Verdana" panose="020B0604030504040204" pitchFamily="34" charset="0"/>
                <a:cs typeface="Verdana" panose="020B0604030504040204" pitchFamily="34" charset="0"/>
              </a:rPr>
              <a:t>Self-Actualization</a:t>
            </a:r>
          </a:p>
          <a:p>
            <a:pPr marL="1163638">
              <a:tabLst>
                <a:tab pos="1525588" algn="l"/>
              </a:tabLst>
            </a:pPr>
            <a:r>
              <a:rPr lang="en-US" altLang="da-DK" dirty="0">
                <a:latin typeface="Verdana" panose="020B0604030504040204" pitchFamily="34" charset="0"/>
                <a:cs typeface="Verdana" panose="020B0604030504040204" pitchFamily="34" charset="0"/>
              </a:rPr>
              <a:t>Esteem</a:t>
            </a:r>
          </a:p>
          <a:p>
            <a:pPr marL="1163638">
              <a:tabLst>
                <a:tab pos="1525588" algn="l"/>
              </a:tabLst>
            </a:pPr>
            <a:r>
              <a:rPr lang="en-US" altLang="da-DK" dirty="0">
                <a:latin typeface="Verdana" panose="020B0604030504040204" pitchFamily="34" charset="0"/>
                <a:cs typeface="Verdana" panose="020B0604030504040204" pitchFamily="34" charset="0"/>
              </a:rPr>
              <a:t>Love</a:t>
            </a:r>
          </a:p>
          <a:p>
            <a:pPr marL="1163638">
              <a:tabLst>
                <a:tab pos="1525588" algn="l"/>
              </a:tabLst>
            </a:pPr>
            <a:r>
              <a:rPr lang="en-US" altLang="da-DK" dirty="0">
                <a:latin typeface="Verdana" panose="020B0604030504040204" pitchFamily="34" charset="0"/>
                <a:cs typeface="Verdana" panose="020B0604030504040204" pitchFamily="34" charset="0"/>
              </a:rPr>
              <a:t>Safety</a:t>
            </a:r>
          </a:p>
          <a:p>
            <a:pPr marL="1163638">
              <a:tabLst>
                <a:tab pos="1525588" algn="l"/>
              </a:tabLst>
            </a:pPr>
            <a:r>
              <a:rPr lang="en-US" altLang="da-DK" dirty="0" smtClean="0">
                <a:latin typeface="Verdana" panose="020B0604030504040204" pitchFamily="34" charset="0"/>
                <a:cs typeface="Verdana" panose="020B0604030504040204" pitchFamily="34" charset="0"/>
              </a:rPr>
              <a:t>Physiological</a:t>
            </a:r>
            <a:endParaRPr lang="en-US" altLang="da-DK" dirty="0">
              <a:latin typeface="Verdana" panose="020B0604030504040204" pitchFamily="34" charset="0"/>
              <a:cs typeface="Verdana" panose="020B0604030504040204" pitchFamily="34" charset="0"/>
            </a:endParaRPr>
          </a:p>
        </p:txBody>
      </p:sp>
      <p:sp>
        <p:nvSpPr>
          <p:cNvPr id="4" name="Tekstboks 1"/>
          <p:cNvSpPr txBox="1">
            <a:spLocks noChangeArrowheads="1"/>
          </p:cNvSpPr>
          <p:nvPr/>
        </p:nvSpPr>
        <p:spPr bwMode="auto">
          <a:xfrm>
            <a:off x="705557" y="5029200"/>
            <a:ext cx="7696200" cy="1524000"/>
          </a:xfrm>
          <a:prstGeom prst="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lIns="144000" tIns="144000" rIns="144000" bIns="144000"/>
          <a:lstStyle>
            <a:defPPr>
              <a:defRPr lang="da-DK"/>
            </a:defPPr>
            <a:lvl1pPr marL="341313" indent="-341313" defTabSz="455613" eaLnBrk="1" hangingPunct="1">
              <a:spcBef>
                <a:spcPct val="20000"/>
              </a:spcBef>
              <a:buClr>
                <a:srgbClr val="FBB040"/>
              </a:buClr>
              <a:buFont typeface="Wingdings" panose="05000000000000000000" pitchFamily="2" charset="2"/>
              <a:buChar char="§"/>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741363" lvl="1" indent="-284163" defTabSz="455613" eaLnBrk="1" hangingPunct="1">
              <a:spcBef>
                <a:spcPct val="20000"/>
              </a:spcBef>
              <a:buClr>
                <a:srgbClr val="FBB040"/>
              </a:buClr>
              <a:buFont typeface="Wingdings" panose="05000000000000000000" pitchFamily="2" charset="2"/>
              <a:buChar char="§"/>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141413" indent="-227013" defTabSz="455613"/>
            <a:lvl4pPr marL="1598613" indent="-227013" defTabSz="455613"/>
            <a:lvl5pPr marL="2055813" indent="-227013" defTabSz="455613"/>
            <a:lvl6pPr marL="2513013" indent="-227013" defTabSz="455613" eaLnBrk="0" fontAlgn="base" hangingPunct="0">
              <a:spcBef>
                <a:spcPct val="0"/>
              </a:spcBef>
              <a:spcAft>
                <a:spcPct val="0"/>
              </a:spcAft>
            </a:lvl6pPr>
            <a:lvl7pPr marL="2970213" indent="-227013" defTabSz="455613" eaLnBrk="0" fontAlgn="base" hangingPunct="0">
              <a:spcBef>
                <a:spcPct val="0"/>
              </a:spcBef>
              <a:spcAft>
                <a:spcPct val="0"/>
              </a:spcAft>
            </a:lvl7pPr>
            <a:lvl8pPr marL="3427413" indent="-227013" defTabSz="455613" eaLnBrk="0" fontAlgn="base" hangingPunct="0">
              <a:spcBef>
                <a:spcPct val="0"/>
              </a:spcBef>
              <a:spcAft>
                <a:spcPct val="0"/>
              </a:spcAft>
            </a:lvl8pPr>
            <a:lvl9pPr marL="3884613" indent="-227013" defTabSz="455613" eaLnBrk="0" fontAlgn="base" hangingPunct="0">
              <a:spcBef>
                <a:spcPct val="0"/>
              </a:spcBef>
              <a:spcAft>
                <a:spcPct val="0"/>
              </a:spcAft>
            </a:lvl9pPr>
          </a:lstStyle>
          <a:p>
            <a:pPr>
              <a:spcBef>
                <a:spcPts val="0"/>
              </a:spcBef>
              <a:spcAft>
                <a:spcPts val="600"/>
              </a:spcAft>
            </a:pPr>
            <a:r>
              <a:rPr lang="en-US" altLang="da-DK" dirty="0"/>
              <a:t>What motivates us to do what we do, </a:t>
            </a:r>
            <a:r>
              <a:rPr lang="en-US" altLang="da-DK" dirty="0" err="1"/>
              <a:t>eg</a:t>
            </a:r>
            <a:r>
              <a:rPr lang="en-US" altLang="da-DK" dirty="0"/>
              <a:t> . study, work , play soccer , go to a bar?</a:t>
            </a:r>
          </a:p>
          <a:p>
            <a:pPr>
              <a:spcBef>
                <a:spcPts val="0"/>
              </a:spcBef>
              <a:spcAft>
                <a:spcPts val="600"/>
              </a:spcAft>
            </a:pPr>
            <a:r>
              <a:rPr lang="en-US" altLang="da-DK" dirty="0"/>
              <a:t>Important knowledge when planning work, especially work in teams! </a:t>
            </a:r>
            <a:endParaRPr lang="da-DK" altLang="da-DK" dirty="0"/>
          </a:p>
        </p:txBody>
      </p:sp>
    </p:spTree>
    <p:extLst>
      <p:ext uri="{BB962C8B-B14F-4D97-AF65-F5344CB8AC3E}">
        <p14:creationId xmlns:p14="http://schemas.microsoft.com/office/powerpoint/2010/main" val="256654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Maslow’s Hierarchy of Needs</a:t>
            </a:r>
            <a:endParaRPr lang="en-US" dirty="0"/>
          </a:p>
        </p:txBody>
      </p:sp>
      <p:graphicFrame>
        <p:nvGraphicFramePr>
          <p:cNvPr id="4" name="Content Placeholder 3"/>
          <p:cNvGraphicFramePr>
            <a:graphicFrameLocks noGrp="1"/>
          </p:cNvGraphicFramePr>
          <p:nvPr>
            <p:ph sz="quarter" idx="12"/>
            <p:extLst>
              <p:ext uri="{D42A27DB-BD31-4B8C-83A1-F6EECF244321}">
                <p14:modId xmlns:p14="http://schemas.microsoft.com/office/powerpoint/2010/main" val="4279323890"/>
              </p:ext>
            </p:extLst>
          </p:nvPr>
        </p:nvGraphicFramePr>
        <p:xfrm>
          <a:off x="76201" y="1981200"/>
          <a:ext cx="5791199" cy="4146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918092" y="5486400"/>
            <a:ext cx="3214033" cy="523220"/>
          </a:xfrm>
          <a:prstGeom prst="rect">
            <a:avLst/>
          </a:prstGeom>
        </p:spPr>
        <p:txBody>
          <a:bodyPr wrap="square">
            <a:spAutoFit/>
          </a:bodyPr>
          <a:lstStyle/>
          <a:p>
            <a:r>
              <a:rPr lang="en-US" sz="1400" dirty="0" smtClean="0"/>
              <a:t>Most needs have to do with survival physically and psychologically</a:t>
            </a:r>
            <a:endParaRPr lang="en-US" sz="1400" dirty="0"/>
          </a:p>
        </p:txBody>
      </p:sp>
      <p:sp>
        <p:nvSpPr>
          <p:cNvPr id="7" name="Rectangle 6"/>
          <p:cNvSpPr/>
          <p:nvPr/>
        </p:nvSpPr>
        <p:spPr>
          <a:xfrm>
            <a:off x="5212883" y="4566062"/>
            <a:ext cx="3595033" cy="523220"/>
          </a:xfrm>
          <a:prstGeom prst="rect">
            <a:avLst/>
          </a:prstGeom>
        </p:spPr>
        <p:txBody>
          <a:bodyPr wrap="square">
            <a:spAutoFit/>
          </a:bodyPr>
          <a:lstStyle/>
          <a:p>
            <a:r>
              <a:rPr lang="en-US" sz="1400" dirty="0" smtClean="0"/>
              <a:t>On the whole an individual cannot satisfy any level unless needs below are satisfied</a:t>
            </a:r>
            <a:endParaRPr lang="en-US" sz="1400" dirty="0"/>
          </a:p>
        </p:txBody>
      </p:sp>
      <p:sp>
        <p:nvSpPr>
          <p:cNvPr id="9" name="Rectangle 8"/>
          <p:cNvSpPr/>
          <p:nvPr/>
        </p:nvSpPr>
        <p:spPr>
          <a:xfrm>
            <a:off x="3505200" y="2058342"/>
            <a:ext cx="5029200" cy="523220"/>
          </a:xfrm>
          <a:prstGeom prst="rect">
            <a:avLst/>
          </a:prstGeom>
        </p:spPr>
        <p:txBody>
          <a:bodyPr wrap="square">
            <a:spAutoFit/>
          </a:bodyPr>
          <a:lstStyle/>
          <a:p>
            <a:r>
              <a:rPr lang="en-US" sz="1400" dirty="0"/>
              <a:t>S</a:t>
            </a:r>
            <a:r>
              <a:rPr lang="en-US" sz="1400" dirty="0" smtClean="0"/>
              <a:t>elf-actualization means actualizing  one’s potential becoming all one is capable of becoming</a:t>
            </a:r>
            <a:endParaRPr lang="en-US" sz="1400" dirty="0"/>
          </a:p>
        </p:txBody>
      </p:sp>
      <p:sp>
        <p:nvSpPr>
          <p:cNvPr id="10" name="Rectangle 9"/>
          <p:cNvSpPr/>
          <p:nvPr/>
        </p:nvSpPr>
        <p:spPr>
          <a:xfrm>
            <a:off x="4648200" y="3746637"/>
            <a:ext cx="4572000" cy="523220"/>
          </a:xfrm>
          <a:prstGeom prst="rect">
            <a:avLst/>
          </a:prstGeom>
        </p:spPr>
        <p:txBody>
          <a:bodyPr>
            <a:spAutoFit/>
          </a:bodyPr>
          <a:lstStyle/>
          <a:p>
            <a:r>
              <a:rPr lang="en-US" sz="1400" dirty="0"/>
              <a:t>F</a:t>
            </a:r>
            <a:r>
              <a:rPr lang="en-US" sz="1400" dirty="0" smtClean="0"/>
              <a:t>riendship</a:t>
            </a:r>
            <a:r>
              <a:rPr lang="en-US" sz="1400" dirty="0"/>
              <a:t>, intimacy, affection and love, - from work group, family, friends, romantic relationships</a:t>
            </a:r>
            <a:r>
              <a:rPr lang="en-US" sz="1400" b="1" dirty="0" smtClean="0">
                <a:solidFill>
                  <a:srgbClr val="666666"/>
                </a:solidFill>
                <a:effectLst/>
                <a:latin typeface="Helvetica" panose="020B0604020202020204" pitchFamily="34" charset="0"/>
              </a:rPr>
              <a:t>.</a:t>
            </a:r>
            <a:endParaRPr lang="da-DK" sz="1400" b="1" dirty="0"/>
          </a:p>
        </p:txBody>
      </p:sp>
      <p:sp>
        <p:nvSpPr>
          <p:cNvPr id="11" name="Rectangle 10"/>
          <p:cNvSpPr/>
          <p:nvPr/>
        </p:nvSpPr>
        <p:spPr>
          <a:xfrm>
            <a:off x="4114800" y="2927212"/>
            <a:ext cx="4572000" cy="523220"/>
          </a:xfrm>
          <a:prstGeom prst="rect">
            <a:avLst/>
          </a:prstGeom>
        </p:spPr>
        <p:txBody>
          <a:bodyPr>
            <a:spAutoFit/>
          </a:bodyPr>
          <a:lstStyle/>
          <a:p>
            <a:r>
              <a:rPr lang="en-US" sz="1400" dirty="0" smtClean="0"/>
              <a:t>Achievement</a:t>
            </a:r>
            <a:r>
              <a:rPr lang="en-US" sz="1400" dirty="0"/>
              <a:t>, mastery, independence, status, dominance, prestige, self-respect, respect from others.</a:t>
            </a:r>
            <a:endParaRPr lang="da-DK" sz="1400" dirty="0"/>
          </a:p>
        </p:txBody>
      </p:sp>
    </p:spTree>
    <p:extLst>
      <p:ext uri="{BB962C8B-B14F-4D97-AF65-F5344CB8AC3E}">
        <p14:creationId xmlns:p14="http://schemas.microsoft.com/office/powerpoint/2010/main" val="10952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25D45E9F-0321-4C59-A866-C30BCDC24ED6}"/>
                                            </p:graphicEl>
                                          </p:spTgt>
                                        </p:tgtEl>
                                        <p:attrNameLst>
                                          <p:attrName>style.visibility</p:attrName>
                                        </p:attrNameLst>
                                      </p:cBhvr>
                                      <p:to>
                                        <p:strVal val="visible"/>
                                      </p:to>
                                    </p:set>
                                    <p:anim calcmode="lin" valueType="num">
                                      <p:cBhvr additive="base">
                                        <p:cTn id="7" dur="500" fill="hold"/>
                                        <p:tgtEl>
                                          <p:spTgt spid="4">
                                            <p:graphicEl>
                                              <a:dgm id="{25D45E9F-0321-4C59-A866-C30BCDC24E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25D45E9F-0321-4C59-A866-C30BCDC24E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97A99D97-DC07-428B-BD28-05F88A270BE2}"/>
                                            </p:graphicEl>
                                          </p:spTgt>
                                        </p:tgtEl>
                                        <p:attrNameLst>
                                          <p:attrName>style.visibility</p:attrName>
                                        </p:attrNameLst>
                                      </p:cBhvr>
                                      <p:to>
                                        <p:strVal val="visible"/>
                                      </p:to>
                                    </p:set>
                                    <p:anim calcmode="lin" valueType="num">
                                      <p:cBhvr additive="base">
                                        <p:cTn id="17" dur="500" fill="hold"/>
                                        <p:tgtEl>
                                          <p:spTgt spid="4">
                                            <p:graphicEl>
                                              <a:dgm id="{97A99D97-DC07-428B-BD28-05F88A270BE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97A99D97-DC07-428B-BD28-05F88A270BE2}"/>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C88C62B4-7ECF-49A1-91EB-2F79F08E443C}"/>
                                            </p:graphicEl>
                                          </p:spTgt>
                                        </p:tgtEl>
                                        <p:attrNameLst>
                                          <p:attrName>style.visibility</p:attrName>
                                        </p:attrNameLst>
                                      </p:cBhvr>
                                      <p:to>
                                        <p:strVal val="visible"/>
                                      </p:to>
                                    </p:set>
                                    <p:anim calcmode="lin" valueType="num">
                                      <p:cBhvr additive="base">
                                        <p:cTn id="27" dur="500" fill="hold"/>
                                        <p:tgtEl>
                                          <p:spTgt spid="4">
                                            <p:graphicEl>
                                              <a:dgm id="{C88C62B4-7ECF-49A1-91EB-2F79F08E443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C88C62B4-7ECF-49A1-91EB-2F79F08E443C}"/>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B55C71C4-0A9F-417E-957F-CE23822191BF}"/>
                                            </p:graphicEl>
                                          </p:spTgt>
                                        </p:tgtEl>
                                        <p:attrNameLst>
                                          <p:attrName>style.visibility</p:attrName>
                                        </p:attrNameLst>
                                      </p:cBhvr>
                                      <p:to>
                                        <p:strVal val="visible"/>
                                      </p:to>
                                    </p:set>
                                    <p:anim calcmode="lin" valueType="num">
                                      <p:cBhvr additive="base">
                                        <p:cTn id="37" dur="500" fill="hold"/>
                                        <p:tgtEl>
                                          <p:spTgt spid="4">
                                            <p:graphicEl>
                                              <a:dgm id="{B55C71C4-0A9F-417E-957F-CE23822191B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B55C71C4-0A9F-417E-957F-CE23822191BF}"/>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0050C97D-9F90-4061-8B5A-2EBAFE847BA0}"/>
                                            </p:graphicEl>
                                          </p:spTgt>
                                        </p:tgtEl>
                                        <p:attrNameLst>
                                          <p:attrName>style.visibility</p:attrName>
                                        </p:attrNameLst>
                                      </p:cBhvr>
                                      <p:to>
                                        <p:strVal val="visible"/>
                                      </p:to>
                                    </p:set>
                                    <p:anim calcmode="lin" valueType="num">
                                      <p:cBhvr additive="base">
                                        <p:cTn id="47" dur="500" fill="hold"/>
                                        <p:tgtEl>
                                          <p:spTgt spid="4">
                                            <p:graphicEl>
                                              <a:dgm id="{0050C97D-9F90-4061-8B5A-2EBAFE847BA0}"/>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0050C97D-9F90-4061-8B5A-2EBAFE847BA0}"/>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rev="1"/>
        </p:bldSub>
      </p:bldGraphic>
      <p:bldP spid="5" grpId="0"/>
      <p:bldP spid="7"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timvandevall.com/wp-content/uploads/2013/11/Maslows-Hierarchy-of-Nee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8757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6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da-DK" dirty="0" smtClean="0"/>
              <a:t>Groups</a:t>
            </a:r>
            <a:endParaRPr lang="da-DK" dirty="0"/>
          </a:p>
        </p:txBody>
      </p:sp>
    </p:spTree>
    <p:extLst>
      <p:ext uri="{BB962C8B-B14F-4D97-AF65-F5344CB8AC3E}">
        <p14:creationId xmlns:p14="http://schemas.microsoft.com/office/powerpoint/2010/main" val="2576260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762000" y="990600"/>
            <a:ext cx="5791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da-DK" altLang="da-DK"/>
          </a:p>
        </p:txBody>
      </p:sp>
      <p:graphicFrame>
        <p:nvGraphicFramePr>
          <p:cNvPr id="12292" name="Object 4"/>
          <p:cNvGraphicFramePr>
            <a:graphicFrameLocks/>
          </p:cNvGraphicFramePr>
          <p:nvPr>
            <p:extLst>
              <p:ext uri="{D42A27DB-BD31-4B8C-83A1-F6EECF244321}">
                <p14:modId xmlns:p14="http://schemas.microsoft.com/office/powerpoint/2010/main" val="2737778403"/>
              </p:ext>
            </p:extLst>
          </p:nvPr>
        </p:nvGraphicFramePr>
        <p:xfrm>
          <a:off x="4114800" y="2286000"/>
          <a:ext cx="5062005" cy="4611978"/>
        </p:xfrm>
        <a:graphic>
          <a:graphicData uri="http://schemas.openxmlformats.org/presentationml/2006/ole">
            <mc:AlternateContent xmlns:mc="http://schemas.openxmlformats.org/markup-compatibility/2006">
              <mc:Choice xmlns:v="urn:schemas-microsoft-com:vml" Requires="v">
                <p:oleObj spid="_x0000_s12338" name="Clip" r:id="rId4" imgW="7326999" imgH="6681019" progId="MS_ClipArt_Gallery.2">
                  <p:embed/>
                </p:oleObj>
              </mc:Choice>
              <mc:Fallback>
                <p:oleObj name="Clip" r:id="rId4" imgW="7326999" imgH="6681019"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286000"/>
                        <a:ext cx="5062005" cy="4611978"/>
                      </a:xfrm>
                      <a:prstGeom prst="rect">
                        <a:avLst/>
                      </a:prstGeom>
                      <a:noFill/>
                      <a:ln>
                        <a:noFill/>
                      </a:ln>
                      <a:effectLst/>
                    </p:spPr>
                  </p:pic>
                </p:oleObj>
              </mc:Fallback>
            </mc:AlternateContent>
          </a:graphicData>
        </a:graphic>
      </p:graphicFrame>
      <p:sp>
        <p:nvSpPr>
          <p:cNvPr id="3" name="Text Placeholder 2"/>
          <p:cNvSpPr>
            <a:spLocks noGrp="1"/>
          </p:cNvSpPr>
          <p:nvPr>
            <p:ph type="body" sz="quarter" idx="10"/>
          </p:nvPr>
        </p:nvSpPr>
        <p:spPr/>
        <p:txBody>
          <a:bodyPr/>
          <a:lstStyle/>
          <a:p>
            <a:r>
              <a:rPr lang="en-US" dirty="0" smtClean="0"/>
              <a:t>Nobody can do everything, </a:t>
            </a:r>
            <a:endParaRPr lang="en-US" dirty="0"/>
          </a:p>
        </p:txBody>
      </p:sp>
      <p:sp>
        <p:nvSpPr>
          <p:cNvPr id="4" name="Content Placeholder 3"/>
          <p:cNvSpPr>
            <a:spLocks noGrp="1"/>
          </p:cNvSpPr>
          <p:nvPr>
            <p:ph sz="quarter" idx="12"/>
          </p:nvPr>
        </p:nvSpPr>
        <p:spPr>
          <a:xfrm>
            <a:off x="510347" y="3657600"/>
            <a:ext cx="8086620" cy="2232667"/>
          </a:xfrm>
        </p:spPr>
        <p:txBody>
          <a:bodyPr/>
          <a:lstStyle/>
          <a:p>
            <a:pPr marL="0" indent="0">
              <a:spcBef>
                <a:spcPct val="50000"/>
              </a:spcBef>
              <a:buNone/>
              <a:defRPr/>
            </a:pPr>
            <a:r>
              <a:rPr lang="en-US" altLang="da-DK" sz="2800" b="1" dirty="0" smtClean="0">
                <a:latin typeface="Arial" charset="0"/>
              </a:rPr>
              <a:t>But </a:t>
            </a:r>
            <a:r>
              <a:rPr lang="en-US" altLang="da-DK" sz="2800" b="1" dirty="0">
                <a:latin typeface="Arial" charset="0"/>
              </a:rPr>
              <a:t>we can nearly all do </a:t>
            </a:r>
            <a:br>
              <a:rPr lang="en-US" altLang="da-DK" sz="2800" b="1" dirty="0">
                <a:latin typeface="Arial" charset="0"/>
              </a:rPr>
            </a:br>
            <a:r>
              <a:rPr lang="en-US" altLang="da-DK" sz="2800" b="1" dirty="0" smtClean="0">
                <a:latin typeface="Arial" charset="0"/>
              </a:rPr>
              <a:t>more </a:t>
            </a:r>
            <a:r>
              <a:rPr lang="en-US" altLang="da-DK" sz="2800" b="1" dirty="0">
                <a:latin typeface="Arial" charset="0"/>
              </a:rPr>
              <a:t>than we think we can </a:t>
            </a:r>
          </a:p>
        </p:txBody>
      </p:sp>
      <p:sp>
        <p:nvSpPr>
          <p:cNvPr id="2" name="Tekstboks 1"/>
          <p:cNvSpPr txBox="1">
            <a:spLocks noChangeArrowheads="1"/>
          </p:cNvSpPr>
          <p:nvPr/>
        </p:nvSpPr>
        <p:spPr bwMode="auto">
          <a:xfrm rot="1678144">
            <a:off x="672095" y="4543745"/>
            <a:ext cx="7302500" cy="4603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da-DK" sz="2400" b="1" dirty="0" smtClean="0">
                <a:solidFill>
                  <a:schemeClr val="bg1"/>
                </a:solidFill>
              </a:rPr>
              <a:t>Remember this for the next couple of months </a:t>
            </a:r>
            <a:r>
              <a:rPr lang="en-US" altLang="da-DK" sz="2400" b="1" dirty="0" smtClean="0">
                <a:solidFill>
                  <a:schemeClr val="bg1"/>
                </a:solidFill>
                <a:sym typeface="Wingdings" panose="05000000000000000000" pitchFamily="2" charset="2"/>
              </a:rPr>
              <a:t></a:t>
            </a:r>
            <a:endParaRPr lang="en-US" altLang="da-DK" sz="2400" b="1" dirty="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daa274434dd10efc8a2c312b3d2f1e481ff44bb"/>
</p:tagLst>
</file>

<file path=ppt/theme/theme1.xml><?xml version="1.0" encoding="utf-8"?>
<a:theme xmlns:a="http://schemas.openxmlformats.org/drawingml/2006/main" name="cph">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cph</Template>
  <TotalTime>10369</TotalTime>
  <Words>1206</Words>
  <Application>Microsoft Office PowerPoint</Application>
  <PresentationFormat>Skærmshow (4:3)</PresentationFormat>
  <Paragraphs>149</Paragraphs>
  <Slides>20</Slides>
  <Notes>3</Notes>
  <HiddenSlides>0</HiddenSlides>
  <MMClips>0</MMClips>
  <ScaleCrop>false</ScaleCrop>
  <HeadingPairs>
    <vt:vector size="8" baseType="variant">
      <vt:variant>
        <vt:lpstr>Benyttede skrifttyper</vt:lpstr>
      </vt:variant>
      <vt:variant>
        <vt:i4>9</vt:i4>
      </vt:variant>
      <vt:variant>
        <vt:lpstr>Tema</vt:lpstr>
      </vt:variant>
      <vt:variant>
        <vt:i4>1</vt:i4>
      </vt:variant>
      <vt:variant>
        <vt:lpstr>Integrerede OLE-servere</vt:lpstr>
      </vt:variant>
      <vt:variant>
        <vt:i4>1</vt:i4>
      </vt:variant>
      <vt:variant>
        <vt:lpstr>Slidetitler</vt:lpstr>
      </vt:variant>
      <vt:variant>
        <vt:i4>20</vt:i4>
      </vt:variant>
    </vt:vector>
  </HeadingPairs>
  <TitlesOfParts>
    <vt:vector size="31" baseType="lpstr">
      <vt:lpstr>Albertus Medium</vt:lpstr>
      <vt:lpstr>Arial</vt:lpstr>
      <vt:lpstr>Arial Black</vt:lpstr>
      <vt:lpstr>Arial Rounded MT Bold</vt:lpstr>
      <vt:lpstr>Calibri</vt:lpstr>
      <vt:lpstr>Helvetica</vt:lpstr>
      <vt:lpstr>Times New Roman</vt:lpstr>
      <vt:lpstr>Verdana</vt:lpstr>
      <vt:lpstr>Wingdings</vt:lpstr>
      <vt:lpstr>cph</vt:lpstr>
      <vt:lpstr>Clip</vt:lpstr>
      <vt:lpstr>PowerPoint-præsentation</vt:lpstr>
      <vt:lpstr>BUSINESS WEEK - PROGRAM</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2. semester</dc:title>
  <dc:creator>Henrik Hauge</dc:creator>
  <cp:lastModifiedBy>Tue Hellstern</cp:lastModifiedBy>
  <cp:revision>159</cp:revision>
  <cp:lastPrinted>1601-01-01T00:00:00Z</cp:lastPrinted>
  <dcterms:created xsi:type="dcterms:W3CDTF">1601-01-01T00:00:00Z</dcterms:created>
  <dcterms:modified xsi:type="dcterms:W3CDTF">2017-03-12T21:15:10Z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