
<file path=[Content_Types].xml><?xml version="1.0" encoding="utf-8"?>
<Types xmlns="http://schemas.openxmlformats.org/package/2006/content-types">
  <Default Extension="png" ContentType="image/png"/>
  <Default Extension="bin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media/image10.bin" ContentType="image/x-emf"/>
  <Override PartName="/ppt/media/image11.bin" ContentType="image/png"/>
  <Override PartName="/ppt/media/image12.bin" ContentType="image/png"/>
  <Override PartName="/ppt/media/image13.bin" ContentType="image/png"/>
  <Override PartName="/ppt/media/image14.bin" ContentType="image/png"/>
  <Override PartName="/ppt/media/image15.bin" ContentType="image/x-emf"/>
  <Override PartName="/ppt/media/image17.bin" ContentType="image/x-emf"/>
  <Override PartName="/ppt/media/image18.bin" ContentType="image/x-emf"/>
  <Override PartName="/ppt/media/image19.bin" ContentType="image/png"/>
  <Override PartName="/ppt/media/image20.bin" ContentType="image/png"/>
  <Override PartName="/ppt/media/image21.bin" ContentType="image/png"/>
  <Override PartName="/ppt/media/image22.bin" ContentType="image/png"/>
  <Override PartName="/ppt/media/image23.bin" ContentType="image/png"/>
  <Override PartName="/ppt/media/image24.bin" ContentType="image/png"/>
  <Override PartName="/ppt/media/image25.bin" ContentType="image/png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41" r:id="rId5"/>
  </p:sldMasterIdLst>
  <p:notesMasterIdLst>
    <p:notesMasterId r:id="rId20"/>
  </p:notesMasterIdLst>
  <p:handoutMasterIdLst>
    <p:handoutMasterId r:id="rId21"/>
  </p:handoutMasterIdLst>
  <p:sldIdLst>
    <p:sldId id="1585" r:id="rId6"/>
    <p:sldId id="1645" r:id="rId7"/>
    <p:sldId id="1646" r:id="rId8"/>
    <p:sldId id="1647" r:id="rId9"/>
    <p:sldId id="1649" r:id="rId10"/>
    <p:sldId id="1650" r:id="rId11"/>
    <p:sldId id="1651" r:id="rId12"/>
    <p:sldId id="1652" r:id="rId13"/>
    <p:sldId id="1654" r:id="rId14"/>
    <p:sldId id="1655" r:id="rId15"/>
    <p:sldId id="1656" r:id="rId16"/>
    <p:sldId id="1653" r:id="rId17"/>
    <p:sldId id="1644" r:id="rId18"/>
    <p:sldId id="1648" r:id="rId19"/>
  </p:sldIdLst>
  <p:sldSz cx="9144000" cy="5143500" type="screen16x9"/>
  <p:notesSz cx="6797675" cy="992822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15B39F5B-C392-8140-8B65-70D5F05C9827}">
          <p14:sldIdLst>
            <p14:sldId id="1585"/>
            <p14:sldId id="1645"/>
            <p14:sldId id="1646"/>
            <p14:sldId id="1647"/>
            <p14:sldId id="1649"/>
            <p14:sldId id="1650"/>
            <p14:sldId id="1651"/>
            <p14:sldId id="1652"/>
            <p14:sldId id="1654"/>
            <p14:sldId id="1655"/>
            <p14:sldId id="1656"/>
            <p14:sldId id="1653"/>
            <p14:sldId id="1644"/>
            <p14:sldId id="16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08" userDrawn="1">
          <p15:clr>
            <a:srgbClr val="A4A3A4"/>
          </p15:clr>
        </p15:guide>
        <p15:guide id="2" pos="1882" userDrawn="1">
          <p15:clr>
            <a:srgbClr val="A4A3A4"/>
          </p15:clr>
        </p15:guide>
        <p15:guide id="3" pos="2789" userDrawn="1">
          <p15:clr>
            <a:srgbClr val="A4A3A4"/>
          </p15:clr>
        </p15:guide>
        <p15:guide id="5" orient="horz" pos="2436" userDrawn="1">
          <p15:clr>
            <a:srgbClr val="A4A3A4"/>
          </p15:clr>
        </p15:guide>
        <p15:guide id="7" orient="horz" pos="1076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3787" userDrawn="1">
          <p15:clr>
            <a:srgbClr val="A4A3A4"/>
          </p15:clr>
        </p15:guide>
        <p15:guide id="10" pos="1519" userDrawn="1">
          <p15:clr>
            <a:srgbClr val="A4A3A4"/>
          </p15:clr>
        </p15:guide>
        <p15:guide id="11" pos="4921" userDrawn="1">
          <p15:clr>
            <a:srgbClr val="A4A3A4"/>
          </p15:clr>
        </p15:guide>
        <p15:guide id="12" orient="horz" pos="2890" userDrawn="1">
          <p15:clr>
            <a:srgbClr val="A4A3A4"/>
          </p15:clr>
        </p15:guide>
        <p15:guide id="13" pos="2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-Dorte Klein" initials="ADK" lastIdx="5" clrIdx="0">
    <p:extLst/>
  </p:cmAuthor>
  <p:cmAuthor id="2" name="Klaus Petersen" initials="kl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8EC"/>
    <a:srgbClr val="CBCBCB"/>
    <a:srgbClr val="9BBB59"/>
    <a:srgbClr val="797979"/>
    <a:srgbClr val="790000"/>
    <a:srgbClr val="EA1082"/>
    <a:srgbClr val="E94C1D"/>
    <a:srgbClr val="26446A"/>
    <a:srgbClr val="6683B1"/>
    <a:srgbClr val="D4E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Mørkt layou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Mørkt layou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llemlayou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870" y="120"/>
      </p:cViewPr>
      <p:guideLst>
        <p:guide orient="horz" pos="3208"/>
        <p:guide pos="1882"/>
        <p:guide pos="2789"/>
        <p:guide orient="horz" pos="2436"/>
        <p:guide orient="horz" pos="1076"/>
        <p:guide pos="249"/>
        <p:guide pos="3787"/>
        <p:guide pos="1519"/>
        <p:guide pos="4921"/>
        <p:guide orient="horz" pos="2890"/>
        <p:guide pos="2488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774-8BD6-4A2E-9CC5-7D9BC344B78B}" type="datetimeFigureOut">
              <a:rPr lang="da-DK" smtClean="0"/>
              <a:t>13-03-2017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E4E2-9129-4477-8961-6F60CDE889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4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E360EC25-A285-244F-81E1-59BB3CEC0997}" type="datetime1">
              <a:rPr lang="da-DK"/>
              <a:pPr>
                <a:defRPr/>
              </a:pPr>
              <a:t>13-03-2017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5BB65DEF-1336-0744-BBC8-E9118F5B914E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236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in"/><Relationship Id="rId2" Type="http://schemas.openxmlformats.org/officeDocument/2006/relationships/image" Target="../media/image14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4.bin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bin"/><Relationship Id="rId3" Type="http://schemas.openxmlformats.org/officeDocument/2006/relationships/image" Target="../media/image20.bin"/><Relationship Id="rId7" Type="http://schemas.openxmlformats.org/officeDocument/2006/relationships/image" Target="../media/image24.bin"/><Relationship Id="rId2" Type="http://schemas.openxmlformats.org/officeDocument/2006/relationships/image" Target="../media/image19.bin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bin"/><Relationship Id="rId5" Type="http://schemas.openxmlformats.org/officeDocument/2006/relationships/image" Target="../media/image22.bin"/><Relationship Id="rId4" Type="http://schemas.openxmlformats.org/officeDocument/2006/relationships/image" Target="../media/image21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0355" y="2139702"/>
            <a:ext cx="4267432" cy="441073"/>
          </a:xfrm>
        </p:spPr>
        <p:txBody>
          <a:bodyPr anchor="t"/>
          <a:lstStyle>
            <a:lvl1pPr marL="0" indent="0" algn="r">
              <a:buNone/>
              <a:defRPr sz="2200" b="0">
                <a:solidFill>
                  <a:srgbClr val="E4E8E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noProof="0" dirty="0"/>
              <a:t>Search as a business driver</a:t>
            </a:r>
          </a:p>
        </p:txBody>
      </p:sp>
      <p:sp>
        <p:nvSpPr>
          <p:cNvPr id="23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ladsholder til tekst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97787" y="2609990"/>
            <a:ext cx="6480000" cy="359519"/>
          </a:xfrm>
        </p:spPr>
        <p:txBody>
          <a:bodyPr tIns="0"/>
          <a:lstStyle>
            <a:lvl1pPr algn="r">
              <a:defRPr sz="1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a-DK" noProof="0" dirty="0"/>
              <a:t>Sitecore Search Solution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9" hasCustomPrompt="1"/>
          </p:nvPr>
        </p:nvSpPr>
        <p:spPr>
          <a:xfrm>
            <a:off x="7215155" y="3544351"/>
            <a:ext cx="1462632" cy="216023"/>
          </a:xfrm>
        </p:spPr>
        <p:txBody>
          <a:bodyPr tIns="0" anchor="ctr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lang="da-DK" sz="900" kern="1200" baseline="0" noProof="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a-DK" noProof="0" dirty="0" err="1"/>
              <a:t>Month</a:t>
            </a:r>
            <a:r>
              <a:rPr lang="da-DK" noProof="0" dirty="0"/>
              <a:t> xx</a:t>
            </a:r>
            <a:r>
              <a:rPr lang="da-DK" sz="9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da-DK" noProof="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527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for at redigere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3034680" cy="3456000"/>
          </a:xfrm>
        </p:spPr>
        <p:txBody>
          <a:bodyPr/>
          <a:lstStyle>
            <a:lvl1pPr marL="266700" indent="-266700">
              <a:buClr>
                <a:schemeClr val="tx2"/>
              </a:buClr>
              <a:buFont typeface="Wingdings" pitchFamily="2" charset="2"/>
              <a:buChar char="§"/>
              <a:defRPr lang="en-US" sz="18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628650" indent="-171450">
              <a:buClr>
                <a:schemeClr val="tx2"/>
              </a:buClr>
              <a:buSzPct val="100000"/>
              <a:buFont typeface="Dotum" pitchFamily="34" charset="-127"/>
              <a:buChar char="-"/>
              <a:defRPr sz="1500" baseline="0"/>
            </a:lvl2pPr>
            <a:lvl3pPr marL="896938" indent="-177800">
              <a:buClr>
                <a:schemeClr val="tx2"/>
              </a:buClr>
              <a:buSzPct val="70000"/>
              <a:buFont typeface="Wingdings" pitchFamily="2" charset="2"/>
              <a:buChar char="§"/>
              <a:defRPr sz="1200" baseline="0"/>
            </a:lvl3pPr>
            <a:lvl4pPr marL="1600200" indent="-228600">
              <a:buClr>
                <a:schemeClr val="tx2"/>
              </a:buClr>
              <a:buFont typeface="Dotum" pitchFamily="34" charset="-127"/>
              <a:buChar char="-"/>
              <a:defRPr sz="1200"/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 sz="12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billede 6"/>
          <p:cNvSpPr>
            <a:spLocks noGrp="1"/>
          </p:cNvSpPr>
          <p:nvPr>
            <p:ph type="pic" sz="quarter" idx="14"/>
          </p:nvPr>
        </p:nvSpPr>
        <p:spPr>
          <a:xfrm>
            <a:off x="3690937" y="1203325"/>
            <a:ext cx="4995863" cy="3456000"/>
          </a:xfrm>
        </p:spPr>
        <p:txBody>
          <a:bodyPr/>
          <a:lstStyle/>
          <a:p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84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dumps /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Brug hjælpelinjer ved screen dumps</a:t>
            </a:r>
          </a:p>
        </p:txBody>
      </p:sp>
      <p:cxnSp>
        <p:nvCxnSpPr>
          <p:cNvPr id="7" name="Lige forbindelse 6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3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54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7351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 for i dag / Konta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/>
          <p:cNvSpPr/>
          <p:nvPr userDrawn="1"/>
        </p:nvSpPr>
        <p:spPr>
          <a:xfrm>
            <a:off x="0" y="1110601"/>
            <a:ext cx="9146417" cy="3261349"/>
          </a:xfrm>
          <a:prstGeom prst="rect">
            <a:avLst/>
          </a:prstGeom>
          <a:solidFill>
            <a:srgbClr val="E4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9106" y="2224369"/>
            <a:ext cx="7953375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3600" noProof="0" dirty="0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For </a:t>
            </a:r>
            <a:r>
              <a:rPr lang="da-DK" sz="3600" noProof="0" dirty="0" err="1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further</a:t>
            </a:r>
            <a:r>
              <a:rPr lang="da-DK" sz="3600" noProof="0" dirty="0">
                <a:solidFill>
                  <a:schemeClr val="tx2"/>
                </a:solidFill>
                <a:latin typeface="Dotum" pitchFamily="34" charset="-127"/>
                <a:ea typeface="Dotum" pitchFamily="34" charset="-127"/>
              </a:rPr>
              <a:t> information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99581" y="3706454"/>
            <a:ext cx="6552723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Sølvgade 10, 1, 1307 Copenhagen K, Denmark / +45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70 20 65 38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/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info@alpha-solutions.dk / www.alpha-solutions.dk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581" y="2782899"/>
            <a:ext cx="1368152" cy="287338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19" name="Pladsholder til tekst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57856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2" hasCustomPrompt="1"/>
          </p:nvPr>
        </p:nvSpPr>
        <p:spPr>
          <a:xfrm>
            <a:off x="3715979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</a:t>
            </a:r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3" hasCustomPrompt="1"/>
          </p:nvPr>
        </p:nvSpPr>
        <p:spPr>
          <a:xfrm>
            <a:off x="5174102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4" hasCustomPrompt="1"/>
          </p:nvPr>
        </p:nvSpPr>
        <p:spPr>
          <a:xfrm>
            <a:off x="6632224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5" hasCustomPrompt="1"/>
          </p:nvPr>
        </p:nvSpPr>
        <p:spPr>
          <a:xfrm>
            <a:off x="799581" y="3004131"/>
            <a:ext cx="1539652" cy="287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2257856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17" hasCustomPrompt="1"/>
          </p:nvPr>
        </p:nvSpPr>
        <p:spPr>
          <a:xfrm>
            <a:off x="3715979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5pPr marL="1828800" indent="0">
              <a:buNone/>
              <a:defRPr lang="da-DK" dirty="0"/>
            </a:lvl5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5" name="Pladsholder til tekst 34"/>
          <p:cNvSpPr>
            <a:spLocks noGrp="1"/>
          </p:cNvSpPr>
          <p:nvPr>
            <p:ph type="body" sz="quarter" idx="18" hasCustomPrompt="1"/>
          </p:nvPr>
        </p:nvSpPr>
        <p:spPr>
          <a:xfrm>
            <a:off x="5174102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7" name="Pladsholder til tekst 36"/>
          <p:cNvSpPr>
            <a:spLocks noGrp="1"/>
          </p:cNvSpPr>
          <p:nvPr>
            <p:ph type="body" sz="quarter" idx="19" hasCustomPrompt="1"/>
          </p:nvPr>
        </p:nvSpPr>
        <p:spPr>
          <a:xfrm>
            <a:off x="6632224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41" name="Pladsholder til tekst 40"/>
          <p:cNvSpPr>
            <a:spLocks noGrp="1"/>
          </p:cNvSpPr>
          <p:nvPr>
            <p:ph type="body" sz="quarter" idx="20" hasCustomPrompt="1"/>
          </p:nvPr>
        </p:nvSpPr>
        <p:spPr>
          <a:xfrm>
            <a:off x="799581" y="3226664"/>
            <a:ext cx="1188000" cy="288000"/>
          </a:xfrm>
        </p:spPr>
        <p:txBody>
          <a:bodyPr/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defRPr lang="da-DK" sz="1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lvl="0"/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3" name="Pladsholder til tekst 42"/>
          <p:cNvSpPr>
            <a:spLocks noGrp="1"/>
          </p:cNvSpPr>
          <p:nvPr>
            <p:ph type="body" sz="quarter" idx="21" hasCustomPrompt="1"/>
          </p:nvPr>
        </p:nvSpPr>
        <p:spPr>
          <a:xfrm>
            <a:off x="2257856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5" name="Pladsholder til tekst 44"/>
          <p:cNvSpPr>
            <a:spLocks noGrp="1"/>
          </p:cNvSpPr>
          <p:nvPr>
            <p:ph type="body" sz="quarter" idx="22" hasCustomPrompt="1"/>
          </p:nvPr>
        </p:nvSpPr>
        <p:spPr>
          <a:xfrm>
            <a:off x="3715979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7" name="Pladsholder til tekst 46"/>
          <p:cNvSpPr>
            <a:spLocks noGrp="1"/>
          </p:cNvSpPr>
          <p:nvPr>
            <p:ph type="body" sz="quarter" idx="23" hasCustomPrompt="1"/>
          </p:nvPr>
        </p:nvSpPr>
        <p:spPr>
          <a:xfrm>
            <a:off x="5174102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9" name="Pladsholder til tekst 48"/>
          <p:cNvSpPr>
            <a:spLocks noGrp="1"/>
          </p:cNvSpPr>
          <p:nvPr>
            <p:ph type="body" sz="quarter" idx="24" hasCustomPrompt="1"/>
          </p:nvPr>
        </p:nvSpPr>
        <p:spPr>
          <a:xfrm>
            <a:off x="6632224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21" name="Pladsholder til sidefod 4"/>
          <p:cNvSpPr>
            <a:spLocks noGrp="1"/>
          </p:cNvSpPr>
          <p:nvPr>
            <p:ph type="ftr" sz="quarter" idx="25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da-DK" sz="900" kern="12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r>
              <a:rPr lang="da-DK" dirty="0"/>
              <a:t>www.alpha-solutions.dk</a:t>
            </a:r>
          </a:p>
        </p:txBody>
      </p:sp>
      <p:pic>
        <p:nvPicPr>
          <p:cNvPr id="22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5713"/>
            <a:ext cx="1099080" cy="6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8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k for i dag / Konta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/>
          <p:cNvSpPr/>
          <p:nvPr userDrawn="1"/>
        </p:nvSpPr>
        <p:spPr>
          <a:xfrm>
            <a:off x="0" y="1110601"/>
            <a:ext cx="9146417" cy="3261349"/>
          </a:xfrm>
          <a:prstGeom prst="rect">
            <a:avLst/>
          </a:prstGeom>
          <a:solidFill>
            <a:srgbClr val="E4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9106" y="2224369"/>
            <a:ext cx="7953375" cy="35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3600" noProof="0" dirty="0">
                <a:solidFill>
                  <a:schemeClr val="tx2"/>
                </a:solidFill>
                <a:latin typeface="+mj-lt"/>
                <a:ea typeface="Dotum" pitchFamily="34" charset="-127"/>
              </a:rPr>
              <a:t>For mere information...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99581" y="3706454"/>
            <a:ext cx="6552723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500"/>
              </a:lnSpc>
              <a:spcBef>
                <a:spcPct val="50000"/>
              </a:spcBef>
              <a:defRPr/>
            </a:pP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Gothersgade 14, 4., 1123 Copenhagen K, Denmark / +45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70 20 65 38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/</a:t>
            </a:r>
            <a:r>
              <a:rPr lang="da-DK" sz="900" baseline="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 </a:t>
            </a:r>
            <a:r>
              <a:rPr lang="da-DK" sz="900" dirty="0">
                <a:solidFill>
                  <a:prstClr val="black">
                    <a:lumMod val="50000"/>
                    <a:lumOff val="50000"/>
                  </a:prstClr>
                </a:solidFill>
                <a:ea typeface="Arial" pitchFamily="-65" charset="0"/>
                <a:cs typeface="Arial" pitchFamily="-65" charset="0"/>
              </a:rPr>
              <a:t>info@alpha-solutions.dk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581" y="2782899"/>
            <a:ext cx="1368152" cy="287338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19" name="Pladsholder til tekst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57856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2" hasCustomPrompt="1"/>
          </p:nvPr>
        </p:nvSpPr>
        <p:spPr>
          <a:xfrm>
            <a:off x="3715979" y="2782568"/>
            <a:ext cx="1368000" cy="2880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</a:t>
            </a:r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3" hasCustomPrompt="1"/>
          </p:nvPr>
        </p:nvSpPr>
        <p:spPr>
          <a:xfrm>
            <a:off x="5174102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4" hasCustomPrompt="1"/>
          </p:nvPr>
        </p:nvSpPr>
        <p:spPr>
          <a:xfrm>
            <a:off x="6632224" y="2782568"/>
            <a:ext cx="1368000" cy="288000"/>
          </a:xfrm>
        </p:spPr>
        <p:txBody>
          <a:bodyPr/>
          <a:lstStyle>
            <a:lvl1pPr>
              <a:defRPr sz="1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Indsæt navn</a:t>
            </a:r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5" hasCustomPrompt="1"/>
          </p:nvPr>
        </p:nvSpPr>
        <p:spPr>
          <a:xfrm>
            <a:off x="799581" y="3004131"/>
            <a:ext cx="1539652" cy="287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16" hasCustomPrompt="1"/>
          </p:nvPr>
        </p:nvSpPr>
        <p:spPr>
          <a:xfrm>
            <a:off x="2257856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17" hasCustomPrompt="1"/>
          </p:nvPr>
        </p:nvSpPr>
        <p:spPr>
          <a:xfrm>
            <a:off x="3715979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5pPr marL="1828800" indent="0">
              <a:buNone/>
              <a:defRPr lang="da-DK" dirty="0"/>
            </a:lvl5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5" name="Pladsholder til tekst 34"/>
          <p:cNvSpPr>
            <a:spLocks noGrp="1"/>
          </p:cNvSpPr>
          <p:nvPr>
            <p:ph type="body" sz="quarter" idx="18" hasCustomPrompt="1"/>
          </p:nvPr>
        </p:nvSpPr>
        <p:spPr>
          <a:xfrm>
            <a:off x="5174102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37" name="Pladsholder til tekst 36"/>
          <p:cNvSpPr>
            <a:spLocks noGrp="1"/>
          </p:cNvSpPr>
          <p:nvPr>
            <p:ph type="body" sz="quarter" idx="19" hasCustomPrompt="1"/>
          </p:nvPr>
        </p:nvSpPr>
        <p:spPr>
          <a:xfrm>
            <a:off x="6632224" y="3004131"/>
            <a:ext cx="15408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b="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a-DK" dirty="0"/>
              <a:t>xxx@alpha-solutions.dk</a:t>
            </a:r>
          </a:p>
        </p:txBody>
      </p:sp>
      <p:sp>
        <p:nvSpPr>
          <p:cNvPr id="41" name="Pladsholder til tekst 40"/>
          <p:cNvSpPr>
            <a:spLocks noGrp="1"/>
          </p:cNvSpPr>
          <p:nvPr>
            <p:ph type="body" sz="quarter" idx="20" hasCustomPrompt="1"/>
          </p:nvPr>
        </p:nvSpPr>
        <p:spPr>
          <a:xfrm>
            <a:off x="799581" y="3226664"/>
            <a:ext cx="1188000" cy="288000"/>
          </a:xfrm>
        </p:spPr>
        <p:txBody>
          <a:bodyPr/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defRPr lang="da-DK" sz="1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lvl="0"/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3" name="Pladsholder til tekst 42"/>
          <p:cNvSpPr>
            <a:spLocks noGrp="1"/>
          </p:cNvSpPr>
          <p:nvPr>
            <p:ph type="body" sz="quarter" idx="21" hasCustomPrompt="1"/>
          </p:nvPr>
        </p:nvSpPr>
        <p:spPr>
          <a:xfrm>
            <a:off x="2257856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5" name="Pladsholder til tekst 44"/>
          <p:cNvSpPr>
            <a:spLocks noGrp="1"/>
          </p:cNvSpPr>
          <p:nvPr>
            <p:ph type="body" sz="quarter" idx="22" hasCustomPrompt="1"/>
          </p:nvPr>
        </p:nvSpPr>
        <p:spPr>
          <a:xfrm>
            <a:off x="3715979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7" name="Pladsholder til tekst 46"/>
          <p:cNvSpPr>
            <a:spLocks noGrp="1"/>
          </p:cNvSpPr>
          <p:nvPr>
            <p:ph type="body" sz="quarter" idx="23" hasCustomPrompt="1"/>
          </p:nvPr>
        </p:nvSpPr>
        <p:spPr>
          <a:xfrm>
            <a:off x="5174102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sp>
        <p:nvSpPr>
          <p:cNvPr id="49" name="Pladsholder til tekst 48"/>
          <p:cNvSpPr>
            <a:spLocks noGrp="1"/>
          </p:cNvSpPr>
          <p:nvPr>
            <p:ph type="body" sz="quarter" idx="24" hasCustomPrompt="1"/>
          </p:nvPr>
        </p:nvSpPr>
        <p:spPr>
          <a:xfrm>
            <a:off x="6632224" y="3226664"/>
            <a:ext cx="1188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a-DK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 marL="342900" lvl="0" indent="-342900">
              <a:spcBef>
                <a:spcPct val="50000"/>
              </a:spcBef>
            </a:pPr>
            <a:r>
              <a:rPr lang="da-DK" dirty="0"/>
              <a:t>+45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r>
              <a:rPr lang="da-DK" dirty="0"/>
              <a:t> </a:t>
            </a:r>
            <a:r>
              <a:rPr lang="da-DK" dirty="0" err="1"/>
              <a:t>xx</a:t>
            </a:r>
            <a:endParaRPr lang="da-DK" dirty="0"/>
          </a:p>
        </p:txBody>
      </p:sp>
      <p:pic>
        <p:nvPicPr>
          <p:cNvPr id="21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5713"/>
            <a:ext cx="1099080" cy="6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ladsholder til sidefod 4"/>
          <p:cNvSpPr>
            <a:spLocks noGrp="1"/>
          </p:cNvSpPr>
          <p:nvPr>
            <p:ph type="ftr" sz="quarter" idx="25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da-DK" sz="900" kern="12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r>
              <a:rPr lang="da-DK" dirty="0"/>
              <a:t>www.alpha-solutions.dk</a:t>
            </a:r>
          </a:p>
        </p:txBody>
      </p:sp>
    </p:spTree>
    <p:extLst>
      <p:ext uri="{BB962C8B-B14F-4D97-AF65-F5344CB8AC3E}">
        <p14:creationId xmlns:p14="http://schemas.microsoft.com/office/powerpoint/2010/main" val="395678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Farver der skal anvendes + logo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82" y="2355726"/>
            <a:ext cx="2765605" cy="201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899592" y="1806234"/>
            <a:ext cx="648072" cy="432048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827584" y="1590790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800" dirty="0"/>
              <a:t>37, 64, 97</a:t>
            </a:r>
          </a:p>
        </p:txBody>
      </p:sp>
      <p:sp>
        <p:nvSpPr>
          <p:cNvPr id="25" name="Rektangel 24"/>
          <p:cNvSpPr/>
          <p:nvPr/>
        </p:nvSpPr>
        <p:spPr>
          <a:xfrm>
            <a:off x="1657443" y="1806234"/>
            <a:ext cx="648072" cy="432048"/>
          </a:xfrm>
          <a:prstGeom prst="rect">
            <a:avLst/>
          </a:prstGeom>
          <a:solidFill>
            <a:srgbClr val="006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47" name="Tekstboks 46"/>
          <p:cNvSpPr txBox="1"/>
          <p:nvPr/>
        </p:nvSpPr>
        <p:spPr>
          <a:xfrm>
            <a:off x="1604649" y="1590790"/>
            <a:ext cx="735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/>
              <a:t>0, 99, 165</a:t>
            </a:r>
          </a:p>
        </p:txBody>
      </p:sp>
      <p:sp>
        <p:nvSpPr>
          <p:cNvPr id="48" name="Tekstboks 47"/>
          <p:cNvSpPr txBox="1"/>
          <p:nvPr/>
        </p:nvSpPr>
        <p:spPr>
          <a:xfrm>
            <a:off x="2352636" y="1590790"/>
            <a:ext cx="792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90, 148, 197</a:t>
            </a:r>
          </a:p>
        </p:txBody>
      </p:sp>
      <p:sp>
        <p:nvSpPr>
          <p:cNvPr id="21" name="Rektangel 20"/>
          <p:cNvSpPr/>
          <p:nvPr/>
        </p:nvSpPr>
        <p:spPr>
          <a:xfrm>
            <a:off x="2415294" y="1806234"/>
            <a:ext cx="648072" cy="432048"/>
          </a:xfrm>
          <a:prstGeom prst="rect">
            <a:avLst/>
          </a:prstGeom>
          <a:solidFill>
            <a:srgbClr val="5A9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3173145" y="1806234"/>
            <a:ext cx="648072" cy="432048"/>
          </a:xfrm>
          <a:prstGeom prst="rect">
            <a:avLst/>
          </a:prstGeom>
          <a:solidFill>
            <a:srgbClr val="94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49" name="Tekstboks 48"/>
          <p:cNvSpPr txBox="1"/>
          <p:nvPr/>
        </p:nvSpPr>
        <p:spPr>
          <a:xfrm>
            <a:off x="2979572" y="159079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148, 181, 214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688847" y="1806234"/>
            <a:ext cx="648072" cy="43204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Tekstboks 49"/>
          <p:cNvSpPr txBox="1"/>
          <p:nvPr/>
        </p:nvSpPr>
        <p:spPr>
          <a:xfrm>
            <a:off x="4626288" y="1590790"/>
            <a:ext cx="772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155, 187, 89</a:t>
            </a:r>
          </a:p>
        </p:txBody>
      </p:sp>
      <p:sp>
        <p:nvSpPr>
          <p:cNvPr id="27" name="Rektangel 26"/>
          <p:cNvSpPr/>
          <p:nvPr/>
        </p:nvSpPr>
        <p:spPr>
          <a:xfrm>
            <a:off x="3930996" y="1806234"/>
            <a:ext cx="648072" cy="43204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a-DK"/>
          </a:p>
        </p:txBody>
      </p:sp>
      <p:sp>
        <p:nvSpPr>
          <p:cNvPr id="51" name="Tekstboks 50"/>
          <p:cNvSpPr txBox="1"/>
          <p:nvPr/>
        </p:nvSpPr>
        <p:spPr>
          <a:xfrm>
            <a:off x="3843005" y="1590790"/>
            <a:ext cx="818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220, 230, 242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5446698" y="1806234"/>
            <a:ext cx="648072" cy="432048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Tekstboks 51"/>
          <p:cNvSpPr txBox="1"/>
          <p:nvPr/>
        </p:nvSpPr>
        <p:spPr>
          <a:xfrm>
            <a:off x="5410694" y="159079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149, 55, 53</a:t>
            </a:r>
          </a:p>
        </p:txBody>
      </p:sp>
    </p:spTree>
    <p:extLst>
      <p:ext uri="{BB962C8B-B14F-4D97-AF65-F5344CB8AC3E}">
        <p14:creationId xmlns:p14="http://schemas.microsoft.com/office/powerpoint/2010/main" val="278614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114087"/>
            <a:ext cx="2057400" cy="54396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21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090" y="683533"/>
            <a:ext cx="7176293" cy="1724318"/>
          </a:xfrm>
        </p:spPr>
        <p:txBody>
          <a:bodyPr anchor="t" anchorCtr="0">
            <a:sp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3292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461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-195151"/>
            <a:ext cx="4210205" cy="6119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8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67266"/>
            <a:ext cx="2057400" cy="7421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1"/>
            <a:ext cx="7176293" cy="1724318"/>
          </a:xfrm>
        </p:spPr>
        <p:txBody>
          <a:bodyPr anchor="t" anchorCtr="0">
            <a:sp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-175700"/>
            <a:ext cx="4210205" cy="83495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70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0"/>
            <a:ext cx="7176293" cy="2298070"/>
          </a:xfrm>
        </p:spPr>
        <p:txBody>
          <a:bodyPr anchor="t" anchorCtr="0">
            <a:no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/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70189"/>
            <a:ext cx="4210205" cy="71291"/>
          </a:xfrm>
        </p:spPr>
        <p:txBody>
          <a:bodyPr/>
          <a:lstStyle>
            <a:lvl1pPr>
              <a:defRPr sz="100"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78114"/>
            <a:ext cx="2057400" cy="63366"/>
          </a:xfrm>
        </p:spPr>
        <p:txBody>
          <a:bodyPr/>
          <a:lstStyle>
            <a:lvl1pPr>
              <a:defRPr sz="100">
                <a:solidFill>
                  <a:schemeClr val="accent6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1" y="4571100"/>
            <a:ext cx="1591579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0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001" y="683100"/>
            <a:ext cx="7176293" cy="1954318"/>
          </a:xfrm>
        </p:spPr>
        <p:txBody>
          <a:bodyPr anchor="t" anchorCtr="0">
            <a:noAutofit/>
          </a:bodyPr>
          <a:lstStyle>
            <a:lvl1pPr marL="918000" indent="-918000" algn="l">
              <a:buClr>
                <a:schemeClr val="accent2"/>
              </a:buClr>
              <a:buSzPct val="105000"/>
              <a:buFont typeface="Wingdings" panose="05000000000000000000" pitchFamily="2" charset="2"/>
              <a:buChar char="è"/>
              <a:defRPr sz="4500" b="0" spc="-75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709" y="4422600"/>
            <a:ext cx="6135522" cy="408759"/>
          </a:xfrm>
        </p:spPr>
        <p:txBody>
          <a:bodyPr anchor="b" anchorCtr="0"/>
          <a:lstStyle>
            <a:lvl1pPr marL="0" indent="0" algn="l">
              <a:buNone/>
              <a:defRPr sz="1013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insert name, department or other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515709" y="4822200"/>
            <a:ext cx="6135522" cy="273844"/>
          </a:xfrm>
        </p:spPr>
        <p:txBody>
          <a:bodyPr anchor="t" anchorCtr="0"/>
          <a:lstStyle>
            <a:lvl1pPr>
              <a:defRPr sz="1013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61795" y="79549"/>
            <a:ext cx="4210205" cy="7129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6767390" y="87474"/>
            <a:ext cx="2057400" cy="63366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pic>
        <p:nvPicPr>
          <p:cNvPr id="12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4571100"/>
            <a:ext cx="1593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891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746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Logo white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00" y="4571100"/>
            <a:ext cx="1593000" cy="37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78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8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hite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1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12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hite overlay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3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Date Placeholder 8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6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2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1" y="1485000"/>
            <a:ext cx="385412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787671" y="1484999"/>
            <a:ext cx="3855600" cy="2765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5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351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2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1" y="1485000"/>
            <a:ext cx="385412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4787671" y="1484999"/>
            <a:ext cx="3855600" cy="2765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5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21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5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3898613" cy="1047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5000"/>
            <a:ext cx="384419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87100" y="635448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787100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876104" y="635447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876104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8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51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 5 white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Master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3898613" cy="1047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5000"/>
            <a:ext cx="3844199" cy="2765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87100" y="635448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787100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876104" y="635447"/>
            <a:ext cx="1755000" cy="1585264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GB" dirty="0"/>
              <a:t>Insert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876104" y="2665631"/>
            <a:ext cx="1755000" cy="1584900"/>
          </a:xfrm>
        </p:spPr>
        <p:txBody>
          <a:bodyPr/>
          <a:lstStyle>
            <a:lvl1pPr marL="216000" indent="-216000">
              <a:defRPr sz="1125"/>
            </a:lvl1pPr>
            <a:lvl2pPr marL="216000" indent="0">
              <a:defRPr sz="1125"/>
            </a:lvl2pPr>
            <a:lvl3pPr marL="432000" indent="-216000">
              <a:defRPr sz="1125"/>
            </a:lvl3pPr>
            <a:lvl4pPr marL="648000" indent="-216000">
              <a:defRPr sz="1125"/>
            </a:lvl4pPr>
            <a:lvl5pPr marL="864000" indent="-216000">
              <a:defRPr sz="11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8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20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/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5841141" y="0"/>
            <a:ext cx="3303759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41140" y="0"/>
            <a:ext cx="330286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5068912" cy="33153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5086745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77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wss.alpha-solutions.dk/intranet/AlphaSolutions%20material/Logos/logo-transparent-black%20tex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64" y="296801"/>
            <a:ext cx="1368152" cy="78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sidefod 4"/>
          <p:cNvSpPr>
            <a:spLocks noGrp="1"/>
          </p:cNvSpPr>
          <p:nvPr>
            <p:ph type="ftr" sz="quarter" idx="13"/>
          </p:nvPr>
        </p:nvSpPr>
        <p:spPr>
          <a:xfrm>
            <a:off x="3124200" y="4515966"/>
            <a:ext cx="2895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9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/>
              <a:t>www.alpha-solutions.dk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0257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/Pict. Master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5841141" y="0"/>
            <a:ext cx="3303759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41140" y="0"/>
            <a:ext cx="330286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5068912" cy="33153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5086745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2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39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/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Background"/>
          <p:cNvSpPr/>
          <p:nvPr userDrawn="1"/>
        </p:nvSpPr>
        <p:spPr>
          <a:xfrm>
            <a:off x="4582072" y="0"/>
            <a:ext cx="4562828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1" y="0"/>
            <a:ext cx="4571999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Logo Placeholder 7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00" y="1484999"/>
            <a:ext cx="3844199" cy="3315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4367" y="164700"/>
            <a:ext cx="3862032" cy="1047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6"/>
          </p:nvPr>
        </p:nvSpPr>
        <p:spPr>
          <a:xfrm>
            <a:off x="275253" y="1"/>
            <a:ext cx="4296747" cy="164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overlay pict.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lIns="6192000" tIns="1008000"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0014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98466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85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overlay pict.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 lIns="6192000" tIns="1008000"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98466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651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3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Date Placeholder 17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rgbClr val="212C53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</p:spPr>
        <p:txBody>
          <a:bodyPr tIns="100800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81200" tIns="640800" rIns="2988000" bIns="532800" anchor="b">
            <a:spAutoFit/>
          </a:bodyPr>
          <a:lstStyle>
            <a:lvl1pPr marL="553500" indent="-553500">
              <a:buClr>
                <a:schemeClr val="bg2"/>
              </a:buClr>
              <a:buSzPct val="100000"/>
              <a:buFontTx/>
              <a:buBlip>
                <a:blip r:embed="rId3"/>
              </a:buBlip>
              <a:defRPr sz="45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3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20000" tIns="640800" rIns="2988000" bIns="532800" anchor="b">
            <a:spAutoFit/>
          </a:bodyPr>
          <a:lstStyle>
            <a:lvl1pPr marL="594000" indent="-594000">
              <a:buClr>
                <a:schemeClr val="accent2"/>
              </a:buClr>
              <a:buSzPct val="80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9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453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2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623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288000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13165"/>
            <a:ext cx="9144000" cy="2930335"/>
          </a:xfrm>
          <a:blipFill>
            <a:blip r:embed="rId2"/>
            <a:stretch>
              <a:fillRect/>
            </a:stretch>
          </a:blipFill>
        </p:spPr>
        <p:txBody>
          <a:bodyPr lIns="630000" tIns="540000" rIns="2988000" bIns="882000" anchor="b">
            <a:spAutoFit/>
          </a:bodyPr>
          <a:lstStyle>
            <a:lvl1pPr marL="580500" indent="-580500">
              <a:buClr>
                <a:schemeClr val="accent2"/>
              </a:buClr>
              <a:buSzPct val="90000"/>
              <a:buFont typeface="Wingdings" panose="05000000000000000000" pitchFamily="2" charset="2"/>
              <a:buChar char="è"/>
              <a:defRPr sz="3900" b="0" spc="-3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598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2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149518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623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288000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None/>
              <a:tabLst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13165"/>
            <a:ext cx="9144000" cy="2930335"/>
          </a:xfrm>
          <a:blipFill>
            <a:blip r:embed="rId2"/>
            <a:stretch>
              <a:fillRect/>
            </a:stretch>
          </a:blipFill>
        </p:spPr>
        <p:txBody>
          <a:bodyPr lIns="630000" tIns="540000" rIns="2988000" bIns="882000" anchor="b">
            <a:spAutoFit/>
          </a:bodyPr>
          <a:lstStyle>
            <a:lvl1pPr marL="580500" indent="-580500">
              <a:buClr>
                <a:schemeClr val="accent2"/>
              </a:buClr>
              <a:buSzPct val="90000"/>
              <a:buFont typeface="Wingdings" panose="05000000000000000000" pitchFamily="2" charset="2"/>
              <a:buChar char="è"/>
              <a:defRPr sz="3900" b="0" spc="-30" baseline="0">
                <a:solidFill>
                  <a:srgbClr val="212C53"/>
                </a:solidFill>
              </a:defRPr>
            </a:lvl1pPr>
          </a:lstStyle>
          <a:p>
            <a:r>
              <a:rPr lang="en-GB" dirty="0"/>
              <a:t>Insert text in maximum three lines, use bold to highlight word</a:t>
            </a:r>
          </a:p>
        </p:txBody>
      </p:sp>
      <p:sp>
        <p:nvSpPr>
          <p:cNvPr id="9" name="Logo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771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1 white overl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1800000" rIns="612000" bIns="1188000" anchor="t" anchorCtr="0">
            <a:normAutofit/>
          </a:bodyPr>
          <a:lstStyle>
            <a:lvl1pPr marL="918000" indent="-918000">
              <a:buClr>
                <a:schemeClr val="accent2"/>
              </a:buClr>
              <a:buFont typeface="Wingdings" panose="05000000000000000000" pitchFamily="2" charset="2"/>
              <a:buChar char="è"/>
              <a:defRPr sz="4500" b="0" spc="-30" baseline="0"/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5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6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118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/1 blue overlay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1800000" rIns="612000" bIns="1188000" anchor="t" anchorCtr="0">
            <a:normAutofit/>
          </a:bodyPr>
          <a:lstStyle>
            <a:lvl1pPr marL="918000" indent="-918000">
              <a:buClr>
                <a:schemeClr val="accent2"/>
              </a:buClr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header, use bold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6" name="Date Placeholder 15" hidden="1"/>
          <p:cNvSpPr>
            <a:spLocks noGrp="1"/>
          </p:cNvSpPr>
          <p:nvPr>
            <p:ph type="dt" sz="half" idx="15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Footer Placeholder 16" hidden="1"/>
          <p:cNvSpPr>
            <a:spLocks noGrp="1"/>
          </p:cNvSpPr>
          <p:nvPr>
            <p:ph type="ftr" sz="quarter" idx="16"/>
          </p:nvPr>
        </p:nvSpPr>
        <p:spPr>
          <a:xfrm>
            <a:off x="275253" y="-398580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 hidden="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asis lil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 - </a:t>
            </a:r>
            <a:r>
              <a:rPr lang="en-US" dirty="0" err="1"/>
              <a:t>lille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lang="en-US" sz="1800" dirty="0" smtClean="0">
                <a:latin typeface="+mj-lt"/>
              </a:defRPr>
            </a:lvl1pPr>
            <a:lvl2pPr>
              <a:defRPr lang="en-US" sz="1500" dirty="0" smtClean="0">
                <a:latin typeface="+mj-lt"/>
              </a:defRPr>
            </a:lvl2pPr>
            <a:lvl3pPr marL="1163638" indent="-266700">
              <a:defRPr lang="en-US" sz="1400" baseline="0" dirty="0" smtClean="0">
                <a:latin typeface="+mj-lt"/>
              </a:defRPr>
            </a:lvl3pPr>
            <a:lvl4pPr marL="1527175" indent="-274638">
              <a:tabLst>
                <a:tab pos="1527175" algn="l"/>
              </a:tabLst>
              <a:defRPr lang="en-US" sz="1200" baseline="0" dirty="0" smtClean="0">
                <a:latin typeface="+mj-lt"/>
              </a:defRPr>
            </a:lvl4pPr>
            <a:lvl5pPr marL="1793875" indent="-179388">
              <a:defRPr lang="da-DK" sz="1200" kern="1200" dirty="0">
                <a:solidFill>
                  <a:srgbClr val="3A3A3D"/>
                </a:solidFill>
                <a:latin typeface="+mj-lt"/>
                <a:ea typeface="Dotum" pitchFamily="34" charset="-127"/>
                <a:cs typeface="Dotum" pitchFamily="34" charset="-127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>
              <a:buSzPct val="70000"/>
            </a:pPr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Fjerde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en-US" dirty="0" err="1"/>
              <a:t>Femte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75195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8727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ly logo gray Mas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275253" y="-398580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77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Breaker 1/3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 hidden="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6" name="Footer Placeholder 15" hidden="1"/>
          <p:cNvSpPr>
            <a:spLocks noGrp="1"/>
          </p:cNvSpPr>
          <p:nvPr>
            <p:ph type="ftr" sz="quarter" idx="17"/>
          </p:nvPr>
        </p:nvSpPr>
        <p:spPr>
          <a:xfrm>
            <a:off x="275253" y="-371577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Date Placeholder 14" hidden="1"/>
          <p:cNvSpPr>
            <a:spLocks noGrp="1"/>
          </p:cNvSpPr>
          <p:nvPr>
            <p:ph type="dt" sz="half" idx="16"/>
          </p:nvPr>
        </p:nvSpPr>
        <p:spPr>
          <a:xfrm>
            <a:off x="275254" y="5245047"/>
            <a:ext cx="241079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83666"/>
            <a:ext cx="9144000" cy="1759834"/>
          </a:xfrm>
          <a:blipFill>
            <a:blip r:embed="rId2"/>
            <a:stretch>
              <a:fillRect/>
            </a:stretch>
          </a:blipFill>
        </p:spPr>
        <p:txBody>
          <a:bodyPr lIns="720000" tIns="640800" rIns="2988000" bIns="532800" anchor="b">
            <a:spAutoFit/>
          </a:bodyPr>
          <a:lstStyle>
            <a:lvl1pPr marL="594000" indent="-594000">
              <a:buClr>
                <a:srgbClr val="C4262E"/>
              </a:buClr>
              <a:buSzPct val="80000"/>
              <a:buFont typeface="Wingdings" panose="05000000000000000000" pitchFamily="2" charset="2"/>
              <a:buChar char="è"/>
              <a:defRPr sz="4500" b="0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short text</a:t>
            </a:r>
          </a:p>
        </p:txBody>
      </p:sp>
      <p:sp>
        <p:nvSpPr>
          <p:cNvPr id="7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295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Breaker 1/1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>
          <a:xfrm>
            <a:off x="275253" y="-349808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6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8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12000" tIns="3798000" rIns="612000" bIns="1188000" anchor="t" anchorCtr="0">
            <a:normAutofit/>
          </a:bodyPr>
          <a:lstStyle>
            <a:lvl1pPr marL="918000" indent="-918000">
              <a:buClr>
                <a:srgbClr val="C4262E"/>
              </a:buClr>
              <a:buFont typeface="Wingdings" panose="05000000000000000000" pitchFamily="2" charset="2"/>
              <a:buChar char="è"/>
              <a:defRPr sz="4875" b="0" spc="-30" baseline="0"/>
            </a:lvl1pPr>
          </a:lstStyle>
          <a:p>
            <a:r>
              <a:rPr lang="en-GB" dirty="0"/>
              <a:t>Insert header, use bold and red to highlight word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10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246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S Content white overlay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 lIns="644400" rIns="655200" bIns="525960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4262E"/>
              </a:buClr>
              <a:defRPr/>
            </a:lvl1pPr>
            <a:lvl2pPr>
              <a:buClr>
                <a:srgbClr val="C4262E"/>
              </a:buClr>
              <a:defRPr/>
            </a:lvl2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 tIns="1008000" anchor="ctr" anchorCtr="0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GB" dirty="0"/>
              <a:t>Click icon to insert picture, right-click on picture and Send to back </a:t>
            </a:r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>
          <a:xfrm>
            <a:off x="275253" y="1"/>
            <a:ext cx="4296747" cy="165582"/>
          </a:xfrm>
        </p:spPr>
        <p:txBody>
          <a:bodyPr/>
          <a:lstStyle>
            <a:lvl1pPr>
              <a:defRPr>
                <a:solidFill>
                  <a:srgbClr val="E0E4E7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12" name="Logo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8937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1/2 Content overlay pict.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lIns="6192000" tIns="1332000" rIns="3384000" anchor="ctr" anchorCtr="0">
            <a:normAutofit/>
          </a:bodyPr>
          <a:lstStyle>
            <a:lvl1pPr marL="0" indent="0" algn="l">
              <a:buNone/>
              <a:defRPr sz="1500" baseline="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rgbClr val="C4262E"/>
              </a:buClr>
              <a:defRPr/>
            </a:lvl1pPr>
            <a:lvl2pPr>
              <a:buClr>
                <a:srgbClr val="C4262E"/>
              </a:buClr>
              <a:defRPr/>
            </a:lvl2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 marL="745200" indent="0">
              <a:buClr>
                <a:srgbClr val="C4262E"/>
              </a:buClr>
              <a:buNone/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</p:spPr>
        <p:txBody>
          <a:bodyPr rIns="288000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1100"/>
            <a:ext cx="1593000" cy="378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3" y="-356194"/>
            <a:ext cx="4296747" cy="27384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726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S 1/2 Content blue overlay pict.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 hidden="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E0E4E7"/>
          </a:solidFill>
        </p:spPr>
        <p:txBody>
          <a:bodyPr lIns="6192000" tIns="1332000" rIns="3384000" anchor="ctr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blipFill>
            <a:blip r:embed="rId2"/>
            <a:stretch>
              <a:fillRect/>
            </a:stretch>
          </a:blipFill>
        </p:spPr>
        <p:txBody>
          <a:bodyPr lIns="669600" tIns="1980000" rIns="288000" bIns="450000"/>
          <a:lstStyle>
            <a:lvl1pPr>
              <a:buClr>
                <a:srgbClr val="C4262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C4262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C4262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C4262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C4262E"/>
              </a:buClr>
              <a:defRPr>
                <a:solidFill>
                  <a:schemeClr val="tx1"/>
                </a:solidFill>
              </a:defRPr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357500" y="4571100"/>
            <a:ext cx="1593000" cy="37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Footer Placeholder 13" hidden="1"/>
          <p:cNvSpPr>
            <a:spLocks noGrp="1"/>
          </p:cNvSpPr>
          <p:nvPr>
            <p:ph type="ftr" sz="quarter" idx="18"/>
          </p:nvPr>
        </p:nvSpPr>
        <p:spPr>
          <a:xfrm>
            <a:off x="275253" y="-356635"/>
            <a:ext cx="4296747" cy="273844"/>
          </a:xfrm>
        </p:spPr>
        <p:txBody>
          <a:bodyPr/>
          <a:lstStyle>
            <a:lvl1pPr>
              <a:defRPr sz="100"/>
            </a:lvl1pPr>
          </a:lstStyle>
          <a:p>
            <a:endParaRPr lang="en-GB" dirty="0"/>
          </a:p>
        </p:txBody>
      </p:sp>
      <p:sp>
        <p:nvSpPr>
          <p:cNvPr id="15" name="Slide Number Placeholder 14" hidden="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2DBBAEA0-22E1-463C-827F-19C1C0F82955}" type="slidenum">
              <a:rPr lang="en-GB"/>
              <a:pPr/>
              <a:t>‹nr.›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4366" y="165582"/>
            <a:ext cx="4087634" cy="1047203"/>
          </a:xfrm>
        </p:spPr>
        <p:txBody>
          <a:bodyPr rIns="288000"/>
          <a:lstStyle/>
          <a:p>
            <a:r>
              <a:rPr lang="en-GB" dirty="0"/>
              <a:t>One line header</a:t>
            </a:r>
            <a:endParaRPr lang="da-DK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10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2400" dirty="0">
                <a:solidFill>
                  <a:schemeClr val="tx1"/>
                </a:solidFill>
              </a:rPr>
              <a:t>User guide – delete</a:t>
            </a:r>
            <a:r>
              <a:rPr lang="et-EE" sz="2400" baseline="0" dirty="0">
                <a:solidFill>
                  <a:schemeClr val="tx1"/>
                </a:solidFill>
              </a:rPr>
              <a:t> before use</a:t>
            </a:r>
            <a:endParaRPr lang="et-EE" sz="2400" dirty="0">
              <a:solidFill>
                <a:schemeClr val="tx1"/>
              </a:solidFill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5697632" y="2653945"/>
            <a:ext cx="1620000" cy="8797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noProof="1">
                <a:solidFill>
                  <a:schemeClr val="tx1"/>
                </a:solidFill>
                <a:cs typeface="Arial" charset="0"/>
              </a:rPr>
              <a:t>To view drawing 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1.</a:t>
            </a:r>
            <a:r>
              <a:rPr lang="et-EE" sz="675" noProof="1">
                <a:solidFill>
                  <a:schemeClr val="tx1"/>
                </a:solidFill>
                <a:cs typeface="Arial" charset="0"/>
              </a:rPr>
              <a:t> Click the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View</a:t>
            </a:r>
            <a:r>
              <a:rPr lang="et-EE" sz="675" noProof="1">
                <a:solidFill>
                  <a:schemeClr val="tx1"/>
                </a:solidFill>
                <a:cs typeface="Arial" charset="0"/>
              </a:rPr>
              <a:t> tab, set </a:t>
            </a:r>
            <a:br>
              <a:rPr lang="et-EE" sz="675" noProof="1">
                <a:solidFill>
                  <a:schemeClr val="tx1"/>
                </a:solidFill>
                <a:cs typeface="Arial" charset="0"/>
              </a:rPr>
            </a:br>
            <a:r>
              <a:rPr lang="et-EE" sz="675" noProof="1">
                <a:solidFill>
                  <a:schemeClr val="tx1"/>
                </a:solidFill>
                <a:cs typeface="Arial" charset="0"/>
              </a:rPr>
              <a:t>tick mark next to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endParaRPr lang="et-EE" sz="675" noProof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b="1" noProof="1">
                <a:solidFill>
                  <a:schemeClr val="tx1"/>
                </a:solidFill>
                <a:cs typeface="Arial" panose="020B0604020202020204" pitchFamily="34" charset="0"/>
              </a:rPr>
              <a:t>Hint: Alt + F9 </a:t>
            </a:r>
            <a: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  <a:t>for quick </a:t>
            </a:r>
            <a:b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t-EE" sz="675" b="0" noProof="1">
                <a:solidFill>
                  <a:schemeClr val="tx1"/>
                </a:solidFill>
                <a:cs typeface="Arial" panose="020B0604020202020204" pitchFamily="34" charset="0"/>
              </a:rPr>
              <a:t>viewing of guides</a:t>
            </a:r>
          </a:p>
        </p:txBody>
      </p: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5697632" y="1375342"/>
            <a:ext cx="1620000" cy="121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</a:t>
            </a:r>
            <a:b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 and footer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Do this at the very end, so you get </a:t>
            </a:r>
            <a:b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all the corrections with you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tab</a:t>
            </a:r>
            <a:endParaRPr lang="et-EE" altLang="da-DK" sz="675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Header and Footer </a:t>
            </a:r>
            <a:b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</a:t>
            </a: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</a:t>
            </a:r>
            <a: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</a:t>
            </a:r>
            <a:b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3374659" y="1375342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Insert picture</a:t>
            </a:r>
          </a:p>
          <a:p>
            <a:pPr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t-EE" sz="675" noProof="1">
                <a:solidFill>
                  <a:schemeClr val="tx1"/>
                </a:solidFill>
                <a:cs typeface="Arial" charset="0"/>
              </a:rPr>
              <a:t>On slides with pictureplaceholder, </a:t>
            </a:r>
            <a:br>
              <a:rPr lang="et-EE" sz="675" noProof="1">
                <a:solidFill>
                  <a:schemeClr val="tx1"/>
                </a:solidFill>
                <a:cs typeface="Arial" charset="0"/>
              </a:rPr>
            </a:br>
            <a:r>
              <a:rPr lang="et-EE" sz="675" noProof="1">
                <a:solidFill>
                  <a:schemeClr val="tx1"/>
                </a:solidFill>
                <a:cs typeface="Arial" charset="0"/>
              </a:rPr>
              <a:t>click on the icon and</a:t>
            </a:r>
            <a:r>
              <a:rPr lang="et-EE" sz="675" baseline="0" noProof="1">
                <a:solidFill>
                  <a:schemeClr val="tx1"/>
                </a:solidFill>
                <a:cs typeface="Arial" charset="0"/>
              </a:rPr>
              <a:t> choose </a:t>
            </a:r>
            <a:r>
              <a:rPr lang="et-EE" sz="675" b="1" noProof="1">
                <a:solidFill>
                  <a:schemeClr val="tx1"/>
                </a:solidFill>
                <a:cs typeface="Arial" charset="0"/>
              </a:rPr>
              <a:t>Insert</a:t>
            </a:r>
            <a:endParaRPr lang="et-EE" sz="675" b="1" noProof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 userDrawn="1"/>
        </p:nvSpPr>
        <p:spPr bwMode="auto">
          <a:xfrm>
            <a:off x="3374659" y="1983238"/>
            <a:ext cx="1620000" cy="15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</a:rPr>
              <a:t>Change</a:t>
            </a:r>
            <a:r>
              <a:rPr lang="et-EE" sz="750" b="1" baseline="0" noProof="1">
                <a:solidFill>
                  <a:schemeClr val="tx1"/>
                </a:solidFill>
                <a:latin typeface="+mn-lt"/>
              </a:rPr>
              <a:t> picture</a:t>
            </a:r>
            <a:endParaRPr lang="et-EE" sz="750" b="1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t-EE" sz="675" b="1" noProof="1">
                <a:solidFill>
                  <a:schemeClr val="tx1"/>
                </a:solidFill>
                <a:latin typeface="+mn-lt"/>
              </a:rPr>
              <a:t>1. </a:t>
            </a:r>
            <a:r>
              <a:rPr lang="et-EE" sz="675" b="0" noProof="1">
                <a:solidFill>
                  <a:schemeClr val="tx1"/>
                </a:solidFill>
                <a:latin typeface="+mn-lt"/>
              </a:rPr>
              <a:t>Click </a:t>
            </a:r>
            <a:r>
              <a:rPr lang="et-EE" sz="675" b="1" noProof="1">
                <a:solidFill>
                  <a:schemeClr val="tx1"/>
                </a:solidFill>
                <a:latin typeface="+mn-lt"/>
              </a:rPr>
              <a:t>Crop </a:t>
            </a:r>
            <a:r>
              <a:rPr lang="et-EE" sz="675" b="0" noProof="1">
                <a:solidFill>
                  <a:schemeClr val="tx1"/>
                </a:solidFill>
                <a:latin typeface="+mn-lt"/>
              </a:rPr>
              <a:t>to change</a:t>
            </a:r>
            <a:r>
              <a:rPr lang="et-EE" sz="675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</a:t>
            </a:r>
            <a:r>
              <a:rPr lang="et-EE" sz="675" b="0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t-EE" sz="675" b="0" strike="noStrike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t-EE" sz="675" b="0" strike="noStrike" noProof="1">
                <a:solidFill>
                  <a:schemeClr val="tx1"/>
                </a:solidFill>
                <a:latin typeface="+mn-lt"/>
              </a:rPr>
              <a:t>focus</a:t>
            </a:r>
            <a:br>
              <a:rPr lang="et-EE" sz="675" b="0" strike="noStrike" noProof="1">
                <a:solidFill>
                  <a:schemeClr val="tx1"/>
                </a:solidFill>
                <a:latin typeface="+mn-lt"/>
              </a:rPr>
            </a:br>
            <a:r>
              <a:rPr lang="et-EE" sz="675" b="0" noProof="1">
                <a:solidFill>
                  <a:schemeClr val="tx1"/>
                </a:solidFill>
                <a:latin typeface="+mn-lt"/>
              </a:rPr>
              <a:t>of the picture</a:t>
            </a:r>
            <a:endParaRPr lang="et-EE" sz="675" b="0" strike="sngStrike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2. 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If you want to scale the picture,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hold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SHIFT-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key down while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dragging the corners of the </a:t>
            </a:r>
            <a:r>
              <a:rPr lang="et-EE" altLang="da-DK" sz="675" b="0" kern="1200" noProof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Hint: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If you delete the picture and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insert a new one, the picture may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lie in front of the text or graphic</a:t>
            </a:r>
            <a:r>
              <a:rPr lang="et-EE" altLang="da-DK" sz="675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,</a:t>
            </a:r>
            <a:r>
              <a:rPr lang="et-EE" altLang="da-DK" sz="675" b="0" strike="sng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if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this happens, select the picture, </a:t>
            </a:r>
            <a:b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right-click and choose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endParaRPr lang="et-EE" altLang="da-DK" sz="675" b="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4761" y="2118457"/>
            <a:ext cx="253050" cy="241280"/>
          </a:xfrm>
          <a:prstGeom prst="rect">
            <a:avLst/>
          </a:prstGeom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625247" y="2458039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t-EE" altLang="da-DK" sz="675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insert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Aft>
                <a:spcPts val="180"/>
              </a:spcAft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Choose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an appropriate layout from the </a:t>
            </a:r>
            <a:b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drop down</a:t>
            </a:r>
            <a:r>
              <a:rPr lang="et-EE" altLang="da-DK" sz="675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</a:t>
            </a:r>
            <a:endParaRPr lang="et-EE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7" name="AutoShape 4"/>
          <p:cNvSpPr>
            <a:spLocks/>
          </p:cNvSpPr>
          <p:nvPr userDrawn="1"/>
        </p:nvSpPr>
        <p:spPr bwMode="gray">
          <a:xfrm>
            <a:off x="634486" y="3531814"/>
            <a:ext cx="1620000" cy="7104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t-EE" sz="750" b="1" noProof="1">
                <a:solidFill>
                  <a:schemeClr val="tx1"/>
                </a:solidFill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t-EE" altLang="da-DK" sz="675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position, size</a:t>
            </a: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t-EE" altLang="da-DK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t-EE" altLang="da-DK" sz="675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" y="-17312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7312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t-EE" dirty="0"/>
          </a:p>
        </p:txBody>
      </p:sp>
      <p:sp>
        <p:nvSpPr>
          <p:cNvPr id="29" name="Text Box 48"/>
          <p:cNvSpPr txBox="1">
            <a:spLocks noChangeArrowheads="1"/>
          </p:cNvSpPr>
          <p:nvPr userDrawn="1"/>
        </p:nvSpPr>
        <p:spPr bwMode="auto">
          <a:xfrm>
            <a:off x="625248" y="1375342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et-EE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t-EE" sz="7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t-EE" sz="75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t-EE" altLang="da-DK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t-EE" altLang="da-DK" sz="675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180"/>
              </a:spcAft>
              <a:defRPr/>
            </a:pPr>
            <a:r>
              <a:rPr lang="et-EE" altLang="da-DK" sz="675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t-EE" altLang="da-DK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t-EE" altLang="da-DK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180"/>
              </a:spcAft>
              <a:defRPr/>
            </a:pPr>
            <a:endParaRPr lang="et-EE" sz="675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180"/>
              </a:spcAft>
              <a:defRPr/>
            </a:pPr>
            <a:r>
              <a:rPr lang="et-EE" sz="675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t-EE" sz="675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t-EE" sz="675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t-EE" sz="675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t-EE" sz="675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9288" y="1556315"/>
            <a:ext cx="196613" cy="192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9375" y="3988982"/>
            <a:ext cx="369339" cy="15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70891" y="2653946"/>
            <a:ext cx="243573" cy="433678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2267884" y="3156149"/>
            <a:ext cx="445026" cy="144158"/>
          </a:xfrm>
          <a:prstGeom prst="rect">
            <a:avLst/>
          </a:prstGeom>
        </p:spPr>
      </p:pic>
      <p:pic>
        <p:nvPicPr>
          <p:cNvPr id="2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45846" y="2157848"/>
            <a:ext cx="411996" cy="213921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88040" y="2431800"/>
            <a:ext cx="26977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316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S text and picture (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9" rIns="68573" bIns="34289"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7"/>
          </p:nvPr>
        </p:nvSpPr>
        <p:spPr>
          <a:xfrm>
            <a:off x="317991" y="4894016"/>
            <a:ext cx="953992" cy="92333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100"/>
            </a:lvl1pPr>
          </a:lstStyle>
          <a:p>
            <a:fld id="{2615CD52-54DC-4400-BA73-5942FDFF74B5}" type="datetime3">
              <a:rPr lang="en-GB" smtClean="0">
                <a:solidFill>
                  <a:prstClr val="black"/>
                </a:solidFill>
              </a:rPr>
              <a:pPr/>
              <a:t>13 March, 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E4E7"/>
          </a:solidFill>
        </p:spPr>
        <p:txBody>
          <a:bodyPr lIns="6191227" tIns="1331833" rIns="3383578" bIns="45718" anchor="ctr" anchorCtr="0">
            <a:normAutofit/>
          </a:bodyPr>
          <a:lstStyle>
            <a:lvl1pPr marL="0" indent="0" algn="l">
              <a:buNone/>
              <a:defRPr sz="1500" baseline="0"/>
            </a:lvl1pPr>
          </a:lstStyle>
          <a:p>
            <a:r>
              <a:rPr lang="da-DK" dirty="0"/>
              <a:t>Klik på ikonet for at tilføje et billede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0" y="1"/>
            <a:ext cx="4572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69518" tIns="1979753" rIns="287963" bIns="449943"/>
          <a:lstStyle>
            <a:lvl1pPr>
              <a:buClr>
                <a:srgbClr val="C4262E"/>
              </a:buClr>
              <a:defRPr/>
            </a:lvl1pPr>
            <a:lvl3pPr>
              <a:buClr>
                <a:srgbClr val="C4262E"/>
              </a:buClr>
              <a:defRPr/>
            </a:lvl3pPr>
            <a:lvl4pPr>
              <a:buClr>
                <a:srgbClr val="C4262E"/>
              </a:buClr>
              <a:defRPr/>
            </a:lvl4pPr>
            <a:lvl5pPr>
              <a:buClr>
                <a:srgbClr val="C4262E"/>
              </a:buClr>
              <a:defRPr/>
            </a:lvl5pPr>
            <a:lvl6pPr>
              <a:buClr>
                <a:srgbClr val="C4262E"/>
              </a:buClr>
              <a:defRPr/>
            </a:lvl6pPr>
            <a:lvl7pPr>
              <a:buClr>
                <a:srgbClr val="C4262E"/>
              </a:buClr>
              <a:defRPr/>
            </a:lvl7pPr>
            <a:lvl8pPr>
              <a:buClr>
                <a:srgbClr val="C4262E"/>
              </a:buClr>
              <a:defRPr/>
            </a:lvl8pPr>
            <a:lvl9pPr>
              <a:buClr>
                <a:srgbClr val="C4262E"/>
              </a:buClr>
              <a:defRPr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366" y="164700"/>
            <a:ext cx="4087634" cy="1047600"/>
          </a:xfrm>
          <a:prstGeom prst="rect">
            <a:avLst/>
          </a:prstGeom>
        </p:spPr>
        <p:txBody>
          <a:bodyPr lIns="91430" tIns="45718" rIns="287963" bIns="45718"/>
          <a:lstStyle>
            <a:lvl1pPr>
              <a:defRPr/>
            </a:lvl1pPr>
          </a:lstStyle>
          <a:p>
            <a:r>
              <a:rPr lang="en-GB" dirty="0"/>
              <a:t>One line header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65350" y="1826628"/>
            <a:ext cx="1185300" cy="14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91430" tIns="45718" rIns="91430" bIns="45718">
            <a:normAutofit/>
          </a:bodyPr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Logo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171200" y="4463100"/>
            <a:ext cx="1698300" cy="399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91430" tIns="45718" rIns="91430" bIns="45718"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8"/>
          </p:nvPr>
        </p:nvSpPr>
        <p:spPr>
          <a:xfrm>
            <a:off x="275255" y="-356194"/>
            <a:ext cx="4296747" cy="273844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9"/>
          </p:nvPr>
        </p:nvSpPr>
        <p:spPr>
          <a:xfrm>
            <a:off x="6767390" y="196024"/>
            <a:ext cx="2057400" cy="2434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prstClr val="white"/>
                </a:solidFill>
              </a:rPr>
              <a:t>Page </a:t>
            </a:r>
            <a:fld id="{2DBBAEA0-22E1-463C-827F-19C1C0F82955}" type="slidenum">
              <a:rPr lang="en-GB" smtClean="0">
                <a:solidFill>
                  <a:prstClr val="white"/>
                </a:solidFill>
              </a:rPr>
              <a:pPr/>
              <a:t>‹nr.›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asis stor 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 - </a:t>
            </a:r>
            <a:r>
              <a:rPr lang="en-US" dirty="0" err="1"/>
              <a:t>stor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200"/>
            </a:lvl1pPr>
            <a:lvl2pPr marL="742950" indent="-285750" algn="l">
              <a:buClr>
                <a:schemeClr val="tx2"/>
              </a:buClr>
              <a:buSzPct val="100000"/>
              <a:buFont typeface="Dotum" pitchFamily="34" charset="-127"/>
              <a:buChar char="-"/>
              <a:defRPr sz="1900" baseline="0"/>
            </a:lvl2pPr>
            <a:lvl3pPr marL="1143000" indent="-228600">
              <a:buClr>
                <a:schemeClr val="tx2"/>
              </a:buClr>
              <a:buSzPct val="70000"/>
              <a:buFont typeface="Wingdings" pitchFamily="2" charset="2"/>
              <a:buChar char="§"/>
              <a:defRPr sz="1600" baseline="0"/>
            </a:lvl3pPr>
            <a:lvl4pPr marL="1525588" indent="-273050">
              <a:buClr>
                <a:schemeClr val="tx2"/>
              </a:buClr>
              <a:buFont typeface="Dotum" pitchFamily="34" charset="-127"/>
              <a:buChar char="-"/>
              <a:defRPr sz="1400" baseline="0"/>
            </a:lvl4pPr>
            <a:lvl5pPr marL="1971675" indent="-268288">
              <a:buClr>
                <a:schemeClr val="tx2"/>
              </a:buClr>
              <a:buSzPct val="60000"/>
              <a:buFont typeface="Wingdings" pitchFamily="2" charset="2"/>
              <a:buChar char="§"/>
              <a:defRPr sz="1400" baseline="0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Fjerede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Femte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endParaRPr lang="en-US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3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5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lille skrif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2220" y="322861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lille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75606"/>
            <a:ext cx="6203032" cy="3292590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sz="1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 sz="1500"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/>
            </a:pPr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7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7579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0" y="-6824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1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ille skrif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2220" y="322861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lille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75606"/>
            <a:ext cx="6203032" cy="3292590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sz="1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 sz="1500"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tabLst/>
              <a:defRPr/>
            </a:pPr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3500388" y="4773736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0" y="-6824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diasnummer 5"/>
          <p:cNvSpPr txBox="1">
            <a:spLocks/>
          </p:cNvSpPr>
          <p:nvPr userDrawn="1"/>
        </p:nvSpPr>
        <p:spPr>
          <a:xfrm>
            <a:off x="847579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>
                    <a:lumMod val="75000"/>
                  </a:schemeClr>
                </a:solidFill>
                <a:latin typeface="Arial" pitchFamily="-65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65" charset="0"/>
                <a:ea typeface="+mn-ea"/>
                <a:cs typeface="+mn-cs"/>
              </a:defRPr>
            </a:lvl9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or 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Agenda – </a:t>
            </a:r>
            <a:r>
              <a:rPr lang="en-US" noProof="0" dirty="0" err="1"/>
              <a:t>stor</a:t>
            </a:r>
            <a:endParaRPr lang="en-US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82296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200"/>
            </a:lvl1pPr>
            <a:lvl2pPr marL="808038" indent="-350838">
              <a:buClr>
                <a:schemeClr val="tx2"/>
              </a:buClr>
              <a:buSzPct val="100000"/>
              <a:buFont typeface="Dotum" pitchFamily="34" charset="-127"/>
              <a:buChar char="-"/>
              <a:defRPr sz="1900"/>
            </a:lvl2pPr>
            <a:lvl3pPr marL="1143000" indent="-228600">
              <a:buClr>
                <a:schemeClr val="tx2"/>
              </a:buClr>
              <a:buSzPct val="70000"/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2"/>
              </a:buClr>
              <a:buFont typeface="Dotum" pitchFamily="34" charset="-127"/>
              <a:buChar char="-"/>
              <a:defRPr/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master</a:t>
            </a:r>
            <a:endParaRPr lang="en-US" noProof="0" dirty="0"/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68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for at redigere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4042800" cy="34560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lang="en-US" sz="18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>
              <a:buClr>
                <a:schemeClr val="tx2"/>
              </a:buClr>
              <a:buSzPct val="100000"/>
              <a:buFont typeface="Dotum" pitchFamily="34" charset="-127"/>
              <a:buChar char="-"/>
              <a:defRPr lang="en-US" sz="15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093788" indent="-285750"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4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143000" indent="-228600">
              <a:buClr>
                <a:schemeClr val="tx2"/>
              </a:buClr>
              <a:buFont typeface="Dotum" pitchFamily="34" charset="-127"/>
              <a:buChar char="-"/>
              <a:defRPr lang="en-US" sz="12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>
              <a:buClr>
                <a:schemeClr val="tx2"/>
              </a:buClr>
              <a:buSzPct val="60000"/>
              <a:buFont typeface="Wingdings" pitchFamily="2" charset="2"/>
              <a:buChar char="§"/>
              <a:defRPr lang="da-DK" sz="1200" kern="1200" baseline="0" dirty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</a:pPr>
            <a:r>
              <a:rPr lang="da-DK" noProof="0" dirty="0"/>
              <a:t>Andet niveau</a:t>
            </a:r>
          </a:p>
          <a:p>
            <a:pPr marL="1074738" lvl="2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da-DK" noProof="0" dirty="0"/>
              <a:t>Tredje niveau</a:t>
            </a:r>
          </a:p>
          <a:p>
            <a:pPr marL="1436688" lvl="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</a:pPr>
            <a:r>
              <a:rPr lang="da-DK" noProof="0" dirty="0"/>
              <a:t>Fjerde niveau</a:t>
            </a:r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da-DK" noProof="0" dirty="0"/>
              <a:t>Femte niveau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0" y="5142830"/>
            <a:ext cx="91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tekst 5"/>
          <p:cNvSpPr>
            <a:spLocks noGrp="1"/>
          </p:cNvSpPr>
          <p:nvPr>
            <p:ph type="body" sz="quarter" idx="14"/>
          </p:nvPr>
        </p:nvSpPr>
        <p:spPr>
          <a:xfrm>
            <a:off x="4644008" y="1203325"/>
            <a:ext cx="4042792" cy="34560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a-DK" sz="18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lang="da-DK" sz="15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07473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da-DK" sz="14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436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  <a:defRPr lang="da-DK" sz="12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18827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lang="da-DK" sz="1200" kern="1200" dirty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</a:pPr>
            <a:r>
              <a:rPr lang="da-DK" noProof="0" dirty="0"/>
              <a:t>Andet niveau</a:t>
            </a:r>
          </a:p>
          <a:p>
            <a:pPr marL="1074738" lvl="2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da-DK" noProof="0" dirty="0"/>
              <a:t>Tredje niveau</a:t>
            </a:r>
          </a:p>
          <a:p>
            <a:pPr marL="1436688" lvl="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Dotum" pitchFamily="34" charset="-127"/>
              <a:buChar char="-"/>
              <a:tabLst>
                <a:tab pos="1436688" algn="l"/>
              </a:tabLst>
            </a:pPr>
            <a:r>
              <a:rPr lang="da-DK" noProof="0" dirty="0"/>
              <a:t>Fjerde niveau</a:t>
            </a:r>
          </a:p>
          <a:p>
            <a:pPr marL="1882775" lvl="4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</a:pPr>
            <a:r>
              <a:rPr lang="da-DK" noProof="0" dirty="0"/>
              <a:t>Femte niveau</a:t>
            </a:r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322" b="18798"/>
          <a:stretch/>
        </p:blipFill>
        <p:spPr>
          <a:xfrm>
            <a:off x="539552" y="4736615"/>
            <a:ext cx="268982" cy="200566"/>
          </a:xfrm>
          <a:prstGeom prst="rect">
            <a:avLst/>
          </a:prstGeom>
        </p:spPr>
      </p:pic>
      <p:sp>
        <p:nvSpPr>
          <p:cNvPr id="11" name="Pladsholder til diasnummer 5"/>
          <p:cNvSpPr>
            <a:spLocks noGrp="1"/>
          </p:cNvSpPr>
          <p:nvPr>
            <p:ph type="sldNum" sz="quarter" idx="13"/>
          </p:nvPr>
        </p:nvSpPr>
        <p:spPr>
          <a:xfrm>
            <a:off x="8415516" y="4699976"/>
            <a:ext cx="432048" cy="2738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018E0C2-C693-411C-A722-30017887A38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8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image" Target="../media/image9.emf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image" Target="../media/image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2" y="1203598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master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95" r:id="rId2"/>
    <p:sldLayoutId id="2147483717" r:id="rId3"/>
    <p:sldLayoutId id="2147483693" r:id="rId4"/>
    <p:sldLayoutId id="2147483677" r:id="rId5"/>
    <p:sldLayoutId id="2147483720" r:id="rId6"/>
    <p:sldLayoutId id="2147483701" r:id="rId7"/>
    <p:sldLayoutId id="2147483700" r:id="rId8"/>
    <p:sldLayoutId id="2147483679" r:id="rId9"/>
    <p:sldLayoutId id="2147483680" r:id="rId10"/>
    <p:sldLayoutId id="2147483688" r:id="rId11"/>
    <p:sldLayoutId id="2147483711" r:id="rId12"/>
    <p:sldLayoutId id="2147483713" r:id="rId13"/>
    <p:sldLayoutId id="2147483719" r:id="rId14"/>
    <p:sldLayoutId id="2147483662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Dotum" pitchFamily="34" charset="-127"/>
          <a:ea typeface="Dotum" pitchFamily="34" charset="-127"/>
          <a:cs typeface="Dotum" pitchFamily="34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A3A3D"/>
          </a:solidFill>
          <a:latin typeface="Georgia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None/>
        <a:defRPr sz="24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Dotum" pitchFamily="34" charset="-127"/>
        <a:buChar char="-"/>
        <a:defRPr sz="22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§"/>
        <a:defRPr sz="18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Dotum" pitchFamily="34" charset="-127"/>
        <a:buChar char="-"/>
        <a:defRPr sz="16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Dotum" pitchFamily="34" charset="-127"/>
        <a:buChar char="∙"/>
        <a:defRPr sz="1400" kern="1200">
          <a:solidFill>
            <a:srgbClr val="3A3A3D"/>
          </a:solidFill>
          <a:latin typeface="Dotum" pitchFamily="34" charset="-127"/>
          <a:ea typeface="Dotum" pitchFamily="34" charset="-127"/>
          <a:cs typeface="Dotum" pitchFamily="34" charset="-127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ckground"/>
          <p:cNvSpPr/>
          <p:nvPr userDrawn="1"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hidden="1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76235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367" y="165582"/>
            <a:ext cx="8176167" cy="1033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94" y="1486033"/>
            <a:ext cx="8138313" cy="2764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575556" y="4772014"/>
            <a:ext cx="2110495" cy="2752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253" y="165582"/>
            <a:ext cx="4296747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400" y="4772013"/>
            <a:ext cx="300156" cy="27529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fld id="{2DBBAEA0-22E1-463C-827F-19C1C0F82955}" type="slidenum">
              <a:rPr lang="da-DK"/>
              <a:pPr/>
              <a:t>‹nr.›</a:t>
            </a:fld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1" y="4570935"/>
            <a:ext cx="1591579" cy="3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  <p:sldLayoutId id="2147483766" r:id="rId25"/>
    <p:sldLayoutId id="2147483767" r:id="rId26"/>
    <p:sldLayoutId id="2147483768" r:id="rId27"/>
    <p:sldLayoutId id="2147483769" r:id="rId28"/>
    <p:sldLayoutId id="2147483770" r:id="rId29"/>
    <p:sldLayoutId id="2147483771" r:id="rId30"/>
    <p:sldLayoutId id="2147483772" r:id="rId31"/>
    <p:sldLayoutId id="2147483773" r:id="rId32"/>
    <p:sldLayoutId id="2147483774" r:id="rId33"/>
  </p:sldLayoutIdLst>
  <p:hf hdr="0" ftr="0"/>
  <p:txStyles>
    <p:titleStyle>
      <a:lvl1pPr algn="l" defTabSz="685800" rtl="0" eaLnBrk="1" latinLnBrk="0" hangingPunct="1">
        <a:lnSpc>
          <a:spcPct val="83000"/>
        </a:lnSpc>
        <a:spcBef>
          <a:spcPct val="0"/>
        </a:spcBef>
        <a:buNone/>
        <a:defRPr sz="33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243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è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5200" indent="-2295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961200" indent="-216000" algn="l" defTabSz="685800" rtl="0" eaLnBrk="1" latinLnBrk="0" hangingPunct="1">
        <a:lnSpc>
          <a:spcPct val="95000"/>
        </a:lnSpc>
        <a:spcBef>
          <a:spcPts val="750"/>
        </a:spcBef>
        <a:buClr>
          <a:schemeClr val="accent2"/>
        </a:buClr>
        <a:buSzPct val="87000"/>
        <a:buFont typeface="Wingdings" panose="05000000000000000000" pitchFamily="2" charset="2"/>
        <a:buChar char="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7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4"/>
          <p:cNvSpPr txBox="1">
            <a:spLocks/>
          </p:cNvSpPr>
          <p:nvPr/>
        </p:nvSpPr>
        <p:spPr>
          <a:xfrm>
            <a:off x="6699715" y="3546639"/>
            <a:ext cx="2264420" cy="2160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sz="2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sz="22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sz="18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-"/>
              <a:defRPr sz="16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∙"/>
              <a:defRPr sz="1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9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Marts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2017</a:t>
            </a:r>
          </a:p>
          <a:p>
            <a:pPr algn="r"/>
            <a:endParaRPr lang="da-DK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dertitel 1"/>
          <p:cNvSpPr txBox="1">
            <a:spLocks/>
          </p:cNvSpPr>
          <p:nvPr/>
        </p:nvSpPr>
        <p:spPr>
          <a:xfrm>
            <a:off x="5652120" y="2499742"/>
            <a:ext cx="3312015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defRPr sz="2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sz="22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sz="18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-"/>
              <a:defRPr sz="16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∙"/>
              <a:defRPr sz="1400" kern="120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8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Teamorienteret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samarbejde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Dotum" panose="020B0600000101010101"/>
              <a:cs typeface="Verdana" panose="020B0604030504040204" pitchFamily="34" charset="0"/>
            </a:endParaRPr>
          </a:p>
          <a:p>
            <a:pPr algn="r">
              <a:lnSpc>
                <a:spcPts val="28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Projektarbejde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på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Dotum" panose="020B0600000101010101"/>
                <a:cs typeface="Verdana" panose="020B0604030504040204" pitchFamily="34" charset="0"/>
              </a:rPr>
              <a:t> CPH Business</a:t>
            </a:r>
          </a:p>
        </p:txBody>
      </p:sp>
    </p:spTree>
    <p:extLst>
      <p:ext uri="{BB962C8B-B14F-4D97-AF65-F5344CB8AC3E}">
        <p14:creationId xmlns:p14="http://schemas.microsoft.com/office/powerpoint/2010/main" val="106103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 gode udvikler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Hos os er den gode udvikler lige dele team-player og teknolog</a:t>
            </a:r>
          </a:p>
          <a:p>
            <a:endParaRPr lang="da-DK" dirty="0"/>
          </a:p>
          <a:p>
            <a:r>
              <a:rPr lang="da-DK" dirty="0"/>
              <a:t>I vores organisering er en udvikler også en del af </a:t>
            </a:r>
            <a:r>
              <a:rPr lang="da-DK" dirty="0" err="1"/>
              <a:t>scoping</a:t>
            </a:r>
            <a:r>
              <a:rPr lang="da-DK" dirty="0"/>
              <a:t> og løsningsdefinition – det er derfor vigtigt at en udvikler forstår at konvertere teknologiske muligheder til forretningsmæssige behov</a:t>
            </a:r>
          </a:p>
          <a:p>
            <a:r>
              <a:rPr lang="da-DK" dirty="0"/>
              <a:t>Vi oplever at de teknologiske kompetencer er mindst lige så store i lav-</a:t>
            </a:r>
            <a:r>
              <a:rPr lang="da-DK" dirty="0" err="1"/>
              <a:t>lønslande</a:t>
            </a:r>
            <a:r>
              <a:rPr lang="da-DK" dirty="0"/>
              <a:t> – men at forstå forretningsmetoder og behov kræver ofte tilstedeværelse og specifik kendskab til miljø og kultur</a:t>
            </a:r>
          </a:p>
          <a:p>
            <a:endParaRPr lang="da-DK" dirty="0"/>
          </a:p>
          <a:p>
            <a:r>
              <a:rPr lang="da-DK" dirty="0"/>
              <a:t>Derfor er teknologien kun en af de betydende elementer.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62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 gode udvikler er…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Læringsparat….</a:t>
            </a:r>
          </a:p>
          <a:p>
            <a:r>
              <a:rPr lang="da-DK" dirty="0"/>
              <a:t>Der er ikke nogen af os som behersker morgendagens teknologier – eller alle de nutidige</a:t>
            </a:r>
          </a:p>
          <a:p>
            <a:r>
              <a:rPr lang="da-DK" dirty="0"/>
              <a:t>Den gode udvikler har en evne til at lære nyt – det er i vores perspektiv ofte den vigtigste egenskab at tilegne sig på en uddannelsesinstitution – at lære: ”at lære”</a:t>
            </a:r>
          </a:p>
          <a:p>
            <a:r>
              <a:rPr lang="da-DK" dirty="0"/>
              <a:t>Derfor er undervisningsform og selvstændig læring helt fra undervisningsinstitutionerne vigtigt – det forsætter hos os…. </a:t>
            </a:r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09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3106688" cy="3456000"/>
          </a:xfrm>
        </p:spPr>
        <p:txBody>
          <a:bodyPr/>
          <a:lstStyle/>
          <a:p>
            <a:r>
              <a:rPr lang="da-DK" dirty="0"/>
              <a:t>Et godt team gør det muligt…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 DO IT!!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12</a:t>
            </a:fld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96" y="729420"/>
            <a:ext cx="5112568" cy="39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Klaus Petersen</a:t>
            </a:r>
          </a:p>
        </p:txBody>
      </p:sp>
      <p:sp>
        <p:nvSpPr>
          <p:cNvPr id="21" name="Pladsholder til tekst 20"/>
          <p:cNvSpPr>
            <a:spLocks noGrp="1"/>
          </p:cNvSpPr>
          <p:nvPr>
            <p:ph type="body" sz="quarter" idx="11"/>
          </p:nvPr>
        </p:nvSpPr>
        <p:spPr>
          <a:xfrm>
            <a:off x="2195736" y="2782568"/>
            <a:ext cx="1584176" cy="288000"/>
          </a:xfrm>
        </p:spPr>
        <p:txBody>
          <a:bodyPr/>
          <a:lstStyle/>
          <a:p>
            <a:r>
              <a:rPr lang="da-DK" dirty="0"/>
              <a:t>Robin Theilade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3" name="Pladsholder til tekst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4" name="Pladsholder til tekst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5" name="Pladsholder til tekst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klp@alpha-solutions.dk</a:t>
            </a:r>
          </a:p>
        </p:txBody>
      </p:sp>
      <p:sp>
        <p:nvSpPr>
          <p:cNvPr id="26" name="Pladsholder til tekst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rt@alpha-solutions.dk	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8" name="Pladsholder til tekst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tekst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0" name="Pladsholder til tekst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1" name="Pladsholder til tekst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2" name="Pladsholder til tekst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4" name="Pladsholder til tekst 3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294967295"/>
          </p:nvPr>
        </p:nvSpPr>
        <p:spPr>
          <a:xfrm>
            <a:off x="0" y="4773613"/>
            <a:ext cx="2133600" cy="274637"/>
          </a:xfrm>
          <a:prstGeom prst="rect">
            <a:avLst/>
          </a:prstGeom>
        </p:spPr>
        <p:txBody>
          <a:bodyPr/>
          <a:lstStyle/>
          <a:p>
            <a:fld id="{E018E0C2-C693-411C-A722-30017887A38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97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dsholder til sidefod 16"/>
          <p:cNvSpPr>
            <a:spLocks noGrp="1"/>
          </p:cNvSpPr>
          <p:nvPr>
            <p:ph type="ftr" sz="quarter" idx="4294967295"/>
          </p:nvPr>
        </p:nvSpPr>
        <p:spPr>
          <a:xfrm>
            <a:off x="0" y="4767263"/>
            <a:ext cx="2895600" cy="274637"/>
          </a:xfrm>
          <a:prstGeom prst="rect">
            <a:avLst/>
          </a:prstGeom>
        </p:spPr>
        <p:txBody>
          <a:bodyPr/>
          <a:lstStyle/>
          <a:p>
            <a:r>
              <a:rPr lang="da-DK"/>
              <a:t>www.alpha-solutions.dk</a:t>
            </a:r>
            <a:endParaRPr lang="da-DK" dirty="0"/>
          </a:p>
        </p:txBody>
      </p:sp>
      <p:pic>
        <p:nvPicPr>
          <p:cNvPr id="1028" name="Picture 4" descr="Billedresultat for organis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7574"/>
            <a:ext cx="2990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499176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2050" name="Picture 2" descr="Billedresultat for graf icon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92" y="555526"/>
            <a:ext cx="656555" cy="6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kstfelt 6"/>
          <p:cNvSpPr txBox="1"/>
          <p:nvPr/>
        </p:nvSpPr>
        <p:spPr>
          <a:xfrm>
            <a:off x="683568" y="1037057"/>
            <a:ext cx="47497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Alpha Solutions – og hvem er de så?!??!!?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Hvordan er vores organisering?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Hvordan fungerer et godt team?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Og hvornår er man en god udvikler hos os!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  <a:ea typeface="Dotum" panose="020B0600000101010101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Om Alpha Solutions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>
          <a:xfrm>
            <a:off x="8780012" y="4893305"/>
            <a:ext cx="423540" cy="273844"/>
          </a:xfrm>
          <a:prstGeom prst="rect">
            <a:avLst/>
          </a:prstGeom>
        </p:spPr>
        <p:txBody>
          <a:bodyPr/>
          <a:lstStyle/>
          <a:p>
            <a:fld id="{E018E0C2-C693-411C-A722-30017887A38E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5" name="Pladsholder til tekst 2"/>
          <p:cNvSpPr txBox="1">
            <a:spLocks/>
          </p:cNvSpPr>
          <p:nvPr/>
        </p:nvSpPr>
        <p:spPr bwMode="auto">
          <a:xfrm>
            <a:off x="544560" y="1207600"/>
            <a:ext cx="6619727" cy="158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Dotum" pitchFamily="34" charset="-127"/>
              <a:buChar char="-"/>
              <a:defRPr lang="en-US" sz="1500" kern="120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2pPr>
            <a:lvl3pPr marL="116363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§"/>
              <a:defRPr lang="en-US" sz="14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3pPr>
            <a:lvl4pPr marL="1527175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-"/>
              <a:tabLst>
                <a:tab pos="1527175" algn="l"/>
              </a:tabLst>
              <a:defRPr lang="en-US" sz="1200" kern="1200" baseline="0" dirty="0" smtClean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4pPr>
            <a:lvl5pPr marL="17938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Dotum" pitchFamily="34" charset="-127"/>
              <a:buChar char="∙"/>
              <a:defRPr lang="da-DK" sz="1200" kern="1200" dirty="0">
                <a:solidFill>
                  <a:srgbClr val="3A3A3D"/>
                </a:solidFill>
                <a:latin typeface="Dotum" pitchFamily="34" charset="-127"/>
                <a:ea typeface="Dotum" pitchFamily="34" charset="-127"/>
                <a:cs typeface="Dotum" pitchFamily="34" charset="-127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Etableret i 2004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Partnerejet og –drevet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Kontor i København,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Dallas, Los Angeles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New York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Ca. 100 engagerede og højtuddannede IT-ansatte – fokus på teknologi anvendelse</a:t>
            </a:r>
          </a:p>
          <a:p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Helt flad organisation med fokus på videns udveksling og projektarbejde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42" y="288912"/>
            <a:ext cx="1202630" cy="692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7423" b="10676"/>
          <a:stretch/>
        </p:blipFill>
        <p:spPr>
          <a:xfrm>
            <a:off x="-13223" y="2924388"/>
            <a:ext cx="9144000" cy="1731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624" t="15299" r="37161" b="11697"/>
          <a:stretch/>
        </p:blipFill>
        <p:spPr>
          <a:xfrm>
            <a:off x="-26446" y="2924388"/>
            <a:ext cx="2734605" cy="172731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0763" t="13832" r="16832" b="19097"/>
          <a:stretch/>
        </p:blipFill>
        <p:spPr>
          <a:xfrm>
            <a:off x="7452320" y="2924388"/>
            <a:ext cx="1691680" cy="172731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9542" y="2924388"/>
            <a:ext cx="2027425" cy="169883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" name="Freeform: Shape 12"/>
          <p:cNvSpPr/>
          <p:nvPr/>
        </p:nvSpPr>
        <p:spPr>
          <a:xfrm>
            <a:off x="-75188" y="3267374"/>
            <a:ext cx="9342895" cy="813450"/>
          </a:xfrm>
          <a:custGeom>
            <a:avLst/>
            <a:gdLst>
              <a:gd name="connsiteX0" fmla="*/ 46067 w 9342895"/>
              <a:gd name="connsiteY0" fmla="*/ 803744 h 813450"/>
              <a:gd name="connsiteX1" fmla="*/ 115957 w 9342895"/>
              <a:gd name="connsiteY1" fmla="*/ 716381 h 813450"/>
              <a:gd name="connsiteX2" fmla="*/ 1047830 w 9342895"/>
              <a:gd name="connsiteY2" fmla="*/ 104840 h 813450"/>
              <a:gd name="connsiteX3" fmla="*/ 4134658 w 9342895"/>
              <a:gd name="connsiteY3" fmla="*/ 495062 h 813450"/>
              <a:gd name="connsiteX4" fmla="*/ 6994342 w 9342895"/>
              <a:gd name="connsiteY4" fmla="*/ 675612 h 813450"/>
              <a:gd name="connsiteX5" fmla="*/ 8392151 w 9342895"/>
              <a:gd name="connsiteY5" fmla="*/ 4 h 813450"/>
              <a:gd name="connsiteX6" fmla="*/ 9219188 w 9342895"/>
              <a:gd name="connsiteY6" fmla="*/ 687260 h 813450"/>
              <a:gd name="connsiteX7" fmla="*/ 9324024 w 9342895"/>
              <a:gd name="connsiteY7" fmla="*/ 768799 h 81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2895" h="813450">
                <a:moveTo>
                  <a:pt x="46067" y="803744"/>
                </a:moveTo>
                <a:cubicBezTo>
                  <a:pt x="-2468" y="818304"/>
                  <a:pt x="-51003" y="832865"/>
                  <a:pt x="115957" y="716381"/>
                </a:cubicBezTo>
                <a:cubicBezTo>
                  <a:pt x="282917" y="599897"/>
                  <a:pt x="378047" y="141726"/>
                  <a:pt x="1047830" y="104840"/>
                </a:cubicBezTo>
                <a:cubicBezTo>
                  <a:pt x="1717613" y="67954"/>
                  <a:pt x="3143573" y="399933"/>
                  <a:pt x="4134658" y="495062"/>
                </a:cubicBezTo>
                <a:cubicBezTo>
                  <a:pt x="5125743" y="590191"/>
                  <a:pt x="6284760" y="758122"/>
                  <a:pt x="6994342" y="675612"/>
                </a:cubicBezTo>
                <a:cubicBezTo>
                  <a:pt x="7703924" y="593102"/>
                  <a:pt x="8021343" y="-1937"/>
                  <a:pt x="8392151" y="4"/>
                </a:cubicBezTo>
                <a:cubicBezTo>
                  <a:pt x="8762959" y="1945"/>
                  <a:pt x="9063876" y="559128"/>
                  <a:pt x="9219188" y="687260"/>
                </a:cubicBezTo>
                <a:cubicBezTo>
                  <a:pt x="9374500" y="815392"/>
                  <a:pt x="9349262" y="792095"/>
                  <a:pt x="9324024" y="768799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074" name="Picture 2" descr="Billedresultat for you are here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4" y="3795886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you are here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257" y="3147814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you are here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9822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ledresultat for you are here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05" y="3605786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0" y="1069680"/>
            <a:ext cx="8954750" cy="247684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95736" y="11315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530640" y="1209824"/>
            <a:ext cx="5409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+mj-lt"/>
                <a:ea typeface="Dotum" panose="020B0600000101010101" pitchFamily="34" charset="-127"/>
              </a:rPr>
              <a:t>Leverer løsninger baseret på de bedste og til kunden mest egnede teknologier 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+mj-lt"/>
                <a:ea typeface="Dotum" panose="020B0600000101010101" pitchFamily="34" charset="-127"/>
              </a:rPr>
              <a:t>Være en del af løsningen – ikke være teknologi eksperter men en del af et team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+mj-lt"/>
                <a:ea typeface="Dotum" panose="020B0600000101010101" pitchFamily="34" charset="-127"/>
              </a:rPr>
              <a:t>Sikre høj faglighed og indsigt via team orienteret samarbejde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+mj-lt"/>
                <a:ea typeface="Dotum" panose="020B0600000101010101" pitchFamily="34" charset="-127"/>
              </a:rPr>
              <a:t>Vi engagerer og brokker os – derfor er vi her…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da-DK" dirty="0">
                <a:latin typeface="+mj-lt"/>
                <a:ea typeface="Dotum" panose="020B0600000101010101" pitchFamily="34" charset="-127"/>
              </a:rPr>
              <a:t>Vi har ansat en del datamatikere og har kommenteret på nogle manglende indsigter som de har haft som praktikanter – så nu hænger vi på den…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da-DK" dirty="0">
                <a:latin typeface="+mj-lt"/>
              </a:rPr>
              <a:t>Vi vil</a:t>
            </a:r>
          </a:p>
        </p:txBody>
      </p:sp>
    </p:spTree>
    <p:extLst>
      <p:ext uri="{BB962C8B-B14F-4D97-AF65-F5344CB8AC3E}">
        <p14:creationId xmlns:p14="http://schemas.microsoft.com/office/powerpoint/2010/main" val="4977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organiserer vi os..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0"/>
          </p:nvPr>
        </p:nvSpPr>
        <p:spPr>
          <a:xfrm>
            <a:off x="457200" y="2459394"/>
            <a:ext cx="8229600" cy="2056218"/>
          </a:xfrm>
        </p:spPr>
        <p:txBody>
          <a:bodyPr/>
          <a:lstStyle/>
          <a:p>
            <a:r>
              <a:rPr lang="da-DK" sz="1600" dirty="0"/>
              <a:t>Her kunne man godt lave et organisationsdiagram – men det gør vi ikke…</a:t>
            </a:r>
          </a:p>
          <a:p>
            <a:r>
              <a:rPr lang="da-DK" sz="1600" dirty="0"/>
              <a:t>Vi er en meget flad organisation – organiseret i teams omkring kunder.</a:t>
            </a:r>
          </a:p>
          <a:p>
            <a:r>
              <a:rPr lang="da-DK" sz="1600" dirty="0"/>
              <a:t>Vi har en række støttefunktioner (faglig spidskompetencer og </a:t>
            </a:r>
            <a:r>
              <a:rPr lang="da-DK" sz="1600" dirty="0" err="1"/>
              <a:t>specieltviden</a:t>
            </a:r>
            <a:r>
              <a:rPr lang="da-DK" sz="1600" dirty="0"/>
              <a:t>) som bruger og tilkaldes af teams</a:t>
            </a:r>
          </a:p>
          <a:p>
            <a:r>
              <a:rPr lang="da-DK" sz="1600" dirty="0"/>
              <a:t>Et team håndterer en eller flere projekter – og er i stor grad </a:t>
            </a:r>
            <a:r>
              <a:rPr lang="da-DK" sz="1600" dirty="0" err="1"/>
              <a:t>selvorganiserende</a:t>
            </a:r>
            <a:endParaRPr lang="da-DK" sz="1600" dirty="0"/>
          </a:p>
          <a:p>
            <a:r>
              <a:rPr lang="da-DK" sz="1600" dirty="0"/>
              <a:t>Alle projekter har roller – men de fordeles af teamet selv</a:t>
            </a:r>
          </a:p>
          <a:p>
            <a:r>
              <a:rPr lang="da-DK" sz="1600" dirty="0"/>
              <a:t>Der er en løsningsansvarlig (</a:t>
            </a:r>
            <a:r>
              <a:rPr lang="da-DK" sz="1600" dirty="0" err="1"/>
              <a:t>tech</a:t>
            </a:r>
            <a:r>
              <a:rPr lang="da-DK" sz="1600" dirty="0"/>
              <a:t> </a:t>
            </a:r>
            <a:r>
              <a:rPr lang="da-DK" sz="1600" dirty="0" err="1"/>
              <a:t>lead</a:t>
            </a:r>
            <a:r>
              <a:rPr lang="da-DK" sz="1600" dirty="0"/>
              <a:t>) på alle projekter – denne person kalder de endelige skud hvis det er nødvendigt med en ”tie-</a:t>
            </a:r>
            <a:r>
              <a:rPr lang="da-DK" sz="1600" dirty="0" err="1"/>
              <a:t>breaker</a:t>
            </a:r>
            <a:r>
              <a:rPr lang="da-DK" sz="1600" dirty="0"/>
              <a:t>”</a:t>
            </a:r>
          </a:p>
          <a:p>
            <a:endParaRPr lang="da-DK" sz="1600" dirty="0"/>
          </a:p>
          <a:p>
            <a:endParaRPr lang="da-DK" sz="1600" dirty="0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6" name="Picture 4" descr="Billedresultat for organis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35394"/>
            <a:ext cx="2990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fungerer et godt team?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Et godt team handler om samarbejde… men samarbejde er svært...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Samarbejde kræver</a:t>
            </a:r>
          </a:p>
          <a:p>
            <a:pPr lvl="1"/>
            <a:r>
              <a:rPr lang="da-DK" dirty="0"/>
              <a:t>Respekt</a:t>
            </a:r>
          </a:p>
          <a:p>
            <a:pPr lvl="1"/>
            <a:r>
              <a:rPr lang="da-DK" dirty="0"/>
              <a:t>Åbenhed</a:t>
            </a:r>
          </a:p>
          <a:p>
            <a:pPr lvl="1"/>
            <a:r>
              <a:rPr lang="da-DK" dirty="0"/>
              <a:t>Ærlighed</a:t>
            </a:r>
          </a:p>
          <a:p>
            <a:pPr lvl="1"/>
            <a:r>
              <a:rPr lang="da-DK" dirty="0"/>
              <a:t>Dialog</a:t>
            </a:r>
          </a:p>
          <a:p>
            <a:pPr lvl="1"/>
            <a:r>
              <a:rPr lang="da-DK" dirty="0"/>
              <a:t>Viden om egne kompetencer</a:t>
            </a:r>
          </a:p>
          <a:p>
            <a:pPr lvl="1"/>
            <a:r>
              <a:rPr lang="da-DK" dirty="0"/>
              <a:t>Viden om egne begrænsninger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5" name="Picture 2" descr="Billedresultat for organis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2" b="12452"/>
          <a:stretch>
            <a:fillRect/>
          </a:stretch>
        </p:blipFill>
        <p:spPr bwMode="auto">
          <a:xfrm>
            <a:off x="5220072" y="1563638"/>
            <a:ext cx="3106443" cy="17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1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Et godt team handler om kommunikation…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457200" y="1202283"/>
            <a:ext cx="4018929" cy="34560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Kommunikation er ikke nemt…</a:t>
            </a:r>
          </a:p>
          <a:p>
            <a:r>
              <a:rPr lang="da-DK" dirty="0"/>
              <a:t>Forventningsafstemning sker igennem dialog</a:t>
            </a:r>
          </a:p>
          <a:p>
            <a:r>
              <a:rPr lang="da-DK" dirty="0"/>
              <a:t>Løsninger findes igennem argumentation og dialog</a:t>
            </a:r>
          </a:p>
          <a:p>
            <a:endParaRPr lang="da-DK" dirty="0"/>
          </a:p>
          <a:p>
            <a:r>
              <a:rPr lang="da-DK" dirty="0"/>
              <a:t>Der er en grund til vi har </a:t>
            </a:r>
            <a:br>
              <a:rPr lang="da-DK" dirty="0"/>
            </a:br>
            <a:r>
              <a:rPr lang="da-DK" dirty="0"/>
              <a:t>2 ører og 1 mund</a:t>
            </a:r>
            <a:br>
              <a:rPr lang="da-DK" dirty="0"/>
            </a:br>
            <a:br>
              <a:rPr lang="da-DK" dirty="0"/>
            </a:br>
            <a:r>
              <a:rPr lang="da-DK" b="1" dirty="0"/>
              <a:t>Lyt dobbelt så meget </a:t>
            </a:r>
            <a:br>
              <a:rPr lang="da-DK" b="1" dirty="0"/>
            </a:br>
            <a:r>
              <a:rPr lang="da-DK" b="1" dirty="0"/>
              <a:t>som du taler….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7</a:t>
            </a:fld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3" y="1027587"/>
            <a:ext cx="4210671" cy="3153939"/>
          </a:xfrm>
          <a:prstGeom prst="rect">
            <a:avLst/>
          </a:prstGeom>
        </p:spPr>
      </p:pic>
      <p:pic>
        <p:nvPicPr>
          <p:cNvPr id="6" name="Picture 8" descr="Billedresultat for kommunikation er lytte og t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40" y="3456057"/>
            <a:ext cx="1410473" cy="141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62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 artefakter for et godt team samarbejde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da-DK" dirty="0">
                <a:solidFill>
                  <a:schemeClr val="tx1"/>
                </a:solidFill>
                <a:cs typeface="+mn-cs"/>
              </a:rPr>
              <a:t>Vi arbejder agilt – og har tre grundlæggende artefakter for </a:t>
            </a:r>
            <a:r>
              <a:rPr lang="da-DK" dirty="0" err="1">
                <a:solidFill>
                  <a:schemeClr val="tx1"/>
                </a:solidFill>
                <a:cs typeface="+mn-cs"/>
              </a:rPr>
              <a:t>team-work</a:t>
            </a:r>
            <a:endParaRPr lang="da-DK" dirty="0">
              <a:solidFill>
                <a:schemeClr val="tx1"/>
              </a:solidFill>
              <a:cs typeface="+mn-cs"/>
            </a:endParaRPr>
          </a:p>
          <a:p>
            <a:pPr marL="285750" indent="-285750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Skab en delt vision</a:t>
            </a:r>
          </a:p>
          <a:p>
            <a:pPr marL="685800" lvl="1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Vær sikker på alle deler opfattelsen af hvad der skal laves! Hav en ledestjerne og en mål – og det skal være styrende – så det skal ikke være lige foran næsen af jer!!</a:t>
            </a:r>
          </a:p>
          <a:p>
            <a:pPr marL="285750" indent="-285750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Få skabt et fælles ansvar</a:t>
            </a:r>
          </a:p>
          <a:p>
            <a:pPr marL="685800" lvl="1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Det er evigtgyldigt: et team kan være mere end summen af medlemmerne – men det kræver at medlemmerne IKKE fokuserer på egne opgaver og succes – men på teamets succes</a:t>
            </a:r>
          </a:p>
          <a:p>
            <a:pPr marL="285750" indent="-285750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Forbliv agil og forvent ændringer</a:t>
            </a:r>
          </a:p>
          <a:p>
            <a:pPr marL="685800" lvl="1">
              <a:spcBef>
                <a:spcPts val="1200"/>
              </a:spcBef>
            </a:pPr>
            <a:r>
              <a:rPr lang="da-DK" dirty="0">
                <a:solidFill>
                  <a:schemeClr val="tx1"/>
                </a:solidFill>
                <a:cs typeface="+mn-cs"/>
              </a:rPr>
              <a:t>I aner ikke hvad der sker – selv I et kort projekt. Sygdom, tekniske udfordringer og andet rammer hele tiden – vær parat til at ændre jeres planer når det sker!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9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den gode udvikler hos os…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18E0C2-C693-411C-A722-30017887A38E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75255"/>
            <a:ext cx="334410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pha Solutions">
      <a:dk1>
        <a:sysClr val="windowText" lastClr="000000"/>
      </a:dk1>
      <a:lt1>
        <a:sysClr val="window" lastClr="FFFFFF"/>
      </a:lt1>
      <a:dk2>
        <a:srgbClr val="1F497D"/>
      </a:dk2>
      <a:lt2>
        <a:srgbClr val="E4E4E4"/>
      </a:lt2>
      <a:accent1>
        <a:srgbClr val="94B5D6"/>
      </a:accent1>
      <a:accent2>
        <a:srgbClr val="376092"/>
      </a:accent2>
      <a:accent3>
        <a:srgbClr val="DCE6F2"/>
      </a:accent3>
      <a:accent4>
        <a:srgbClr val="A5A5A5"/>
      </a:accent4>
      <a:accent5>
        <a:srgbClr val="953735"/>
      </a:accent5>
      <a:accent6>
        <a:srgbClr val="5A94C5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CPH">
      <a:dk1>
        <a:srgbClr val="071143"/>
      </a:dk1>
      <a:lt1>
        <a:sysClr val="window" lastClr="FFFFFF"/>
      </a:lt1>
      <a:dk2>
        <a:srgbClr val="353535"/>
      </a:dk2>
      <a:lt2>
        <a:srgbClr val="6E9AD3"/>
      </a:lt2>
      <a:accent1>
        <a:srgbClr val="071143"/>
      </a:accent1>
      <a:accent2>
        <a:srgbClr val="FECB00"/>
      </a:accent2>
      <a:accent3>
        <a:srgbClr val="646771"/>
      </a:accent3>
      <a:accent4>
        <a:srgbClr val="80888D"/>
      </a:accent4>
      <a:accent5>
        <a:srgbClr val="A4A8AD"/>
      </a:accent5>
      <a:accent6>
        <a:srgbClr val="E0E4E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95000"/>
          </a:lnSpc>
          <a:defRPr sz="20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2000" dirty="0" err="1">
            <a:solidFill>
              <a:schemeClr val="tx1"/>
            </a:solidFill>
          </a:defRPr>
        </a:defPPr>
      </a:lstStyle>
    </a:txDef>
  </a:objectDefaults>
  <a:extraClrSchemeLst/>
  <a:custClrLst>
    <a:custClr name="CPH blue">
      <a:srgbClr val="212C53"/>
    </a:custClr>
    <a:custClr name="CPH white">
      <a:srgbClr val="FFFFFF"/>
    </a:custClr>
    <a:custClr name="Dark gray">
      <a:srgbClr val="646771"/>
    </a:custClr>
    <a:custClr name="Mid gray">
      <a:srgbClr val="80888D"/>
    </a:custClr>
    <a:custClr name="Light gray">
      <a:srgbClr val="A4A8AD"/>
    </a:custClr>
    <a:custClr name="Very light gray">
      <a:srgbClr val="DFE3E6"/>
    </a:custClr>
    <a:custClr name="Shopping experiences">
      <a:srgbClr val="C4262E"/>
    </a:custClr>
    <a:custClr name="Airport facilities">
      <a:srgbClr val="FECB00"/>
    </a:custClr>
    <a:custClr name="Direct gray">
      <a:srgbClr val="353535"/>
    </a:custClr>
    <a:custClr name="Budget blue">
      <a:srgbClr val="6E9AD3"/>
    </a:custClr>
  </a:custClrLst>
  <a:extLst>
    <a:ext uri="{05A4C25C-085E-4340-85A3-A5531E510DB2}">
      <thm15:themeFamily xmlns:thm15="http://schemas.microsoft.com/office/thememl/2012/main" name="CPH PowerPoint.potx" id="{A7048829-5916-404B-91B1-3E1751AE3821}" vid="{CB83F8B8-4E8A-4408-814A-E9B5DB8544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d3eaec4-4f60-496e-93ad-c90e284f5e82">
      <UserInfo>
        <DisplayName>Jacob Lund</DisplayName>
        <AccountId>191</AccountId>
        <AccountType/>
      </UserInfo>
    </SharedWithUsers>
    <Kategori xmlns="0684dcc1-bde2-4c50-b43b-9a7ea2be2b03">Prospects</Kategori>
    <Teknologi xmlns="0684dcc1-bde2-4c50-b43b-9a7ea2be2b03"/>
    <Status xmlns="0684dcc1-bde2-4c50-b43b-9a7ea2be2b03">Final</Status>
    <Tekst xmlns="0684dcc1-bde2-4c50-b43b-9a7ea2be2b03" xsi:nil="true"/>
    <Dokumenttype xmlns="0684dcc1-bde2-4c50-b43b-9a7ea2be2b03">Presentation</Dokumenttype>
    <Kunde xmlns="0684dcc1-bde2-4c50-b43b-9a7ea2be2b03">Norse</Kund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04FFD233A5D8419319CE00057FF39A" ma:contentTypeVersion="16" ma:contentTypeDescription="Opret et nyt dokument." ma:contentTypeScope="" ma:versionID="61ef0ca2fbce2a86f9785ef87958f615">
  <xsd:schema xmlns:xsd="http://www.w3.org/2001/XMLSchema" xmlns:xs="http://www.w3.org/2001/XMLSchema" xmlns:p="http://schemas.microsoft.com/office/2006/metadata/properties" xmlns:ns2="0684dcc1-bde2-4c50-b43b-9a7ea2be2b03" xmlns:ns3="6d3eaec4-4f60-496e-93ad-c90e284f5e82" xmlns:ns4="c67a8014-d90e-4510-a25f-c986d8ebb45a" targetNamespace="http://schemas.microsoft.com/office/2006/metadata/properties" ma:root="true" ma:fieldsID="bc00559659a369494a317264373e4ab6" ns2:_="" ns3:_="" ns4:_="">
    <xsd:import namespace="0684dcc1-bde2-4c50-b43b-9a7ea2be2b03"/>
    <xsd:import namespace="6d3eaec4-4f60-496e-93ad-c90e284f5e82"/>
    <xsd:import namespace="c67a8014-d90e-4510-a25f-c986d8ebb45a"/>
    <xsd:element name="properties">
      <xsd:complexType>
        <xsd:sequence>
          <xsd:element name="documentManagement">
            <xsd:complexType>
              <xsd:all>
                <xsd:element ref="ns2:Kategori"/>
                <xsd:element ref="ns2:Kunde"/>
                <xsd:element ref="ns2:Dokumenttype" minOccurs="0"/>
                <xsd:element ref="ns2:Status" minOccurs="0"/>
                <xsd:element ref="ns2:Teknologi" minOccurs="0"/>
                <xsd:element ref="ns2:Tekst" minOccurs="0"/>
                <xsd:element ref="ns3:SharedWithUsers" minOccurs="0"/>
                <xsd:element ref="ns3:SharingHintHash" minOccurs="0"/>
                <xsd:element ref="ns3:SharedWithDetails" minOccurs="0"/>
                <xsd:element ref="ns4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4dcc1-bde2-4c50-b43b-9a7ea2be2b03" elementFormDefault="qualified">
    <xsd:import namespace="http://schemas.microsoft.com/office/2006/documentManagement/types"/>
    <xsd:import namespace="http://schemas.microsoft.com/office/infopath/2007/PartnerControls"/>
    <xsd:element name="Kategori" ma:index="8" ma:displayName="Kategori" ma:default="NEW" ma:format="Dropdown" ma:indexed="true" ma:internalName="Kategori">
      <xsd:simpleType>
        <xsd:restriction base="dms:Choice">
          <xsd:enumeration value="NEW"/>
          <xsd:enumeration value="Client"/>
          <xsd:enumeration value="Prospects"/>
        </xsd:restriction>
      </xsd:simpleType>
    </xsd:element>
    <xsd:element name="Kunde" ma:index="9" ma:displayName="Kunde" ma:default="Missing Customer" ma:internalName="Kunde">
      <xsd:simpleType>
        <xsd:restriction base="dms:Text">
          <xsd:maxLength value="255"/>
        </xsd:restriction>
      </xsd:simpleType>
    </xsd:element>
    <xsd:element name="Dokumenttype" ma:index="10" nillable="true" ma:displayName="Dokumenttype" ma:format="Dropdown" ma:internalName="Dokumenttype">
      <xsd:simpleType>
        <xsd:restriction base="dms:Choice">
          <xsd:enumeration value="Auxiliary"/>
          <xsd:enumeration value="Client Doc"/>
          <xsd:enumeration value="Presentation"/>
          <xsd:enumeration value="Proposal"/>
          <xsd:enumeration value="Specification"/>
        </xsd:restriction>
      </xsd:simpleType>
    </xsd:element>
    <xsd:element name="Status" ma:index="11" nillable="true" ma:displayName="Status" ma:default="Working" ma:format="Dropdown" ma:internalName="Status">
      <xsd:simpleType>
        <xsd:restriction base="dms:Choice">
          <xsd:enumeration value="Final"/>
          <xsd:enumeration value="Working"/>
        </xsd:restriction>
      </xsd:simpleType>
    </xsd:element>
    <xsd:element name="Teknologi" ma:index="12" nillable="true" ma:displayName="Teknologi" ma:internalName="Teknologi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itecore"/>
                    <xsd:enumeration value="EXM"/>
                    <xsd:enumeration value="xAutomation"/>
                    <xsd:enumeration value="xMarketing"/>
                    <xsd:enumeration value="Demandware"/>
                    <xsd:enumeration value="SSS"/>
                    <xsd:enumeration value="Rich Relevance"/>
                    <xsd:enumeration value="uCommerce"/>
                    <xsd:enumeration value="Umbraco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Tekst" ma:index="13" nillable="true" ma:displayName="Tekst" ma:internalName="Teks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eaec4-4f60-496e-93ad-c90e284f5e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5" nillable="true" ma:displayName="Hashværdi for deling" ma:description="" ma:internalName="SharingHintHash" ma:readOnly="true">
      <xsd:simpleType>
        <xsd:restriction base="dms:Text"/>
      </xsd:simpleType>
    </xsd:element>
    <xsd:element name="SharedWithDetails" ma:index="16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a8014-d90e-4510-a25f-c986d8ebb45a" elementFormDefault="qualified">
    <xsd:import namespace="http://schemas.microsoft.com/office/2006/documentManagement/types"/>
    <xsd:import namespace="http://schemas.microsoft.com/office/infopath/2007/PartnerControls"/>
    <xsd:element name="LastSharedByUser" ma:index="17" nillable="true" ma:displayName="Sidst delt efter brug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Sidst delt efter tid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8D781-F8D6-40F9-BFF6-2502F96D1A41}">
  <ds:schemaRefs>
    <ds:schemaRef ds:uri="http://schemas.microsoft.com/office/2006/metadata/properties"/>
    <ds:schemaRef ds:uri="0684dcc1-bde2-4c50-b43b-9a7ea2be2b0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d3eaec4-4f60-496e-93ad-c90e284f5e82"/>
    <ds:schemaRef ds:uri="http://purl.org/dc/elements/1.1/"/>
    <ds:schemaRef ds:uri="c67a8014-d90e-4510-a25f-c986d8ebb4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DD0EB6-3CCD-4BC9-B7D3-95393DE1E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4dcc1-bde2-4c50-b43b-9a7ea2be2b03"/>
    <ds:schemaRef ds:uri="6d3eaec4-4f60-496e-93ad-c90e284f5e82"/>
    <ds:schemaRef ds:uri="c67a8014-d90e-4510-a25f-c986d8eb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D515A0-C236-49F7-998E-C116A5212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49960</TotalTime>
  <Words>646</Words>
  <Application>Microsoft Office PowerPoint</Application>
  <PresentationFormat>Skærmshow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Dotum</vt:lpstr>
      <vt:lpstr>Georgia</vt:lpstr>
      <vt:lpstr>Verdana</vt:lpstr>
      <vt:lpstr>Wingdings</vt:lpstr>
      <vt:lpstr>Office Theme</vt:lpstr>
      <vt:lpstr>Blank</vt:lpstr>
      <vt:lpstr>PowerPoint-præsentation</vt:lpstr>
      <vt:lpstr>Agenda</vt:lpstr>
      <vt:lpstr>Om Alpha Solutions</vt:lpstr>
      <vt:lpstr>Vi vil</vt:lpstr>
      <vt:lpstr>Hvordan organiserer vi os..</vt:lpstr>
      <vt:lpstr>Hvordan fungerer et godt team?</vt:lpstr>
      <vt:lpstr>Et godt team handler om kommunikation…</vt:lpstr>
      <vt:lpstr>Tre artefakter for et godt team samarbejde</vt:lpstr>
      <vt:lpstr>Hvad er den gode udvikler hos os…</vt:lpstr>
      <vt:lpstr>Den gode udvikler</vt:lpstr>
      <vt:lpstr>Den gode udvikler er…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PowerPoint-template</dc:title>
  <dc:creator>adk@alpha-solutions.dk</dc:creator>
  <cp:lastModifiedBy>Klaus Petersen</cp:lastModifiedBy>
  <cp:revision>1958</cp:revision>
  <cp:lastPrinted>2017-01-05T11:39:10Z</cp:lastPrinted>
  <dcterms:created xsi:type="dcterms:W3CDTF">2012-12-13T14:16:31Z</dcterms:created>
  <dcterms:modified xsi:type="dcterms:W3CDTF">2017-03-13T20:44:13Z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0x010100AE04FFD233A5D8419319CE00057FF39A</vt:lpwstr>
  </property>
  <property fmtid="{D5CDD505-2E9C-101B-9397-08002B2CF9AE}" pid="3" name="IsMyDocuments">
    <vt:bool>true</vt:bool>
  </property>
</Properties>
</file>