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65" r:id="rId5"/>
    <p:sldId id="266" r:id="rId6"/>
    <p:sldId id="264" r:id="rId7"/>
  </p:sldIdLst>
  <p:sldSz cx="9144000" cy="6858000" type="screen4x3"/>
  <p:notesSz cx="6858000" cy="9144000"/>
  <p:custDataLst>
    <p:tags r:id="rId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6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312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1288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6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3312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3312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2392"/>
            </a:lvl1pPr>
            <a:lvl2pPr>
              <a:defRPr sz="1840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397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392"/>
            </a:lvl1pPr>
            <a:lvl2pPr>
              <a:defRPr sz="1840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392"/>
            </a:lvl1pPr>
            <a:lvl2pPr>
              <a:defRPr sz="1840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3312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09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2392" b="1"/>
            </a:lvl1pPr>
            <a:lvl2pPr marL="457134" indent="0">
              <a:buNone/>
              <a:defRPr sz="2024" b="1"/>
            </a:lvl2pPr>
            <a:lvl3pPr marL="914268" indent="0">
              <a:buNone/>
              <a:defRPr sz="1840" b="1"/>
            </a:lvl3pPr>
            <a:lvl4pPr marL="1371403" indent="0">
              <a:buNone/>
              <a:defRPr sz="1564" b="1"/>
            </a:lvl4pPr>
            <a:lvl5pPr marL="1828537" indent="0">
              <a:buNone/>
              <a:defRPr sz="1564" b="1"/>
            </a:lvl5pPr>
            <a:lvl6pPr marL="2285671" indent="0">
              <a:buNone/>
              <a:defRPr sz="1564" b="1"/>
            </a:lvl6pPr>
            <a:lvl7pPr marL="2742805" indent="0">
              <a:buNone/>
              <a:defRPr sz="1564" b="1"/>
            </a:lvl7pPr>
            <a:lvl8pPr marL="3199939" indent="0">
              <a:buNone/>
              <a:defRPr sz="1564" b="1"/>
            </a:lvl8pPr>
            <a:lvl9pPr marL="3657074" indent="0">
              <a:buNone/>
              <a:defRPr sz="1564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392"/>
            </a:lvl1pPr>
            <a:lvl2pPr>
              <a:defRPr sz="1840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2392" b="1"/>
            </a:lvl1pPr>
            <a:lvl2pPr marL="457134" indent="0">
              <a:buNone/>
              <a:defRPr sz="2024" b="1"/>
            </a:lvl2pPr>
            <a:lvl3pPr marL="914268" indent="0">
              <a:buNone/>
              <a:defRPr sz="1840" b="1"/>
            </a:lvl3pPr>
            <a:lvl4pPr marL="1371403" indent="0">
              <a:buNone/>
              <a:defRPr sz="1564" b="1"/>
            </a:lvl4pPr>
            <a:lvl5pPr marL="1828537" indent="0">
              <a:buNone/>
              <a:defRPr sz="1564" b="1"/>
            </a:lvl5pPr>
            <a:lvl6pPr marL="2285671" indent="0">
              <a:buNone/>
              <a:defRPr sz="1564" b="1"/>
            </a:lvl6pPr>
            <a:lvl7pPr marL="2742805" indent="0">
              <a:buNone/>
              <a:defRPr sz="1564" b="1"/>
            </a:lvl7pPr>
            <a:lvl8pPr marL="3199939" indent="0">
              <a:buNone/>
              <a:defRPr sz="1564" b="1"/>
            </a:lvl8pPr>
            <a:lvl9pPr marL="3657074" indent="0">
              <a:buNone/>
              <a:defRPr sz="1564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2392"/>
            </a:lvl1pPr>
            <a:lvl2pPr>
              <a:defRPr sz="1840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3312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357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2392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3220"/>
            </a:lvl1pPr>
            <a:lvl2pPr marL="457134" indent="0">
              <a:buNone/>
              <a:defRPr sz="2760"/>
            </a:lvl2pPr>
            <a:lvl3pPr marL="914268" indent="0">
              <a:buNone/>
              <a:defRPr sz="2392"/>
            </a:lvl3pPr>
            <a:lvl4pPr marL="1371403" indent="0">
              <a:buNone/>
              <a:defRPr sz="2024"/>
            </a:lvl4pPr>
            <a:lvl5pPr marL="1828537" indent="0">
              <a:buNone/>
              <a:defRPr sz="2024"/>
            </a:lvl5pPr>
            <a:lvl6pPr marL="2285671" indent="0">
              <a:buNone/>
              <a:defRPr sz="2024"/>
            </a:lvl6pPr>
            <a:lvl7pPr marL="2742805" indent="0">
              <a:buNone/>
              <a:defRPr sz="2024"/>
            </a:lvl7pPr>
            <a:lvl8pPr marL="3199939" indent="0">
              <a:buNone/>
              <a:defRPr sz="2024"/>
            </a:lvl8pPr>
            <a:lvl9pPr marL="3657074" indent="0">
              <a:buNone/>
              <a:defRPr sz="2024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840"/>
            </a:lvl1pPr>
            <a:lvl2pPr marL="457134" indent="0">
              <a:buNone/>
              <a:defRPr sz="1196"/>
            </a:lvl2pPr>
            <a:lvl3pPr marL="914268" indent="0">
              <a:buNone/>
              <a:defRPr sz="1012"/>
            </a:lvl3pPr>
            <a:lvl4pPr marL="1371403" indent="0">
              <a:buNone/>
              <a:defRPr sz="920"/>
            </a:lvl4pPr>
            <a:lvl5pPr marL="1828537" indent="0">
              <a:buNone/>
              <a:defRPr sz="920"/>
            </a:lvl5pPr>
            <a:lvl6pPr marL="2285671" indent="0">
              <a:buNone/>
              <a:defRPr sz="920"/>
            </a:lvl6pPr>
            <a:lvl7pPr marL="2742805" indent="0">
              <a:buNone/>
              <a:defRPr sz="920"/>
            </a:lvl7pPr>
            <a:lvl8pPr marL="3199939" indent="0">
              <a:buNone/>
              <a:defRPr sz="920"/>
            </a:lvl8pPr>
            <a:lvl9pPr marL="3657074" indent="0">
              <a:buNone/>
              <a:defRPr sz="92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3810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187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9F1DC-723B-4F20-8013-523BA9E0C49F}" type="slidenum">
              <a:rPr lang="en-US" altLang="da-DK"/>
              <a:pPr/>
              <a:t>‹nr.›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297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7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l" defTabSz="457134" rtl="0" eaLnBrk="1" latinLnBrk="0" hangingPunct="1">
        <a:spcBef>
          <a:spcPct val="0"/>
        </a:spcBef>
        <a:buNone/>
        <a:defRPr sz="3312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51" indent="-342851" algn="l" defTabSz="45713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656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843" indent="-285709" algn="l" defTabSz="45713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656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835" indent="-228567" algn="l" defTabSz="45713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656" kern="1200">
          <a:solidFill>
            <a:srgbClr val="00163B"/>
          </a:solidFill>
          <a:latin typeface="Verdana"/>
          <a:ea typeface="+mn-ea"/>
          <a:cs typeface="Verdana"/>
        </a:defRPr>
      </a:lvl3pPr>
      <a:lvl4pPr marL="1599969" indent="-228567" algn="l" defTabSz="45713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656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103" indent="-228567" algn="l" defTabSz="45713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656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238" indent="-228567" algn="l" defTabSz="45713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2" indent="-228567" algn="l" defTabSz="45713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6" indent="-228567" algn="l" defTabSz="45713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0" indent="-228567" algn="l" defTabSz="457134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4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8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3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7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1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5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9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4" algn="l" defTabSz="457134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geekandpoke.typepad.com/.a/6a00d8341d3df553ef0120a7190580970b-p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6521"/>
          <a:stretch/>
        </p:blipFill>
        <p:spPr bwMode="auto">
          <a:xfrm>
            <a:off x="3797827" y="0"/>
            <a:ext cx="5346173" cy="68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17-03-2017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12"/>
          </p:nvPr>
        </p:nvSpPr>
        <p:spPr>
          <a:xfrm>
            <a:off x="510347" y="3889093"/>
            <a:ext cx="3401896" cy="2968907"/>
          </a:xfrm>
        </p:spPr>
        <p:txBody>
          <a:bodyPr>
            <a:normAutofit/>
          </a:bodyPr>
          <a:lstStyle/>
          <a:p>
            <a:r>
              <a:rPr lang="en-US" dirty="0" smtClean="0"/>
              <a:t>By end of today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Feature list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Activity Diagram</a:t>
            </a:r>
          </a:p>
          <a:p>
            <a:pPr lvl="1"/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2050" name="Picture 2" descr="https://johannesfog.dk/globalassets/header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7" y="1586020"/>
            <a:ext cx="1793581" cy="1793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086620" cy="1143427"/>
          </a:xfrm>
        </p:spPr>
        <p:txBody>
          <a:bodyPr/>
          <a:lstStyle/>
          <a:p>
            <a:r>
              <a:rPr lang="en-US" sz="3000" dirty="0"/>
              <a:t>Different views of an IT system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131"/>
            <a:ext cx="5343664" cy="5394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5726" y="1272131"/>
            <a:ext cx="1847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a-DK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8249" y="2711860"/>
            <a:ext cx="349252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</a:t>
            </a:r>
            <a:r>
              <a:rPr lang="en-US" sz="140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View—Use case diagram and Use Case Sequence diagram</a:t>
            </a:r>
          </a:p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Structural</a:t>
            </a:r>
            <a:r>
              <a:rPr lang="en-US" sz="140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View—Class diagram</a:t>
            </a:r>
          </a:p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</a:t>
            </a:r>
            <a:r>
              <a:rPr lang="en-US" sz="140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View—Sequence diagram and Communication diagram</a:t>
            </a:r>
          </a:p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Behavioral</a:t>
            </a:r>
            <a:r>
              <a:rPr lang="en-US" sz="140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View—</a:t>
            </a:r>
            <a:r>
              <a:rPr lang="en-US" sz="1400" dirty="0" err="1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Statechart</a:t>
            </a:r>
            <a:r>
              <a:rPr lang="en-US" sz="1400" dirty="0">
                <a:solidFill>
                  <a:srgbClr val="44444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041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Functional</a:t>
            </a:r>
            <a:endParaRPr lang="en-US" sz="2400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>
          <a:xfrm>
            <a:off x="510347" y="2669402"/>
            <a:ext cx="3517644" cy="345676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i="1" dirty="0" smtClean="0"/>
              <a:t>A </a:t>
            </a:r>
            <a:r>
              <a:rPr lang="en-US" sz="1700" i="1" dirty="0"/>
              <a:t>requirement specifies a function that a system or component must be able to perform</a:t>
            </a:r>
            <a:r>
              <a:rPr lang="en-US" sz="1700" i="1" dirty="0" smtClean="0"/>
              <a:t>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Can be formulated in various ways</a:t>
            </a:r>
            <a:r>
              <a:rPr lang="en-US" sz="1700" dirty="0" smtClean="0"/>
              <a:t>:</a:t>
            </a:r>
          </a:p>
          <a:p>
            <a:pPr marL="0" indent="0">
              <a:buNone/>
            </a:pPr>
            <a:endParaRPr lang="en-US" sz="1700" dirty="0"/>
          </a:p>
          <a:p>
            <a:pPr marL="355600" indent="-257175"/>
            <a:r>
              <a:rPr lang="en-US" sz="1700" dirty="0" smtClean="0"/>
              <a:t>SCRUM &amp; XP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00B050"/>
                </a:solidFill>
              </a:rPr>
              <a:t>User </a:t>
            </a:r>
            <a:r>
              <a:rPr lang="en-US" sz="1700" dirty="0" smtClean="0">
                <a:solidFill>
                  <a:srgbClr val="00B050"/>
                </a:solidFill>
              </a:rPr>
              <a:t>stories</a:t>
            </a:r>
            <a:endParaRPr lang="en-US" sz="1700" dirty="0"/>
          </a:p>
          <a:p>
            <a:pPr marL="355600" indent="-257175"/>
            <a:r>
              <a:rPr lang="en-US" sz="1700" dirty="0" smtClean="0"/>
              <a:t>UP</a:t>
            </a:r>
            <a:r>
              <a:rPr lang="en-US" sz="1700" dirty="0"/>
              <a:t>: Use </a:t>
            </a:r>
            <a:r>
              <a:rPr lang="en-US" sz="1700" dirty="0" smtClean="0"/>
              <a:t>cases</a:t>
            </a:r>
          </a:p>
          <a:p>
            <a:pPr marL="355600" indent="-257175"/>
            <a:r>
              <a:rPr lang="en-US" sz="1700" dirty="0" smtClean="0">
                <a:solidFill>
                  <a:srgbClr val="00B050"/>
                </a:solidFill>
              </a:rPr>
              <a:t>Features list</a:t>
            </a:r>
            <a:endParaRPr lang="en-US" sz="1700" dirty="0">
              <a:solidFill>
                <a:srgbClr val="00B050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Non-functional</a:t>
            </a:r>
            <a:endParaRPr lang="en-US" sz="2400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407578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i="1" dirty="0" smtClean="0"/>
              <a:t>A </a:t>
            </a:r>
            <a:r>
              <a:rPr lang="en-US" i="1" dirty="0"/>
              <a:t>non-functional requirement is </a:t>
            </a:r>
            <a:r>
              <a:rPr lang="en-US" i="1" dirty="0" smtClean="0"/>
              <a:t>a statement </a:t>
            </a:r>
            <a:r>
              <a:rPr lang="en-US" i="1" dirty="0"/>
              <a:t>of how a system </a:t>
            </a:r>
            <a:r>
              <a:rPr lang="en-US" i="1" dirty="0" smtClean="0"/>
              <a:t>must behave</a:t>
            </a:r>
            <a:r>
              <a:rPr lang="en-US" i="1" dirty="0"/>
              <a:t>, it is a constraint upon </a:t>
            </a:r>
            <a:r>
              <a:rPr lang="en-US" i="1" dirty="0" smtClean="0"/>
              <a:t>the systems behavior.</a:t>
            </a:r>
            <a:endParaRPr lang="da-DK" dirty="0" smtClean="0"/>
          </a:p>
          <a:p>
            <a:pPr marL="355600" indent="-2571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Non-functional requirements specify all the remaining requirements </a:t>
            </a:r>
            <a:r>
              <a:rPr lang="en-US" u="sng" dirty="0"/>
              <a:t>not covered by the functional </a:t>
            </a:r>
            <a:r>
              <a:rPr lang="en-US" u="sng" dirty="0" smtClean="0"/>
              <a:t>requirements</a:t>
            </a:r>
          </a:p>
          <a:p>
            <a:pPr marL="355600" indent="-2571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They </a:t>
            </a:r>
            <a:r>
              <a:rPr lang="en-US" dirty="0"/>
              <a:t>specify criteria that judge the operation of a system, rather than specific </a:t>
            </a:r>
            <a:r>
              <a:rPr lang="en-US" dirty="0" smtClean="0"/>
              <a:t>behaviors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i="1" dirty="0" smtClean="0"/>
              <a:t>"Display </a:t>
            </a:r>
            <a:r>
              <a:rPr lang="en-US" i="1" dirty="0"/>
              <a:t>of the </a:t>
            </a:r>
            <a:r>
              <a:rPr lang="en-US" i="1" dirty="0" smtClean="0"/>
              <a:t>students satisfaction </a:t>
            </a:r>
            <a:r>
              <a:rPr lang="en-US" i="1" dirty="0"/>
              <a:t>level must appear within 2 milliseconds."</a:t>
            </a:r>
            <a:endParaRPr lang="da-DK" i="1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Requirements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60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0" y="-17889"/>
            <a:ext cx="8086620" cy="1143427"/>
          </a:xfrm>
        </p:spPr>
        <p:txBody>
          <a:bodyPr/>
          <a:lstStyle/>
          <a:p>
            <a:r>
              <a:rPr lang="en-GB" altLang="da-DK" dirty="0">
                <a:latin typeface="Verdana" panose="020B0604030504040204" pitchFamily="34" charset="0"/>
                <a:cs typeface="Verdana" panose="020B0604030504040204" pitchFamily="34" charset="0"/>
              </a:rPr>
              <a:t>Traceability of </a:t>
            </a:r>
            <a:r>
              <a:rPr lang="en-GB" altLang="da-DK" dirty="0" smtClean="0">
                <a:latin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da-DK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22250" y="1844675"/>
            <a:ext cx="2405063" cy="460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a-DK" altLang="da-DK" sz="1400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2250" y="3429000"/>
            <a:ext cx="23050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1400"/>
              <a:t>V.1: Increased customer satisfaction</a:t>
            </a:r>
            <a:br>
              <a:rPr lang="en-US" altLang="da-DK" sz="1400"/>
            </a:br>
            <a:r>
              <a:rPr lang="en-US" altLang="da-DK" sz="1400"/>
              <a:t/>
            </a:r>
            <a:br>
              <a:rPr lang="en-US" altLang="da-DK" sz="1400"/>
            </a:br>
            <a:r>
              <a:rPr lang="en-US" altLang="da-DK" sz="1400"/>
              <a:t>V.2: Increase turnover</a:t>
            </a:r>
            <a:br>
              <a:rPr lang="en-US" altLang="da-DK" sz="1400"/>
            </a:br>
            <a:r>
              <a:rPr lang="en-US" altLang="da-DK" sz="1400"/>
              <a:t/>
            </a:r>
            <a:br>
              <a:rPr lang="en-US" altLang="da-DK" sz="1400"/>
            </a:br>
            <a:r>
              <a:rPr lang="en-US" altLang="da-DK" sz="1400"/>
              <a:t>V.3: Higher efficiency</a:t>
            </a:r>
            <a:endParaRPr lang="da-DK" altLang="da-DK" sz="1400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50825" y="1844675"/>
            <a:ext cx="230505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/ Vision</a:t>
            </a:r>
            <a:r>
              <a:rPr lang="en-US" altLang="da-D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da-D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da-D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introduction of a new order management system to ensure</a:t>
            </a:r>
            <a:r>
              <a:rPr lang="en-US" altLang="da-DK" sz="1400"/>
              <a:t>:</a:t>
            </a:r>
            <a:endParaRPr lang="da-DK" altLang="da-DK" sz="1000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987675" y="1816100"/>
            <a:ext cx="2305050" cy="460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a-DK" altLang="da-DK" sz="14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2987675" y="18446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b="1"/>
              <a:t>Goals</a:t>
            </a:r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2987675" y="2757488"/>
            <a:ext cx="2305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1400"/>
              <a:t>Goal1: Customer satisfaction rises min. 0.5 at next satisfaction survey</a:t>
            </a:r>
            <a:br>
              <a:rPr lang="en-US" altLang="da-DK" sz="1400"/>
            </a:br>
            <a:r>
              <a:rPr lang="en-US" altLang="da-DK" sz="1400"/>
              <a:t/>
            </a:r>
            <a:br>
              <a:rPr lang="en-US" altLang="da-DK" sz="1400"/>
            </a:br>
            <a:r>
              <a:rPr lang="en-US" altLang="da-DK" sz="1400"/>
              <a:t>Goal 2: Resale to existing customers increased by 10% the first year after installation of the system.</a:t>
            </a:r>
            <a:br>
              <a:rPr lang="en-US" altLang="da-DK" sz="1400"/>
            </a:br>
            <a:endParaRPr lang="en-US" altLang="da-DK" sz="1400"/>
          </a:p>
          <a:p>
            <a:pPr eaLnBrk="1" hangingPunct="1"/>
            <a:r>
              <a:rPr lang="en-US" altLang="da-DK" sz="1400"/>
              <a:t>Goal 3: 70% of all customers should be able to use systems without problems</a:t>
            </a:r>
            <a:br>
              <a:rPr lang="en-US" altLang="da-DK" sz="1400"/>
            </a:br>
            <a:endParaRPr lang="en-US" altLang="da-DK" sz="1400"/>
          </a:p>
          <a:p>
            <a:pPr eaLnBrk="1" hangingPunct="1"/>
            <a:r>
              <a:rPr lang="en-US" altLang="da-DK" sz="1400"/>
              <a:t>Goal X:</a:t>
            </a:r>
            <a:endParaRPr lang="da-DK" altLang="da-DK" sz="1400"/>
          </a:p>
        </p:txBody>
      </p:sp>
      <p:sp>
        <p:nvSpPr>
          <p:cNvPr id="31753" name="Line 12"/>
          <p:cNvSpPr>
            <a:spLocks noChangeShapeType="1"/>
          </p:cNvSpPr>
          <p:nvPr/>
        </p:nvSpPr>
        <p:spPr bwMode="auto">
          <a:xfrm flipV="1">
            <a:off x="2527300" y="3284538"/>
            <a:ext cx="4603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>
            <a:off x="2555875" y="3644900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55" name="Line 15"/>
          <p:cNvSpPr>
            <a:spLocks noChangeShapeType="1"/>
          </p:cNvSpPr>
          <p:nvPr/>
        </p:nvSpPr>
        <p:spPr bwMode="auto">
          <a:xfrm>
            <a:off x="2527300" y="429260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56" name="Line 16"/>
          <p:cNvSpPr>
            <a:spLocks noChangeShapeType="1"/>
          </p:cNvSpPr>
          <p:nvPr/>
        </p:nvSpPr>
        <p:spPr bwMode="auto">
          <a:xfrm>
            <a:off x="2555875" y="4292600"/>
            <a:ext cx="4318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>
            <a:off x="2527300" y="4784725"/>
            <a:ext cx="4603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5795963" y="1816100"/>
            <a:ext cx="2305050" cy="460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a-DK" altLang="da-DK" sz="1400"/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5795963" y="18446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b="1"/>
              <a:t>Features</a:t>
            </a:r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5795963" y="2565400"/>
            <a:ext cx="2305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sz="1400"/>
              <a:t>F.1: Ordering by web</a:t>
            </a:r>
          </a:p>
          <a:p>
            <a:pPr eaLnBrk="1" hangingPunct="1"/>
            <a:endParaRPr lang="da-DK" altLang="da-DK" sz="1400"/>
          </a:p>
          <a:p>
            <a:pPr eaLnBrk="1" hangingPunct="1"/>
            <a:r>
              <a:rPr lang="da-DK" altLang="da-DK" sz="1400"/>
              <a:t>F.2: Online stock update</a:t>
            </a:r>
          </a:p>
          <a:p>
            <a:pPr eaLnBrk="1" hangingPunct="1"/>
            <a:endParaRPr lang="da-DK" altLang="da-DK" sz="1400"/>
          </a:p>
          <a:p>
            <a:pPr eaLnBrk="1" hangingPunct="1"/>
            <a:r>
              <a:rPr lang="da-DK" altLang="da-DK" sz="1400"/>
              <a:t>F.3: Online-help for users</a:t>
            </a:r>
          </a:p>
          <a:p>
            <a:pPr eaLnBrk="1" hangingPunct="1"/>
            <a:endParaRPr lang="da-DK" altLang="da-DK" sz="1400"/>
          </a:p>
          <a:p>
            <a:pPr eaLnBrk="1" hangingPunct="1"/>
            <a:r>
              <a:rPr lang="da-DK" altLang="da-DK" sz="1400"/>
              <a:t>F.4:</a:t>
            </a:r>
          </a:p>
          <a:p>
            <a:pPr eaLnBrk="1" hangingPunct="1"/>
            <a:endParaRPr lang="da-DK" altLang="da-DK" sz="1400"/>
          </a:p>
          <a:p>
            <a:pPr eaLnBrk="1" hangingPunct="1"/>
            <a:r>
              <a:rPr lang="da-DK" altLang="da-DK" sz="1400"/>
              <a:t>F.X:</a:t>
            </a:r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 flipV="1">
            <a:off x="5292725" y="3644900"/>
            <a:ext cx="503238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5292725" y="3357563"/>
            <a:ext cx="574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3" name="Line 23"/>
          <p:cNvSpPr>
            <a:spLocks noChangeShapeType="1"/>
          </p:cNvSpPr>
          <p:nvPr/>
        </p:nvSpPr>
        <p:spPr bwMode="auto">
          <a:xfrm flipV="1">
            <a:off x="5292725" y="3213100"/>
            <a:ext cx="5032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 flipV="1">
            <a:off x="5292725" y="2708275"/>
            <a:ext cx="503238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5" name="Line 25"/>
          <p:cNvSpPr>
            <a:spLocks noChangeShapeType="1"/>
          </p:cNvSpPr>
          <p:nvPr/>
        </p:nvSpPr>
        <p:spPr bwMode="auto">
          <a:xfrm flipV="1">
            <a:off x="5292725" y="4652963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6" name="Line 26"/>
          <p:cNvSpPr>
            <a:spLocks noChangeShapeType="1"/>
          </p:cNvSpPr>
          <p:nvPr/>
        </p:nvSpPr>
        <p:spPr bwMode="auto">
          <a:xfrm flipV="1">
            <a:off x="5292725" y="4121150"/>
            <a:ext cx="503238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767" name="Line 27"/>
          <p:cNvSpPr>
            <a:spLocks noChangeShapeType="1"/>
          </p:cNvSpPr>
          <p:nvPr/>
        </p:nvSpPr>
        <p:spPr bwMode="auto">
          <a:xfrm flipV="1">
            <a:off x="5292725" y="3213100"/>
            <a:ext cx="57467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4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295400" y="6096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a-DK" altLang="da-DK">
              <a:latin typeface="Tahoma" panose="020B060403050404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da-DK" sz="6000" dirty="0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Creating</a:t>
            </a:r>
            <a:r>
              <a:rPr lang="en-US" altLang="da-DK" sz="6000" dirty="0" smtClean="0">
                <a:solidFill>
                  <a:srgbClr val="CCCCCC"/>
                </a:solidFill>
                <a:latin typeface="Garamond" pitchFamily="18" charset="0"/>
                <a:cs typeface="Verdana" pitchFamily="34" charset="0"/>
              </a:rPr>
              <a:t> </a:t>
            </a:r>
            <a:r>
              <a:rPr lang="en-US" altLang="da-DK" sz="60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SMART</a:t>
            </a:r>
            <a:r>
              <a:rPr lang="en-US" altLang="da-DK" sz="6000" dirty="0" smtClean="0">
                <a:solidFill>
                  <a:srgbClr val="CCCCCC"/>
                </a:solidFill>
                <a:latin typeface="Garamond" pitchFamily="18" charset="0"/>
                <a:cs typeface="Verdana" pitchFamily="34" charset="0"/>
              </a:rPr>
              <a:t> </a:t>
            </a:r>
            <a:r>
              <a:rPr lang="en-US" altLang="da-DK" sz="6000" dirty="0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goals</a:t>
            </a:r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81600" y="1600200"/>
            <a:ext cx="3962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  <a:defRPr/>
            </a:pP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 </a:t>
            </a: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S-</a:t>
            </a:r>
            <a:r>
              <a:rPr lang="en-US" altLang="da-DK" sz="4600" dirty="0" err="1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pecific</a:t>
            </a:r>
            <a:endParaRPr lang="en-US" altLang="da-DK" sz="4600" dirty="0" smtClean="0">
              <a:solidFill>
                <a:schemeClr val="bg1">
                  <a:lumMod val="50000"/>
                </a:schemeClr>
              </a:solidFill>
              <a:latin typeface="Garamond" pitchFamily="18" charset="0"/>
              <a:cs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M-</a:t>
            </a:r>
            <a:r>
              <a:rPr lang="en-US" altLang="da-DK" sz="4600" dirty="0" err="1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easurable</a:t>
            </a:r>
            <a:endParaRPr lang="en-US" altLang="da-DK" sz="4600" dirty="0" smtClean="0">
              <a:solidFill>
                <a:schemeClr val="bg1">
                  <a:lumMod val="50000"/>
                </a:schemeClr>
              </a:solidFill>
              <a:latin typeface="Garamond" pitchFamily="18" charset="0"/>
              <a:cs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A-</a:t>
            </a:r>
            <a:r>
              <a:rPr lang="en-US" altLang="da-DK" sz="4600" dirty="0" err="1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ttainable</a:t>
            </a:r>
            <a:endParaRPr lang="en-US" altLang="da-DK" sz="4600" dirty="0" smtClean="0">
              <a:solidFill>
                <a:schemeClr val="bg1">
                  <a:lumMod val="50000"/>
                </a:schemeClr>
              </a:solidFill>
              <a:latin typeface="Garamond" pitchFamily="18" charset="0"/>
              <a:cs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R-</a:t>
            </a:r>
            <a:r>
              <a:rPr lang="en-US" altLang="da-DK" sz="4600" dirty="0" err="1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ealistic</a:t>
            </a:r>
            <a:endParaRPr lang="en-US" altLang="da-DK" sz="4600" dirty="0" smtClean="0">
              <a:solidFill>
                <a:schemeClr val="bg1">
                  <a:lumMod val="50000"/>
                </a:schemeClr>
              </a:solidFill>
              <a:latin typeface="Garamond" pitchFamily="18" charset="0"/>
              <a:cs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da-DK" sz="4600" dirty="0" smtClean="0">
                <a:solidFill>
                  <a:srgbClr val="D60093"/>
                </a:solidFill>
                <a:latin typeface="Garamond" pitchFamily="18" charset="0"/>
                <a:cs typeface="Verdana" pitchFamily="34" charset="0"/>
              </a:rPr>
              <a:t>T-</a:t>
            </a:r>
            <a:r>
              <a:rPr lang="en-US" altLang="da-DK" sz="4600" dirty="0" err="1" smtClean="0">
                <a:solidFill>
                  <a:schemeClr val="bg1">
                    <a:lumMod val="50000"/>
                  </a:schemeClr>
                </a:solidFill>
                <a:latin typeface="Garamond" pitchFamily="18" charset="0"/>
                <a:cs typeface="Verdana" pitchFamily="34" charset="0"/>
              </a:rPr>
              <a:t>imely</a:t>
            </a:r>
            <a:endParaRPr lang="en-US" altLang="da-DK" sz="2500" dirty="0" smtClean="0">
              <a:solidFill>
                <a:schemeClr val="bg1">
                  <a:lumMod val="50000"/>
                </a:schemeClr>
              </a:solidFill>
              <a:latin typeface="Garamond" pitchFamily="18" charset="0"/>
              <a:cs typeface="Verdana" pitchFamily="34" charset="0"/>
            </a:endParaRP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lum bright="-26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"/>
          <a:stretch>
            <a:fillRect/>
          </a:stretch>
        </p:blipFill>
        <p:spPr bwMode="auto">
          <a:xfrm>
            <a:off x="457200" y="1600200"/>
            <a:ext cx="396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activity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28" y="3637528"/>
            <a:ext cx="2921751" cy="24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/>
          <p:cNvSpPr>
            <a:spLocks noGrp="1"/>
          </p:cNvSpPr>
          <p:nvPr>
            <p:ph type="body" sz="quarter" idx="10"/>
          </p:nvPr>
        </p:nvSpPr>
        <p:spPr>
          <a:xfrm>
            <a:off x="0" y="-24058"/>
            <a:ext cx="8086620" cy="1143427"/>
          </a:xfrm>
        </p:spPr>
        <p:txBody>
          <a:bodyPr/>
          <a:lstStyle/>
          <a:p>
            <a:r>
              <a:rPr lang="da-DK" dirty="0" smtClean="0"/>
              <a:t>UML Diagrams</a:t>
            </a:r>
            <a:endParaRPr lang="da-DK" dirty="0"/>
          </a:p>
        </p:txBody>
      </p:sp>
      <p:pic>
        <p:nvPicPr>
          <p:cNvPr id="1028" name="Picture 4" descr="Billedresultat for Sequence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17" y="767783"/>
            <a:ext cx="2220849" cy="158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Use case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8" y="767783"/>
            <a:ext cx="2116180" cy="18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clas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82" y="145326"/>
            <a:ext cx="2916874" cy="20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512336" y="2531394"/>
            <a:ext cx="181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5" name="Tekstfelt 14"/>
          <p:cNvSpPr txBox="1"/>
          <p:nvPr/>
        </p:nvSpPr>
        <p:spPr>
          <a:xfrm>
            <a:off x="3325654" y="2531394"/>
            <a:ext cx="224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</a:t>
            </a:r>
            <a:r>
              <a:rPr lang="da-DK" dirty="0" smtClean="0"/>
              <a:t> diagram</a:t>
            </a:r>
            <a:endParaRPr lang="da-DK" dirty="0"/>
          </a:p>
        </p:txBody>
      </p:sp>
      <p:sp>
        <p:nvSpPr>
          <p:cNvPr id="16" name="Tekstfelt 15"/>
          <p:cNvSpPr txBox="1"/>
          <p:nvPr/>
        </p:nvSpPr>
        <p:spPr>
          <a:xfrm>
            <a:off x="6774883" y="2354104"/>
            <a:ext cx="17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Class diagram</a:t>
            </a:r>
            <a:endParaRPr lang="da-DK" b="1" dirty="0">
              <a:solidFill>
                <a:srgbClr val="00B05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6311102" y="6075567"/>
            <a:ext cx="19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Activity diagram</a:t>
            </a:r>
            <a:endParaRPr lang="da-DK" b="1" dirty="0">
              <a:solidFill>
                <a:srgbClr val="00B050"/>
              </a:solidFill>
            </a:endParaRPr>
          </a:p>
        </p:txBody>
      </p:sp>
      <p:pic>
        <p:nvPicPr>
          <p:cNvPr id="1034" name="Picture 10" descr="Billedresultat for domain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8" y="3736093"/>
            <a:ext cx="2547949" cy="22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kstfelt 17"/>
          <p:cNvSpPr txBox="1"/>
          <p:nvPr/>
        </p:nvSpPr>
        <p:spPr>
          <a:xfrm>
            <a:off x="863574" y="6013575"/>
            <a:ext cx="158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Domain model</a:t>
            </a:r>
            <a:endParaRPr lang="da-D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4277c8bfc97bdbe5d18c2fc321725e4cd5d88c"/>
</p:tagLst>
</file>

<file path=ppt/theme/theme1.xml><?xml version="1.0" encoding="utf-8"?>
<a:theme xmlns:a="http://schemas.openxmlformats.org/drawingml/2006/main" name="cph_Busines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cph_Business</Template>
  <TotalTime>169</TotalTime>
  <Words>203</Words>
  <Application>Microsoft Office PowerPoint</Application>
  <PresentationFormat>Skærmshow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Tahoma</vt:lpstr>
      <vt:lpstr>Verdana</vt:lpstr>
      <vt:lpstr>Wingdings</vt:lpstr>
      <vt:lpstr>cph_Business</vt:lpstr>
      <vt:lpstr>PowerPoint-præsentation</vt:lpstr>
      <vt:lpstr>PowerPoint-præsentation</vt:lpstr>
      <vt:lpstr>PowerPoint-præsentation</vt:lpstr>
      <vt:lpstr>PowerPoint-præsentation</vt:lpstr>
      <vt:lpstr>Creating SMART goals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</dc:creator>
  <cp:lastModifiedBy>Tue Hellstern</cp:lastModifiedBy>
  <cp:revision>10</cp:revision>
  <dcterms:created xsi:type="dcterms:W3CDTF">2017-03-15T17:33:40Z</dcterms:created>
  <dcterms:modified xsi:type="dcterms:W3CDTF">2017-03-15T20:22:54Z</dcterms:modified>
</cp:coreProperties>
</file>