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2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97AF-3848-441C-AE2C-FA4327781D6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B63A-EA4D-44C7-9283-C878FD52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7OHa9YClKw3h87j5yFndlmDDoUuI_1b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A540-3F0A-2E64-413E-93295F49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-353943"/>
            <a:ext cx="2784764" cy="2784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B250A-D86A-3717-D5F1-7F098CBFBA4B}"/>
              </a:ext>
            </a:extLst>
          </p:cNvPr>
          <p:cNvSpPr txBox="1"/>
          <p:nvPr/>
        </p:nvSpPr>
        <p:spPr>
          <a:xfrm>
            <a:off x="2153729" y="537081"/>
            <a:ext cx="4674678" cy="1024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Royal University of Phnom Penh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B4774-F5B2-2AD4-B043-BF19B271AE58}"/>
              </a:ext>
            </a:extLst>
          </p:cNvPr>
          <p:cNvSpPr txBox="1"/>
          <p:nvPr/>
        </p:nvSpPr>
        <p:spPr>
          <a:xfrm>
            <a:off x="789708" y="2049082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ស្ថាបត្យកម្មកុំព្យូទ័រ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3FE85-C8E4-96D3-A493-1B5003095C80}"/>
              </a:ext>
            </a:extLst>
          </p:cNvPr>
          <p:cNvSpPr txBox="1"/>
          <p:nvPr/>
        </p:nvSpPr>
        <p:spPr>
          <a:xfrm>
            <a:off x="789708" y="3910474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រៀបចំដោយ៖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ក្រុមទី១ ថ្នាក់ </a:t>
            </a:r>
            <a:r>
              <a:rPr lang="en-US" dirty="0">
                <a:latin typeface="Bookman Old Style" panose="02050604050505020204" pitchFamily="18" charset="0"/>
                <a:cs typeface="Khmer OS Battambang" panose="02000500000000020004" pitchFamily="2" charset="0"/>
              </a:rPr>
              <a:t>E1</a:t>
            </a:r>
            <a:endParaRPr lang="en-US" dirty="0">
              <a:latin typeface="Bookman Old Style" panose="02050604050505020204" pitchFamily="18" charset="0"/>
              <a:cs typeface="Khmer OS Muol Light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F4695-F381-9E5B-3479-042000230357}"/>
              </a:ext>
            </a:extLst>
          </p:cNvPr>
          <p:cNvSpPr txBox="1"/>
          <p:nvPr/>
        </p:nvSpPr>
        <p:spPr>
          <a:xfrm>
            <a:off x="7121232" y="3910474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បង្រៀនដោយ៖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លោកគ្រូ.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អ៊ុក ប៉ូលីវ៉ាន់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08D15-02B4-D440-2676-99982441D5CA}"/>
              </a:ext>
            </a:extLst>
          </p:cNvPr>
          <p:cNvSpPr txBox="1"/>
          <p:nvPr/>
        </p:nvSpPr>
        <p:spPr>
          <a:xfrm>
            <a:off x="1100405" y="4778949"/>
            <a:ext cx="2356735" cy="170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Khmer OS Muol Light" panose="02000500000000020004" pitchFamily="2" charset="0"/>
              </a:rPr>
              <a:t>Chhay Pheaktra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Sem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Sokhim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Eng</a:t>
            </a: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 Tola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Hea Choeurn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A85C-1BA4-3602-80B1-67367AA64006}"/>
              </a:ext>
            </a:extLst>
          </p:cNvPr>
          <p:cNvSpPr txBox="1"/>
          <p:nvPr/>
        </p:nvSpPr>
        <p:spPr>
          <a:xfrm>
            <a:off x="4579968" y="4778949"/>
            <a:ext cx="2400337" cy="170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9438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Heng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Sothib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  <a:p>
            <a:pPr marL="579438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Hian</a:t>
            </a: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 Yan</a:t>
            </a:r>
          </a:p>
          <a:p>
            <a:pPr marL="579438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Ho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Vannda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  <a:p>
            <a:pPr marL="579438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Dom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Raksmey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9EAAA-A1D1-27D5-B4C1-4972C16FEC12}"/>
              </a:ext>
            </a:extLst>
          </p:cNvPr>
          <p:cNvSpPr txBox="1"/>
          <p:nvPr/>
        </p:nvSpPr>
        <p:spPr>
          <a:xfrm>
            <a:off x="8110059" y="4778949"/>
            <a:ext cx="2203167" cy="1291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9438" lvl="1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Hok</a:t>
            </a: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Kimhai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  <a:p>
            <a:pPr marL="579438" lvl="1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Kim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Sanha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  <a:p>
            <a:pPr marL="579438" lvl="1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dirty="0">
                <a:latin typeface="Bookman Old Style" panose="02050604050505020204" pitchFamily="18" charset="0"/>
                <a:cs typeface="Khmer OS Battambang" panose="02000500000000000000" pitchFamily="2" charset="0"/>
              </a:rPr>
              <a:t>Dim </a:t>
            </a:r>
            <a:r>
              <a:rPr lang="en-US" dirty="0" err="1">
                <a:latin typeface="Bookman Old Style" panose="02050604050505020204" pitchFamily="18" charset="0"/>
                <a:cs typeface="Khmer OS Battambang" panose="02000500000000000000" pitchFamily="2" charset="0"/>
              </a:rPr>
              <a:t>Vakhim</a:t>
            </a:r>
            <a:endParaRPr lang="en-US" dirty="0">
              <a:latin typeface="Bookman Old Style" panose="020506040505050202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2B431-1920-41B3-B107-08F1A7337532}"/>
              </a:ext>
            </a:extLst>
          </p:cNvPr>
          <p:cNvSpPr txBox="1"/>
          <p:nvPr/>
        </p:nvSpPr>
        <p:spPr>
          <a:xfrm>
            <a:off x="4957634" y="427980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សមាជិកក្រុម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C1806-98BC-D925-4A24-7A4D5568483B}"/>
              </a:ext>
            </a:extLst>
          </p:cNvPr>
          <p:cNvSpPr txBox="1"/>
          <p:nvPr/>
        </p:nvSpPr>
        <p:spPr>
          <a:xfrm>
            <a:off x="789708" y="2887445"/>
            <a:ext cx="6860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Project</a:t>
            </a:r>
            <a:r>
              <a:rPr lang="en-US" sz="3600" dirty="0"/>
              <a:t>:  </a:t>
            </a:r>
            <a:r>
              <a:rPr lang="en-US" sz="4400" dirty="0"/>
              <a:t>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6475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DC693-753D-CAEE-57F6-94A0C585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" t="1722" r="1419" b="1722"/>
          <a:stretch/>
        </p:blipFill>
        <p:spPr>
          <a:xfrm>
            <a:off x="6449291" y="1412009"/>
            <a:ext cx="5248276" cy="5003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5F87F-4E3A-6543-1A01-5B7EA470D2CE}"/>
              </a:ext>
            </a:extLst>
          </p:cNvPr>
          <p:cNvSpPr txBox="1"/>
          <p:nvPr/>
        </p:nvSpPr>
        <p:spPr>
          <a:xfrm>
            <a:off x="986972" y="653143"/>
            <a:ext cx="6500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របៀបភ្ជាប់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LCD 1602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D39BC-B0D2-2C4B-BA2A-0C0F21FAD2BA}"/>
              </a:ext>
            </a:extLst>
          </p:cNvPr>
          <p:cNvSpPr txBox="1"/>
          <p:nvPr/>
        </p:nvSpPr>
        <p:spPr>
          <a:xfrm>
            <a:off x="1185718" y="1412009"/>
            <a:ext cx="4592924" cy="420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LCD 1602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000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GND, V0, RW, K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		GND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VCC, A					5V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RS					pin 13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E					pin 12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DB4				pin 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DB5				pin 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DB6				pin 9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		DB7				pin 8	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28A62-8766-510F-45D1-68CB2B426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6" t="3108"/>
          <a:stretch/>
        </p:blipFill>
        <p:spPr>
          <a:xfrm>
            <a:off x="7515019" y="420114"/>
            <a:ext cx="3195864" cy="6017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596FF-AC5F-8646-EB2C-D87964BA5574}"/>
              </a:ext>
            </a:extLst>
          </p:cNvPr>
          <p:cNvSpPr txBox="1"/>
          <p:nvPr/>
        </p:nvSpPr>
        <p:spPr>
          <a:xfrm>
            <a:off x="986972" y="653143"/>
            <a:ext cx="528913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ដូច្នេះយើងអាចដំឡើង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Calculator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តាមទម្រង់ខាងស្តាំ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378FE-2026-79E2-2E5F-D5B26D296DF0}"/>
              </a:ext>
            </a:extLst>
          </p:cNvPr>
          <p:cNvSpPr txBox="1"/>
          <p:nvPr/>
        </p:nvSpPr>
        <p:spPr>
          <a:xfrm>
            <a:off x="986971" y="0"/>
            <a:ext cx="300114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IDE</a:t>
            </a:r>
          </a:p>
          <a:p>
            <a:pPr marL="457200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4.1. 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625B7-80AD-0B55-741C-766FD24C2D65}"/>
              </a:ext>
            </a:extLst>
          </p:cNvPr>
          <p:cNvSpPr txBox="1"/>
          <p:nvPr/>
        </p:nvSpPr>
        <p:spPr>
          <a:xfrm>
            <a:off x="986971" y="1168017"/>
            <a:ext cx="9739085" cy="5570756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Keypad.h</a:t>
            </a:r>
            <a:r>
              <a:rPr lang="en-US" dirty="0">
                <a:latin typeface="Consolas" panose="020B0609020204030204" pitchFamily="49" charset="0"/>
              </a:rPr>
              <a:t>&gt;		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បញ្ចូល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Library 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LCD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LiquidCrystal.h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បញ្ចូល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Library 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LiquidCrystal</a:t>
            </a:r>
            <a:r>
              <a:rPr lang="en-US" dirty="0">
                <a:latin typeface="Consolas" panose="020B0609020204030204" pitchFamily="49" charset="0"/>
              </a:rPr>
              <a:t> lcd(13, 12, 11, 10, 9, 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first = 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second = 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total = 0;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customKey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byte ROWS = 4;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byte COLS = 4;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keys[ROWS][COLS] = {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កំណត់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Keys 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String </a:t>
            </a: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ដែលប្រើសម្រាប់ចុចលើ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'+'</a:t>
            </a:r>
            <a:r>
              <a:rPr lang="en-US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'4'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'5'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'6'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'-'</a:t>
            </a:r>
            <a:r>
              <a:rPr lang="en-US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'7'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'8'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'9'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'='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1E18338-2691-D482-0591-16C9F4C67B52}"/>
              </a:ext>
            </a:extLst>
          </p:cNvPr>
          <p:cNvSpPr/>
          <p:nvPr/>
        </p:nvSpPr>
        <p:spPr>
          <a:xfrm>
            <a:off x="4122057" y="2449285"/>
            <a:ext cx="333829" cy="1959429"/>
          </a:xfrm>
          <a:prstGeom prst="rightBrace">
            <a:avLst>
              <a:gd name="adj1" fmla="val 58333"/>
              <a:gd name="adj2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A97B5-E1B1-4765-B598-57183428BBDC}"/>
              </a:ext>
            </a:extLst>
          </p:cNvPr>
          <p:cNvSpPr txBox="1"/>
          <p:nvPr/>
        </p:nvSpPr>
        <p:spPr>
          <a:xfrm>
            <a:off x="4455886" y="3105833"/>
            <a:ext cx="560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ការប្រកាសអថេរជាសកលដើម្បីយកទៅប្រើក្នុងការធ្វើ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39535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07FED-ED71-E89B-754D-C624BBD661C9}"/>
              </a:ext>
            </a:extLst>
          </p:cNvPr>
          <p:cNvSpPr txBox="1"/>
          <p:nvPr/>
        </p:nvSpPr>
        <p:spPr>
          <a:xfrm>
            <a:off x="457200" y="191896"/>
            <a:ext cx="11277600" cy="6474208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1800" dirty="0">
              <a:solidFill>
                <a:schemeClr val="tx1">
                  <a:lumMod val="65000"/>
                </a:schemeClr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កំណត់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Array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ផ្ទុកសំណុំធាតុ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7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,6,5,4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ដែលជា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Pin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Arduino Board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ដើម្បីតភ្ជាប់់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Rows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rowPins</a:t>
            </a:r>
            <a:r>
              <a:rPr lang="en-US" dirty="0">
                <a:latin typeface="Consolas" panose="020B0609020204030204" pitchFamily="49" charset="0"/>
              </a:rPr>
              <a:t>[ROWS] = {7,6,5,4}; 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កំណត់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Array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ផ្ទុកសំណុំធាតុ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3,2,1,0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ដែលជា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Pin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Arduino Board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ដើម្បីតភ្ជាប់់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Columns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របស់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colPins</a:t>
            </a:r>
            <a:r>
              <a:rPr lang="en-US" dirty="0">
                <a:latin typeface="Consolas" panose="020B0609020204030204" pitchFamily="49" charset="0"/>
              </a:rPr>
              <a:t>[COLS] = {3,2,1,0}; 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C0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បង្កើត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 Object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សម្រាប់ផ្សំជាមួយ​នឹងអនុគមន៍ក្នុង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Keypad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ដើម្បី​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(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ធ្វើការចុច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Key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តាម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Items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ក្នុងវង់ក្រចក)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Keypad </a:t>
            </a:r>
            <a:r>
              <a:rPr lang="en-US" dirty="0" err="1">
                <a:latin typeface="Consolas" panose="020B0609020204030204" pitchFamily="49" charset="0"/>
              </a:rPr>
              <a:t>customKeypad</a:t>
            </a:r>
            <a:r>
              <a:rPr lang="en-US" dirty="0">
                <a:latin typeface="Consolas" panose="020B0609020204030204" pitchFamily="49" charset="0"/>
              </a:rPr>
              <a:t> = Keypad( </a:t>
            </a:r>
            <a:r>
              <a:rPr lang="en-US" dirty="0" err="1">
                <a:latin typeface="Consolas" panose="020B0609020204030204" pitchFamily="49" charset="0"/>
              </a:rPr>
              <a:t>makeKeymap</a:t>
            </a:r>
            <a:r>
              <a:rPr lang="en-US" dirty="0">
                <a:latin typeface="Consolas" panose="020B0609020204030204" pitchFamily="49" charset="0"/>
              </a:rPr>
              <a:t>(keys), </a:t>
            </a:r>
            <a:r>
              <a:rPr lang="en-US" dirty="0" err="1">
                <a:latin typeface="Consolas" panose="020B0609020204030204" pitchFamily="49" charset="0"/>
              </a:rPr>
              <a:t>rowPins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colPins</a:t>
            </a:r>
            <a:r>
              <a:rPr lang="en-US" dirty="0">
                <a:latin typeface="Consolas" panose="020B0609020204030204" pitchFamily="49" charset="0"/>
              </a:rPr>
              <a:t>, ROWS, COLS); 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void setup()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lcd.begin</a:t>
            </a:r>
            <a:r>
              <a:rPr lang="en-US" dirty="0">
                <a:latin typeface="Consolas" panose="020B0609020204030204" pitchFamily="49" charset="0"/>
              </a:rPr>
              <a:t>(16, 2);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start lcd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</a:rPr>
              <a:t>(0,0);		</a:t>
            </a:r>
            <a:r>
              <a:rPr lang="en-US" sz="1800" dirty="0">
                <a:solidFill>
                  <a:srgbClr val="C0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កំណត់បង្ហាញ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String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នៅ ជួរឈរទី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1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និង​ ជួរដេកទី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lcd.print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SimpleCalculator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</a:rPr>
              <a:t>(0,1);		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//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កំណត់បង្ហាញ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String 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នៅ ជួរឈរទី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1</a:t>
            </a:r>
            <a:r>
              <a:rPr lang="km-KH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និង​ ជួរដេកទី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lcd.print</a:t>
            </a:r>
            <a:r>
              <a:rPr lang="en-US" dirty="0">
                <a:latin typeface="Consolas" panose="020B0609020204030204" pitchFamily="49" charset="0"/>
              </a:rPr>
              <a:t>("by Group 01");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delay(2000);		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km-KH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clear screen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</a:rPr>
              <a:t>(0, 0);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4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07FED-ED71-E89B-754D-C624BBD661C9}"/>
              </a:ext>
            </a:extLst>
          </p:cNvPr>
          <p:cNvSpPr txBox="1"/>
          <p:nvPr/>
        </p:nvSpPr>
        <p:spPr>
          <a:xfrm>
            <a:off x="457200" y="191896"/>
            <a:ext cx="11277600" cy="6491008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void loop()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{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customKeypad.getKey</a:t>
            </a:r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  switch(</a:t>
            </a:r>
            <a:r>
              <a:rPr lang="en-US" sz="1800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)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Kh Battambang" panose="02000500000000020004" pitchFamily="2" charset="0"/>
              </a:rPr>
              <a:t>  {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case '0' ... '9’: 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(0,0);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first * 10 + (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- '0');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(first);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case '+':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(total != 0 ? total : first);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(0,1);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("+");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second =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SecondNumber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Kh Battambang" panose="02000500000000020004" pitchFamily="2" charset="0"/>
              </a:rPr>
              <a:t>// get the collected the second number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total = first + second;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(0,1);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(total);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0, second = 0;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Kh Battambang" panose="02000500000000020004" pitchFamily="2" charset="0"/>
              </a:rPr>
              <a:t>// reset values back to zero for next use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4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07FED-ED71-E89B-754D-C624BBD661C9}"/>
              </a:ext>
            </a:extLst>
          </p:cNvPr>
          <p:cNvSpPr txBox="1"/>
          <p:nvPr/>
        </p:nvSpPr>
        <p:spPr>
          <a:xfrm>
            <a:off x="457200" y="191896"/>
            <a:ext cx="11277600" cy="6491008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case '-':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(total != 0 ? total : first);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(0,1);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("-");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second =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SecondNumber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total = first - second;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(0,3);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(total);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0, second = 0;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case '*':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(total != 0 ? total : first);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(0,1);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("*");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second =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SecondNumber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total = first * second;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(0,3);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(total);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0, second = 0;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3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07FED-ED71-E89B-754D-C624BBD661C9}"/>
              </a:ext>
            </a:extLst>
          </p:cNvPr>
          <p:cNvSpPr txBox="1"/>
          <p:nvPr/>
        </p:nvSpPr>
        <p:spPr>
          <a:xfrm>
            <a:off x="457200" y="191896"/>
            <a:ext cx="11277600" cy="5937010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case '/':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(total != 0 ? total : first);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(0,1);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("/");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second =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SecondNumber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(0,3);</a:t>
            </a:r>
          </a:p>
          <a:p>
            <a:pPr lvl="2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second == 0 ?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("Invalid") : total = (float)first / (float)second;</a:t>
            </a:r>
          </a:p>
          <a:p>
            <a:pPr lvl="2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(total);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first = 0, second = 0;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case 'C':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total = 0;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lcd.clear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break;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}</a:t>
            </a:r>
          </a:p>
          <a:p>
            <a:pPr marL="568325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}</a:t>
            </a:r>
          </a:p>
          <a:p>
            <a:pPr marL="568325"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0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07FED-ED71-E89B-754D-C624BBD661C9}"/>
              </a:ext>
            </a:extLst>
          </p:cNvPr>
          <p:cNvSpPr txBox="1"/>
          <p:nvPr/>
        </p:nvSpPr>
        <p:spPr>
          <a:xfrm>
            <a:off x="457200" y="191896"/>
            <a:ext cx="11277600" cy="5106013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SecondNumber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</a:t>
            </a: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{</a:t>
            </a: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while( 1 )</a:t>
            </a: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{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customKeypad.getKey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();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&gt;= '0' &amp;&amp;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&lt;= '9')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{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  second = second * 10 + (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- '0');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lcd.setCursor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(0,2);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lcd.print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(second);</a:t>
            </a: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}</a:t>
            </a:r>
          </a:p>
          <a:p>
            <a:pPr marL="914400" lvl="3"/>
            <a:endParaRPr lang="en-US" dirty="0">
              <a:latin typeface="Consolas" panose="020B0609020204030204" pitchFamily="49" charset="0"/>
              <a:cs typeface="Kh Battambang" panose="02000500000000020004" pitchFamily="2" charset="0"/>
            </a:endParaRPr>
          </a:p>
          <a:p>
            <a:pPr marL="91440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  <a:cs typeface="Kh Battambang" panose="02000500000000020004" pitchFamily="2" charset="0"/>
              </a:rPr>
              <a:t>customKey</a:t>
            </a:r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== '=') break;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Kh Battambang" panose="02000500000000020004" pitchFamily="2" charset="0"/>
              </a:rPr>
              <a:t>//return second;</a:t>
            </a:r>
          </a:p>
          <a:p>
            <a:pPr marL="692150" lvl="3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}</a:t>
            </a: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 	return second; </a:t>
            </a:r>
          </a:p>
          <a:p>
            <a:pPr marL="457200" lvl="2"/>
            <a:r>
              <a:rPr lang="en-US" dirty="0">
                <a:latin typeface="Consolas" panose="020B0609020204030204" pitchFamily="49" charset="0"/>
                <a:cs typeface="Kh Battambang" panose="02000500000000020004" pitchFamily="2" charset="0"/>
              </a:rPr>
              <a:t>}</a:t>
            </a:r>
          </a:p>
          <a:p>
            <a:pPr marL="457200" lvl="2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FCA05-777B-132F-6685-3C606119388A}"/>
              </a:ext>
            </a:extLst>
          </p:cNvPr>
          <p:cNvSpPr txBox="1"/>
          <p:nvPr/>
        </p:nvSpPr>
        <p:spPr>
          <a:xfrm>
            <a:off x="665019" y="5832764"/>
            <a:ext cx="718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Click the link to get source code : </a:t>
            </a: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Calculator</a:t>
            </a:r>
            <a:endParaRPr lang="en-US" sz="24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0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1898D-EB55-BB16-6155-04F5A54FF00F}"/>
              </a:ext>
            </a:extLst>
          </p:cNvPr>
          <p:cNvSpPr txBox="1"/>
          <p:nvPr/>
        </p:nvSpPr>
        <p:spPr>
          <a:xfrm>
            <a:off x="945408" y="484909"/>
            <a:ext cx="56813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4.2.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របៀបបញ្ចូលកូដទៅក្នុង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327BC-EB3B-D1CD-2A93-C5BB40AA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70" y="1036293"/>
            <a:ext cx="5296911" cy="55651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650A0E-50A4-8135-E0A0-2DD0C266713F}"/>
              </a:ext>
            </a:extLst>
          </p:cNvPr>
          <p:cNvSpPr/>
          <p:nvPr/>
        </p:nvSpPr>
        <p:spPr>
          <a:xfrm>
            <a:off x="6499770" y="1636457"/>
            <a:ext cx="294730" cy="29076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6AF6C-B58E-A7CF-3A25-6CCFA58A9AA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6751338" y="1884643"/>
            <a:ext cx="2541252" cy="3530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60A2F-CB93-13FD-EA20-23F8758ECC1B}"/>
              </a:ext>
            </a:extLst>
          </p:cNvPr>
          <p:cNvSpPr/>
          <p:nvPr/>
        </p:nvSpPr>
        <p:spPr>
          <a:xfrm>
            <a:off x="9292590" y="1996387"/>
            <a:ext cx="1330643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Verify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F97DB-39C7-A4F9-8C7B-DBEF81FAC999}"/>
              </a:ext>
            </a:extLst>
          </p:cNvPr>
          <p:cNvSpPr txBox="1"/>
          <p:nvPr/>
        </p:nvSpPr>
        <p:spPr>
          <a:xfrm>
            <a:off x="847817" y="1417558"/>
            <a:ext cx="54874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មុននឹងយើងធ្វើការ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Upload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កូដចូលទៅក្នុង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Arduino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Verify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ដើម្បីដឹងថាតើវាមាន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អីអត់បើសិនជាមិនមានការ​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ទេយើងអាចធ្វើការ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Upload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កូដដែលយើងបានសរសេរចូលទៅកាន់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25B74E-4E3D-3B90-75B2-992AF9D2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" y="3137765"/>
            <a:ext cx="4570938" cy="3463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7EA4A-3DCE-8106-DE0F-B1F394C0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0" y="1036293"/>
            <a:ext cx="5296911" cy="556510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F22E4F5-458E-6E7E-2460-9D212940F886}"/>
              </a:ext>
            </a:extLst>
          </p:cNvPr>
          <p:cNvSpPr/>
          <p:nvPr/>
        </p:nvSpPr>
        <p:spPr>
          <a:xfrm>
            <a:off x="6800850" y="1640787"/>
            <a:ext cx="302170" cy="29596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F34D-B28E-B17A-E166-BAC16F7D2623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7058768" y="1893407"/>
            <a:ext cx="2250447" cy="4889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4A547-A8CA-0D69-457D-7D205980A07E}"/>
              </a:ext>
            </a:extLst>
          </p:cNvPr>
          <p:cNvSpPr/>
          <p:nvPr/>
        </p:nvSpPr>
        <p:spPr>
          <a:xfrm>
            <a:off x="9309215" y="2141104"/>
            <a:ext cx="1330643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Verify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28053-8521-8E90-5A12-9D0622650303}"/>
              </a:ext>
            </a:extLst>
          </p:cNvPr>
          <p:cNvSpPr txBox="1"/>
          <p:nvPr/>
        </p:nvSpPr>
        <p:spPr>
          <a:xfrm>
            <a:off x="450327" y="934688"/>
            <a:ext cx="5645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Verify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រួចឃើញថាមិនមានការ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អ្វីទេ យើងអាចធ្វើការ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Upload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របស់យើងទៅកាន់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Borad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048885-AF3B-7B88-FA94-6B47109E0F44}"/>
              </a:ext>
            </a:extLst>
          </p:cNvPr>
          <p:cNvSpPr/>
          <p:nvPr/>
        </p:nvSpPr>
        <p:spPr>
          <a:xfrm>
            <a:off x="5312389" y="4122057"/>
            <a:ext cx="870857" cy="8128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6D17EC-E1BF-F633-69A2-028D1BBA535E}"/>
              </a:ext>
            </a:extLst>
          </p:cNvPr>
          <p:cNvSpPr txBox="1"/>
          <p:nvPr/>
        </p:nvSpPr>
        <p:spPr>
          <a:xfrm>
            <a:off x="915266" y="401248"/>
            <a:ext cx="10361468" cy="605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b="1" u="sng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r>
              <a:rPr lang="km-KH" sz="2000" u="sng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Simple Calculator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គ្រឿងសម្រាប់ធ្វើ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Calculator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2.1. Arduino Board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2.2. Keypad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2.3. LCD 1602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2.4. Jumper Wire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របៀបតភ្ជាប់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របៀបភ្ជាប់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Keypad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3.2.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របៀបភ្ជាប់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LCD 1602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IDE</a:t>
            </a:r>
          </a:p>
          <a:p>
            <a:pPr marL="457200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4.1. Source Code</a:t>
            </a:r>
          </a:p>
          <a:p>
            <a:pPr marL="457200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4.2.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របៀបបញ្ចូលកូដទៅក្នុង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</p:txBody>
      </p:sp>
    </p:spTree>
    <p:extLst>
      <p:ext uri="{BB962C8B-B14F-4D97-AF65-F5344CB8AC3E}">
        <p14:creationId xmlns:p14="http://schemas.microsoft.com/office/powerpoint/2010/main" val="193928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518AD-DF52-616A-DB78-8289EDB78003}"/>
              </a:ext>
            </a:extLst>
          </p:cNvPr>
          <p:cNvSpPr txBox="1"/>
          <p:nvPr/>
        </p:nvSpPr>
        <p:spPr>
          <a:xfrm>
            <a:off x="3722690" y="1393372"/>
            <a:ext cx="474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37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72521-326B-080A-1433-2084EBAA1115}"/>
              </a:ext>
            </a:extLst>
          </p:cNvPr>
          <p:cNvSpPr txBox="1"/>
          <p:nvPr/>
        </p:nvSpPr>
        <p:spPr>
          <a:xfrm>
            <a:off x="623455" y="692727"/>
            <a:ext cx="1076498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Simple Calculator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Calculator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គឺជាម៉ាស៊ីនគណនាលេខធម្មតាដែលអាចប្រើសម្រាប់ធ្វើប្រមាណវិធី  បូក,​​ ដក,​​ គុណ និង ចែកបាន។ គេបង្កើតវាឡើងដើម្បីសម្រួលដល់វិស័យអប់រំជួយសម្រួលដល់សិស្សានុសិស្ស​,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អ្នកធ្វើអាជីវកម្ម​ និង​ អ្នកប្រកបមុខជំនួញផ្សេង។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1F508-9285-483F-368B-EC32946E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325581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3FB55-67ED-B079-2F53-E8296BCF490F}"/>
              </a:ext>
            </a:extLst>
          </p:cNvPr>
          <p:cNvSpPr txBox="1"/>
          <p:nvPr/>
        </p:nvSpPr>
        <p:spPr>
          <a:xfrm>
            <a:off x="623455" y="692727"/>
            <a:ext cx="1076498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គ្រឿងសម្រាប់ធ្វើ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Calculator </a:t>
            </a:r>
          </a:p>
          <a:p>
            <a:pPr indent="457200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ឧបករណ៍សម្រាប់ដំឡើង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Calculator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រួមមានដូចជា ៖</a:t>
            </a:r>
          </a:p>
          <a:p>
            <a:pPr marL="5683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  <a:p>
            <a:pPr marL="5683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Keypad 4x4</a:t>
            </a:r>
          </a:p>
          <a:p>
            <a:pPr marL="5683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LCD 1602</a:t>
            </a:r>
          </a:p>
          <a:p>
            <a:pPr marL="5683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Jumper Wire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ECB15-9E4F-9F9D-1AD8-457D4791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63" y="2140230"/>
            <a:ext cx="457263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A475C-A65D-7EEB-5D54-DDCD6370C1C0}"/>
              </a:ext>
            </a:extLst>
          </p:cNvPr>
          <p:cNvSpPr txBox="1"/>
          <p:nvPr/>
        </p:nvSpPr>
        <p:spPr>
          <a:xfrm>
            <a:off x="623455" y="692727"/>
            <a:ext cx="11277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2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2.1. Arduino Board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ជាបន្ទះសៀគ្វីមួយប្រើសម្រាប់ធ្វើការដំណើរការនូវសមាភាគអេឡិចត្រូនិចផ្សេងៗ មានដូចជា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Keyboard(keypad) , LCD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Sensor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ដែលបានតភ្ជាប់ជាមួយនឹងវា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C6EC3-ED48-9738-2392-6B6E146CB233}"/>
              </a:ext>
            </a:extLst>
          </p:cNvPr>
          <p:cNvGrpSpPr/>
          <p:nvPr/>
        </p:nvGrpSpPr>
        <p:grpSpPr>
          <a:xfrm>
            <a:off x="3271887" y="2641972"/>
            <a:ext cx="4334423" cy="2836815"/>
            <a:chOff x="3817988" y="3329686"/>
            <a:chExt cx="4334423" cy="28368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1F4F5E-E30D-C110-7CE4-EC6A84EC7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93528" l="8306" r="89867">
                          <a14:foregroundMark x1="17359" y1="36802" x2="17359" y2="36802"/>
                          <a14:foregroundMark x1="19850" y1="43782" x2="19850" y2="45305"/>
                          <a14:foregroundMark x1="14618" y1="46954" x2="10216" y2="46701"/>
                          <a14:foregroundMark x1="14203" y1="44289" x2="20349" y2="32614"/>
                          <a14:foregroundMark x1="18439" y1="21574" x2="24169" y2="13071"/>
                          <a14:foregroundMark x1="27907" y1="12183" x2="32641" y2="11168"/>
                          <a14:foregroundMark x1="19020" y1="25635" x2="12292" y2="39086"/>
                          <a14:foregroundMark x1="15199" y1="33883" x2="8306" y2="35533"/>
                          <a14:foregroundMark x1="10963" y1="36675" x2="8721" y2="30330"/>
                          <a14:foregroundMark x1="18605" y1="85025" x2="33887" y2="89721"/>
                          <a14:foregroundMark x1="33887" y1="89721" x2="71429" y2="87056"/>
                          <a14:foregroundMark x1="71429" y1="87056" x2="85714" y2="76904"/>
                          <a14:foregroundMark x1="85714" y1="76904" x2="86960" y2="61929"/>
                          <a14:foregroundMark x1="30897" y1="76650" x2="45930" y2="77792"/>
                          <a14:foregroundMark x1="49751" y1="32360" x2="63206" y2="32107"/>
                          <a14:foregroundMark x1="63206" y1="32107" x2="63372" y2="32107"/>
                          <a14:foregroundMark x1="58970" y1="71320" x2="73422" y2="74239"/>
                          <a14:foregroundMark x1="73422" y1="74239" x2="73920" y2="71320"/>
                          <a14:foregroundMark x1="58887" y1="72843" x2="62625" y2="83629"/>
                          <a14:foregroundMark x1="73837" y1="85914" x2="59136" y2="93528"/>
                          <a14:foregroundMark x1="59136" y1="93528" x2="21179" y2="91751"/>
                          <a14:foregroundMark x1="87126" y1="86548" x2="86960" y2="81345"/>
                          <a14:foregroundMark x1="87458" y1="37563" x2="86545" y2="33249"/>
                          <a14:foregroundMark x1="39120" y1="19670" x2="45847" y2="19797"/>
                          <a14:foregroundMark x1="19850" y1="11294" x2="22259" y2="15990"/>
                          <a14:foregroundMark x1="12542" y1="29949" x2="9053" y2="29188"/>
                          <a14:foregroundMark x1="13455" y1="29061" x2="9801" y2="29188"/>
                          <a14:foregroundMark x1="14618" y1="87056" x2="13123" y2="865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988" y="3329686"/>
              <a:ext cx="4334423" cy="283681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BAABE-4A26-4105-511F-CA5CF9FFAEE1}"/>
                </a:ext>
              </a:extLst>
            </p:cNvPr>
            <p:cNvSpPr/>
            <p:nvPr/>
          </p:nvSpPr>
          <p:spPr>
            <a:xfrm>
              <a:off x="5715000" y="3509963"/>
              <a:ext cx="1844040" cy="20955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31CAF8-0064-82CA-3D90-077D0C7BC2CD}"/>
                </a:ext>
              </a:extLst>
            </p:cNvPr>
            <p:cNvSpPr/>
            <p:nvPr/>
          </p:nvSpPr>
          <p:spPr>
            <a:xfrm>
              <a:off x="6731794" y="5767388"/>
              <a:ext cx="766762" cy="20955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E587F0-2320-7DD3-550E-6DD9DEBFE77F}"/>
                </a:ext>
              </a:extLst>
            </p:cNvPr>
            <p:cNvSpPr/>
            <p:nvPr/>
          </p:nvSpPr>
          <p:spPr>
            <a:xfrm>
              <a:off x="5767388" y="5767388"/>
              <a:ext cx="924878" cy="20955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89DAA-21E4-D5F6-2739-C55694571BDC}"/>
                </a:ext>
              </a:extLst>
            </p:cNvPr>
            <p:cNvSpPr/>
            <p:nvPr/>
          </p:nvSpPr>
          <p:spPr>
            <a:xfrm>
              <a:off x="4086225" y="4105276"/>
              <a:ext cx="862013" cy="490537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2B76C7-B17C-8303-6734-C562DD97E088}"/>
                </a:ext>
              </a:extLst>
            </p:cNvPr>
            <p:cNvSpPr/>
            <p:nvPr/>
          </p:nvSpPr>
          <p:spPr>
            <a:xfrm>
              <a:off x="5767388" y="4900613"/>
              <a:ext cx="1844040" cy="471487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A2F728-0622-F0B4-A673-56EC3272ABC1}"/>
                </a:ext>
              </a:extLst>
            </p:cNvPr>
            <p:cNvSpPr/>
            <p:nvPr/>
          </p:nvSpPr>
          <p:spPr>
            <a:xfrm>
              <a:off x="4251519" y="5288868"/>
              <a:ext cx="862013" cy="559482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64C75-B1F6-72C5-FB43-6FAC591F87CE}"/>
              </a:ext>
            </a:extLst>
          </p:cNvPr>
          <p:cNvSpPr/>
          <p:nvPr/>
        </p:nvSpPr>
        <p:spPr>
          <a:xfrm>
            <a:off x="8771889" y="2581214"/>
            <a:ext cx="1625600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Digital Pin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58918-A7F9-B681-D0F4-F2275EBBD7FA}"/>
              </a:ext>
            </a:extLst>
          </p:cNvPr>
          <p:cNvSpPr/>
          <p:nvPr/>
        </p:nvSpPr>
        <p:spPr>
          <a:xfrm>
            <a:off x="7710366" y="3699457"/>
            <a:ext cx="3748645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cs typeface="Kh Battambang" panose="02000500000000020004" pitchFamily="2" charset="0"/>
              </a:rPr>
              <a:t>ATMEGA 328P </a:t>
            </a:r>
            <a:r>
              <a:rPr lang="en-US" dirty="0" err="1">
                <a:solidFill>
                  <a:srgbClr val="C00000"/>
                </a:solidFill>
                <a:cs typeface="Kh Battambang" panose="02000500000000020004" pitchFamily="2" charset="0"/>
              </a:rPr>
              <a:t>MicroController</a:t>
            </a:r>
            <a:endParaRPr lang="en-US" dirty="0">
              <a:solidFill>
                <a:srgbClr val="C00000"/>
              </a:solidFill>
              <a:cs typeface="Kh Battambang" panose="02000500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EA2B6-F5A9-02B6-A29C-780B2D59545D}"/>
              </a:ext>
            </a:extLst>
          </p:cNvPr>
          <p:cNvSpPr/>
          <p:nvPr/>
        </p:nvSpPr>
        <p:spPr>
          <a:xfrm>
            <a:off x="7708902" y="5994719"/>
            <a:ext cx="1778991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cs typeface="Kh Battambang" panose="02000500000000020004" pitchFamily="2" charset="0"/>
              </a:rPr>
              <a:t>Analog Pin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70668-B6C5-3C2C-E5A3-578675732548}"/>
              </a:ext>
            </a:extLst>
          </p:cNvPr>
          <p:cNvSpPr/>
          <p:nvPr/>
        </p:nvSpPr>
        <p:spPr>
          <a:xfrm>
            <a:off x="2472527" y="5994719"/>
            <a:ext cx="2010573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cs typeface="Kh Battambang" panose="02000500000000020004" pitchFamily="2" charset="0"/>
              </a:rPr>
              <a:t>Power Supply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5BA5FB-5274-F9F6-1A41-7B58FACDCFC5}"/>
              </a:ext>
            </a:extLst>
          </p:cNvPr>
          <p:cNvSpPr/>
          <p:nvPr/>
        </p:nvSpPr>
        <p:spPr>
          <a:xfrm>
            <a:off x="782365" y="4825414"/>
            <a:ext cx="1850892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cs typeface="Kh Battambang" panose="02000500000000020004" pitchFamily="2" charset="0"/>
              </a:rPr>
              <a:t>Power Input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E9AF3-F3F5-D71A-EF87-C338C17216D8}"/>
              </a:ext>
            </a:extLst>
          </p:cNvPr>
          <p:cNvSpPr/>
          <p:nvPr/>
        </p:nvSpPr>
        <p:spPr>
          <a:xfrm>
            <a:off x="804189" y="3075990"/>
            <a:ext cx="1668338" cy="482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cs typeface="Kh Battambang" panose="02000500000000020004" pitchFamily="2" charset="0"/>
              </a:rPr>
              <a:t>USB Port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52D8D7-D224-CE30-FD65-B5CD77A80199}"/>
              </a:ext>
            </a:extLst>
          </p:cNvPr>
          <p:cNvCxnSpPr>
            <a:stCxn id="15" idx="1"/>
            <a:endCxn id="24" idx="3"/>
          </p:cNvCxnSpPr>
          <p:nvPr/>
        </p:nvCxnSpPr>
        <p:spPr>
          <a:xfrm rot="10800000">
            <a:off x="2472528" y="3317291"/>
            <a:ext cx="1067597" cy="345541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A9F7ED9-FA86-56DD-059C-53F927861018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2633258" y="4929656"/>
            <a:ext cx="1072161" cy="137057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038F99-B86B-0BBC-D9C9-FDAD77FD3966}"/>
              </a:ext>
            </a:extLst>
          </p:cNvPr>
          <p:cNvCxnSpPr>
            <a:cxnSpLocks/>
            <a:stCxn id="14" idx="2"/>
            <a:endCxn id="22" idx="3"/>
          </p:cNvCxnSpPr>
          <p:nvPr/>
        </p:nvCxnSpPr>
        <p:spPr>
          <a:xfrm rot="5400000">
            <a:off x="4610016" y="5162308"/>
            <a:ext cx="946795" cy="1200626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903FA9E-8D61-C85A-1C24-7EF27D2436A8}"/>
              </a:ext>
            </a:extLst>
          </p:cNvPr>
          <p:cNvCxnSpPr>
            <a:cxnSpLocks/>
            <a:stCxn id="13" idx="2"/>
            <a:endCxn id="20" idx="1"/>
          </p:cNvCxnSpPr>
          <p:nvPr/>
        </p:nvCxnSpPr>
        <p:spPr>
          <a:xfrm rot="16200000" flipH="1">
            <a:off x="6665591" y="5192707"/>
            <a:ext cx="946795" cy="1139828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547E6E7-16D8-C93A-74C2-C46D49EC482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65327" y="3940757"/>
            <a:ext cx="645039" cy="50788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716B32-669B-D37F-AB6A-369FD44597FC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7012939" y="2822514"/>
            <a:ext cx="1758950" cy="104510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FCFBE-D943-CD12-636F-1646838613F3}"/>
              </a:ext>
            </a:extLst>
          </p:cNvPr>
          <p:cNvSpPr txBox="1"/>
          <p:nvPr/>
        </p:nvSpPr>
        <p:spPr>
          <a:xfrm>
            <a:off x="623455" y="692727"/>
            <a:ext cx="709352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2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2.2. Keypad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Keypad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គឺជាបន្ទះសៀគ្វីមួយដែលផ្ដុំឡើងពីប៊ូតុងជាច្រើន ។ ប្រើវាសម្រាប់ធ្វើការបញ្ចូលតម្លៃលេខ និង​ អក្សរពី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Keypad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ទៅកាន់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វាមានប៊ូតុងចុចចំនួន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16 (0,1,2,3,4,5,6,7,8,9,A,B,C,D,*,#)</a:t>
            </a: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 (R1-R4)</a:t>
            </a: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 (C1-C4)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457200">
              <a:lnSpc>
                <a:spcPct val="150000"/>
              </a:lnSpc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033D6-6F97-2F72-A9F1-5E789FF1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83" y="231633"/>
            <a:ext cx="3038899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D0710-9552-1A32-000E-7A5FE87C6B5E}"/>
              </a:ext>
            </a:extLst>
          </p:cNvPr>
          <p:cNvSpPr txBox="1"/>
          <p:nvPr/>
        </p:nvSpPr>
        <p:spPr>
          <a:xfrm>
            <a:off x="623454" y="692727"/>
            <a:ext cx="1080654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2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2.3. LCD 1602</a:t>
            </a:r>
          </a:p>
          <a:p>
            <a:pPr indent="457200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LCD (Liquid Crystal Display)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គឺជាឧបករណ៍ សម្រាប់បង្ហាញតម្លៃលេខ និង អក្សរនៅលើ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 LCD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2(0 -1)</a:t>
            </a: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16(0-15)</a:t>
            </a:r>
          </a:p>
          <a:p>
            <a:pPr marL="692150" indent="-465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Pins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35ED-ED73-EF42-7161-A224347D6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32" y="2100301"/>
            <a:ext cx="6008268" cy="40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1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491D8-59C3-E0C1-0355-9AA54F40B55D}"/>
              </a:ext>
            </a:extLst>
          </p:cNvPr>
          <p:cNvSpPr txBox="1"/>
          <p:nvPr/>
        </p:nvSpPr>
        <p:spPr>
          <a:xfrm>
            <a:off x="623455" y="692727"/>
            <a:ext cx="667789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2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2.4. Jumper Wire</a:t>
            </a:r>
          </a:p>
          <a:p>
            <a:pPr marL="227012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Jumper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គឺជាខ្សែភ្លើងសម្រាប់តភ្ជាប់ពីរឧបករណ៍មួយទៅឧបករណ៍មួយទៀត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ចែកចេញជាបីប្រភេទគឺៈ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Jumper wire Female to Female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Jumper wire Male to Male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Jumper wire Male to Female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DAF69-3126-689B-D99D-78C78615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445"/>
            <a:ext cx="5587685" cy="37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0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2D096-39FD-C6D5-C7AA-5D49CC2EDE5E}"/>
              </a:ext>
            </a:extLst>
          </p:cNvPr>
          <p:cNvSpPr txBox="1"/>
          <p:nvPr/>
        </p:nvSpPr>
        <p:spPr>
          <a:xfrm>
            <a:off x="986972" y="653143"/>
            <a:ext cx="674607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របៀបតភ្ជាប់</a:t>
            </a:r>
          </a:p>
          <a:p>
            <a:pPr marL="465138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3.1.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របៀបភ្ជាប់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Keypad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ACCC1-DE1D-6545-9C42-52BCB0F5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4" t="2654" b="1408"/>
          <a:stretch/>
        </p:blipFill>
        <p:spPr>
          <a:xfrm>
            <a:off x="7733050" y="482599"/>
            <a:ext cx="3611039" cy="6083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A9645-DCBA-6431-8A50-0168B9BC1FF8}"/>
              </a:ext>
            </a:extLst>
          </p:cNvPr>
          <p:cNvSpPr txBox="1"/>
          <p:nvPr/>
        </p:nvSpPr>
        <p:spPr>
          <a:xfrm>
            <a:off x="2044700" y="2082180"/>
            <a:ext cx="3825086" cy="420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Arduino Board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000" dirty="0">
                <a:solidFill>
                  <a:srgbClr val="FFFF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Keypad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7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R1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6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R2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5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R3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4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R4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3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C1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2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C2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1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C3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pin 0	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C4</a:t>
            </a:r>
          </a:p>
        </p:txBody>
      </p:sp>
    </p:spTree>
    <p:extLst>
      <p:ext uri="{BB962C8B-B14F-4D97-AF65-F5344CB8AC3E}">
        <p14:creationId xmlns:p14="http://schemas.microsoft.com/office/powerpoint/2010/main" val="73369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278</TotalTime>
  <Words>1542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Khmer OS Muol Light</vt:lpstr>
      <vt:lpstr>Arial</vt:lpstr>
      <vt:lpstr>Bookman Old Style</vt:lpstr>
      <vt:lpstr>Consolas</vt:lpstr>
      <vt:lpstr>Kh Battambang</vt:lpstr>
      <vt:lpstr>Khmer OS Battambang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chhay pheaktra</dc:creator>
  <cp:lastModifiedBy>Hea Choeurn</cp:lastModifiedBy>
  <cp:revision>40</cp:revision>
  <dcterms:created xsi:type="dcterms:W3CDTF">2022-05-11T12:40:17Z</dcterms:created>
  <dcterms:modified xsi:type="dcterms:W3CDTF">2022-05-12T10:29:55Z</dcterms:modified>
</cp:coreProperties>
</file>