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6" d="100"/>
          <a:sy n="66" d="100"/>
        </p:scale>
        <p:origin x="1282" y="6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Latest Visitors</c:v>
                </c:pt>
              </c:strCache>
            </c:strRef>
          </c:tx>
          <c:spPr>
            <a:ln w="28575" cap="rnd">
              <a:solidFill>
                <a:schemeClr val="accent1"/>
              </a:solidFill>
              <a:round/>
            </a:ln>
            <a:effectLst/>
          </c:spPr>
          <c:marker>
            <c:symbol val="none"/>
          </c:marke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2773</c:v>
                </c:pt>
                <c:pt idx="1">
                  <c:v>770</c:v>
                </c:pt>
                <c:pt idx="2">
                  <c:v>1288</c:v>
                </c:pt>
                <c:pt idx="3">
                  <c:v>2109</c:v>
                </c:pt>
                <c:pt idx="4">
                  <c:v>4701</c:v>
                </c:pt>
                <c:pt idx="5">
                  <c:v>13589</c:v>
                </c:pt>
                <c:pt idx="6">
                  <c:v>5937</c:v>
                </c:pt>
                <c:pt idx="7">
                  <c:v>1667</c:v>
                </c:pt>
                <c:pt idx="8">
                  <c:v>1535</c:v>
                </c:pt>
                <c:pt idx="9">
                  <c:v>1546</c:v>
                </c:pt>
                <c:pt idx="10">
                  <c:v>1158</c:v>
                </c:pt>
                <c:pt idx="11">
                  <c:v>1770</c:v>
                </c:pt>
              </c:numCache>
            </c:numRef>
          </c:val>
          <c:smooth val="0"/>
          <c:extLst>
            <c:ext xmlns:c16="http://schemas.microsoft.com/office/drawing/2014/chart" uri="{C3380CC4-5D6E-409C-BE32-E72D297353CC}">
              <c16:uniqueId val="{00000000-B9BC-4E5E-8000-1FF11C95DD90}"/>
            </c:ext>
          </c:extLst>
        </c:ser>
        <c:dLbls>
          <c:showLegendKey val="0"/>
          <c:showVal val="0"/>
          <c:showCatName val="0"/>
          <c:showSerName val="0"/>
          <c:showPercent val="0"/>
          <c:showBubbleSize val="0"/>
        </c:dLbls>
        <c:smooth val="0"/>
        <c:axId val="2096386880"/>
        <c:axId val="2096387840"/>
      </c:lineChart>
      <c:catAx>
        <c:axId val="2096386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96387840"/>
        <c:crosses val="autoZero"/>
        <c:auto val="1"/>
        <c:lblAlgn val="ctr"/>
        <c:lblOffset val="100"/>
        <c:noMultiLvlLbl val="0"/>
      </c:catAx>
      <c:valAx>
        <c:axId val="2096387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963868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Average Availability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Average Availability</c:v>
                </c:pt>
              </c:strCache>
            </c:strRef>
          </c:tx>
          <c:spPr>
            <a:solidFill>
              <a:schemeClr val="accent1"/>
            </a:solidFill>
            <a:ln>
              <a:noFill/>
            </a:ln>
            <a:effectLst/>
          </c:spPr>
          <c:invertIfNegative val="0"/>
          <c:cat>
            <c:strRef>
              <c:f>Sheet1!$A$2:$A$6</c:f>
              <c:strCache>
                <c:ptCount val="5"/>
                <c:pt idx="0">
                  <c:v>Bronx</c:v>
                </c:pt>
                <c:pt idx="1">
                  <c:v>Brooklyn</c:v>
                </c:pt>
                <c:pt idx="2">
                  <c:v>Manhattan</c:v>
                </c:pt>
                <c:pt idx="3">
                  <c:v>Queens</c:v>
                </c:pt>
                <c:pt idx="4">
                  <c:v>Staten Island</c:v>
                </c:pt>
              </c:strCache>
            </c:strRef>
          </c:cat>
          <c:val>
            <c:numRef>
              <c:f>Sheet1!$B$2:$B$6</c:f>
              <c:numCache>
                <c:formatCode>General</c:formatCode>
                <c:ptCount val="5"/>
                <c:pt idx="0">
                  <c:v>165.75893675527038</c:v>
                </c:pt>
                <c:pt idx="1">
                  <c:v>100.23229208117787</c:v>
                </c:pt>
                <c:pt idx="2">
                  <c:v>111.97940999953835</c:v>
                </c:pt>
                <c:pt idx="3">
                  <c:v>144.45181786092482</c:v>
                </c:pt>
                <c:pt idx="4">
                  <c:v>199.67828418230562</c:v>
                </c:pt>
              </c:numCache>
            </c:numRef>
          </c:val>
          <c:extLst>
            <c:ext xmlns:c16="http://schemas.microsoft.com/office/drawing/2014/chart" uri="{C3380CC4-5D6E-409C-BE32-E72D297353CC}">
              <c16:uniqueId val="{00000000-8861-4DD8-B200-344B8C6C1B5C}"/>
            </c:ext>
          </c:extLst>
        </c:ser>
        <c:ser>
          <c:idx val="1"/>
          <c:order val="1"/>
          <c:tx>
            <c:strRef>
              <c:f>Sheet1!$C$1</c:f>
              <c:strCache>
                <c:ptCount val="1"/>
                <c:pt idx="0">
                  <c:v>Entire City</c:v>
                </c:pt>
              </c:strCache>
            </c:strRef>
          </c:tx>
          <c:spPr>
            <a:solidFill>
              <a:schemeClr val="accent2"/>
            </a:solidFill>
            <a:ln>
              <a:noFill/>
            </a:ln>
            <a:effectLst/>
          </c:spPr>
          <c:invertIfNegative val="0"/>
          <c:cat>
            <c:strRef>
              <c:f>Sheet1!$A$2:$A$6</c:f>
              <c:strCache>
                <c:ptCount val="5"/>
                <c:pt idx="0">
                  <c:v>Bronx</c:v>
                </c:pt>
                <c:pt idx="1">
                  <c:v>Brooklyn</c:v>
                </c:pt>
                <c:pt idx="2">
                  <c:v>Manhattan</c:v>
                </c:pt>
                <c:pt idx="3">
                  <c:v>Queens</c:v>
                </c:pt>
                <c:pt idx="4">
                  <c:v>Staten Island</c:v>
                </c:pt>
              </c:strCache>
            </c:strRef>
          </c:cat>
          <c:val>
            <c:numRef>
              <c:f>Sheet1!$C$2:$C$6</c:f>
              <c:numCache>
                <c:formatCode>General</c:formatCode>
                <c:ptCount val="5"/>
                <c:pt idx="0">
                  <c:v>112.78132733408324</c:v>
                </c:pt>
                <c:pt idx="1">
                  <c:v>112.78132733408324</c:v>
                </c:pt>
                <c:pt idx="2">
                  <c:v>112.78132733408324</c:v>
                </c:pt>
                <c:pt idx="3">
                  <c:v>112.78132733408324</c:v>
                </c:pt>
                <c:pt idx="4">
                  <c:v>112.781327334083</c:v>
                </c:pt>
              </c:numCache>
            </c:numRef>
          </c:val>
          <c:extLst>
            <c:ext xmlns:c16="http://schemas.microsoft.com/office/drawing/2014/chart" uri="{C3380CC4-5D6E-409C-BE32-E72D297353CC}">
              <c16:uniqueId val="{00000003-8861-4DD8-B200-344B8C6C1B5C}"/>
            </c:ext>
          </c:extLst>
        </c:ser>
        <c:dLbls>
          <c:showLegendKey val="0"/>
          <c:showVal val="0"/>
          <c:showCatName val="0"/>
          <c:showSerName val="0"/>
          <c:showPercent val="0"/>
          <c:showBubbleSize val="0"/>
        </c:dLbls>
        <c:gapWidth val="219"/>
        <c:axId val="233133504"/>
        <c:axId val="233133984"/>
      </c:barChart>
      <c:catAx>
        <c:axId val="23313350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33133984"/>
        <c:crosses val="autoZero"/>
        <c:auto val="1"/>
        <c:lblAlgn val="ctr"/>
        <c:lblOffset val="100"/>
        <c:noMultiLvlLbl val="0"/>
      </c:catAx>
      <c:valAx>
        <c:axId val="2331339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33133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Average Availability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Average Availability</c:v>
                </c:pt>
              </c:strCache>
            </c:strRef>
          </c:tx>
          <c:spPr>
            <a:solidFill>
              <a:schemeClr val="accent1"/>
            </a:solidFill>
            <a:ln>
              <a:noFill/>
            </a:ln>
            <a:effectLst/>
          </c:spPr>
          <c:invertIfNegative val="0"/>
          <c:cat>
            <c:strRef>
              <c:f>Sheet1!$A$2:$A$6</c:f>
              <c:strCache>
                <c:ptCount val="5"/>
                <c:pt idx="0">
                  <c:v>Bronx</c:v>
                </c:pt>
                <c:pt idx="1">
                  <c:v>Brooklyn</c:v>
                </c:pt>
                <c:pt idx="2">
                  <c:v>Manhattan</c:v>
                </c:pt>
                <c:pt idx="3">
                  <c:v>Queens</c:v>
                </c:pt>
                <c:pt idx="4">
                  <c:v>Staten Island</c:v>
                </c:pt>
              </c:strCache>
            </c:strRef>
          </c:cat>
          <c:val>
            <c:numRef>
              <c:f>Sheet1!$B$2:$B$6</c:f>
              <c:numCache>
                <c:formatCode>General</c:formatCode>
                <c:ptCount val="5"/>
                <c:pt idx="0">
                  <c:v>1.4756553620531629</c:v>
                </c:pt>
                <c:pt idx="1">
                  <c:v>1.0497900915240717</c:v>
                </c:pt>
                <c:pt idx="2">
                  <c:v>0.97678223535385733</c:v>
                </c:pt>
                <c:pt idx="3">
                  <c:v>1.5670755382986206</c:v>
                </c:pt>
                <c:pt idx="4">
                  <c:v>1.5763806970509389</c:v>
                </c:pt>
              </c:numCache>
            </c:numRef>
          </c:val>
          <c:extLst>
            <c:ext xmlns:c16="http://schemas.microsoft.com/office/drawing/2014/chart" uri="{C3380CC4-5D6E-409C-BE32-E72D297353CC}">
              <c16:uniqueId val="{00000000-CFB0-4891-B3C1-C0DCF11E8DE1}"/>
            </c:ext>
          </c:extLst>
        </c:ser>
        <c:ser>
          <c:idx val="1"/>
          <c:order val="1"/>
          <c:tx>
            <c:strRef>
              <c:f>Sheet1!$C$1</c:f>
              <c:strCache>
                <c:ptCount val="1"/>
                <c:pt idx="0">
                  <c:v>Entire City</c:v>
                </c:pt>
              </c:strCache>
            </c:strRef>
          </c:tx>
          <c:spPr>
            <a:solidFill>
              <a:schemeClr val="accent2"/>
            </a:solidFill>
            <a:ln>
              <a:noFill/>
            </a:ln>
            <a:effectLst/>
          </c:spPr>
          <c:invertIfNegative val="0"/>
          <c:cat>
            <c:strRef>
              <c:f>Sheet1!$A$2:$A$6</c:f>
              <c:strCache>
                <c:ptCount val="5"/>
                <c:pt idx="0">
                  <c:v>Bronx</c:v>
                </c:pt>
                <c:pt idx="1">
                  <c:v>Brooklyn</c:v>
                </c:pt>
                <c:pt idx="2">
                  <c:v>Manhattan</c:v>
                </c:pt>
                <c:pt idx="3">
                  <c:v>Queens</c:v>
                </c:pt>
                <c:pt idx="4">
                  <c:v>Staten Island</c:v>
                </c:pt>
              </c:strCache>
            </c:strRef>
          </c:cat>
          <c:val>
            <c:numRef>
              <c:f>Sheet1!$C$2:$C$6</c:f>
              <c:numCache>
                <c:formatCode>General</c:formatCode>
                <c:ptCount val="5"/>
                <c:pt idx="0">
                  <c:v>1.0909099089886545</c:v>
                </c:pt>
                <c:pt idx="1">
                  <c:v>1.0909099089886545</c:v>
                </c:pt>
                <c:pt idx="2">
                  <c:v>1.0909099089886545</c:v>
                </c:pt>
                <c:pt idx="3">
                  <c:v>1.0909099089886545</c:v>
                </c:pt>
                <c:pt idx="4">
                  <c:v>1.0909099089886545</c:v>
                </c:pt>
              </c:numCache>
            </c:numRef>
          </c:val>
          <c:extLst>
            <c:ext xmlns:c16="http://schemas.microsoft.com/office/drawing/2014/chart" uri="{C3380CC4-5D6E-409C-BE32-E72D297353CC}">
              <c16:uniqueId val="{00000001-CFB0-4891-B3C1-C0DCF11E8DE1}"/>
            </c:ext>
          </c:extLst>
        </c:ser>
        <c:dLbls>
          <c:showLegendKey val="0"/>
          <c:showVal val="0"/>
          <c:showCatName val="0"/>
          <c:showSerName val="0"/>
          <c:showPercent val="0"/>
          <c:showBubbleSize val="0"/>
        </c:dLbls>
        <c:gapWidth val="219"/>
        <c:axId val="233133504"/>
        <c:axId val="233133984"/>
      </c:barChart>
      <c:catAx>
        <c:axId val="23313350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33133984"/>
        <c:crosses val="autoZero"/>
        <c:auto val="1"/>
        <c:lblAlgn val="ctr"/>
        <c:lblOffset val="100"/>
        <c:noMultiLvlLbl val="0"/>
      </c:catAx>
      <c:valAx>
        <c:axId val="2331339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33133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Average Prices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Entire home/apt</c:v>
                </c:pt>
              </c:strCache>
            </c:strRef>
          </c:tx>
          <c:spPr>
            <a:solidFill>
              <a:schemeClr val="accent1"/>
            </a:solidFill>
            <a:ln>
              <a:noFill/>
            </a:ln>
            <a:effectLst/>
          </c:spPr>
          <c:invertIfNegative val="0"/>
          <c:cat>
            <c:strRef>
              <c:f>Sheet1!$A$2:$A$6</c:f>
              <c:strCache>
                <c:ptCount val="5"/>
                <c:pt idx="0">
                  <c:v>Bronx</c:v>
                </c:pt>
                <c:pt idx="1">
                  <c:v>Brooklyn</c:v>
                </c:pt>
                <c:pt idx="2">
                  <c:v>Manhattan</c:v>
                </c:pt>
                <c:pt idx="3">
                  <c:v>Queens</c:v>
                </c:pt>
                <c:pt idx="4">
                  <c:v>Staten Island</c:v>
                </c:pt>
              </c:strCache>
            </c:strRef>
          </c:cat>
          <c:val>
            <c:numRef>
              <c:f>Sheet1!$B$2:$B$6</c:f>
              <c:numCache>
                <c:formatCode>General</c:formatCode>
                <c:ptCount val="5"/>
                <c:pt idx="0">
                  <c:v>158</c:v>
                </c:pt>
                <c:pt idx="1">
                  <c:v>97.205146981901876</c:v>
                </c:pt>
                <c:pt idx="2">
                  <c:v>117.14099552996439</c:v>
                </c:pt>
                <c:pt idx="3">
                  <c:v>132.26717557251908</c:v>
                </c:pt>
                <c:pt idx="4">
                  <c:v>178.07386363636363</c:v>
                </c:pt>
              </c:numCache>
            </c:numRef>
          </c:val>
          <c:extLst>
            <c:ext xmlns:c16="http://schemas.microsoft.com/office/drawing/2014/chart" uri="{C3380CC4-5D6E-409C-BE32-E72D297353CC}">
              <c16:uniqueId val="{00000000-6443-4AE8-9F4E-5FA79A043671}"/>
            </c:ext>
          </c:extLst>
        </c:ser>
        <c:ser>
          <c:idx val="1"/>
          <c:order val="1"/>
          <c:tx>
            <c:strRef>
              <c:f>Sheet1!$C$1</c:f>
              <c:strCache>
                <c:ptCount val="1"/>
                <c:pt idx="0">
                  <c:v>Private room</c:v>
                </c:pt>
              </c:strCache>
            </c:strRef>
          </c:tx>
          <c:spPr>
            <a:solidFill>
              <a:schemeClr val="accent2"/>
            </a:solidFill>
            <a:ln>
              <a:noFill/>
            </a:ln>
            <a:effectLst/>
          </c:spPr>
          <c:invertIfNegative val="0"/>
          <c:cat>
            <c:strRef>
              <c:f>Sheet1!$A$2:$A$6</c:f>
              <c:strCache>
                <c:ptCount val="5"/>
                <c:pt idx="0">
                  <c:v>Bronx</c:v>
                </c:pt>
                <c:pt idx="1">
                  <c:v>Brooklyn</c:v>
                </c:pt>
                <c:pt idx="2">
                  <c:v>Manhattan</c:v>
                </c:pt>
                <c:pt idx="3">
                  <c:v>Queens</c:v>
                </c:pt>
                <c:pt idx="4">
                  <c:v>Staten Island</c:v>
                </c:pt>
              </c:strCache>
            </c:strRef>
          </c:cat>
          <c:val>
            <c:numRef>
              <c:f>Sheet1!$C$2:$C$6</c:f>
              <c:numCache>
                <c:formatCode>General</c:formatCode>
                <c:ptCount val="5"/>
                <c:pt idx="0">
                  <c:v>171.33128834355827</c:v>
                </c:pt>
                <c:pt idx="1">
                  <c:v>99.917982629293334</c:v>
                </c:pt>
                <c:pt idx="2">
                  <c:v>101.84502630919569</c:v>
                </c:pt>
                <c:pt idx="3">
                  <c:v>149.22271648873073</c:v>
                </c:pt>
                <c:pt idx="4">
                  <c:v>226.36170212765958</c:v>
                </c:pt>
              </c:numCache>
            </c:numRef>
          </c:val>
          <c:extLst>
            <c:ext xmlns:c16="http://schemas.microsoft.com/office/drawing/2014/chart" uri="{C3380CC4-5D6E-409C-BE32-E72D297353CC}">
              <c16:uniqueId val="{00000001-6443-4AE8-9F4E-5FA79A043671}"/>
            </c:ext>
          </c:extLst>
        </c:ser>
        <c:ser>
          <c:idx val="2"/>
          <c:order val="2"/>
          <c:tx>
            <c:strRef>
              <c:f>Sheet1!$D$1</c:f>
              <c:strCache>
                <c:ptCount val="1"/>
                <c:pt idx="0">
                  <c:v>Shared room</c:v>
                </c:pt>
              </c:strCache>
            </c:strRef>
          </c:tx>
          <c:spPr>
            <a:solidFill>
              <a:schemeClr val="accent3"/>
            </a:solidFill>
            <a:ln>
              <a:noFill/>
            </a:ln>
            <a:effectLst/>
          </c:spPr>
          <c:invertIfNegative val="0"/>
          <c:cat>
            <c:strRef>
              <c:f>Sheet1!$A$2:$A$6</c:f>
              <c:strCache>
                <c:ptCount val="5"/>
                <c:pt idx="0">
                  <c:v>Bronx</c:v>
                </c:pt>
                <c:pt idx="1">
                  <c:v>Brooklyn</c:v>
                </c:pt>
                <c:pt idx="2">
                  <c:v>Manhattan</c:v>
                </c:pt>
                <c:pt idx="3">
                  <c:v>Queens</c:v>
                </c:pt>
                <c:pt idx="4">
                  <c:v>Staten Island</c:v>
                </c:pt>
              </c:strCache>
            </c:strRef>
          </c:cat>
          <c:val>
            <c:numRef>
              <c:f>Sheet1!$D$2:$D$6</c:f>
              <c:numCache>
                <c:formatCode>General</c:formatCode>
                <c:ptCount val="5"/>
                <c:pt idx="0">
                  <c:v>154.21666666666667</c:v>
                </c:pt>
                <c:pt idx="1">
                  <c:v>178.00726392251815</c:v>
                </c:pt>
                <c:pt idx="2">
                  <c:v>138.57291666666666</c:v>
                </c:pt>
                <c:pt idx="3">
                  <c:v>192.18686868686868</c:v>
                </c:pt>
                <c:pt idx="4">
                  <c:v>64.777777777777771</c:v>
                </c:pt>
              </c:numCache>
            </c:numRef>
          </c:val>
          <c:extLst>
            <c:ext xmlns:c16="http://schemas.microsoft.com/office/drawing/2014/chart" uri="{C3380CC4-5D6E-409C-BE32-E72D297353CC}">
              <c16:uniqueId val="{00000002-6443-4AE8-9F4E-5FA79A043671}"/>
            </c:ext>
          </c:extLst>
        </c:ser>
        <c:dLbls>
          <c:showLegendKey val="0"/>
          <c:showVal val="0"/>
          <c:showCatName val="0"/>
          <c:showSerName val="0"/>
          <c:showPercent val="0"/>
          <c:showBubbleSize val="0"/>
        </c:dLbls>
        <c:gapWidth val="219"/>
        <c:overlap val="-27"/>
        <c:axId val="78095792"/>
        <c:axId val="78089552"/>
      </c:barChart>
      <c:catAx>
        <c:axId val="78095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8089552"/>
        <c:crosses val="autoZero"/>
        <c:auto val="1"/>
        <c:lblAlgn val="ctr"/>
        <c:lblOffset val="100"/>
        <c:noMultiLvlLbl val="0"/>
      </c:catAx>
      <c:valAx>
        <c:axId val="780895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8095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593C4-9E74-B085-6772-7670966E97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91FC448-A8ED-D887-50BA-818045E385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F1A92F0-2331-B6F2-8DAD-A49A4F6F6B47}"/>
              </a:ext>
            </a:extLst>
          </p:cNvPr>
          <p:cNvSpPr>
            <a:spLocks noGrp="1"/>
          </p:cNvSpPr>
          <p:nvPr>
            <p:ph type="dt" sz="half" idx="10"/>
          </p:nvPr>
        </p:nvSpPr>
        <p:spPr/>
        <p:txBody>
          <a:bodyPr/>
          <a:lstStyle/>
          <a:p>
            <a:fld id="{95AFDD3B-923C-4741-9CFF-AE964624CB4C}" type="datetimeFigureOut">
              <a:rPr lang="en-IN" smtClean="0"/>
              <a:t>26-03-2024</a:t>
            </a:fld>
            <a:endParaRPr lang="en-IN"/>
          </a:p>
        </p:txBody>
      </p:sp>
      <p:sp>
        <p:nvSpPr>
          <p:cNvPr id="5" name="Footer Placeholder 4">
            <a:extLst>
              <a:ext uri="{FF2B5EF4-FFF2-40B4-BE49-F238E27FC236}">
                <a16:creationId xmlns:a16="http://schemas.microsoft.com/office/drawing/2014/main" id="{097923F3-B669-2CAF-4443-E10A6D8689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0F238F-B4F6-FA52-F4A9-8E29FFEA02BA}"/>
              </a:ext>
            </a:extLst>
          </p:cNvPr>
          <p:cNvSpPr>
            <a:spLocks noGrp="1"/>
          </p:cNvSpPr>
          <p:nvPr>
            <p:ph type="sldNum" sz="quarter" idx="12"/>
          </p:nvPr>
        </p:nvSpPr>
        <p:spPr/>
        <p:txBody>
          <a:bodyPr/>
          <a:lstStyle/>
          <a:p>
            <a:fld id="{A78F5D41-40CA-446E-A956-0B2DE48139B3}" type="slidenum">
              <a:rPr lang="en-IN" smtClean="0"/>
              <a:t>‹#›</a:t>
            </a:fld>
            <a:endParaRPr lang="en-IN"/>
          </a:p>
        </p:txBody>
      </p:sp>
    </p:spTree>
    <p:extLst>
      <p:ext uri="{BB962C8B-B14F-4D97-AF65-F5344CB8AC3E}">
        <p14:creationId xmlns:p14="http://schemas.microsoft.com/office/powerpoint/2010/main" val="1837138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EF19D-8ACF-1255-DEAC-3C04ACA80A5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4F7773-B447-42FA-DE5B-172C240FD5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FD71F4-01D4-D0B7-B848-FA5EB587CB35}"/>
              </a:ext>
            </a:extLst>
          </p:cNvPr>
          <p:cNvSpPr>
            <a:spLocks noGrp="1"/>
          </p:cNvSpPr>
          <p:nvPr>
            <p:ph type="dt" sz="half" idx="10"/>
          </p:nvPr>
        </p:nvSpPr>
        <p:spPr/>
        <p:txBody>
          <a:bodyPr/>
          <a:lstStyle/>
          <a:p>
            <a:fld id="{95AFDD3B-923C-4741-9CFF-AE964624CB4C}" type="datetimeFigureOut">
              <a:rPr lang="en-IN" smtClean="0"/>
              <a:t>26-03-2024</a:t>
            </a:fld>
            <a:endParaRPr lang="en-IN"/>
          </a:p>
        </p:txBody>
      </p:sp>
      <p:sp>
        <p:nvSpPr>
          <p:cNvPr id="5" name="Footer Placeholder 4">
            <a:extLst>
              <a:ext uri="{FF2B5EF4-FFF2-40B4-BE49-F238E27FC236}">
                <a16:creationId xmlns:a16="http://schemas.microsoft.com/office/drawing/2014/main" id="{42ED0435-1325-9894-E9AF-79D812B307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A62C12-BF2C-F720-7660-D38EAC4CB339}"/>
              </a:ext>
            </a:extLst>
          </p:cNvPr>
          <p:cNvSpPr>
            <a:spLocks noGrp="1"/>
          </p:cNvSpPr>
          <p:nvPr>
            <p:ph type="sldNum" sz="quarter" idx="12"/>
          </p:nvPr>
        </p:nvSpPr>
        <p:spPr/>
        <p:txBody>
          <a:bodyPr/>
          <a:lstStyle/>
          <a:p>
            <a:fld id="{A78F5D41-40CA-446E-A956-0B2DE48139B3}" type="slidenum">
              <a:rPr lang="en-IN" smtClean="0"/>
              <a:t>‹#›</a:t>
            </a:fld>
            <a:endParaRPr lang="en-IN"/>
          </a:p>
        </p:txBody>
      </p:sp>
    </p:spTree>
    <p:extLst>
      <p:ext uri="{BB962C8B-B14F-4D97-AF65-F5344CB8AC3E}">
        <p14:creationId xmlns:p14="http://schemas.microsoft.com/office/powerpoint/2010/main" val="3897574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0ED317-E0C0-FFCA-51AA-184ADBAEF1D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9F6183-AE0C-12F9-6F9C-04B152FDC4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3BAE96-2845-1B22-D952-0251319001CD}"/>
              </a:ext>
            </a:extLst>
          </p:cNvPr>
          <p:cNvSpPr>
            <a:spLocks noGrp="1"/>
          </p:cNvSpPr>
          <p:nvPr>
            <p:ph type="dt" sz="half" idx="10"/>
          </p:nvPr>
        </p:nvSpPr>
        <p:spPr/>
        <p:txBody>
          <a:bodyPr/>
          <a:lstStyle/>
          <a:p>
            <a:fld id="{95AFDD3B-923C-4741-9CFF-AE964624CB4C}" type="datetimeFigureOut">
              <a:rPr lang="en-IN" smtClean="0"/>
              <a:t>26-03-2024</a:t>
            </a:fld>
            <a:endParaRPr lang="en-IN"/>
          </a:p>
        </p:txBody>
      </p:sp>
      <p:sp>
        <p:nvSpPr>
          <p:cNvPr id="5" name="Footer Placeholder 4">
            <a:extLst>
              <a:ext uri="{FF2B5EF4-FFF2-40B4-BE49-F238E27FC236}">
                <a16:creationId xmlns:a16="http://schemas.microsoft.com/office/drawing/2014/main" id="{9E3621D7-4D88-242F-8377-6C9743163C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1435C6-29E7-AFFA-F22D-B1142E5AE033}"/>
              </a:ext>
            </a:extLst>
          </p:cNvPr>
          <p:cNvSpPr>
            <a:spLocks noGrp="1"/>
          </p:cNvSpPr>
          <p:nvPr>
            <p:ph type="sldNum" sz="quarter" idx="12"/>
          </p:nvPr>
        </p:nvSpPr>
        <p:spPr/>
        <p:txBody>
          <a:bodyPr/>
          <a:lstStyle/>
          <a:p>
            <a:fld id="{A78F5D41-40CA-446E-A956-0B2DE48139B3}" type="slidenum">
              <a:rPr lang="en-IN" smtClean="0"/>
              <a:t>‹#›</a:t>
            </a:fld>
            <a:endParaRPr lang="en-IN"/>
          </a:p>
        </p:txBody>
      </p:sp>
    </p:spTree>
    <p:extLst>
      <p:ext uri="{BB962C8B-B14F-4D97-AF65-F5344CB8AC3E}">
        <p14:creationId xmlns:p14="http://schemas.microsoft.com/office/powerpoint/2010/main" val="3996170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6E72C-CEDB-FE11-C546-AF8BDF694E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CD8F08-0E93-43AB-EE20-1E03A96E62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766C7E-77D9-246A-C0AF-1FA4234555BF}"/>
              </a:ext>
            </a:extLst>
          </p:cNvPr>
          <p:cNvSpPr>
            <a:spLocks noGrp="1"/>
          </p:cNvSpPr>
          <p:nvPr>
            <p:ph type="dt" sz="half" idx="10"/>
          </p:nvPr>
        </p:nvSpPr>
        <p:spPr/>
        <p:txBody>
          <a:bodyPr/>
          <a:lstStyle/>
          <a:p>
            <a:fld id="{95AFDD3B-923C-4741-9CFF-AE964624CB4C}" type="datetimeFigureOut">
              <a:rPr lang="en-IN" smtClean="0"/>
              <a:t>26-03-2024</a:t>
            </a:fld>
            <a:endParaRPr lang="en-IN"/>
          </a:p>
        </p:txBody>
      </p:sp>
      <p:sp>
        <p:nvSpPr>
          <p:cNvPr id="5" name="Footer Placeholder 4">
            <a:extLst>
              <a:ext uri="{FF2B5EF4-FFF2-40B4-BE49-F238E27FC236}">
                <a16:creationId xmlns:a16="http://schemas.microsoft.com/office/drawing/2014/main" id="{BCE6427C-975E-54C6-7AD3-DC279AFB1C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931AB9-FDA5-F905-A311-83E5283AAC5E}"/>
              </a:ext>
            </a:extLst>
          </p:cNvPr>
          <p:cNvSpPr>
            <a:spLocks noGrp="1"/>
          </p:cNvSpPr>
          <p:nvPr>
            <p:ph type="sldNum" sz="quarter" idx="12"/>
          </p:nvPr>
        </p:nvSpPr>
        <p:spPr/>
        <p:txBody>
          <a:bodyPr/>
          <a:lstStyle/>
          <a:p>
            <a:fld id="{A78F5D41-40CA-446E-A956-0B2DE48139B3}" type="slidenum">
              <a:rPr lang="en-IN" smtClean="0"/>
              <a:t>‹#›</a:t>
            </a:fld>
            <a:endParaRPr lang="en-IN"/>
          </a:p>
        </p:txBody>
      </p:sp>
    </p:spTree>
    <p:extLst>
      <p:ext uri="{BB962C8B-B14F-4D97-AF65-F5344CB8AC3E}">
        <p14:creationId xmlns:p14="http://schemas.microsoft.com/office/powerpoint/2010/main" val="1912896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63D88-00E6-D10B-2E3D-6FF8B444FE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40261D7-20BC-BDC3-8ECD-957427129C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2C87D5-9CB1-9DE1-6C0A-B45E3C2625D6}"/>
              </a:ext>
            </a:extLst>
          </p:cNvPr>
          <p:cNvSpPr>
            <a:spLocks noGrp="1"/>
          </p:cNvSpPr>
          <p:nvPr>
            <p:ph type="dt" sz="half" idx="10"/>
          </p:nvPr>
        </p:nvSpPr>
        <p:spPr/>
        <p:txBody>
          <a:bodyPr/>
          <a:lstStyle/>
          <a:p>
            <a:fld id="{95AFDD3B-923C-4741-9CFF-AE964624CB4C}" type="datetimeFigureOut">
              <a:rPr lang="en-IN" smtClean="0"/>
              <a:t>26-03-2024</a:t>
            </a:fld>
            <a:endParaRPr lang="en-IN"/>
          </a:p>
        </p:txBody>
      </p:sp>
      <p:sp>
        <p:nvSpPr>
          <p:cNvPr id="5" name="Footer Placeholder 4">
            <a:extLst>
              <a:ext uri="{FF2B5EF4-FFF2-40B4-BE49-F238E27FC236}">
                <a16:creationId xmlns:a16="http://schemas.microsoft.com/office/drawing/2014/main" id="{463E0E90-4827-FBE5-E697-BD56C1A699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C722E1-1F05-C21D-ECA6-71550FE55196}"/>
              </a:ext>
            </a:extLst>
          </p:cNvPr>
          <p:cNvSpPr>
            <a:spLocks noGrp="1"/>
          </p:cNvSpPr>
          <p:nvPr>
            <p:ph type="sldNum" sz="quarter" idx="12"/>
          </p:nvPr>
        </p:nvSpPr>
        <p:spPr/>
        <p:txBody>
          <a:bodyPr/>
          <a:lstStyle/>
          <a:p>
            <a:fld id="{A78F5D41-40CA-446E-A956-0B2DE48139B3}" type="slidenum">
              <a:rPr lang="en-IN" smtClean="0"/>
              <a:t>‹#›</a:t>
            </a:fld>
            <a:endParaRPr lang="en-IN"/>
          </a:p>
        </p:txBody>
      </p:sp>
    </p:spTree>
    <p:extLst>
      <p:ext uri="{BB962C8B-B14F-4D97-AF65-F5344CB8AC3E}">
        <p14:creationId xmlns:p14="http://schemas.microsoft.com/office/powerpoint/2010/main" val="140701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238A4-6A06-3183-9025-3AC5AC543F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0C8CE1-883B-68B5-7153-7EB351CACE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64DFD67-6AF8-DAE3-7E20-56ED99911D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F1C0197-EFF2-6A68-C5DD-0ABEE86489F5}"/>
              </a:ext>
            </a:extLst>
          </p:cNvPr>
          <p:cNvSpPr>
            <a:spLocks noGrp="1"/>
          </p:cNvSpPr>
          <p:nvPr>
            <p:ph type="dt" sz="half" idx="10"/>
          </p:nvPr>
        </p:nvSpPr>
        <p:spPr/>
        <p:txBody>
          <a:bodyPr/>
          <a:lstStyle/>
          <a:p>
            <a:fld id="{95AFDD3B-923C-4741-9CFF-AE964624CB4C}" type="datetimeFigureOut">
              <a:rPr lang="en-IN" smtClean="0"/>
              <a:t>26-03-2024</a:t>
            </a:fld>
            <a:endParaRPr lang="en-IN"/>
          </a:p>
        </p:txBody>
      </p:sp>
      <p:sp>
        <p:nvSpPr>
          <p:cNvPr id="6" name="Footer Placeholder 5">
            <a:extLst>
              <a:ext uri="{FF2B5EF4-FFF2-40B4-BE49-F238E27FC236}">
                <a16:creationId xmlns:a16="http://schemas.microsoft.com/office/drawing/2014/main" id="{1AE5FF1A-173E-F5B0-B261-8D9D7DEF35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0C8140-A01A-D8CB-ACE8-CBB36BEAFE9F}"/>
              </a:ext>
            </a:extLst>
          </p:cNvPr>
          <p:cNvSpPr>
            <a:spLocks noGrp="1"/>
          </p:cNvSpPr>
          <p:nvPr>
            <p:ph type="sldNum" sz="quarter" idx="12"/>
          </p:nvPr>
        </p:nvSpPr>
        <p:spPr/>
        <p:txBody>
          <a:bodyPr/>
          <a:lstStyle/>
          <a:p>
            <a:fld id="{A78F5D41-40CA-446E-A956-0B2DE48139B3}" type="slidenum">
              <a:rPr lang="en-IN" smtClean="0"/>
              <a:t>‹#›</a:t>
            </a:fld>
            <a:endParaRPr lang="en-IN"/>
          </a:p>
        </p:txBody>
      </p:sp>
    </p:spTree>
    <p:extLst>
      <p:ext uri="{BB962C8B-B14F-4D97-AF65-F5344CB8AC3E}">
        <p14:creationId xmlns:p14="http://schemas.microsoft.com/office/powerpoint/2010/main" val="1570478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AC6D4-07A9-6ED0-C39A-A6E9384AC3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D8A3F2-30CB-BD99-F4F5-9C1B2EEC2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7C4410-117F-E771-C5D2-3D07D4A11A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E0FE480-630D-0030-42E1-0465735D5B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EFD7A3-8B43-DFD1-FBA0-743ECA5479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114B106-70DD-634A-086D-9921D8C32A74}"/>
              </a:ext>
            </a:extLst>
          </p:cNvPr>
          <p:cNvSpPr>
            <a:spLocks noGrp="1"/>
          </p:cNvSpPr>
          <p:nvPr>
            <p:ph type="dt" sz="half" idx="10"/>
          </p:nvPr>
        </p:nvSpPr>
        <p:spPr/>
        <p:txBody>
          <a:bodyPr/>
          <a:lstStyle/>
          <a:p>
            <a:fld id="{95AFDD3B-923C-4741-9CFF-AE964624CB4C}" type="datetimeFigureOut">
              <a:rPr lang="en-IN" smtClean="0"/>
              <a:t>26-03-2024</a:t>
            </a:fld>
            <a:endParaRPr lang="en-IN"/>
          </a:p>
        </p:txBody>
      </p:sp>
      <p:sp>
        <p:nvSpPr>
          <p:cNvPr id="8" name="Footer Placeholder 7">
            <a:extLst>
              <a:ext uri="{FF2B5EF4-FFF2-40B4-BE49-F238E27FC236}">
                <a16:creationId xmlns:a16="http://schemas.microsoft.com/office/drawing/2014/main" id="{A8908927-9BDE-26D6-3A6C-E8602CAC232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0DF2D5-A9AD-4C15-249C-A5030C37819D}"/>
              </a:ext>
            </a:extLst>
          </p:cNvPr>
          <p:cNvSpPr>
            <a:spLocks noGrp="1"/>
          </p:cNvSpPr>
          <p:nvPr>
            <p:ph type="sldNum" sz="quarter" idx="12"/>
          </p:nvPr>
        </p:nvSpPr>
        <p:spPr/>
        <p:txBody>
          <a:bodyPr/>
          <a:lstStyle/>
          <a:p>
            <a:fld id="{A78F5D41-40CA-446E-A956-0B2DE48139B3}" type="slidenum">
              <a:rPr lang="en-IN" smtClean="0"/>
              <a:t>‹#›</a:t>
            </a:fld>
            <a:endParaRPr lang="en-IN"/>
          </a:p>
        </p:txBody>
      </p:sp>
    </p:spTree>
    <p:extLst>
      <p:ext uri="{BB962C8B-B14F-4D97-AF65-F5344CB8AC3E}">
        <p14:creationId xmlns:p14="http://schemas.microsoft.com/office/powerpoint/2010/main" val="757481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A2831-4E6D-DACF-49B1-0A7CE3A5497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35691E9-04B1-9FE1-FE3E-2BF28CEDEBC8}"/>
              </a:ext>
            </a:extLst>
          </p:cNvPr>
          <p:cNvSpPr>
            <a:spLocks noGrp="1"/>
          </p:cNvSpPr>
          <p:nvPr>
            <p:ph type="dt" sz="half" idx="10"/>
          </p:nvPr>
        </p:nvSpPr>
        <p:spPr/>
        <p:txBody>
          <a:bodyPr/>
          <a:lstStyle/>
          <a:p>
            <a:fld id="{95AFDD3B-923C-4741-9CFF-AE964624CB4C}" type="datetimeFigureOut">
              <a:rPr lang="en-IN" smtClean="0"/>
              <a:t>26-03-2024</a:t>
            </a:fld>
            <a:endParaRPr lang="en-IN"/>
          </a:p>
        </p:txBody>
      </p:sp>
      <p:sp>
        <p:nvSpPr>
          <p:cNvPr id="4" name="Footer Placeholder 3">
            <a:extLst>
              <a:ext uri="{FF2B5EF4-FFF2-40B4-BE49-F238E27FC236}">
                <a16:creationId xmlns:a16="http://schemas.microsoft.com/office/drawing/2014/main" id="{1F0C37E4-39B2-2B06-2264-9DA07EFEF14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0F186DE-5AA1-4484-0EAB-43B9521DA693}"/>
              </a:ext>
            </a:extLst>
          </p:cNvPr>
          <p:cNvSpPr>
            <a:spLocks noGrp="1"/>
          </p:cNvSpPr>
          <p:nvPr>
            <p:ph type="sldNum" sz="quarter" idx="12"/>
          </p:nvPr>
        </p:nvSpPr>
        <p:spPr/>
        <p:txBody>
          <a:bodyPr/>
          <a:lstStyle/>
          <a:p>
            <a:fld id="{A78F5D41-40CA-446E-A956-0B2DE48139B3}" type="slidenum">
              <a:rPr lang="en-IN" smtClean="0"/>
              <a:t>‹#›</a:t>
            </a:fld>
            <a:endParaRPr lang="en-IN"/>
          </a:p>
        </p:txBody>
      </p:sp>
    </p:spTree>
    <p:extLst>
      <p:ext uri="{BB962C8B-B14F-4D97-AF65-F5344CB8AC3E}">
        <p14:creationId xmlns:p14="http://schemas.microsoft.com/office/powerpoint/2010/main" val="997261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439210-35E2-3120-0C5B-294ECBD4F5D0}"/>
              </a:ext>
            </a:extLst>
          </p:cNvPr>
          <p:cNvSpPr>
            <a:spLocks noGrp="1"/>
          </p:cNvSpPr>
          <p:nvPr>
            <p:ph type="dt" sz="half" idx="10"/>
          </p:nvPr>
        </p:nvSpPr>
        <p:spPr/>
        <p:txBody>
          <a:bodyPr/>
          <a:lstStyle/>
          <a:p>
            <a:fld id="{95AFDD3B-923C-4741-9CFF-AE964624CB4C}" type="datetimeFigureOut">
              <a:rPr lang="en-IN" smtClean="0"/>
              <a:t>26-03-2024</a:t>
            </a:fld>
            <a:endParaRPr lang="en-IN"/>
          </a:p>
        </p:txBody>
      </p:sp>
      <p:sp>
        <p:nvSpPr>
          <p:cNvPr id="3" name="Footer Placeholder 2">
            <a:extLst>
              <a:ext uri="{FF2B5EF4-FFF2-40B4-BE49-F238E27FC236}">
                <a16:creationId xmlns:a16="http://schemas.microsoft.com/office/drawing/2014/main" id="{D0327E33-F81A-678C-26FA-DC22C11F972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A347C8B-0E1D-0618-89B6-83D9DAA8B688}"/>
              </a:ext>
            </a:extLst>
          </p:cNvPr>
          <p:cNvSpPr>
            <a:spLocks noGrp="1"/>
          </p:cNvSpPr>
          <p:nvPr>
            <p:ph type="sldNum" sz="quarter" idx="12"/>
          </p:nvPr>
        </p:nvSpPr>
        <p:spPr/>
        <p:txBody>
          <a:bodyPr/>
          <a:lstStyle/>
          <a:p>
            <a:fld id="{A78F5D41-40CA-446E-A956-0B2DE48139B3}" type="slidenum">
              <a:rPr lang="en-IN" smtClean="0"/>
              <a:t>‹#›</a:t>
            </a:fld>
            <a:endParaRPr lang="en-IN"/>
          </a:p>
        </p:txBody>
      </p:sp>
    </p:spTree>
    <p:extLst>
      <p:ext uri="{BB962C8B-B14F-4D97-AF65-F5344CB8AC3E}">
        <p14:creationId xmlns:p14="http://schemas.microsoft.com/office/powerpoint/2010/main" val="2691845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FD081-05B7-3ED6-FD07-57AEEA7BD8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A526AE5-1A05-B55A-750A-68DEE9E6BD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88B363C-6A9A-CF85-2920-F0EBACD6F5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8E2499-4ACB-AB21-CDFF-1F340B2F860E}"/>
              </a:ext>
            </a:extLst>
          </p:cNvPr>
          <p:cNvSpPr>
            <a:spLocks noGrp="1"/>
          </p:cNvSpPr>
          <p:nvPr>
            <p:ph type="dt" sz="half" idx="10"/>
          </p:nvPr>
        </p:nvSpPr>
        <p:spPr/>
        <p:txBody>
          <a:bodyPr/>
          <a:lstStyle/>
          <a:p>
            <a:fld id="{95AFDD3B-923C-4741-9CFF-AE964624CB4C}" type="datetimeFigureOut">
              <a:rPr lang="en-IN" smtClean="0"/>
              <a:t>26-03-2024</a:t>
            </a:fld>
            <a:endParaRPr lang="en-IN"/>
          </a:p>
        </p:txBody>
      </p:sp>
      <p:sp>
        <p:nvSpPr>
          <p:cNvPr id="6" name="Footer Placeholder 5">
            <a:extLst>
              <a:ext uri="{FF2B5EF4-FFF2-40B4-BE49-F238E27FC236}">
                <a16:creationId xmlns:a16="http://schemas.microsoft.com/office/drawing/2014/main" id="{AE47540A-92F2-CF78-6A25-F986F279F3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4064B8-548F-80B4-4DDD-C86E7401D341}"/>
              </a:ext>
            </a:extLst>
          </p:cNvPr>
          <p:cNvSpPr>
            <a:spLocks noGrp="1"/>
          </p:cNvSpPr>
          <p:nvPr>
            <p:ph type="sldNum" sz="quarter" idx="12"/>
          </p:nvPr>
        </p:nvSpPr>
        <p:spPr/>
        <p:txBody>
          <a:bodyPr/>
          <a:lstStyle/>
          <a:p>
            <a:fld id="{A78F5D41-40CA-446E-A956-0B2DE48139B3}" type="slidenum">
              <a:rPr lang="en-IN" smtClean="0"/>
              <a:t>‹#›</a:t>
            </a:fld>
            <a:endParaRPr lang="en-IN"/>
          </a:p>
        </p:txBody>
      </p:sp>
    </p:spTree>
    <p:extLst>
      <p:ext uri="{BB962C8B-B14F-4D97-AF65-F5344CB8AC3E}">
        <p14:creationId xmlns:p14="http://schemas.microsoft.com/office/powerpoint/2010/main" val="2835704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DE297-7067-DC56-8300-DF005EE52F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FDC0737-7A93-47EF-2B94-A12CF95DAC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868A405-7A58-D75D-B7E5-45EFA0F9EA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5B8156-F89F-A90B-35DA-B82A4940D6F1}"/>
              </a:ext>
            </a:extLst>
          </p:cNvPr>
          <p:cNvSpPr>
            <a:spLocks noGrp="1"/>
          </p:cNvSpPr>
          <p:nvPr>
            <p:ph type="dt" sz="half" idx="10"/>
          </p:nvPr>
        </p:nvSpPr>
        <p:spPr/>
        <p:txBody>
          <a:bodyPr/>
          <a:lstStyle/>
          <a:p>
            <a:fld id="{95AFDD3B-923C-4741-9CFF-AE964624CB4C}" type="datetimeFigureOut">
              <a:rPr lang="en-IN" smtClean="0"/>
              <a:t>26-03-2024</a:t>
            </a:fld>
            <a:endParaRPr lang="en-IN"/>
          </a:p>
        </p:txBody>
      </p:sp>
      <p:sp>
        <p:nvSpPr>
          <p:cNvPr id="6" name="Footer Placeholder 5">
            <a:extLst>
              <a:ext uri="{FF2B5EF4-FFF2-40B4-BE49-F238E27FC236}">
                <a16:creationId xmlns:a16="http://schemas.microsoft.com/office/drawing/2014/main" id="{8D82A0F7-A2A1-84C0-6AFB-8AAAE0C9FC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885AE9-0E4E-D572-E71A-F03FC389A171}"/>
              </a:ext>
            </a:extLst>
          </p:cNvPr>
          <p:cNvSpPr>
            <a:spLocks noGrp="1"/>
          </p:cNvSpPr>
          <p:nvPr>
            <p:ph type="sldNum" sz="quarter" idx="12"/>
          </p:nvPr>
        </p:nvSpPr>
        <p:spPr/>
        <p:txBody>
          <a:bodyPr/>
          <a:lstStyle/>
          <a:p>
            <a:fld id="{A78F5D41-40CA-446E-A956-0B2DE48139B3}" type="slidenum">
              <a:rPr lang="en-IN" smtClean="0"/>
              <a:t>‹#›</a:t>
            </a:fld>
            <a:endParaRPr lang="en-IN"/>
          </a:p>
        </p:txBody>
      </p:sp>
    </p:spTree>
    <p:extLst>
      <p:ext uri="{BB962C8B-B14F-4D97-AF65-F5344CB8AC3E}">
        <p14:creationId xmlns:p14="http://schemas.microsoft.com/office/powerpoint/2010/main" val="2654954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1DBE31-552F-5E76-700F-DF4BC52627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704D2D-B58A-35CD-AFF9-6E0398800E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AA49A6-B088-66E3-B3B9-3E3E471925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AFDD3B-923C-4741-9CFF-AE964624CB4C}" type="datetimeFigureOut">
              <a:rPr lang="en-IN" smtClean="0"/>
              <a:t>26-03-2024</a:t>
            </a:fld>
            <a:endParaRPr lang="en-IN"/>
          </a:p>
        </p:txBody>
      </p:sp>
      <p:sp>
        <p:nvSpPr>
          <p:cNvPr id="5" name="Footer Placeholder 4">
            <a:extLst>
              <a:ext uri="{FF2B5EF4-FFF2-40B4-BE49-F238E27FC236}">
                <a16:creationId xmlns:a16="http://schemas.microsoft.com/office/drawing/2014/main" id="{24EAFB52-5172-EE78-07A8-04C3FA1181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A4EF076-CE5F-B6A6-9426-C88299EE10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8F5D41-40CA-446E-A956-0B2DE48139B3}" type="slidenum">
              <a:rPr lang="en-IN" smtClean="0"/>
              <a:t>‹#›</a:t>
            </a:fld>
            <a:endParaRPr lang="en-IN"/>
          </a:p>
        </p:txBody>
      </p:sp>
    </p:spTree>
    <p:extLst>
      <p:ext uri="{BB962C8B-B14F-4D97-AF65-F5344CB8AC3E}">
        <p14:creationId xmlns:p14="http://schemas.microsoft.com/office/powerpoint/2010/main" val="702102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EE453-EAA8-682D-DB00-CED48D1D4CDB}"/>
              </a:ext>
            </a:extLst>
          </p:cNvPr>
          <p:cNvSpPr>
            <a:spLocks noGrp="1"/>
          </p:cNvSpPr>
          <p:nvPr>
            <p:ph type="ctrTitle"/>
          </p:nvPr>
        </p:nvSpPr>
        <p:spPr>
          <a:xfrm>
            <a:off x="1524000" y="2235200"/>
            <a:ext cx="9144000" cy="2387600"/>
          </a:xfrm>
        </p:spPr>
        <p:txBody>
          <a:bodyPr/>
          <a:lstStyle/>
          <a:p>
            <a:r>
              <a:rPr lang="en-US" b="1" dirty="0"/>
              <a:t>Exploring Airbnb Metrics in New York City</a:t>
            </a:r>
            <a:endParaRPr lang="en-IN" b="1" dirty="0"/>
          </a:p>
        </p:txBody>
      </p:sp>
    </p:spTree>
    <p:extLst>
      <p:ext uri="{BB962C8B-B14F-4D97-AF65-F5344CB8AC3E}">
        <p14:creationId xmlns:p14="http://schemas.microsoft.com/office/powerpoint/2010/main" val="2035708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162DA-B0DE-CFCF-3073-DB249ADAA7DE}"/>
              </a:ext>
            </a:extLst>
          </p:cNvPr>
          <p:cNvSpPr>
            <a:spLocks noGrp="1"/>
          </p:cNvSpPr>
          <p:nvPr>
            <p:ph type="title"/>
          </p:nvPr>
        </p:nvSpPr>
        <p:spPr>
          <a:xfrm>
            <a:off x="838200" y="2766218"/>
            <a:ext cx="10515600" cy="1325563"/>
          </a:xfrm>
        </p:spPr>
        <p:txBody>
          <a:bodyPr/>
          <a:lstStyle/>
          <a:p>
            <a:pPr algn="ctr"/>
            <a:r>
              <a:rPr lang="en-IN" dirty="0"/>
              <a:t>THANK YOU!</a:t>
            </a:r>
          </a:p>
        </p:txBody>
      </p:sp>
    </p:spTree>
    <p:extLst>
      <p:ext uri="{BB962C8B-B14F-4D97-AF65-F5344CB8AC3E}">
        <p14:creationId xmlns:p14="http://schemas.microsoft.com/office/powerpoint/2010/main" val="3117848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C828B-2D7C-1886-FD5B-27FBB214C34A}"/>
              </a:ext>
            </a:extLst>
          </p:cNvPr>
          <p:cNvSpPr>
            <a:spLocks noGrp="1"/>
          </p:cNvSpPr>
          <p:nvPr>
            <p:ph type="title"/>
          </p:nvPr>
        </p:nvSpPr>
        <p:spPr/>
        <p:txBody>
          <a:bodyPr/>
          <a:lstStyle/>
          <a:p>
            <a:r>
              <a:rPr lang="en-IN" b="1" dirty="0"/>
              <a:t>Introduction</a:t>
            </a:r>
          </a:p>
        </p:txBody>
      </p:sp>
      <p:pic>
        <p:nvPicPr>
          <p:cNvPr id="5" name="Content Placeholder 4">
            <a:extLst>
              <a:ext uri="{FF2B5EF4-FFF2-40B4-BE49-F238E27FC236}">
                <a16:creationId xmlns:a16="http://schemas.microsoft.com/office/drawing/2014/main" id="{3EE06082-03C7-DB0B-15BA-E83897D6B6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3850" y="1690688"/>
            <a:ext cx="5162149" cy="3242039"/>
          </a:xfrm>
        </p:spPr>
      </p:pic>
      <p:pic>
        <p:nvPicPr>
          <p:cNvPr id="6" name="Content Placeholder 4">
            <a:extLst>
              <a:ext uri="{FF2B5EF4-FFF2-40B4-BE49-F238E27FC236}">
                <a16:creationId xmlns:a16="http://schemas.microsoft.com/office/drawing/2014/main" id="{F06FDA8D-7C66-732F-F503-A5BE9424B8E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67244" y="1690688"/>
            <a:ext cx="4986556" cy="3242039"/>
          </a:xfrm>
          <a:prstGeom prst="rect">
            <a:avLst/>
          </a:prstGeom>
        </p:spPr>
      </p:pic>
      <p:sp>
        <p:nvSpPr>
          <p:cNvPr id="7" name="TextBox 6">
            <a:extLst>
              <a:ext uri="{FF2B5EF4-FFF2-40B4-BE49-F238E27FC236}">
                <a16:creationId xmlns:a16="http://schemas.microsoft.com/office/drawing/2014/main" id="{19C39EC7-5F9E-6134-F8C2-E2B8150D5B4D}"/>
              </a:ext>
            </a:extLst>
          </p:cNvPr>
          <p:cNvSpPr txBox="1"/>
          <p:nvPr/>
        </p:nvSpPr>
        <p:spPr>
          <a:xfrm>
            <a:off x="6367244" y="5167312"/>
            <a:ext cx="4986556" cy="1323439"/>
          </a:xfrm>
          <a:prstGeom prst="rect">
            <a:avLst/>
          </a:prstGeom>
          <a:noFill/>
        </p:spPr>
        <p:txBody>
          <a:bodyPr wrap="square" rtlCol="0">
            <a:spAutoFit/>
          </a:bodyPr>
          <a:lstStyle/>
          <a:p>
            <a:r>
              <a:rPr lang="en-US" sz="1600" dirty="0"/>
              <a:t>Welcome to the presentation on 'Exploring Airbnb Metrics in New York City.' As an analyst tasked with examining Airbnb data for NYC, you're preparing a comprehensive presentation to provide insights into various metrics related to Airbnb rentals in the city.</a:t>
            </a:r>
            <a:endParaRPr lang="en-IN" sz="1600" dirty="0"/>
          </a:p>
        </p:txBody>
      </p:sp>
      <p:sp>
        <p:nvSpPr>
          <p:cNvPr id="8" name="TextBox 7">
            <a:extLst>
              <a:ext uri="{FF2B5EF4-FFF2-40B4-BE49-F238E27FC236}">
                <a16:creationId xmlns:a16="http://schemas.microsoft.com/office/drawing/2014/main" id="{F133B45B-1204-0375-0E8C-D583DBA29C1D}"/>
              </a:ext>
            </a:extLst>
          </p:cNvPr>
          <p:cNvSpPr txBox="1"/>
          <p:nvPr/>
        </p:nvSpPr>
        <p:spPr>
          <a:xfrm>
            <a:off x="933850" y="5167311"/>
            <a:ext cx="4986556" cy="338554"/>
          </a:xfrm>
          <a:prstGeom prst="rect">
            <a:avLst/>
          </a:prstGeom>
          <a:noFill/>
        </p:spPr>
        <p:txBody>
          <a:bodyPr wrap="square" rtlCol="0">
            <a:spAutoFit/>
          </a:bodyPr>
          <a:lstStyle/>
          <a:p>
            <a:r>
              <a:rPr lang="en-US" sz="1600" b="1" dirty="0"/>
              <a:t>Exploring Airbnb Metrics in New York City</a:t>
            </a:r>
            <a:endParaRPr lang="en-IN" sz="1600" b="1" dirty="0"/>
          </a:p>
        </p:txBody>
      </p:sp>
    </p:spTree>
    <p:extLst>
      <p:ext uri="{BB962C8B-B14F-4D97-AF65-F5344CB8AC3E}">
        <p14:creationId xmlns:p14="http://schemas.microsoft.com/office/powerpoint/2010/main" val="1818535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BFF97-6B1F-E70A-75EA-3AF07EDA1357}"/>
              </a:ext>
            </a:extLst>
          </p:cNvPr>
          <p:cNvSpPr>
            <a:spLocks noGrp="1"/>
          </p:cNvSpPr>
          <p:nvPr>
            <p:ph type="title"/>
          </p:nvPr>
        </p:nvSpPr>
        <p:spPr/>
        <p:txBody>
          <a:bodyPr/>
          <a:lstStyle/>
          <a:p>
            <a:r>
              <a:rPr lang="en-IN" b="1" dirty="0"/>
              <a:t>Objective</a:t>
            </a:r>
          </a:p>
        </p:txBody>
      </p:sp>
      <p:sp>
        <p:nvSpPr>
          <p:cNvPr id="3" name="Content Placeholder 2">
            <a:extLst>
              <a:ext uri="{FF2B5EF4-FFF2-40B4-BE49-F238E27FC236}">
                <a16:creationId xmlns:a16="http://schemas.microsoft.com/office/drawing/2014/main" id="{6120CBCD-E29E-5A60-B279-C6E4E15F7778}"/>
              </a:ext>
            </a:extLst>
          </p:cNvPr>
          <p:cNvSpPr>
            <a:spLocks noGrp="1"/>
          </p:cNvSpPr>
          <p:nvPr>
            <p:ph idx="1"/>
          </p:nvPr>
        </p:nvSpPr>
        <p:spPr/>
        <p:txBody>
          <a:bodyPr/>
          <a:lstStyle/>
          <a:p>
            <a:pPr marL="0" indent="0">
              <a:buNone/>
            </a:pPr>
            <a:r>
              <a:rPr lang="en-US" dirty="0"/>
              <a:t>Our objective is to present key findings and insights derived from the analysis of Airbnb data in New York City. This engaging PowerPoint presentation aims to inform and appeal to a diverse audience, including stakeholders, hosts, and potential investors.</a:t>
            </a:r>
            <a:endParaRPr lang="en-IN" dirty="0"/>
          </a:p>
        </p:txBody>
      </p:sp>
    </p:spTree>
    <p:extLst>
      <p:ext uri="{BB962C8B-B14F-4D97-AF65-F5344CB8AC3E}">
        <p14:creationId xmlns:p14="http://schemas.microsoft.com/office/powerpoint/2010/main" val="235055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A1F48-D876-457A-47F0-009C5C3DD492}"/>
              </a:ext>
            </a:extLst>
          </p:cNvPr>
          <p:cNvSpPr>
            <a:spLocks noGrp="1"/>
          </p:cNvSpPr>
          <p:nvPr>
            <p:ph type="title"/>
          </p:nvPr>
        </p:nvSpPr>
        <p:spPr/>
        <p:txBody>
          <a:bodyPr>
            <a:normAutofit/>
          </a:bodyPr>
          <a:lstStyle/>
          <a:p>
            <a:r>
              <a:rPr lang="en-IN" b="1" dirty="0"/>
              <a:t>Summary Statistics</a:t>
            </a:r>
            <a:br>
              <a:rPr lang="en-IN" dirty="0"/>
            </a:br>
            <a:r>
              <a:rPr lang="en-US" sz="1300" dirty="0"/>
              <a:t>In this section, we will present key summary statistics derived from the analysis of Airbnb data in New York City. These statistics provide insights into the average reviews per month, properties per host, availability within 365 days, minimum nights required, average price per night, and average number of reviews received.</a:t>
            </a:r>
            <a:endParaRPr lang="en-IN" sz="1300" dirty="0"/>
          </a:p>
        </p:txBody>
      </p:sp>
      <p:graphicFrame>
        <p:nvGraphicFramePr>
          <p:cNvPr id="4" name="Content Placeholder 3">
            <a:extLst>
              <a:ext uri="{FF2B5EF4-FFF2-40B4-BE49-F238E27FC236}">
                <a16:creationId xmlns:a16="http://schemas.microsoft.com/office/drawing/2014/main" id="{EE26C5A2-9FAC-5EAF-9B99-DC5C83B92846}"/>
              </a:ext>
            </a:extLst>
          </p:cNvPr>
          <p:cNvGraphicFramePr>
            <a:graphicFrameLocks noGrp="1"/>
          </p:cNvGraphicFramePr>
          <p:nvPr>
            <p:ph idx="1"/>
            <p:extLst>
              <p:ext uri="{D42A27DB-BD31-4B8C-83A1-F6EECF244321}">
                <p14:modId xmlns:p14="http://schemas.microsoft.com/office/powerpoint/2010/main" val="2026551124"/>
              </p:ext>
            </p:extLst>
          </p:nvPr>
        </p:nvGraphicFramePr>
        <p:xfrm>
          <a:off x="838200" y="2538689"/>
          <a:ext cx="10515600" cy="29667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200658324"/>
                    </a:ext>
                  </a:extLst>
                </a:gridCol>
                <a:gridCol w="5257800">
                  <a:extLst>
                    <a:ext uri="{9D8B030D-6E8A-4147-A177-3AD203B41FA5}">
                      <a16:colId xmlns:a16="http://schemas.microsoft.com/office/drawing/2014/main" val="2144093588"/>
                    </a:ext>
                  </a:extLst>
                </a:gridCol>
              </a:tblGrid>
              <a:tr h="370840">
                <a:tc>
                  <a:txBody>
                    <a:bodyPr/>
                    <a:lstStyle/>
                    <a:p>
                      <a:r>
                        <a:rPr lang="en-IN" dirty="0"/>
                        <a:t>Metric</a:t>
                      </a:r>
                    </a:p>
                  </a:txBody>
                  <a:tcPr/>
                </a:tc>
                <a:tc>
                  <a:txBody>
                    <a:bodyPr/>
                    <a:lstStyle/>
                    <a:p>
                      <a:r>
                        <a:rPr lang="en-IN" dirty="0"/>
                        <a:t>Value</a:t>
                      </a:r>
                    </a:p>
                  </a:txBody>
                  <a:tcPr/>
                </a:tc>
                <a:extLst>
                  <a:ext uri="{0D108BD9-81ED-4DB2-BD59-A6C34878D82A}">
                    <a16:rowId xmlns:a16="http://schemas.microsoft.com/office/drawing/2014/main" val="3975150007"/>
                  </a:ext>
                </a:extLst>
              </a:tr>
              <a:tr h="370840">
                <a:tc>
                  <a:txBody>
                    <a:bodyPr/>
                    <a:lstStyle/>
                    <a:p>
                      <a:r>
                        <a:rPr lang="en-US" dirty="0"/>
                        <a:t>Average Reviews per Month Per Property</a:t>
                      </a:r>
                      <a:endParaRPr lang="en-IN" dirty="0"/>
                    </a:p>
                  </a:txBody>
                  <a:tcPr/>
                </a:tc>
                <a:tc>
                  <a:txBody>
                    <a:bodyPr/>
                    <a:lstStyle/>
                    <a:p>
                      <a:r>
                        <a:rPr lang="en-IN" dirty="0"/>
                        <a:t>1.09</a:t>
                      </a:r>
                    </a:p>
                  </a:txBody>
                  <a:tcPr/>
                </a:tc>
                <a:extLst>
                  <a:ext uri="{0D108BD9-81ED-4DB2-BD59-A6C34878D82A}">
                    <a16:rowId xmlns:a16="http://schemas.microsoft.com/office/drawing/2014/main" val="1175486807"/>
                  </a:ext>
                </a:extLst>
              </a:tr>
              <a:tr h="370840">
                <a:tc>
                  <a:txBody>
                    <a:bodyPr/>
                    <a:lstStyle/>
                    <a:p>
                      <a:r>
                        <a:rPr lang="en-IN" dirty="0"/>
                        <a:t>Average Properties per Host</a:t>
                      </a:r>
                    </a:p>
                  </a:txBody>
                  <a:tcPr/>
                </a:tc>
                <a:tc>
                  <a:txBody>
                    <a:bodyPr/>
                    <a:lstStyle/>
                    <a:p>
                      <a:r>
                        <a:rPr lang="en-IN" dirty="0"/>
                        <a:t>7</a:t>
                      </a:r>
                    </a:p>
                  </a:txBody>
                  <a:tcPr/>
                </a:tc>
                <a:extLst>
                  <a:ext uri="{0D108BD9-81ED-4DB2-BD59-A6C34878D82A}">
                    <a16:rowId xmlns:a16="http://schemas.microsoft.com/office/drawing/2014/main" val="3465794689"/>
                  </a:ext>
                </a:extLst>
              </a:tr>
              <a:tr h="370840">
                <a:tc>
                  <a:txBody>
                    <a:bodyPr/>
                    <a:lstStyle/>
                    <a:p>
                      <a:r>
                        <a:rPr lang="en-IN" dirty="0"/>
                        <a:t>Availability within 365 Days</a:t>
                      </a:r>
                    </a:p>
                  </a:txBody>
                  <a:tcPr/>
                </a:tc>
                <a:tc>
                  <a:txBody>
                    <a:bodyPr/>
                    <a:lstStyle/>
                    <a:p>
                      <a:r>
                        <a:rPr lang="en-IN" dirty="0"/>
                        <a:t>112.78</a:t>
                      </a:r>
                    </a:p>
                  </a:txBody>
                  <a:tcPr/>
                </a:tc>
                <a:extLst>
                  <a:ext uri="{0D108BD9-81ED-4DB2-BD59-A6C34878D82A}">
                    <a16:rowId xmlns:a16="http://schemas.microsoft.com/office/drawing/2014/main" val="3968079515"/>
                  </a:ext>
                </a:extLst>
              </a:tr>
              <a:tr h="370840">
                <a:tc>
                  <a:txBody>
                    <a:bodyPr/>
                    <a:lstStyle/>
                    <a:p>
                      <a:r>
                        <a:rPr lang="en-IN" dirty="0"/>
                        <a:t>Average Minimum Nights Required</a:t>
                      </a:r>
                    </a:p>
                  </a:txBody>
                  <a:tcPr/>
                </a:tc>
                <a:tc>
                  <a:txBody>
                    <a:bodyPr/>
                    <a:lstStyle/>
                    <a:p>
                      <a:r>
                        <a:rPr lang="en-IN" dirty="0"/>
                        <a:t>7.03</a:t>
                      </a:r>
                    </a:p>
                  </a:txBody>
                  <a:tcPr/>
                </a:tc>
                <a:extLst>
                  <a:ext uri="{0D108BD9-81ED-4DB2-BD59-A6C34878D82A}">
                    <a16:rowId xmlns:a16="http://schemas.microsoft.com/office/drawing/2014/main" val="703551080"/>
                  </a:ext>
                </a:extLst>
              </a:tr>
              <a:tr h="370840">
                <a:tc>
                  <a:txBody>
                    <a:bodyPr/>
                    <a:lstStyle/>
                    <a:p>
                      <a:r>
                        <a:rPr lang="en-IN" dirty="0"/>
                        <a:t>Average Price per Night</a:t>
                      </a:r>
                    </a:p>
                  </a:txBody>
                  <a:tcPr/>
                </a:tc>
                <a:tc>
                  <a:txBody>
                    <a:bodyPr/>
                    <a:lstStyle/>
                    <a:p>
                      <a:r>
                        <a:rPr lang="en-IN" dirty="0"/>
                        <a:t>152.72</a:t>
                      </a:r>
                    </a:p>
                  </a:txBody>
                  <a:tcPr/>
                </a:tc>
                <a:extLst>
                  <a:ext uri="{0D108BD9-81ED-4DB2-BD59-A6C34878D82A}">
                    <a16:rowId xmlns:a16="http://schemas.microsoft.com/office/drawing/2014/main" val="1422509659"/>
                  </a:ext>
                </a:extLst>
              </a:tr>
              <a:tr h="370840">
                <a:tc>
                  <a:txBody>
                    <a:bodyPr/>
                    <a:lstStyle/>
                    <a:p>
                      <a:r>
                        <a:rPr lang="en-US" dirty="0"/>
                        <a:t>Average Number of Reviews Received</a:t>
                      </a:r>
                      <a:endParaRPr lang="en-IN" dirty="0"/>
                    </a:p>
                  </a:txBody>
                  <a:tcPr/>
                </a:tc>
                <a:tc>
                  <a:txBody>
                    <a:bodyPr/>
                    <a:lstStyle/>
                    <a:p>
                      <a:r>
                        <a:rPr lang="en-IN" dirty="0"/>
                        <a:t>23.27</a:t>
                      </a:r>
                    </a:p>
                  </a:txBody>
                  <a:tcPr/>
                </a:tc>
                <a:extLst>
                  <a:ext uri="{0D108BD9-81ED-4DB2-BD59-A6C34878D82A}">
                    <a16:rowId xmlns:a16="http://schemas.microsoft.com/office/drawing/2014/main" val="3165169475"/>
                  </a:ext>
                </a:extLst>
              </a:tr>
              <a:tr h="370840">
                <a:tc>
                  <a:txBody>
                    <a:bodyPr/>
                    <a:lstStyle/>
                    <a:p>
                      <a:r>
                        <a:rPr lang="en-IN" dirty="0"/>
                        <a:t>Total Revenue (2019)</a:t>
                      </a:r>
                    </a:p>
                  </a:txBody>
                  <a:tcPr/>
                </a:tc>
                <a:tc>
                  <a:txBody>
                    <a:bodyPr/>
                    <a:lstStyle/>
                    <a:p>
                      <a:r>
                        <a:rPr lang="en-IN" dirty="0"/>
                        <a:t>475.98 M</a:t>
                      </a:r>
                    </a:p>
                  </a:txBody>
                  <a:tcPr/>
                </a:tc>
                <a:extLst>
                  <a:ext uri="{0D108BD9-81ED-4DB2-BD59-A6C34878D82A}">
                    <a16:rowId xmlns:a16="http://schemas.microsoft.com/office/drawing/2014/main" val="1884953325"/>
                  </a:ext>
                </a:extLst>
              </a:tr>
            </a:tbl>
          </a:graphicData>
        </a:graphic>
      </p:graphicFrame>
      <p:sp>
        <p:nvSpPr>
          <p:cNvPr id="5" name="TextBox 4">
            <a:extLst>
              <a:ext uri="{FF2B5EF4-FFF2-40B4-BE49-F238E27FC236}">
                <a16:creationId xmlns:a16="http://schemas.microsoft.com/office/drawing/2014/main" id="{2E371FFC-5AC3-D6D6-A7F1-DD10FC74D5E1}"/>
              </a:ext>
            </a:extLst>
          </p:cNvPr>
          <p:cNvSpPr txBox="1"/>
          <p:nvPr/>
        </p:nvSpPr>
        <p:spPr>
          <a:xfrm>
            <a:off x="838200" y="2080470"/>
            <a:ext cx="4531240" cy="369332"/>
          </a:xfrm>
          <a:prstGeom prst="rect">
            <a:avLst/>
          </a:prstGeom>
          <a:noFill/>
        </p:spPr>
        <p:txBody>
          <a:bodyPr wrap="none" rtlCol="0">
            <a:spAutoFit/>
          </a:bodyPr>
          <a:lstStyle/>
          <a:p>
            <a:r>
              <a:rPr lang="en-US" dirty="0">
                <a:effectLst/>
              </a:rPr>
              <a:t>Summary Statistics for Airbnb in New York City</a:t>
            </a:r>
            <a:endParaRPr lang="en-IN" dirty="0"/>
          </a:p>
        </p:txBody>
      </p:sp>
    </p:spTree>
    <p:extLst>
      <p:ext uri="{BB962C8B-B14F-4D97-AF65-F5344CB8AC3E}">
        <p14:creationId xmlns:p14="http://schemas.microsoft.com/office/powerpoint/2010/main" val="274176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3C8FF-E348-D48C-B3E6-AD75DCA214B7}"/>
              </a:ext>
            </a:extLst>
          </p:cNvPr>
          <p:cNvSpPr>
            <a:spLocks noGrp="1"/>
          </p:cNvSpPr>
          <p:nvPr>
            <p:ph type="title"/>
          </p:nvPr>
        </p:nvSpPr>
        <p:spPr/>
        <p:txBody>
          <a:bodyPr/>
          <a:lstStyle/>
          <a:p>
            <a:r>
              <a:rPr lang="en-IN" b="1" dirty="0"/>
              <a:t>Inferences</a:t>
            </a:r>
          </a:p>
        </p:txBody>
      </p:sp>
      <p:sp>
        <p:nvSpPr>
          <p:cNvPr id="3" name="Content Placeholder 2">
            <a:extLst>
              <a:ext uri="{FF2B5EF4-FFF2-40B4-BE49-F238E27FC236}">
                <a16:creationId xmlns:a16="http://schemas.microsoft.com/office/drawing/2014/main" id="{DC395152-0E2F-7A9E-2405-C1554D5A0CE7}"/>
              </a:ext>
            </a:extLst>
          </p:cNvPr>
          <p:cNvSpPr>
            <a:spLocks noGrp="1"/>
          </p:cNvSpPr>
          <p:nvPr>
            <p:ph idx="1"/>
          </p:nvPr>
        </p:nvSpPr>
        <p:spPr>
          <a:xfrm>
            <a:off x="838200" y="1825625"/>
            <a:ext cx="6850380" cy="4351338"/>
          </a:xfrm>
        </p:spPr>
        <p:txBody>
          <a:bodyPr>
            <a:normAutofit fontScale="92500"/>
          </a:bodyPr>
          <a:lstStyle/>
          <a:p>
            <a:pPr marL="0" indent="0">
              <a:buNone/>
            </a:pPr>
            <a:r>
              <a:rPr lang="en-IN" dirty="0"/>
              <a:t>Key Findings</a:t>
            </a:r>
          </a:p>
          <a:p>
            <a:r>
              <a:rPr lang="en-US" sz="1600" dirty="0"/>
              <a:t>Variation by Season: June is the busiest month for Airbnb rentals in New York City, and demand for these listings soars in May, June, and July. The Christmas and New Year holidays later in December cause demand to increase until January. </a:t>
            </a:r>
          </a:p>
          <a:p>
            <a:r>
              <a:rPr lang="en-US" sz="1600" dirty="0"/>
              <a:t>Weekends Impact: The analysis reveals a consistent pattern of high review activity during weekends, indicating that Fridays, Saturdays, and Sundays are peak days for guest stays and subsequent reviews.</a:t>
            </a:r>
          </a:p>
          <a:p>
            <a:r>
              <a:rPr lang="en-US" sz="1600" dirty="0"/>
              <a:t>Business Travel Impact: The slight increase in reviews on Mondays suggests the influence of business-related travel, with professionals possibly arriving in NYC at the beginning of the week for work-related purposes.</a:t>
            </a:r>
          </a:p>
          <a:p>
            <a:r>
              <a:rPr lang="en-US" sz="1600" dirty="0"/>
              <a:t>Neighborhood Analysis: Certain neighborhoods, such as Manhattan and Brooklyn, have a higher number of listings and attract more guests compared to other areas.</a:t>
            </a:r>
          </a:p>
          <a:p>
            <a:r>
              <a:rPr lang="en-US" sz="1600" dirty="0"/>
              <a:t>Pricing Trends: The average price of Airbnb rentals varies across neighborhoods, with Manhattan having the highest average price per night.</a:t>
            </a:r>
          </a:p>
          <a:p>
            <a:r>
              <a:rPr lang="en-US" sz="1600" dirty="0"/>
              <a:t>Length of Stay: Most guests prefer shorter stays, with the majority of bookings being for 1-7 nights.</a:t>
            </a:r>
          </a:p>
          <a:p>
            <a:endParaRPr lang="en-US" sz="1600" dirty="0"/>
          </a:p>
          <a:p>
            <a:endParaRPr lang="en-US" sz="1600" dirty="0"/>
          </a:p>
          <a:p>
            <a:endParaRPr lang="en-US" sz="1600" dirty="0"/>
          </a:p>
          <a:p>
            <a:endParaRPr lang="en-US" sz="1600" dirty="0"/>
          </a:p>
          <a:p>
            <a:endParaRPr lang="en-US" sz="1600" dirty="0"/>
          </a:p>
          <a:p>
            <a:endParaRPr lang="en-IN" sz="1600" dirty="0"/>
          </a:p>
        </p:txBody>
      </p:sp>
      <p:graphicFrame>
        <p:nvGraphicFramePr>
          <p:cNvPr id="8" name="Chart 7">
            <a:extLst>
              <a:ext uri="{FF2B5EF4-FFF2-40B4-BE49-F238E27FC236}">
                <a16:creationId xmlns:a16="http://schemas.microsoft.com/office/drawing/2014/main" id="{732DF0FE-DF18-AB83-6FB8-64174ACF099C}"/>
              </a:ext>
            </a:extLst>
          </p:cNvPr>
          <p:cNvGraphicFramePr/>
          <p:nvPr>
            <p:extLst>
              <p:ext uri="{D42A27DB-BD31-4B8C-83A1-F6EECF244321}">
                <p14:modId xmlns:p14="http://schemas.microsoft.com/office/powerpoint/2010/main" val="2284220663"/>
              </p:ext>
            </p:extLst>
          </p:nvPr>
        </p:nvGraphicFramePr>
        <p:xfrm>
          <a:off x="8044180" y="2286767"/>
          <a:ext cx="3309620" cy="342905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21572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3C3A-33B7-76DB-206B-92867CD0F9D6}"/>
              </a:ext>
            </a:extLst>
          </p:cNvPr>
          <p:cNvSpPr>
            <a:spLocks noGrp="1"/>
          </p:cNvSpPr>
          <p:nvPr>
            <p:ph type="title"/>
          </p:nvPr>
        </p:nvSpPr>
        <p:spPr/>
        <p:txBody>
          <a:bodyPr/>
          <a:lstStyle/>
          <a:p>
            <a:r>
              <a:rPr lang="en-IN" b="1" dirty="0"/>
              <a:t>Exploratory Data Analysis (EDA)</a:t>
            </a:r>
          </a:p>
        </p:txBody>
      </p:sp>
      <p:sp>
        <p:nvSpPr>
          <p:cNvPr id="3" name="Content Placeholder 2">
            <a:extLst>
              <a:ext uri="{FF2B5EF4-FFF2-40B4-BE49-F238E27FC236}">
                <a16:creationId xmlns:a16="http://schemas.microsoft.com/office/drawing/2014/main" id="{635C8E03-2CD5-EB76-7E42-3B4900B7F5E1}"/>
              </a:ext>
            </a:extLst>
          </p:cNvPr>
          <p:cNvSpPr>
            <a:spLocks noGrp="1"/>
          </p:cNvSpPr>
          <p:nvPr>
            <p:ph idx="1"/>
          </p:nvPr>
        </p:nvSpPr>
        <p:spPr>
          <a:xfrm>
            <a:off x="838200" y="1825625"/>
            <a:ext cx="7321952" cy="4351338"/>
          </a:xfrm>
        </p:spPr>
        <p:txBody>
          <a:bodyPr>
            <a:normAutofit fontScale="55000" lnSpcReduction="20000"/>
          </a:bodyPr>
          <a:lstStyle/>
          <a:p>
            <a:pPr marL="0" indent="0">
              <a:buNone/>
            </a:pPr>
            <a:r>
              <a:rPr lang="en-US" b="1" dirty="0">
                <a:effectLst/>
              </a:rPr>
              <a:t>Availability</a:t>
            </a:r>
            <a:endParaRPr lang="en-US" b="1" dirty="0"/>
          </a:p>
          <a:p>
            <a:pPr>
              <a:buFont typeface="Arial" panose="020B0604020202020204" pitchFamily="34" charset="0"/>
              <a:buChar char="•"/>
            </a:pPr>
            <a:r>
              <a:rPr lang="en-US" dirty="0">
                <a:effectLst/>
              </a:rPr>
              <a:t>The listed Airbnb properties in Manhattan is the highest among all neighborhoods, with only 62.6% of properties being available.</a:t>
            </a:r>
          </a:p>
          <a:p>
            <a:pPr>
              <a:buFont typeface="Arial" panose="020B0604020202020204" pitchFamily="34" charset="0"/>
              <a:buChar char="•"/>
            </a:pPr>
            <a:r>
              <a:rPr lang="en-US" dirty="0">
                <a:effectLst/>
              </a:rPr>
              <a:t>Brooklyn with the second highest numbers of properties listed but with only 60.98% of properties being available.</a:t>
            </a:r>
          </a:p>
          <a:p>
            <a:pPr marL="0" indent="0">
              <a:buNone/>
            </a:pPr>
            <a:r>
              <a:rPr lang="en-US" b="1" dirty="0">
                <a:effectLst/>
              </a:rPr>
              <a:t>Properties per Host</a:t>
            </a:r>
            <a:endParaRPr lang="en-US" b="1" dirty="0"/>
          </a:p>
          <a:p>
            <a:pPr>
              <a:buFont typeface="Arial" panose="020B0604020202020204" pitchFamily="34" charset="0"/>
              <a:buChar char="•"/>
            </a:pPr>
            <a:r>
              <a:rPr lang="en-US" dirty="0">
                <a:effectLst/>
              </a:rPr>
              <a:t>Hosts in Manhattan have the highest number of properties per host, with an average of 12.8 properties per host.</a:t>
            </a:r>
          </a:p>
          <a:p>
            <a:pPr>
              <a:buFont typeface="Arial" panose="020B0604020202020204" pitchFamily="34" charset="0"/>
              <a:buChar char="•"/>
            </a:pPr>
            <a:r>
              <a:rPr lang="en-US" dirty="0">
                <a:effectLst/>
              </a:rPr>
              <a:t>Queens being the second highest with 4.06 average number of properties while Brooklyn and the Bronx have a slightly lower average of 2.28 and 2.23 properties per host respectively.</a:t>
            </a:r>
          </a:p>
          <a:p>
            <a:pPr marL="0" indent="0">
              <a:buNone/>
            </a:pPr>
            <a:r>
              <a:rPr lang="en-US" b="1" dirty="0">
                <a:effectLst/>
              </a:rPr>
              <a:t>Reviews per Month</a:t>
            </a:r>
            <a:endParaRPr lang="en-US" b="1" dirty="0"/>
          </a:p>
          <a:p>
            <a:pPr>
              <a:buFont typeface="Arial" panose="020B0604020202020204" pitchFamily="34" charset="0"/>
              <a:buChar char="•"/>
            </a:pPr>
            <a:r>
              <a:rPr lang="en-US" dirty="0">
                <a:effectLst/>
              </a:rPr>
              <a:t>Staten Island has the highest average number of reviews per month at 1.57.</a:t>
            </a:r>
          </a:p>
          <a:p>
            <a:pPr>
              <a:buFont typeface="Arial" panose="020B0604020202020204" pitchFamily="34" charset="0"/>
              <a:buChar char="•"/>
            </a:pPr>
            <a:r>
              <a:rPr lang="en-US" dirty="0">
                <a:effectLst/>
              </a:rPr>
              <a:t>Queens and Bronx follow closely with an average of 1.56 and 1.47 reviews per month respectively.</a:t>
            </a:r>
          </a:p>
          <a:p>
            <a:pPr>
              <a:buFont typeface="Arial" panose="020B0604020202020204" pitchFamily="34" charset="0"/>
              <a:buChar char="•"/>
            </a:pPr>
            <a:r>
              <a:rPr lang="en-US" dirty="0">
                <a:effectLst/>
              </a:rPr>
              <a:t>Manhattan with the lowest average 0.97 reviews per month.</a:t>
            </a:r>
          </a:p>
          <a:p>
            <a:endParaRPr lang="en-IN" dirty="0"/>
          </a:p>
        </p:txBody>
      </p:sp>
      <p:graphicFrame>
        <p:nvGraphicFramePr>
          <p:cNvPr id="6" name="Chart 5">
            <a:extLst>
              <a:ext uri="{FF2B5EF4-FFF2-40B4-BE49-F238E27FC236}">
                <a16:creationId xmlns:a16="http://schemas.microsoft.com/office/drawing/2014/main" id="{00409E32-1C21-BECC-7BB6-7AF3C7A6E7E6}"/>
              </a:ext>
            </a:extLst>
          </p:cNvPr>
          <p:cNvGraphicFramePr/>
          <p:nvPr>
            <p:extLst>
              <p:ext uri="{D42A27DB-BD31-4B8C-83A1-F6EECF244321}">
                <p14:modId xmlns:p14="http://schemas.microsoft.com/office/powerpoint/2010/main" val="2547205818"/>
              </p:ext>
            </p:extLst>
          </p:nvPr>
        </p:nvGraphicFramePr>
        <p:xfrm>
          <a:off x="8160152" y="1363835"/>
          <a:ext cx="3669174" cy="262666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758F517A-F064-4B3E-41C3-CC94457C69D3}"/>
              </a:ext>
            </a:extLst>
          </p:cNvPr>
          <p:cNvGraphicFramePr/>
          <p:nvPr>
            <p:extLst>
              <p:ext uri="{D42A27DB-BD31-4B8C-83A1-F6EECF244321}">
                <p14:modId xmlns:p14="http://schemas.microsoft.com/office/powerpoint/2010/main" val="2823717171"/>
              </p:ext>
            </p:extLst>
          </p:nvPr>
        </p:nvGraphicFramePr>
        <p:xfrm>
          <a:off x="8160152" y="3866206"/>
          <a:ext cx="3669174" cy="26266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43108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76CE9-F90B-2D15-FB7B-F702AB363F77}"/>
              </a:ext>
            </a:extLst>
          </p:cNvPr>
          <p:cNvSpPr>
            <a:spLocks noGrp="1"/>
          </p:cNvSpPr>
          <p:nvPr>
            <p:ph type="title"/>
          </p:nvPr>
        </p:nvSpPr>
        <p:spPr/>
        <p:txBody>
          <a:bodyPr/>
          <a:lstStyle/>
          <a:p>
            <a:r>
              <a:rPr lang="en-IN" b="1" dirty="0"/>
              <a:t>Price Analysis</a:t>
            </a:r>
          </a:p>
        </p:txBody>
      </p:sp>
      <p:graphicFrame>
        <p:nvGraphicFramePr>
          <p:cNvPr id="11" name="Content Placeholder 10">
            <a:extLst>
              <a:ext uri="{FF2B5EF4-FFF2-40B4-BE49-F238E27FC236}">
                <a16:creationId xmlns:a16="http://schemas.microsoft.com/office/drawing/2014/main" id="{0CB1889C-F0EC-71DF-6F5D-A978FFE1E72A}"/>
              </a:ext>
            </a:extLst>
          </p:cNvPr>
          <p:cNvGraphicFramePr>
            <a:graphicFrameLocks noGrp="1"/>
          </p:cNvGraphicFramePr>
          <p:nvPr>
            <p:ph idx="1"/>
            <p:extLst>
              <p:ext uri="{D42A27DB-BD31-4B8C-83A1-F6EECF244321}">
                <p14:modId xmlns:p14="http://schemas.microsoft.com/office/powerpoint/2010/main" val="2118322302"/>
              </p:ext>
            </p:extLst>
          </p:nvPr>
        </p:nvGraphicFramePr>
        <p:xfrm>
          <a:off x="6724891" y="1825625"/>
          <a:ext cx="4628908"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13" name="Content Placeholder 2">
            <a:extLst>
              <a:ext uri="{FF2B5EF4-FFF2-40B4-BE49-F238E27FC236}">
                <a16:creationId xmlns:a16="http://schemas.microsoft.com/office/drawing/2014/main" id="{9AB155FE-CC30-B5E1-C3DA-D685E80C09F0}"/>
              </a:ext>
            </a:extLst>
          </p:cNvPr>
          <p:cNvSpPr txBox="1">
            <a:spLocks/>
          </p:cNvSpPr>
          <p:nvPr/>
        </p:nvSpPr>
        <p:spPr>
          <a:xfrm>
            <a:off x="595132" y="1960562"/>
            <a:ext cx="604873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effectLst/>
              </a:rPr>
              <a:t>Factors Influencing Pricing Strategies</a:t>
            </a:r>
            <a:endParaRPr lang="en-US" b="1" dirty="0"/>
          </a:p>
          <a:p>
            <a:pPr>
              <a:buFont typeface="Arial" panose="020B0604020202020204" pitchFamily="34" charset="0"/>
              <a:buChar char="•"/>
            </a:pPr>
            <a:r>
              <a:rPr lang="en-US" sz="2000" dirty="0">
                <a:effectLst/>
              </a:rPr>
              <a:t>Location: Neighborhoods in Manhattan tend to have higher prices due to their central and desirable locations.</a:t>
            </a:r>
          </a:p>
          <a:p>
            <a:pPr>
              <a:buFont typeface="Arial" panose="020B0604020202020204" pitchFamily="34" charset="0"/>
              <a:buChar char="•"/>
            </a:pPr>
            <a:r>
              <a:rPr lang="en-US" sz="2000" dirty="0">
                <a:effectLst/>
              </a:rPr>
              <a:t>Room Type: Private </a:t>
            </a:r>
            <a:r>
              <a:rPr lang="en-US" sz="2000" dirty="0"/>
              <a:t>rooms </a:t>
            </a:r>
            <a:r>
              <a:rPr lang="en-US" sz="2000" dirty="0">
                <a:effectLst/>
              </a:rPr>
              <a:t>listings are generally priced higher than entire homes/apt and shared rooms.</a:t>
            </a:r>
          </a:p>
          <a:p>
            <a:pPr>
              <a:buFont typeface="Arial" panose="020B0604020202020204" pitchFamily="34" charset="0"/>
              <a:buChar char="•"/>
            </a:pPr>
            <a:r>
              <a:rPr lang="en-US" sz="2000" dirty="0">
                <a:effectLst/>
              </a:rPr>
              <a:t>Amenities: Listings with additional amenities such as pools, gyms, and views may have higher prices.</a:t>
            </a:r>
          </a:p>
          <a:p>
            <a:pPr>
              <a:buFont typeface="Arial" panose="020B0604020202020204" pitchFamily="34" charset="0"/>
              <a:buChar char="•"/>
            </a:pPr>
            <a:r>
              <a:rPr lang="en-US" sz="2000" dirty="0">
                <a:effectLst/>
              </a:rPr>
              <a:t>Seasonality: Prices may vary based on demand and seasonality, with peak seasons commanding higher prices.</a:t>
            </a:r>
          </a:p>
        </p:txBody>
      </p:sp>
    </p:spTree>
    <p:extLst>
      <p:ext uri="{BB962C8B-B14F-4D97-AF65-F5344CB8AC3E}">
        <p14:creationId xmlns:p14="http://schemas.microsoft.com/office/powerpoint/2010/main" val="496082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A12DC-EDEE-1BF2-7B0B-91E13EB9818B}"/>
              </a:ext>
            </a:extLst>
          </p:cNvPr>
          <p:cNvSpPr>
            <a:spLocks noGrp="1"/>
          </p:cNvSpPr>
          <p:nvPr>
            <p:ph type="title"/>
          </p:nvPr>
        </p:nvSpPr>
        <p:spPr/>
        <p:txBody>
          <a:bodyPr/>
          <a:lstStyle/>
          <a:p>
            <a:r>
              <a:rPr lang="en-IN" b="1" dirty="0"/>
              <a:t>Recommendations</a:t>
            </a:r>
          </a:p>
        </p:txBody>
      </p:sp>
      <p:sp>
        <p:nvSpPr>
          <p:cNvPr id="3" name="Content Placeholder 2">
            <a:extLst>
              <a:ext uri="{FF2B5EF4-FFF2-40B4-BE49-F238E27FC236}">
                <a16:creationId xmlns:a16="http://schemas.microsoft.com/office/drawing/2014/main" id="{5F5077CC-FC37-95DB-290B-20739883B32B}"/>
              </a:ext>
            </a:extLst>
          </p:cNvPr>
          <p:cNvSpPr>
            <a:spLocks noGrp="1"/>
          </p:cNvSpPr>
          <p:nvPr>
            <p:ph idx="1"/>
          </p:nvPr>
        </p:nvSpPr>
        <p:spPr/>
        <p:txBody>
          <a:bodyPr>
            <a:normAutofit fontScale="47500" lnSpcReduction="20000"/>
          </a:bodyPr>
          <a:lstStyle/>
          <a:p>
            <a:pPr marL="0" indent="0">
              <a:buNone/>
            </a:pPr>
            <a:r>
              <a:rPr lang="en-US" b="1" i="0" dirty="0">
                <a:effectLst/>
                <a:latin typeface="Söhne"/>
              </a:rPr>
              <a:t>Optimize Property Availability</a:t>
            </a:r>
            <a:r>
              <a:rPr lang="en-US" b="0" i="0" dirty="0">
                <a:effectLst/>
                <a:latin typeface="Söhne"/>
              </a:rPr>
              <a:t>:</a:t>
            </a:r>
          </a:p>
          <a:p>
            <a:r>
              <a:rPr lang="en-US" b="0" i="0" dirty="0">
                <a:effectLst/>
                <a:latin typeface="Söhne"/>
              </a:rPr>
              <a:t>Encourage property owners to capitalize on peak seasons by making their accommodations available to guests. This can be achieved through targeted communication campaigns highlighting the benefits of increased occupancy during high-demand periods.</a:t>
            </a:r>
          </a:p>
          <a:p>
            <a:pPr marL="0" indent="0">
              <a:buNone/>
            </a:pPr>
            <a:endParaRPr lang="en-US" b="0" i="0" dirty="0">
              <a:effectLst/>
              <a:latin typeface="Söhne"/>
            </a:endParaRPr>
          </a:p>
          <a:p>
            <a:pPr marL="0" indent="0">
              <a:buNone/>
            </a:pPr>
            <a:r>
              <a:rPr lang="en-US" b="1" i="0" dirty="0">
                <a:effectLst/>
                <a:latin typeface="Söhne"/>
              </a:rPr>
              <a:t>Flexible Minimum Stay Requirements</a:t>
            </a:r>
            <a:r>
              <a:rPr lang="en-US" b="0" i="0" dirty="0">
                <a:effectLst/>
                <a:latin typeface="Söhne"/>
              </a:rPr>
              <a:t>:</a:t>
            </a:r>
          </a:p>
          <a:p>
            <a:r>
              <a:rPr lang="en-US" b="0" i="0" dirty="0">
                <a:effectLst/>
                <a:latin typeface="Söhne"/>
              </a:rPr>
              <a:t>Tailor minimum stay requirements to align with guest preferences, thus optimizing property utilization. By encouraging hosts to adjust their minimum stay policies based on demand, the platform can enhance booking opportunities and accommodate diverse guest needs.</a:t>
            </a:r>
          </a:p>
          <a:p>
            <a:pPr marL="0" indent="0">
              <a:buNone/>
            </a:pPr>
            <a:endParaRPr lang="en-US" b="0" i="0" dirty="0">
              <a:effectLst/>
              <a:latin typeface="Söhne"/>
            </a:endParaRPr>
          </a:p>
          <a:p>
            <a:pPr marL="0" indent="0">
              <a:buNone/>
            </a:pPr>
            <a:r>
              <a:rPr lang="en-US" b="1" i="0" dirty="0">
                <a:effectLst/>
                <a:latin typeface="Söhne"/>
              </a:rPr>
              <a:t>Targeted Marketing Strategies</a:t>
            </a:r>
            <a:r>
              <a:rPr lang="en-US" b="0" i="0" dirty="0">
                <a:effectLst/>
                <a:latin typeface="Söhne"/>
              </a:rPr>
              <a:t>:</a:t>
            </a:r>
          </a:p>
          <a:p>
            <a:r>
              <a:rPr lang="en-US" b="0" i="0" dirty="0">
                <a:effectLst/>
                <a:latin typeface="Söhne"/>
              </a:rPr>
              <a:t>Allocate marketing resources strategically to promote listings in neighborhoods with high demand and limited availability, such as Williamsburg, Bedford-Stuyvesant, and Harlem. Customized marketing campaigns showcasing the unique attractions of these areas can attract both hosts and guests, maximizing engagement and revenue potential.</a:t>
            </a:r>
          </a:p>
          <a:p>
            <a:pPr marL="0" indent="0">
              <a:buNone/>
            </a:pPr>
            <a:endParaRPr lang="en-US" b="1" i="0" dirty="0">
              <a:effectLst/>
              <a:latin typeface="Söhne"/>
            </a:endParaRPr>
          </a:p>
          <a:p>
            <a:pPr marL="0" indent="0">
              <a:buNone/>
            </a:pPr>
            <a:r>
              <a:rPr lang="en-US" b="1" i="0" dirty="0">
                <a:effectLst/>
                <a:latin typeface="Söhne"/>
              </a:rPr>
              <a:t>Enhance Engagement in High-Demand Boroughs</a:t>
            </a:r>
            <a:r>
              <a:rPr lang="en-US" b="0" i="0" dirty="0">
                <a:effectLst/>
                <a:latin typeface="Söhne"/>
              </a:rPr>
              <a:t>:</a:t>
            </a:r>
          </a:p>
          <a:p>
            <a:r>
              <a:rPr lang="en-US" b="0" i="0" dirty="0">
                <a:effectLst/>
                <a:latin typeface="Söhne"/>
              </a:rPr>
              <a:t>Foster increased participation from hosts in areas with high demand, particularly in boroughs like Brooklyn and Manhattan. By incentivizing hosts to list more properties or extend availability, the platform can effectively address the growing demand for accommodations and enhance overall guest satisfaction.</a:t>
            </a:r>
          </a:p>
        </p:txBody>
      </p:sp>
    </p:spTree>
    <p:extLst>
      <p:ext uri="{BB962C8B-B14F-4D97-AF65-F5344CB8AC3E}">
        <p14:creationId xmlns:p14="http://schemas.microsoft.com/office/powerpoint/2010/main" val="3097914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A12DC-EDEE-1BF2-7B0B-91E13EB9818B}"/>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5F5077CC-FC37-95DB-290B-20739883B32B}"/>
              </a:ext>
            </a:extLst>
          </p:cNvPr>
          <p:cNvSpPr>
            <a:spLocks noGrp="1"/>
          </p:cNvSpPr>
          <p:nvPr>
            <p:ph idx="1"/>
          </p:nvPr>
        </p:nvSpPr>
        <p:spPr/>
        <p:txBody>
          <a:bodyPr>
            <a:normAutofit fontScale="92500" lnSpcReduction="10000"/>
          </a:bodyPr>
          <a:lstStyle/>
          <a:p>
            <a:r>
              <a:rPr lang="en-US" i="0" dirty="0">
                <a:effectLst/>
                <a:latin typeface="Söhne"/>
              </a:rPr>
              <a:t>Encourage hosts to open their properties during peak seasons to meet high demand and boost occupancy rates.</a:t>
            </a:r>
          </a:p>
          <a:p>
            <a:r>
              <a:rPr lang="en-US" i="0" dirty="0">
                <a:effectLst/>
                <a:latin typeface="Söhne"/>
              </a:rPr>
              <a:t>Adjust minimum stay rules according to demand fluctuations to cater to guests seeking shorter stays, ensuring competitiveness in the market.</a:t>
            </a:r>
          </a:p>
          <a:p>
            <a:r>
              <a:rPr lang="en-US" i="0" dirty="0">
                <a:effectLst/>
                <a:latin typeface="Söhne"/>
              </a:rPr>
              <a:t>Focus marketing efforts on neighborhoods with high demand and limited availability to attract more hosts and guests, enhancing market presence and revenue potential.</a:t>
            </a:r>
          </a:p>
          <a:p>
            <a:r>
              <a:rPr lang="en-US" i="0" dirty="0">
                <a:effectLst/>
                <a:latin typeface="Söhne"/>
              </a:rPr>
              <a:t>Promote increased host engagement in popular boroughs like Brooklyn and Manhattan by expanding property listings or extending availability, addressing the growing demand for accommodations and elevating guest satisfaction levels.</a:t>
            </a:r>
          </a:p>
        </p:txBody>
      </p:sp>
    </p:spTree>
    <p:extLst>
      <p:ext uri="{BB962C8B-B14F-4D97-AF65-F5344CB8AC3E}">
        <p14:creationId xmlns:p14="http://schemas.microsoft.com/office/powerpoint/2010/main" val="1031067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TotalTime>
  <Words>924</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Söhne</vt:lpstr>
      <vt:lpstr>Office Theme</vt:lpstr>
      <vt:lpstr>Exploring Airbnb Metrics in New York City</vt:lpstr>
      <vt:lpstr>Introduction</vt:lpstr>
      <vt:lpstr>Objective</vt:lpstr>
      <vt:lpstr>Summary Statistics In this section, we will present key summary statistics derived from the analysis of Airbnb data in New York City. These statistics provide insights into the average reviews per month, properties per host, availability within 365 days, minimum nights required, average price per night, and average number of reviews received.</vt:lpstr>
      <vt:lpstr>Inferences</vt:lpstr>
      <vt:lpstr>Exploratory Data Analysis (EDA)</vt:lpstr>
      <vt:lpstr>Price Analysis</vt:lpstr>
      <vt:lpstr>Recommendations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Airbnb Metrics in New York City</dc:title>
  <dc:creator>Vaibhav Kumar</dc:creator>
  <cp:lastModifiedBy>Vaibhav Kumar</cp:lastModifiedBy>
  <cp:revision>7</cp:revision>
  <dcterms:created xsi:type="dcterms:W3CDTF">2024-03-26T07:11:36Z</dcterms:created>
  <dcterms:modified xsi:type="dcterms:W3CDTF">2024-03-26T14:30:58Z</dcterms:modified>
</cp:coreProperties>
</file>