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5" r:id="rId6"/>
    <p:sldId id="276" r:id="rId7"/>
    <p:sldId id="277" r:id="rId8"/>
    <p:sldId id="278" r:id="rId9"/>
    <p:sldId id="298" r:id="rId10"/>
    <p:sldId id="297" r:id="rId11"/>
    <p:sldId id="299" r:id="rId12"/>
    <p:sldId id="300" r:id="rId13"/>
    <p:sldId id="301" r:id="rId14"/>
    <p:sldId id="302" r:id="rId15"/>
    <p:sldId id="279" r:id="rId16"/>
    <p:sldId id="303" r:id="rId17"/>
    <p:sldId id="281" r:id="rId18"/>
    <p:sldId id="288" r:id="rId19"/>
    <p:sldId id="2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634"/>
  </p:normalViewPr>
  <p:slideViewPr>
    <p:cSldViewPr snapToGrid="0" showGuides="1">
      <p:cViewPr varScale="1">
        <p:scale>
          <a:sx n="91" d="100"/>
          <a:sy n="91" d="100"/>
        </p:scale>
        <p:origin x="322" y="7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Average Price</c:v>
                </c:pt>
              </c:strCache>
            </c:strRef>
          </c:tx>
          <c:spPr>
            <a:solidFill>
              <a:srgbClr val="AEC2D8"/>
            </a:solidFill>
            <a:ln>
              <a:noFill/>
            </a:ln>
            <a:effectLst/>
          </c:spPr>
          <c:invertIfNegative val="0"/>
          <c:cat>
            <c:strRef>
              <c:f>Sheet1!$A$2:$A$12</c:f>
              <c:strCache>
                <c:ptCount val="11"/>
                <c:pt idx="0">
                  <c:v>Non-Veg Pizza</c:v>
                </c:pt>
                <c:pt idx="1">
                  <c:v>Pizza</c:v>
                </c:pt>
                <c:pt idx="2">
                  <c:v>Choco Lava Cake</c:v>
                </c:pt>
                <c:pt idx="3">
                  <c:v>Chicken Wings</c:v>
                </c:pt>
                <c:pt idx="4">
                  <c:v>Chicken Popcorn</c:v>
                </c:pt>
                <c:pt idx="5">
                  <c:v>Rice Meal</c:v>
                </c:pt>
                <c:pt idx="6">
                  <c:v>Roti Meal</c:v>
                </c:pt>
                <c:pt idx="7">
                  <c:v>Masala Dosa</c:v>
                </c:pt>
                <c:pt idx="8">
                  <c:v>Rava Idli</c:v>
                </c:pt>
                <c:pt idx="9">
                  <c:v>Schezwan Noodles</c:v>
                </c:pt>
                <c:pt idx="10">
                  <c:v>Veg Manchurian</c:v>
                </c:pt>
              </c:strCache>
            </c:strRef>
          </c:cat>
          <c:val>
            <c:numRef>
              <c:f>Sheet1!$B$2:$B$12</c:f>
              <c:numCache>
                <c:formatCode>General</c:formatCode>
                <c:ptCount val="11"/>
                <c:pt idx="0">
                  <c:v>450</c:v>
                </c:pt>
                <c:pt idx="1">
                  <c:v>400</c:v>
                </c:pt>
                <c:pt idx="2">
                  <c:v>98.33</c:v>
                </c:pt>
                <c:pt idx="3">
                  <c:v>230</c:v>
                </c:pt>
                <c:pt idx="4">
                  <c:v>300</c:v>
                </c:pt>
                <c:pt idx="5">
                  <c:v>213.33</c:v>
                </c:pt>
                <c:pt idx="6">
                  <c:v>140</c:v>
                </c:pt>
                <c:pt idx="7">
                  <c:v>180</c:v>
                </c:pt>
                <c:pt idx="8">
                  <c:v>120</c:v>
                </c:pt>
                <c:pt idx="9">
                  <c:v>220</c:v>
                </c:pt>
                <c:pt idx="10">
                  <c:v>180</c:v>
                </c:pt>
              </c:numCache>
            </c:numRef>
          </c:val>
          <c:extLst>
            <c:ext xmlns:c16="http://schemas.microsoft.com/office/drawing/2014/chart" uri="{C3380CC4-5D6E-409C-BE32-E72D297353CC}">
              <c16:uniqueId val="{00000000-8074-43DF-85DD-F0A10967E889}"/>
            </c:ext>
          </c:extLst>
        </c:ser>
        <c:dLbls>
          <c:showLegendKey val="0"/>
          <c:showVal val="0"/>
          <c:showCatName val="0"/>
          <c:showSerName val="0"/>
          <c:showPercent val="0"/>
          <c:showBubbleSize val="0"/>
        </c:dLbls>
        <c:gapWidth val="182"/>
        <c:axId val="1238477584"/>
        <c:axId val="1238481520"/>
      </c:barChart>
      <c:catAx>
        <c:axId val="1238477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238481520"/>
        <c:crosses val="autoZero"/>
        <c:auto val="1"/>
        <c:lblAlgn val="ctr"/>
        <c:lblOffset val="100"/>
        <c:noMultiLvlLbl val="0"/>
      </c:catAx>
      <c:valAx>
        <c:axId val="12384815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23847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Revenue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May</c:v>
                </c:pt>
                <c:pt idx="1">
                  <c:v>June</c:v>
                </c:pt>
                <c:pt idx="2">
                  <c:v>July</c:v>
                </c:pt>
              </c:strCache>
            </c:strRef>
          </c:cat>
          <c:val>
            <c:numRef>
              <c:f>Sheet1!$B$2:$B$4</c:f>
              <c:numCache>
                <c:formatCode>General</c:formatCode>
                <c:ptCount val="3"/>
                <c:pt idx="0">
                  <c:v>2425</c:v>
                </c:pt>
                <c:pt idx="1">
                  <c:v>3220</c:v>
                </c:pt>
                <c:pt idx="2">
                  <c:v>4845</c:v>
                </c:pt>
              </c:numCache>
            </c:numRef>
          </c:val>
          <c:smooth val="0"/>
          <c:extLst>
            <c:ext xmlns:c16="http://schemas.microsoft.com/office/drawing/2014/chart" uri="{C3380CC4-5D6E-409C-BE32-E72D297353CC}">
              <c16:uniqueId val="{00000000-E46F-49BE-A544-C4C0E8D67FCC}"/>
            </c:ext>
          </c:extLst>
        </c:ser>
        <c:dLbls>
          <c:showLegendKey val="0"/>
          <c:showVal val="0"/>
          <c:showCatName val="0"/>
          <c:showSerName val="0"/>
          <c:showPercent val="0"/>
          <c:showBubbleSize val="0"/>
        </c:dLbls>
        <c:marker val="1"/>
        <c:smooth val="0"/>
        <c:axId val="1623913984"/>
        <c:axId val="1623914480"/>
      </c:lineChart>
      <c:catAx>
        <c:axId val="162391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623914480"/>
        <c:crosses val="autoZero"/>
        <c:auto val="1"/>
        <c:lblAlgn val="ctr"/>
        <c:lblOffset val="100"/>
        <c:noMultiLvlLbl val="0"/>
      </c:catAx>
      <c:valAx>
        <c:axId val="1623914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62391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3/23/2024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3/23/2024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89237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3546368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297077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46879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40163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1159013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08462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Swiggy Case Analysis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197137" cy="760288"/>
          </a:xfrm>
        </p:spPr>
        <p:txBody>
          <a:bodyPr/>
          <a:lstStyle/>
          <a:p>
            <a:r>
              <a:rPr lang="en-US" dirty="0"/>
              <a:t>Key Insights from Swiggy's Data Analysis</a:t>
            </a:r>
          </a:p>
        </p:txBody>
      </p:sp>
      <p:pic>
        <p:nvPicPr>
          <p:cNvPr id="6" name="Picture 5">
            <a:extLst>
              <a:ext uri="{FF2B5EF4-FFF2-40B4-BE49-F238E27FC236}">
                <a16:creationId xmlns:a16="http://schemas.microsoft.com/office/drawing/2014/main" id="{3992E78C-18F3-561D-9C16-3AE526223359}"/>
              </a:ext>
            </a:extLst>
          </p:cNvPr>
          <p:cNvPicPr>
            <a:picLocks noChangeAspect="1"/>
          </p:cNvPicPr>
          <p:nvPr/>
        </p:nvPicPr>
        <p:blipFill>
          <a:blip r:embed="rId3"/>
          <a:stretch>
            <a:fillRect/>
          </a:stretch>
        </p:blipFill>
        <p:spPr>
          <a:xfrm>
            <a:off x="6607834" y="0"/>
            <a:ext cx="5584165" cy="6858000"/>
          </a:xfrm>
          <a:prstGeom prst="rect">
            <a:avLst/>
          </a:pr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Insights</a:t>
            </a:r>
          </a:p>
        </p:txBody>
      </p:sp>
      <p:pic>
        <p:nvPicPr>
          <p:cNvPr id="192" name="Picture Placeholder 191">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a:srcRect l="5134" r="5134"/>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Repeat Business</a:t>
            </a:r>
            <a:endParaRPr lang="en-US" b="1"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pPr>
              <a:buFont typeface="Arial" panose="020B0604020202020204" pitchFamily="34" charset="0"/>
              <a:buChar char="•"/>
            </a:pPr>
            <a:r>
              <a:rPr lang="en-US" dirty="0">
                <a:effectLst/>
              </a:rPr>
              <a:t>Box8, KFC, and Dosa Plaza stand out as restaurants with the highest number of repeated customers. </a:t>
            </a:r>
          </a:p>
          <a:p>
            <a:pPr>
              <a:buFont typeface="Arial" panose="020B0604020202020204" pitchFamily="34" charset="0"/>
              <a:buChar char="•"/>
            </a:pPr>
            <a:r>
              <a:rPr lang="en-US" dirty="0">
                <a:effectLst/>
              </a:rPr>
              <a:t>This indicates a strong level of customer loyalty and satisfaction, as customers continue to patronize these establishments for their dining needs.</a:t>
            </a:r>
          </a:p>
          <a:p>
            <a:pPr>
              <a:buFont typeface="Arial" panose="020B0604020202020204" pitchFamily="34" charset="0"/>
              <a:buChar char="•"/>
            </a:pPr>
            <a:endParaRPr lang="en-US" dirty="0">
              <a:effectLst/>
            </a:endParaRPr>
          </a:p>
        </p:txBody>
      </p:sp>
      <p:pic>
        <p:nvPicPr>
          <p:cNvPr id="194" name="Picture Placeholder 193">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4"/>
          <a:srcRect l="2616" r="2616"/>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IN" dirty="0"/>
              <a:t>Retention Strategies</a:t>
            </a:r>
            <a:endParaRPr lang="en-US" b="1"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71608" y="3419684"/>
            <a:ext cx="6070308" cy="1177789"/>
          </a:xfrm>
        </p:spPr>
        <p:txBody>
          <a:bodyPr/>
          <a:lstStyle/>
          <a:p>
            <a:pPr>
              <a:buFont typeface="Arial" panose="020B0604020202020204" pitchFamily="34" charset="0"/>
              <a:buChar char="•"/>
            </a:pPr>
            <a:r>
              <a:rPr lang="en-US" dirty="0">
                <a:effectLst/>
              </a:rPr>
              <a:t>These restaurants likely implement effective customer retention strategies, such as loyalty programs, personalized offers, or consistent quality of service and food. </a:t>
            </a:r>
          </a:p>
          <a:p>
            <a:pPr>
              <a:buFont typeface="Arial" panose="020B0604020202020204" pitchFamily="34" charset="0"/>
              <a:buChar char="•"/>
            </a:pPr>
            <a:r>
              <a:rPr lang="en-US" dirty="0">
                <a:effectLst/>
              </a:rPr>
              <a:t>By prioritizing customer satisfaction and fostering long-term relationships, they successfully encourage customers to return for multiple visits.</a:t>
            </a:r>
          </a:p>
          <a:p>
            <a:endParaRPr lang="en-US" dirty="0"/>
          </a:p>
          <a:p>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1107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IN" dirty="0"/>
              <a:t>Revenue Trends and Growth</a:t>
            </a:r>
            <a:endParaRPr lang="en-US" dirty="0"/>
          </a:p>
        </p:txBody>
      </p:sp>
      <p:pic>
        <p:nvPicPr>
          <p:cNvPr id="13" name="Picture 12">
            <a:extLst>
              <a:ext uri="{FF2B5EF4-FFF2-40B4-BE49-F238E27FC236}">
                <a16:creationId xmlns:a16="http://schemas.microsoft.com/office/drawing/2014/main" id="{9E70F677-53A6-2741-4830-B06131964BA4}"/>
              </a:ext>
            </a:extLst>
          </p:cNvPr>
          <p:cNvPicPr>
            <a:picLocks noChangeAspect="1"/>
          </p:cNvPicPr>
          <p:nvPr/>
        </p:nvPicPr>
        <p:blipFill>
          <a:blip r:embed="rId3"/>
          <a:srcRect/>
          <a:stretch/>
        </p:blipFill>
        <p:spPr>
          <a:xfrm>
            <a:off x="431320" y="1648643"/>
            <a:ext cx="5901035" cy="3934023"/>
          </a:xfrm>
          <a:prstGeom prst="rect">
            <a:avLst/>
          </a:prstGeom>
        </p:spPr>
      </p:pic>
    </p:spTree>
    <p:extLst>
      <p:ext uri="{BB962C8B-B14F-4D97-AF65-F5344CB8AC3E}">
        <p14:creationId xmlns:p14="http://schemas.microsoft.com/office/powerpoint/2010/main" val="221188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2293639914"/>
              </p:ext>
            </p:extLst>
          </p:nvPr>
        </p:nvGraphicFramePr>
        <p:xfrm>
          <a:off x="2759532" y="2140536"/>
          <a:ext cx="6534150" cy="1900800"/>
        </p:xfrm>
        <a:graphic>
          <a:graphicData uri="http://schemas.openxmlformats.org/drawingml/2006/table">
            <a:tbl>
              <a:tblPr firstRow="1" bandRow="1">
                <a:tableStyleId>{5C22544A-7EE6-4342-B048-85BDC9FD1C3A}</a:tableStyleId>
              </a:tblPr>
              <a:tblGrid>
                <a:gridCol w="2178050">
                  <a:extLst>
                    <a:ext uri="{9D8B030D-6E8A-4147-A177-3AD203B41FA5}">
                      <a16:colId xmlns:a16="http://schemas.microsoft.com/office/drawing/2014/main" val="1457000769"/>
                    </a:ext>
                  </a:extLst>
                </a:gridCol>
                <a:gridCol w="2178050">
                  <a:extLst>
                    <a:ext uri="{9D8B030D-6E8A-4147-A177-3AD203B41FA5}">
                      <a16:colId xmlns:a16="http://schemas.microsoft.com/office/drawing/2014/main" val="1939741220"/>
                    </a:ext>
                  </a:extLst>
                </a:gridCol>
                <a:gridCol w="2178050">
                  <a:extLst>
                    <a:ext uri="{9D8B030D-6E8A-4147-A177-3AD203B41FA5}">
                      <a16:colId xmlns:a16="http://schemas.microsoft.com/office/drawing/2014/main" val="1728182267"/>
                    </a:ext>
                  </a:extLst>
                </a:gridCol>
              </a:tblGrid>
              <a:tr h="475200">
                <a:tc>
                  <a:txBody>
                    <a:bodyPr/>
                    <a:lstStyle/>
                    <a:p>
                      <a:pPr algn="ctr"/>
                      <a:r>
                        <a:rPr lang="en-US" sz="1800" b="0" kern="1200" dirty="0">
                          <a:solidFill>
                            <a:schemeClr val="lt1"/>
                          </a:solidFill>
                          <a:latin typeface="+mn-lt"/>
                          <a:ea typeface="+mn-ea"/>
                          <a:cs typeface="+mn-cs"/>
                        </a:rPr>
                        <a:t>Time period</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i="0" dirty="0">
                          <a:latin typeface="+mn-lt"/>
                          <a:cs typeface="Posterama" panose="020B0504020200020000" pitchFamily="34" charset="0"/>
                        </a:rPr>
                        <a:t>Total Sales</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Growth %</a:t>
                      </a:r>
                      <a:endParaRPr lang="en-US" b="0" i="0" dirty="0">
                        <a:latin typeface="+mn-lt"/>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val="704343578"/>
                  </a:ext>
                </a:extLst>
              </a:tr>
              <a:tr h="475200">
                <a:tc>
                  <a:txBody>
                    <a:bodyPr/>
                    <a:lstStyle/>
                    <a:p>
                      <a:pPr algn="ctr"/>
                      <a:r>
                        <a:rPr lang="en-US" b="0" i="0" dirty="0">
                          <a:solidFill>
                            <a:schemeClr val="bg1"/>
                          </a:solidFill>
                          <a:latin typeface="+mn-lt"/>
                          <a:cs typeface="Posterama" panose="020B0504020200020000" pitchFamily="34" charset="0"/>
                        </a:rPr>
                        <a:t>May</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2425</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322234691"/>
                  </a:ext>
                </a:extLst>
              </a:tr>
              <a:tr h="475200">
                <a:tc>
                  <a:txBody>
                    <a:bodyPr/>
                    <a:lstStyle/>
                    <a:p>
                      <a:pPr algn="ctr"/>
                      <a:r>
                        <a:rPr lang="en-US" b="0" i="0" dirty="0">
                          <a:solidFill>
                            <a:schemeClr val="bg1"/>
                          </a:solidFill>
                          <a:latin typeface="+mn-lt"/>
                          <a:cs typeface="Posterama" panose="020B0504020200020000" pitchFamily="34" charset="0"/>
                        </a:rPr>
                        <a:t>June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3220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32.78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315783827"/>
                  </a:ext>
                </a:extLst>
              </a:tr>
              <a:tr h="475200">
                <a:tc>
                  <a:txBody>
                    <a:bodyPr/>
                    <a:lstStyle/>
                    <a:p>
                      <a:pPr algn="ctr"/>
                      <a:r>
                        <a:rPr lang="en-US" b="0" i="0" dirty="0">
                          <a:solidFill>
                            <a:schemeClr val="bg1"/>
                          </a:solidFill>
                          <a:latin typeface="+mn-lt"/>
                          <a:cs typeface="Posterama" panose="020B0504020200020000" pitchFamily="34" charset="0"/>
                        </a:rPr>
                        <a:t>July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4845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50.47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707436735"/>
                  </a:ext>
                </a:extLst>
              </a:tr>
            </a:tbl>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sp>
        <p:nvSpPr>
          <p:cNvPr id="4" name="Title 3">
            <a:extLst>
              <a:ext uri="{FF2B5EF4-FFF2-40B4-BE49-F238E27FC236}">
                <a16:creationId xmlns:a16="http://schemas.microsoft.com/office/drawing/2014/main" id="{D02047E2-5722-7B38-547D-4F5D227B253F}"/>
              </a:ext>
            </a:extLst>
          </p:cNvPr>
          <p:cNvSpPr>
            <a:spLocks noGrp="1"/>
          </p:cNvSpPr>
          <p:nvPr>
            <p:ph type="title"/>
          </p:nvPr>
        </p:nvSpPr>
        <p:spPr/>
        <p:txBody>
          <a:bodyPr/>
          <a:lstStyle/>
          <a:p>
            <a:r>
              <a:rPr lang="en-IN" dirty="0"/>
              <a:t>Revenue Growth</a:t>
            </a:r>
          </a:p>
        </p:txBody>
      </p:sp>
      <p:sp>
        <p:nvSpPr>
          <p:cNvPr id="7" name="TextBox 6">
            <a:extLst>
              <a:ext uri="{FF2B5EF4-FFF2-40B4-BE49-F238E27FC236}">
                <a16:creationId xmlns:a16="http://schemas.microsoft.com/office/drawing/2014/main" id="{94B1424C-4DD4-FBA5-2E80-49ED96847B55}"/>
              </a:ext>
            </a:extLst>
          </p:cNvPr>
          <p:cNvSpPr txBox="1"/>
          <p:nvPr/>
        </p:nvSpPr>
        <p:spPr>
          <a:xfrm>
            <a:off x="1337957" y="4529463"/>
            <a:ext cx="9038052" cy="646331"/>
          </a:xfrm>
          <a:prstGeom prst="rect">
            <a:avLst/>
          </a:prstGeom>
        </p:spPr>
        <p:txBody>
          <a:bodyPr wrap="none" rtlCol="0">
            <a:spAutoFit/>
          </a:bodyPr>
          <a:lstStyle/>
          <a:p>
            <a:pPr marL="285750" indent="-285750">
              <a:buFont typeface="Arial" panose="020B0604020202020204" pitchFamily="34" charset="0"/>
              <a:buChar char="•"/>
            </a:pPr>
            <a:r>
              <a:rPr lang="en-US" dirty="0">
                <a:solidFill>
                  <a:schemeClr val="bg1"/>
                </a:solidFill>
                <a:effectLst/>
              </a:rPr>
              <a:t>Swiggy's revenue showed steady month-over-month growth, rising from May to July.</a:t>
            </a:r>
          </a:p>
          <a:p>
            <a:pPr marL="285750" indent="-285750">
              <a:buFont typeface="Arial" panose="020B0604020202020204" pitchFamily="34" charset="0"/>
              <a:buChar char="•"/>
            </a:pPr>
            <a:r>
              <a:rPr lang="en-US" dirty="0">
                <a:solidFill>
                  <a:schemeClr val="bg1"/>
                </a:solidFill>
                <a:effectLst/>
              </a:rPr>
              <a:t>The revenue increased by 32.78% from May to June and by 50.47% from June to July.</a:t>
            </a:r>
          </a:p>
        </p:txBody>
      </p:sp>
    </p:spTree>
    <p:extLst>
      <p:ext uri="{BB962C8B-B14F-4D97-AF65-F5344CB8AC3E}">
        <p14:creationId xmlns:p14="http://schemas.microsoft.com/office/powerpoint/2010/main" val="124602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sp>
        <p:nvSpPr>
          <p:cNvPr id="4" name="Title 3">
            <a:extLst>
              <a:ext uri="{FF2B5EF4-FFF2-40B4-BE49-F238E27FC236}">
                <a16:creationId xmlns:a16="http://schemas.microsoft.com/office/drawing/2014/main" id="{D02047E2-5722-7B38-547D-4F5D227B253F}"/>
              </a:ext>
            </a:extLst>
          </p:cNvPr>
          <p:cNvSpPr>
            <a:spLocks noGrp="1"/>
          </p:cNvSpPr>
          <p:nvPr>
            <p:ph type="title"/>
          </p:nvPr>
        </p:nvSpPr>
        <p:spPr/>
        <p:txBody>
          <a:bodyPr/>
          <a:lstStyle/>
          <a:p>
            <a:r>
              <a:rPr lang="en-IN" dirty="0"/>
              <a:t>Revenue Growth</a:t>
            </a:r>
          </a:p>
        </p:txBody>
      </p:sp>
      <p:sp>
        <p:nvSpPr>
          <p:cNvPr id="7" name="TextBox 6">
            <a:extLst>
              <a:ext uri="{FF2B5EF4-FFF2-40B4-BE49-F238E27FC236}">
                <a16:creationId xmlns:a16="http://schemas.microsoft.com/office/drawing/2014/main" id="{94B1424C-4DD4-FBA5-2E80-49ED96847B55}"/>
              </a:ext>
            </a:extLst>
          </p:cNvPr>
          <p:cNvSpPr txBox="1"/>
          <p:nvPr/>
        </p:nvSpPr>
        <p:spPr>
          <a:xfrm>
            <a:off x="1483297" y="4717465"/>
            <a:ext cx="8424101" cy="646331"/>
          </a:xfrm>
          <a:prstGeom prst="rect">
            <a:avLst/>
          </a:prstGeom>
        </p:spPr>
        <p:txBody>
          <a:bodyPr wrap="none" rtlCol="0">
            <a:spAutoFit/>
          </a:bodyPr>
          <a:lstStyle/>
          <a:p>
            <a:pPr marL="285750" indent="-285750">
              <a:buFont typeface="Arial" panose="020B0604020202020204" pitchFamily="34" charset="0"/>
              <a:buChar char="•"/>
            </a:pPr>
            <a:r>
              <a:rPr lang="en-US" dirty="0">
                <a:solidFill>
                  <a:schemeClr val="bg1"/>
                </a:solidFill>
                <a:effectLst/>
              </a:rPr>
              <a:t>Revenue spikes suggest potential seasonal trends or shifts in consumer demand.</a:t>
            </a:r>
          </a:p>
          <a:p>
            <a:pPr marL="0" indent="0" algn="ctr">
              <a:lnSpc>
                <a:spcPct val="100000"/>
              </a:lnSpc>
              <a:spcBef>
                <a:spcPts val="0"/>
              </a:spcBef>
              <a:buFontTx/>
              <a:buNone/>
            </a:pPr>
            <a:endParaRPr lang="en-IN" sz="1800" dirty="0">
              <a:solidFill>
                <a:schemeClr val="bg1"/>
              </a:solidFill>
              <a:latin typeface="Posterama" panose="020B0504020200020000" pitchFamily="34" charset="0"/>
              <a:ea typeface="微软雅黑"/>
              <a:cs typeface="Posterama" panose="020B0504020200020000" pitchFamily="34" charset="0"/>
            </a:endParaRPr>
          </a:p>
        </p:txBody>
      </p:sp>
      <p:graphicFrame>
        <p:nvGraphicFramePr>
          <p:cNvPr id="10" name="Chart 9">
            <a:extLst>
              <a:ext uri="{FF2B5EF4-FFF2-40B4-BE49-F238E27FC236}">
                <a16:creationId xmlns:a16="http://schemas.microsoft.com/office/drawing/2014/main" id="{DCD81DEA-CF16-7480-0A46-76C58647CC26}"/>
              </a:ext>
            </a:extLst>
          </p:cNvPr>
          <p:cNvGraphicFramePr/>
          <p:nvPr>
            <p:extLst>
              <p:ext uri="{D42A27DB-BD31-4B8C-83A1-F6EECF244321}">
                <p14:modId xmlns:p14="http://schemas.microsoft.com/office/powerpoint/2010/main" val="63950478"/>
              </p:ext>
            </p:extLst>
          </p:nvPr>
        </p:nvGraphicFramePr>
        <p:xfrm>
          <a:off x="2032000" y="1677797"/>
          <a:ext cx="7875398" cy="3039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316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Meet our team</a:t>
            </a:r>
          </a:p>
        </p:txBody>
      </p:sp>
      <p:pic>
        <p:nvPicPr>
          <p:cNvPr id="52" name="Picture Placeholder 51">
            <a:extLst>
              <a:ext uri="{FF2B5EF4-FFF2-40B4-BE49-F238E27FC236}">
                <a16:creationId xmlns:a16="http://schemas.microsoft.com/office/drawing/2014/main" id="{6FA36B7F-14F3-90DF-9E76-191C5C5FAC68}"/>
              </a:ext>
            </a:extLst>
          </p:cNvPr>
          <p:cNvPicPr>
            <a:picLocks noGrp="1" noChangeAspect="1"/>
          </p:cNvPicPr>
          <p:nvPr>
            <p:ph type="pic" sz="quarter" idx="49"/>
          </p:nvPr>
        </p:nvPicPr>
        <p:blipFill>
          <a:blip r:embed="rId3"/>
          <a:srcRect/>
          <a:stretch/>
        </p:blipFill>
        <p:spPr>
          <a:xfrm>
            <a:off x="4911969" y="1943655"/>
            <a:ext cx="2368061" cy="2102177"/>
          </a:xfrm>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5046979" y="4125190"/>
            <a:ext cx="2098039" cy="506399"/>
          </a:xfrm>
        </p:spPr>
        <p:txBody>
          <a:bodyPr/>
          <a:lstStyle/>
          <a:p>
            <a:r>
              <a:rPr lang="en-US" dirty="0"/>
              <a:t>Vaibhav Kumar</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10788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Swiggy's data reveals insights crucial to its success. From identifying restaurants with high order volumes to understanding customer preferences, every aspect contributes to its growth. Consistent revenue increases highlight effective operational strategies, while insights into repeat customers and top-performing months provide valuable direction for future initiatives. Swiggy's ability to leverage data for actionable insights underscores its position as a leader in the food delivery industry, poised for continued expansion and innovation.</a:t>
            </a:r>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Vaibhav Kumar</a:t>
            </a:r>
          </a:p>
          <a:p>
            <a:endParaRPr lang="en-US" dirty="0"/>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Menu Pricing Analysis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IN" dirty="0"/>
              <a:t>Restaurant Performance Evaluation</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IN" dirty="0"/>
              <a:t>Revenue Trends and Growth</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Highest Repeat Patronage</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1294530"/>
          </a:xfrm>
        </p:spPr>
        <p:txBody>
          <a:bodyPr/>
          <a:lstStyle/>
          <a:p>
            <a:r>
              <a:rPr lang="en-US" dirty="0"/>
              <a:t>Dive into Swiggy's data-driven narrative. Analyze operational strategies, customer behavior, and financial performance to unveil insights driving its success in the competitive food delivery landscape. Discover key metrics shaping its trajectory and unearth actionable recommendations for sustained growth.</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pic>
        <p:nvPicPr>
          <p:cNvPr id="7" name="Picture 6">
            <a:extLst>
              <a:ext uri="{FF2B5EF4-FFF2-40B4-BE49-F238E27FC236}">
                <a16:creationId xmlns:a16="http://schemas.microsoft.com/office/drawing/2014/main" id="{6D3C2C20-FAAD-1BB6-15DF-AAFE50238B02}"/>
              </a:ext>
            </a:extLst>
          </p:cNvPr>
          <p:cNvPicPr>
            <a:picLocks noChangeAspect="1"/>
          </p:cNvPicPr>
          <p:nvPr/>
        </p:nvPicPr>
        <p:blipFill>
          <a:blip r:embed="rId3"/>
          <a:stretch>
            <a:fillRect/>
          </a:stretch>
        </p:blipFill>
        <p:spPr>
          <a:xfrm>
            <a:off x="5626736" y="1517224"/>
            <a:ext cx="5978106" cy="3836644"/>
          </a:xfrm>
          <a:prstGeom prst="rect">
            <a:avLst/>
          </a:prstGeo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Menu Pricing Analysis</a:t>
            </a:r>
          </a:p>
        </p:txBody>
      </p:sp>
      <p:pic>
        <p:nvPicPr>
          <p:cNvPr id="13" name="Picture 12">
            <a:extLst>
              <a:ext uri="{FF2B5EF4-FFF2-40B4-BE49-F238E27FC236}">
                <a16:creationId xmlns:a16="http://schemas.microsoft.com/office/drawing/2014/main" id="{9E70F677-53A6-2741-4830-B06131964BA4}"/>
              </a:ext>
            </a:extLst>
          </p:cNvPr>
          <p:cNvPicPr>
            <a:picLocks noChangeAspect="1"/>
          </p:cNvPicPr>
          <p:nvPr/>
        </p:nvPicPr>
        <p:blipFill>
          <a:blip r:embed="rId3"/>
          <a:stretch>
            <a:fillRect/>
          </a:stretch>
        </p:blipFill>
        <p:spPr>
          <a:xfrm>
            <a:off x="431320" y="1561986"/>
            <a:ext cx="5901035" cy="3933040"/>
          </a:xfrm>
          <a:prstGeom prst="rect">
            <a:avLst/>
          </a:prstGeom>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7829" y="507076"/>
            <a:ext cx="10515600" cy="1115434"/>
          </a:xfrm>
        </p:spPr>
        <p:txBody>
          <a:bodyPr/>
          <a:lstStyle/>
          <a:p>
            <a:r>
              <a:rPr lang="en-US" dirty="0"/>
              <a:t>Average Dish Price</a:t>
            </a:r>
          </a:p>
        </p:txBody>
      </p:sp>
      <p:graphicFrame>
        <p:nvGraphicFramePr>
          <p:cNvPr id="14" name="Chart Placeholder 13" descr="Bar chart">
            <a:extLst>
              <a:ext uri="{FF2B5EF4-FFF2-40B4-BE49-F238E27FC236}">
                <a16:creationId xmlns:a16="http://schemas.microsoft.com/office/drawing/2014/main" id="{B7C287C2-FD80-40E0-BEEE-ABC91A81663B}"/>
              </a:ext>
            </a:extLst>
          </p:cNvPr>
          <p:cNvGraphicFramePr>
            <a:graphicFrameLocks noGrp="1"/>
          </p:cNvGraphicFramePr>
          <p:nvPr>
            <p:ph type="chart" sz="quarter" idx="27"/>
            <p:extLst>
              <p:ext uri="{D42A27DB-BD31-4B8C-83A1-F6EECF244321}">
                <p14:modId xmlns:p14="http://schemas.microsoft.com/office/powerpoint/2010/main" val="2428127191"/>
              </p:ext>
            </p:extLst>
          </p:nvPr>
        </p:nvGraphicFramePr>
        <p:xfrm>
          <a:off x="587375" y="1622425"/>
          <a:ext cx="10890250" cy="4156075"/>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Insights</a:t>
            </a:r>
          </a:p>
        </p:txBody>
      </p:sp>
      <p:pic>
        <p:nvPicPr>
          <p:cNvPr id="192" name="Picture Placeholder 191">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a:srcRect l="5134" r="5134"/>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IN" b="1" dirty="0">
                <a:effectLst/>
              </a:rPr>
              <a:t>Price Analysis</a:t>
            </a:r>
            <a:endParaRPr lang="en-IN" b="1"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pPr>
              <a:buFont typeface="Arial" panose="020B0604020202020204" pitchFamily="34" charset="0"/>
              <a:buChar char="•"/>
            </a:pPr>
            <a:r>
              <a:rPr lang="en-IN" dirty="0">
                <a:effectLst/>
              </a:rPr>
              <a:t>Non-Veg Pizza and Pizza command higher average prices, suggesting potential for premium offerings. </a:t>
            </a:r>
          </a:p>
          <a:p>
            <a:pPr>
              <a:buFont typeface="Arial" panose="020B0604020202020204" pitchFamily="34" charset="0"/>
              <a:buChar char="•"/>
            </a:pPr>
            <a:r>
              <a:rPr lang="en-IN" dirty="0">
                <a:effectLst/>
              </a:rPr>
              <a:t>Choco Lava Cake, with its lower average price, could attract budget-conscious customers seeking dessert options</a:t>
            </a:r>
          </a:p>
        </p:txBody>
      </p:sp>
      <p:pic>
        <p:nvPicPr>
          <p:cNvPr id="194" name="Picture Placeholder 193">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4"/>
          <a:srcRect l="2616" r="2616"/>
          <a:stretch/>
        </p:blipFill>
        <p:spPr>
          <a:xfrm>
            <a:off x="4714069" y="2928855"/>
            <a:ext cx="536270" cy="565882"/>
          </a:xfrm>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71607" y="2799278"/>
            <a:ext cx="5162709" cy="420683"/>
          </a:xfrm>
        </p:spPr>
        <p:txBody>
          <a:bodyPr/>
          <a:lstStyle/>
          <a:p>
            <a:r>
              <a:rPr lang="en-IN" dirty="0"/>
              <a:t>Customer Preferences</a:t>
            </a:r>
            <a:endParaRPr lang="en-US"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71607" y="3243011"/>
            <a:ext cx="5162709" cy="1177789"/>
          </a:xfrm>
        </p:spPr>
        <p:txBody>
          <a:bodyPr/>
          <a:lstStyle/>
          <a:p>
            <a:r>
              <a:rPr lang="en-US" dirty="0">
                <a:effectLst/>
              </a:rPr>
              <a:t>Choco Lava Cake's lower average price suggests it may appeal to customers with a sweet tooth. </a:t>
            </a:r>
          </a:p>
          <a:p>
            <a:pPr>
              <a:buFont typeface="Arial" panose="020B0604020202020204" pitchFamily="34" charset="0"/>
              <a:buChar char="•"/>
            </a:pPr>
            <a:r>
              <a:rPr lang="en-US" dirty="0">
                <a:effectLst/>
              </a:rPr>
              <a:t>Masala Dosa and Veg Manchurian, moderately priced, are likely preferred options for budget-conscious diners seeking fulfilling meals.</a:t>
            </a:r>
          </a:p>
          <a:p>
            <a:endParaRPr lang="en-US" dirty="0"/>
          </a:p>
          <a:p>
            <a:endParaRPr lang="en-US" dirty="0"/>
          </a:p>
        </p:txBody>
      </p:sp>
      <p:pic>
        <p:nvPicPr>
          <p:cNvPr id="196" name="Picture Placeholder 195">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5"/>
          <a:srcRect l="2616" r="2616"/>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IN" dirty="0"/>
              <a:t>Popular Picks</a:t>
            </a:r>
            <a:endParaRPr lang="en-US"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p:txBody>
          <a:bodyPr/>
          <a:lstStyle/>
          <a:p>
            <a:pPr>
              <a:buFont typeface="Arial" panose="020B0604020202020204" pitchFamily="34" charset="0"/>
              <a:buChar char="•"/>
            </a:pPr>
            <a:r>
              <a:rPr lang="en-US" dirty="0">
                <a:effectLst/>
              </a:rPr>
              <a:t>Chicken Wings and Chicken Popcorn, moderately priced, likely serve as popular snack choices. </a:t>
            </a:r>
          </a:p>
          <a:p>
            <a:pPr>
              <a:buFont typeface="Arial" panose="020B0604020202020204" pitchFamily="34" charset="0"/>
              <a:buChar char="•"/>
            </a:pPr>
            <a:r>
              <a:rPr lang="en-US" dirty="0">
                <a:effectLst/>
              </a:rPr>
              <a:t>Masala Dosa and Veg Manchurian, with average prices, cater to customers seeking familiar and satisfying meals.</a:t>
            </a:r>
          </a:p>
          <a:p>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75638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IN" dirty="0"/>
              <a:t>Restaurant Performance Evaluation </a:t>
            </a:r>
            <a:br>
              <a:rPr lang="en-IN" dirty="0"/>
            </a:br>
            <a:r>
              <a:rPr lang="en-IN" dirty="0"/>
              <a:t>( June 2022 )</a:t>
            </a:r>
            <a:endParaRPr lang="en-US" dirty="0"/>
          </a:p>
        </p:txBody>
      </p:sp>
      <p:pic>
        <p:nvPicPr>
          <p:cNvPr id="13" name="Picture 12">
            <a:extLst>
              <a:ext uri="{FF2B5EF4-FFF2-40B4-BE49-F238E27FC236}">
                <a16:creationId xmlns:a16="http://schemas.microsoft.com/office/drawing/2014/main" id="{9E70F677-53A6-2741-4830-B06131964BA4}"/>
              </a:ext>
            </a:extLst>
          </p:cNvPr>
          <p:cNvPicPr>
            <a:picLocks noChangeAspect="1"/>
          </p:cNvPicPr>
          <p:nvPr/>
        </p:nvPicPr>
        <p:blipFill>
          <a:blip r:embed="rId3"/>
          <a:srcRect/>
          <a:stretch/>
        </p:blipFill>
        <p:spPr>
          <a:xfrm>
            <a:off x="431320" y="1560352"/>
            <a:ext cx="5901035" cy="3627820"/>
          </a:xfrm>
          <a:prstGeom prst="rect">
            <a:avLst/>
          </a:prstGeom>
        </p:spPr>
      </p:pic>
    </p:spTree>
    <p:extLst>
      <p:ext uri="{BB962C8B-B14F-4D97-AF65-F5344CB8AC3E}">
        <p14:creationId xmlns:p14="http://schemas.microsoft.com/office/powerpoint/2010/main" val="406022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Insights</a:t>
            </a:r>
          </a:p>
        </p:txBody>
      </p:sp>
      <p:pic>
        <p:nvPicPr>
          <p:cNvPr id="192" name="Picture Placeholder 191">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a:srcRect l="5134" r="5134"/>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b="1" dirty="0">
                <a:effectLst/>
              </a:rPr>
              <a:t>Performance Variation</a:t>
            </a:r>
            <a:endParaRPr lang="en-US" b="1"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pPr>
              <a:buFont typeface="Arial" panose="020B0604020202020204" pitchFamily="34" charset="0"/>
              <a:buChar char="•"/>
            </a:pPr>
            <a:r>
              <a:rPr lang="en-US" dirty="0">
                <a:effectLst/>
              </a:rPr>
              <a:t>KFC leads in the number of orders for June, indicating strong customer demand and brand loyalty.</a:t>
            </a:r>
          </a:p>
          <a:p>
            <a:pPr>
              <a:buFont typeface="Arial" panose="020B0604020202020204" pitchFamily="34" charset="0"/>
              <a:buChar char="•"/>
            </a:pPr>
            <a:r>
              <a:rPr lang="en-US" dirty="0">
                <a:effectLst/>
              </a:rPr>
              <a:t>Box8 closely follows KFC, suggesting a competitive position and effective customer engagement strategies.</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IN" dirty="0"/>
              <a:t>Strong Revenue Performance</a:t>
            </a:r>
            <a:endParaRPr lang="en-US"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pPr>
              <a:buFont typeface="Arial" panose="020B0604020202020204" pitchFamily="34" charset="0"/>
              <a:buChar char="•"/>
            </a:pPr>
            <a:r>
              <a:rPr lang="en-US" dirty="0">
                <a:effectLst/>
              </a:rPr>
              <a:t>Dominos achieved a remarkable monthly sales figure of 950 units, while KFC closely followed with 990 units.</a:t>
            </a:r>
          </a:p>
          <a:p>
            <a:pPr>
              <a:buFont typeface="Arial" panose="020B0604020202020204" pitchFamily="34" charset="0"/>
              <a:buChar char="•"/>
            </a:pPr>
            <a:r>
              <a:rPr lang="en-US" dirty="0">
                <a:effectLst/>
              </a:rPr>
              <a:t>This indicates a high level of customer demand and effective sales strategies implemented by both restaurants.</a:t>
            </a:r>
          </a:p>
          <a:p>
            <a:pPr>
              <a:buFont typeface="Arial" panose="020B0604020202020204" pitchFamily="34" charset="0"/>
              <a:buChar char="•"/>
            </a:pPr>
            <a:r>
              <a:rPr lang="en-US" dirty="0">
                <a:effectLst/>
              </a:rPr>
              <a:t>With such high sales volumes, these restaurants hold a competitive edge over others in the industry, leveraging their brand reputation and customer loyalty to drive revenue.</a:t>
            </a:r>
          </a:p>
          <a:p>
            <a:pPr>
              <a:buFont typeface="Arial" panose="020B0604020202020204" pitchFamily="34" charset="0"/>
              <a:buChar char="•"/>
            </a:pPr>
            <a:endParaRPr lang="en-US" dirty="0">
              <a:effectLst/>
            </a:endParaRPr>
          </a:p>
          <a:p>
            <a:endParaRPr lang="en-US" dirty="0"/>
          </a:p>
          <a:p>
            <a:pPr>
              <a:buFont typeface="Arial" panose="020B0604020202020204" pitchFamily="34" charset="0"/>
              <a:buChar char="•"/>
            </a:pPr>
            <a:endParaRPr lang="en-US" dirty="0">
              <a:effectLst/>
            </a:endParaRPr>
          </a:p>
          <a:p>
            <a:endParaRPr lang="en-US" dirty="0"/>
          </a:p>
          <a:p>
            <a:endParaRPr lang="en-US" dirty="0"/>
          </a:p>
          <a:p>
            <a:endParaRPr lang="en-US" dirty="0"/>
          </a:p>
        </p:txBody>
      </p:sp>
      <p:pic>
        <p:nvPicPr>
          <p:cNvPr id="196" name="Picture Placeholder 195">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4"/>
          <a:srcRect l="2616" r="2616"/>
          <a:stretch/>
        </p:blipFill>
        <p:spPr>
          <a:xfrm>
            <a:off x="4705680" y="2912085"/>
            <a:ext cx="536270" cy="565882"/>
          </a:xfrm>
        </p:spPr>
      </p:pic>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70714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Restaurants with the Highest Repeat Patronage</a:t>
            </a:r>
          </a:p>
        </p:txBody>
      </p:sp>
      <p:pic>
        <p:nvPicPr>
          <p:cNvPr id="13" name="Picture 12">
            <a:extLst>
              <a:ext uri="{FF2B5EF4-FFF2-40B4-BE49-F238E27FC236}">
                <a16:creationId xmlns:a16="http://schemas.microsoft.com/office/drawing/2014/main" id="{9E70F677-53A6-2741-4830-B06131964BA4}"/>
              </a:ext>
            </a:extLst>
          </p:cNvPr>
          <p:cNvPicPr>
            <a:picLocks noChangeAspect="1"/>
          </p:cNvPicPr>
          <p:nvPr/>
        </p:nvPicPr>
        <p:blipFill>
          <a:blip r:embed="rId3"/>
          <a:srcRect/>
          <a:stretch/>
        </p:blipFill>
        <p:spPr>
          <a:xfrm>
            <a:off x="431320" y="1526796"/>
            <a:ext cx="5901035" cy="4177718"/>
          </a:xfrm>
          <a:prstGeom prst="rect">
            <a:avLst/>
          </a:prstGeom>
        </p:spPr>
      </p:pic>
    </p:spTree>
    <p:extLst>
      <p:ext uri="{BB962C8B-B14F-4D97-AF65-F5344CB8AC3E}">
        <p14:creationId xmlns:p14="http://schemas.microsoft.com/office/powerpoint/2010/main" val="1246187642"/>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50</TotalTime>
  <Words>579</Words>
  <Application>Microsoft Office PowerPoint</Application>
  <PresentationFormat>Widescreen</PresentationFormat>
  <Paragraphs>95</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等线</vt:lpstr>
      <vt:lpstr>Abadi</vt:lpstr>
      <vt:lpstr>Arial</vt:lpstr>
      <vt:lpstr>Calibri</vt:lpstr>
      <vt:lpstr>Posterama</vt:lpstr>
      <vt:lpstr>Posterama Text Black</vt:lpstr>
      <vt:lpstr>Posterama Text SemiBold</vt:lpstr>
      <vt:lpstr>Custom</vt:lpstr>
      <vt:lpstr>Swiggy Case Analysis</vt:lpstr>
      <vt:lpstr>Agenda</vt:lpstr>
      <vt:lpstr>Introduction</vt:lpstr>
      <vt:lpstr>Menu Pricing Analysis</vt:lpstr>
      <vt:lpstr>Average Dish Price</vt:lpstr>
      <vt:lpstr>Insights</vt:lpstr>
      <vt:lpstr>Restaurant Performance Evaluation  ( June 2022 )</vt:lpstr>
      <vt:lpstr>Insights</vt:lpstr>
      <vt:lpstr>Restaurants with the Highest Repeat Patronage</vt:lpstr>
      <vt:lpstr>Insights</vt:lpstr>
      <vt:lpstr>Revenue Trends and Growth</vt:lpstr>
      <vt:lpstr>Revenue Growth</vt:lpstr>
      <vt:lpstr>Revenue Growth</vt:lpstr>
      <vt:lpstr>Meet our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Case Analysis</dc:title>
  <dc:creator>Vaibhav Kumar</dc:creator>
  <cp:lastModifiedBy>Vaibhav Kumar</cp:lastModifiedBy>
  <cp:revision>2</cp:revision>
  <dcterms:created xsi:type="dcterms:W3CDTF">2024-03-23T11:03:36Z</dcterms:created>
  <dcterms:modified xsi:type="dcterms:W3CDTF">2024-03-23T11:54:26Z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