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398" r:id="rId3"/>
    <p:sldId id="387" r:id="rId4"/>
    <p:sldId id="396" r:id="rId5"/>
    <p:sldId id="366" r:id="rId6"/>
    <p:sldId id="393" r:id="rId7"/>
    <p:sldId id="407" r:id="rId8"/>
    <p:sldId id="408" r:id="rId9"/>
    <p:sldId id="409" r:id="rId10"/>
    <p:sldId id="261" r:id="rId11"/>
    <p:sldId id="397" r:id="rId12"/>
    <p:sldId id="406" r:id="rId13"/>
    <p:sldId id="399" r:id="rId14"/>
    <p:sldId id="400" r:id="rId15"/>
    <p:sldId id="429" r:id="rId16"/>
    <p:sldId id="430" r:id="rId17"/>
    <p:sldId id="431" r:id="rId18"/>
    <p:sldId id="432" r:id="rId19"/>
    <p:sldId id="402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E33"/>
    <a:srgbClr val="4472C4"/>
    <a:srgbClr val="E3E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787"/>
    <p:restoredTop sz="96327"/>
  </p:normalViewPr>
  <p:slideViewPr>
    <p:cSldViewPr snapToGrid="0">
      <p:cViewPr varScale="1">
        <p:scale>
          <a:sx n="123" d="100"/>
          <a:sy n="123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08:34:44.33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53,'54'0,"29"0,-15 0,24 0,-2 0,-40 0,1 0,2 0,0 0,5 0,1 0,3 0,1 0,1 0,1 0,2 0,-3 0,-12 0,-2 0,4 0,-1 0,33 0,9 0,-3 0,-5 0,-14 0,-18 0,1 0,19 0,24 0,-29 0,20 0,-8 0,-2 0,-3 0,-7 0,1 0,-3 0,-10 0,1 0,-9 0,7 0,-14 0,5 0,-8 0,1 0,-1 0,0 0,1 0,7 0,-5 0,13 0,-5 0,8 0,9 0,-7 0,16 0,-7 0,0 0,-10-6,-4-2,-13 0,5 1,-14 2,-3 4,-12-5,-2 6,-1-5,1-1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08:34:56.65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87,'51'0,"-1"0,-2 0,-5 0,13 0,13 0,-6 0,23 0,-25 0,7 0,0 0,-7 0,6 0,-8 0,9 0,-15 0,22 0,-22 0,15 0,-10 0,-7 0,-3 0,-7 0,7-7,-5 5,13-11,-13 12,13-13,-13 13,13-6,-13 1,13 5,-5-5,-1 6,7 0,-6 0,7 0,1 0,-8 0,5-7,-5 5,-1-4,7 6,-6 0,-1-6,-1 4,-1-4,-5 6,13 0,-13 0,13 0,-13 0,13 0,-13 0,13 0,-13 0,5 0,-14 0,4 0,-12 0,6 0,-7 0,-1 0,1 0,-1 0,1 0,-1 0,8 0,1 0,8 0,-1 0,0 0,9 0,-7 0,15 0,-15 6,15 2,-15 0,15 5,-22-6,12 1,-14-3,8 1,-8-4,6 4,-13-6,6 0,-8 0,-5 0,-2 0,-1 0,1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3T09:58:56.63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87,'51'0,"-1"0,-2 0,-5 0,13 0,13 0,-6 0,23 0,-25 0,7 0,0 0,-7 0,6 0,-8 0,9 0,-15 0,22 0,-22 0,15 0,-10 0,-7 0,-3 0,-7 0,7-7,-5 5,13-11,-13 12,13-13,-13 13,13-6,-13 1,13 5,-5-5,-1 6,7 0,-6 0,7 0,1 0,-8 0,5-7,-5 5,-1-4,7 6,-6 0,-1-6,-1 4,-1-4,-5 6,13 0,-13 0,13 0,-13 0,13 0,-13 0,13 0,-13 0,5 0,-14 0,4 0,-12 0,6 0,-7 0,-1 0,1 0,-1 0,1 0,-1 0,8 0,1 0,8 0,-1 0,0 0,9 0,-7 0,15 0,-15 6,15 2,-15 0,15 5,-22-6,12 1,-14-3,8 1,-8-4,6 4,-13-6,6 0,-8 0,-5 0,-2 0,-1 0,1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08:34:59.452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1 124,'59'0,"-3"0,-8 0,3 0,8 0,4 0,3 0,19 0,-18 0,-2 0,12 0,-7 0,10 0,-10 0,7 0,3 0,-7 0,14 0,-17 0,10 0,-1 0,1 0,-10 0,7 0,-16 0,7 0,0 0,-7 0,7 0,-10 0,-7 0,5 0,-5 0,8 0,-9 0,7 0,-7 0,9 0,9 0,-7 0,16 0,-16 0,16 0,-7 0,10 0,-10 0,7 0,-16 0,7 0,-10-13,1 10,0-11,-9 8,7-2,-6 1,-1-6,-1 5,-9-5,0 5,1 2,-8 1,6 3,-13-9,6 10,-14-5,5 6,-10 0,4 0,-6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08:35:00.82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83,'66'0,"-1"0,1 0,-1 0,5 0,0 0,2 0,0 0,5 0,2 0,5 0,1 0,-6 0,1 0,12 0,-1 0,-11 0,-1 0,13 0,-1 0,-11 0,0 0,4 0,1 0,-5 0,-4 0,-20 0,0 0,18 0,-2 0,16 0,-25 0,1 0,-6 0,-3 0,40 0,-43 0,-3 0,31 0,-1 0,-9 0,-2 0,-9 0,0 0,-9 0,-1 0,-9 0,-7 0,6 0,-19 0,10 0,-17 0,4 0,-1 0,-4 0,9-5,-8-2,3 1,6-4,-2 3,9-4,-10 4,4-4,-5 9,1-8,-2 8,-6-3,0 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08:34:59.452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1 124,'59'0,"-3"0,-8 0,3 0,8 0,4 0,3 0,19 0,-18 0,-2 0,12 0,-7 0,10 0,-10 0,7 0,3 0,-7 0,14 0,-17 0,10 0,-1 0,1 0,-10 0,7 0,-16 0,7 0,0 0,-7 0,7 0,-10 0,-7 0,5 0,-5 0,8 0,-9 0,7 0,-7 0,9 0,9 0,-7 0,16 0,-16 0,16 0,-7 0,10 0,-10 0,7 0,-16 0,7 0,-10-13,1 10,0-11,-9 8,7-2,-6 1,-1-6,-1 5,-9-5,0 5,1 2,-8 1,6 3,-13-9,6 10,-14-5,5 6,-10 0,4 0,-6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08:35:00.82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83,'66'0,"-1"0,1 0,-1 0,5 0,0 0,2 0,0 0,5 0,2 0,5 0,1 0,-6 0,1 0,12 0,-1 0,-11 0,-1 0,13 0,-1 0,-11 0,0 0,4 0,1 0,-5 0,-4 0,-20 0,0 0,18 0,-2 0,16 0,-25 0,1 0,-6 0,-3 0,40 0,-43 0,-3 0,31 0,-1 0,-9 0,-2 0,-9 0,0 0,-9 0,-1 0,-9 0,-7 0,6 0,-19 0,10 0,-17 0,4 0,-1 0,-4 0,9-5,-8-2,3 1,6-4,-2 3,9-4,-10 4,4-4,-5 9,1-8,-2 8,-6-3,0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9:48:45.2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3T08:37:06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12819,'0'6'0,"0"1"4642,0 14-4642,0 3-4354,0 20 4354,0 2-829,0 12 829,0 1 1915,0 8-1915,0 6 0,0 11-207,0-34 1,0 2 206,0-1 0,0 1 0,0 3 0,0 0 4645,0 38-4645,0-10 0,0-9 0,0 8 0,0-12 0,0 12 5045,0-16-5045,0-6 61,0 5-61,0-12 829,0 5-829,0 0 215,0-5-215,0 5 0,0 0 0,0-5 0,0 6 0,0-1 0,0-5 0,0 5 0,0-7 0,0-5 0,0-2 0,0-11 0,0-2 0,0-9 0,0-2 0,0-4 0,0 0 0,0-4 0,0-1 0,0-4 0,0 0 0,0 0 0,0 0 0,0 0 0,0 0 0,0 3 0,0 2 0,0 9 0,0 17 0,0-8 0,0 14 0,4-18 0,-3 0 0,3-4 0,-4-6 0,0-5 0,0-4 0,0 1 0,0-1 0,0-6 0,3 1 0,0-8 0,4 5 0,0-5 0,0 5 0,1-6 0,-1 3 0,8-4 0,8 0 0,23-2 0,15-1 0,23-6-474,-34 10 0,1 0 474,4-3 0,2 1 0,13 1 0,1 2-797,-5-1 0,3 0 797,11-1 0,2 1 0,0-1 0,1 1-972,6 2 1,0 1 971,0-3 0,0 0 0,5 3 0,-1 0 0,-10-3 0,1-1 0,9-4 0,0 1 0,-9 2 0,-1 1 0,11-3 0,-1-1 0,-9 4 0,-1 1 0,5 0 0,0-1 0,-6 0 0,0 1 0,-4-1 0,-1 1-621,-5 0 0,-2 0 621,-4-1 0,-2 2 0,-3 2 0,-1 0 0,-4-1 0,0-1 0,3 2 0,1 0 0,-4 1 0,-1-1 68,1 1 0,0 0-68,4 0 0,-1 0 0,-7 3 0,-1-1 0,4-2 0,0 0 0,-4 0 0,-1 0 0,1 2 0,-1 1 0,1-3 0,-1 0 0,1 3 0,-1 0 0,1 0 0,-1 0 0,1 0 0,-1 0 1291,43 0-1291,-15 0 0,1 0 0,-10 0 0,7 0 0,5 5 0,-13-3 0,21 8 0,-11-8 0,13 9 0,-8-10 1353,8 4-1353,-41-4 0,1-2 0,5 1 0,0 0 0,4 0 0,1 0 0,-1 3 0,0 0 0,0-2 0,1 0 0,-1 5 0,0 0 737,5-6 1,0 1-738,1 5 0,1 0-38,3-2 1,2 0 37,-1 3 0,0 0 0,-1 0 0,1 1 0,1-1 0,-2 0-557,-3 0 1,-1 0 556,-1-1 0,0 1 0,-5 0 0,0 0 0,1-4 0,-1 1 0,-4 2 0,0 0 0,4-2 0,-1-1-26,-8 1 0,1-1 26,2 1 0,1-2 0,0-2 0,0 0 0,-3 3 0,-1 0 0,0-3 0,0 1 0,3 5 0,0 0 0,41-5 0,-40 4 0,0 2 0,-5-4 0,1 1 0,3 2 0,2 0 0,-1-2 0,2 0 0,3 1 0,0 1 0,1-2 0,-1 0 0,0-1 0,1 1-560,3 2 1,2 1 559,0-3 0,0-1 0,5 1 0,0 0 0,0 3 0,0-1 0,0-2 0,0 0 0,5 3 0,0 0 0,-9 0 0,1 0 0,7 0 0,-1 1 0,-7-1 0,-1 0 0,0 0 0,0-1 0,0-2 0,-2 0 0,-3 2 0,-2 0 0,-3-3 0,0 1 0,-1 2 0,-1 1 0,1-1 0,0 1 0,-4-1 0,1 0-2518,3 1 1,0-1 2517,-5 1 0,1-1 0,3 0 0,1 1 66,6-1 1,0 1-67,0 0 0,1 0 0,8-3 0,-1-1 0,-6 1 0,-3-2 0,40-2 58,-43 0 1,-1 0-59,17 0 0,26 0 0,-23 0 797,-9 0-797,-15 0 6272,-8 0-6272,-11 0 993,-2 0-993,-4 4 554,-1-3-554,0 7 0,0-7 0,0 7 0,6-3 0,1 4 0,5 1 0,0-1 0,6 1 0,1 0 0,1-5 0,-2 4 0,-6-8 0,0 8 0,-10-8 0,2 3 0,-17-4 0,7 0 0,-12 0 0,-6 0 0,-12 0 0,-10 0 0,-7 0 0,1 0 0,-6 0 0,5-4 0,-5-1 0,-1-14 0,-1-6 0,3-5 0,-2-4 0,9 6 0,-4 4 0,1 2 0,5 9 0,2-3 0,4 10 0,0-4 0,0 5 0,4-3 0,-3 0 0,-2-4 0,-1-5 0,-7-1 0,6-8 0,-2 4 0,4 0 0,0 5 0,1 6 0,4 3 0,1 4 0,4 0 0,-1 4 0,1 0 0,0 0 0,3 3 0,1 5 0,3 4 0,0 4 0,0 0 0,0 0 0,0-4 0,0 3 0,0-7 0,7 3 0,2-3 0,12-4 0,0 0 0,6-4 0,-1 4 0,-5-3 0,4 7 0,-8-7 0,0 6 0,-2-3 0,-7 3 0,7 1 0,-7-1 0,3 1 0,0 3 0,-2 6 0,6 0 0,-2 3 0,8-3 0,-4-1 0,-1-3 0,-1-2 0,-3-3 0,0-1 0,-1 1 0,0-4 0,-2-1 0,2-3 0,-4 0 0,0 0 0,0 0 0,0 0 0,0 0 0,0 0 0,0 0 0,0 0 0,0 0 0,1 3 0,-1 1 0,4 4 0,-3-1 0,3-3 0,-4 3 0,-3-3 0,-1 3 0,0 0 0,-2-1 0,2 1 0,-3 0 0,3-3 0,-2 2 0,2-2 0,-3 3 0,0 0 0,0 0 0,0 0 0,0 0 0,0 0 0,0 0 0,0 4 0,0-4 0,-2 1 0,-6-5 0,-4-3 0,-9 0 0,0 3-3392,-22 21 0,-6 7 3392,-21 15 0,19-10 0,2 1-60,-12 13 60,5-5 0,3 0 0,-6 1 0,-8 5 0,26-18 0,1-3 0,-3 0 0,-17 11 0,-17 8 0,21-16 0,-7-2 0,9-4 0,-6 5 0,-21 5 0,30-11 6755,-16 3-6755,34-14 89,1-2-89,11-5 0,0 1 0,9-2 0,1 1 0,3-1 0,1-3 0,3 2 0,-2-5 0,8 2 0,-1-3 0,6 0 0,0 0 0,6 23 0,-8-17 0,5 17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3T08:37:15.2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3T10:20:45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08:34:56.65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87,'51'0,"-1"0,-2 0,-5 0,13 0,13 0,-6 0,23 0,-25 0,7 0,0 0,-7 0,6 0,-8 0,9 0,-15 0,22 0,-22 0,15 0,-10 0,-7 0,-3 0,-7 0,7-7,-5 5,13-11,-13 12,13-13,-13 13,13-6,-13 1,13 5,-5-5,-1 6,7 0,-6 0,7 0,1 0,-8 0,5-7,-5 5,-1-4,7 6,-6 0,-1-6,-1 4,-1-4,-5 6,13 0,-13 0,13 0,-13 0,13 0,-13 0,13 0,-13 0,5 0,-14 0,4 0,-12 0,6 0,-7 0,-1 0,1 0,-1 0,1 0,-1 0,8 0,1 0,8 0,-1 0,0 0,9 0,-7 0,15 0,-15 6,15 2,-15 0,15 5,-22-6,12 1,-14-3,8 1,-8-4,6 4,-13-6,6 0,-8 0,-5 0,-2 0,-1 0,1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3T10:20:48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08:34:59.452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1 124,'59'0,"-3"0,-8 0,3 0,8 0,4 0,3 0,19 0,-18 0,-2 0,12 0,-7 0,10 0,-10 0,7 0,3 0,-7 0,14 0,-17 0,10 0,-1 0,1 0,-10 0,7 0,-16 0,7 0,0 0,-7 0,7 0,-10 0,-7 0,5 0,-5 0,8 0,-9 0,7 0,-7 0,9 0,9 0,-7 0,16 0,-16 0,16 0,-7 0,10 0,-10 0,7 0,-16 0,7 0,-10-13,1 10,0-11,-9 8,7-2,-6 1,-1-6,-1 5,-9-5,0 5,1 2,-8 1,6 3,-13-9,6 10,-14-5,5 6,-10 0,4 0,-6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08:35:00.82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83,'66'0,"-1"0,1 0,-1 0,5 0,0 0,2 0,0 0,5 0,2 0,5 0,1 0,-6 0,1 0,12 0,-1 0,-11 0,-1 0,13 0,-1 0,-11 0,0 0,4 0,1 0,-5 0,-4 0,-20 0,0 0,18 0,-2 0,16 0,-25 0,1 0,-6 0,-3 0,40 0,-43 0,-3 0,31 0,-1 0,-9 0,-2 0,-9 0,0 0,-9 0,-1 0,-9 0,-7 0,6 0,-19 0,10 0,-17 0,4 0,-1 0,-4 0,9-5,-8-2,3 1,6-4,-2 3,9-4,-10 4,4-4,-5 9,1-8,-2 8,-6-3,0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08:35:03.64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1 135,'96'0,"-45"0,1 0,5 0,2 0,6 0,2 0,10 0,2 0,-1 0,0 0,0 0,0 0,-7 0,1 0,12 0,-2 0,-13 0,-3 0,-8 0,-1 0,-2 0,-3 0,22 0,19 0,-4 0,-27 0,4 0,-24 0,7 0,-1 0,-12 0,11 0,-6 0,1 0,7 5,-9-3,1 4,-1-6,-7 0,6 0,-13 0,6 0,-14 0,6 0,-6 0,1 0,4 0,2 0,2-6,4 0,-6-7,6 0,-4 1,11-2,-11 1,4 1,-12 0,4 5,-11-3,11 9,-10-9,4 8,-1-3,-4 5,9-5,-9 4,4-4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08:35:05.67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67,'98'0,"-38"0,1 0,36 0,-34 0,2 0,-1 0,0 0,6 0,0 0,2 0,0 0,5 0,2 0,-1 0,0 0,0 0,0 0,1 0,-3 0,-19 0,-1 0,26 0,-5 0,-4 0,-6 0,0 0,6 0,27 0,-18 0,7 0,-9 0,-10 0,-2 0,0 0,-7 0,-1 0,-4 0,-5 0,-1 0,7 0,-15 0,7 0,-16 0,6 0,-6 0,7 0,1 0,-8 0,6 0,-6 0,16 0,-7 0,7 0,-9 0,0 0,-6 0,-3 0,-6 0,-7 0,-1 0,-1 0,-4 0,15 0,-8 0,22 0,-14 0,8-5,-10 3,0-3,-7 5,5 0,-10 0,4 0,-1 0,-4 0,4-14,0 10,-4-10,3 9,-4-1,-1-5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3T10:15:29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1142 8191,'0'11'0,"0"-20"5063,0-22-5063,5-18-719,3-14 1,2-17 0,0 9 718,-2 21 0,0 0 0,2-26 0,0-9 0,-2 15 2155,2 6-2155,-9-4 4537,4 21-4537,-5 12 0,0 8 0,0 10 6784,0 5-6784,0 0 0,0-1 0,0-10 0,0-2 0,-4-13 0,3 9 0,-8-4 0,4 11 0,0 1 0,-2 8 0,6 1 0,-2 8 0,3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3T10:15:30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190 0 24575,'0'28'0,"0"-1"0,0 0 0,0 0 0,0 5 0,0 2 0,0 0 0,-5 4 0,4-4 0,-3 0 0,-1 10 0,-5-9 0,3 11 0,-11-1 0,7-4 0,-6 11 0,3-17 0,4 10 0,-3-17 0,2 5 0,-2-6 0,4 0 0,0-5 0,1-1 0,3-4 0,-2-5 0,6 4 0,-2-8 0,-1 7 0,3-6 0,-3 2 0,4-3 0,0-1 0,0 0 0,0 1 0,0 3 0,0 6 0,0 6 0,0 4 0,0 0 0,0 14 0,0-15 0,0 9 0,0-18 0,0-5 0,0 0 0,0-5 0,0 0 0,0-3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3T10:15:33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24575,'41'5'0,"0"11"0,25 3 0,4 14 0,11 4 0,-32-11 0,1 0 0,-3-3 0,-2 1 0,34 23 0,-3-5 0,-31-18 0,5 12 0,-16-15 0,-6 3 0,0 0 0,-5-7 0,-6 0 0,-1-1 0,-4 1 0,2 4 0,1-3 0,-2 3 0,1 0 0,-2-3 0,-4 3 0,1 0 0,-1-7 0,1 11 0,-2-16 0,2 11 0,-1-7 0,-4 3 0,0-3 0,-1 2 0,-2-6 0,3 2 0,-1-4 0,-2 1 0,2-1 0,-3-6 0,0-5 0,0-4 0,0-2 0,0 2 0,0 1 0,0-1 0,0 1 0,0-1 0,4 0 0,0 1 0,4-5 0,3 0 0,7-6 0,-1 2 0,15-3 0,-9 1 0,17-7 0,-6 5 0,13-6 0,-6 6 0,11-6 0,-11 9 0,4-7 0,-6 9 0,-5 0 0,4-4 0,-9 5 0,3-1 0,-5-2 0,0 7 0,-4-3 0,3 4 0,-9 1 0,4-1 0,-4 1 0,-1-1 0,1 5 0,-1-4 0,1 7 0,-1-2 0,5 3 0,-3 0 0,3-4 0,0 3 0,2-3 0,4 4 0,0 0 0,5 0 0,-3 0 0,3-4 0,-5 3 0,-4-7 0,-2 8 0,-5-4 0,-3 0 0,-2 4 0,-3-4 0,-10 4 0,-14 0 0,5 0 0,-6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D422D-43E3-493E-D9AD-B582D4258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42B8B2A-6CAB-49B0-D7FA-D8E24B76A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EF2784-FF6A-E2ED-8A0A-211B39F2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FC32-A501-664A-AEEA-1E5B35F9F077}" type="datetimeFigureOut">
              <a:t>02.09.2025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8FEC4FB-5491-B15C-1167-61ABE3D5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BDCD705-F648-FBE0-019C-7492014F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CCE-BEE1-C544-9866-8DECF312C3F3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683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FE87E-9027-CE02-44FE-D7DB5EED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52D2B43-4DD9-EA69-B63E-A6189CE10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9302B8-5755-9DC5-6732-7056ACEE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FC32-A501-664A-AEEA-1E5B35F9F077}" type="datetimeFigureOut">
              <a:t>02.09.2025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F4C23AA-1B6C-73F9-5BD4-F0D452E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CBF90BA-9B17-02B0-7E5B-07BECB4A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CCE-BEE1-C544-9866-8DECF312C3F3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185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F2A0D6B3-5E56-1B65-93D6-578389D00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450EB09-4C6B-5ECB-2391-D3041F8A1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C00DDDD-32F0-C10C-1377-2A14DFBA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FC32-A501-664A-AEEA-1E5B35F9F077}" type="datetimeFigureOut">
              <a:t>02.09.2025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940B9C3-A306-D7BC-A1FF-7BAA1388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40448B-F23F-A187-DD5A-B060EB21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CCE-BEE1-C544-9866-8DECF312C3F3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496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028FA-CB50-8ECC-D58E-14074DA7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EEC12C-5E29-6A27-DCB2-D4C0275F4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B2F37-3346-49D9-B1C4-0F39AB13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FC32-A501-664A-AEEA-1E5B35F9F077}" type="datetimeFigureOut">
              <a:t>02.09.2025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BFBD1C3-9C83-9C88-1277-501EEA0C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70BF36-AB5B-7AA6-9485-D64A4F63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CCE-BEE1-C544-9866-8DECF312C3F3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087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5AB9E-B2B8-9203-1822-B52DD588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5052C53-3169-C56E-5E97-455B6E5EF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7E4A999-4FA1-E71D-86D2-698B002F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FC32-A501-664A-AEEA-1E5B35F9F077}" type="datetimeFigureOut">
              <a:t>02.09.2025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3F5ADE-660B-B3E0-FEC1-D9776843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C95EA9D-2FEC-5D74-5576-5D280DB2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CCE-BEE1-C544-9866-8DECF312C3F3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2047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A5C06-CBCD-4AB9-8A0C-83C487C9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EB88257-04C4-4F4C-5BC6-35D31B4DB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F8C5F5-AD59-ABDB-EC85-71BE83C63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385CBF8-B20C-68D3-C63E-72C57F74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FC32-A501-664A-AEEA-1E5B35F9F077}" type="datetimeFigureOut">
              <a:t>02.09.2025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A817342-B12E-7A40-7562-42790557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2D0ED8-6AA1-9319-61EE-5532E09A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CCE-BEE1-C544-9866-8DECF312C3F3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001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54211-4697-DDB4-8F1C-A60078848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D58E8B9-1895-F77C-765E-AA62E90F4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E4A86A3-0228-348B-940E-A165A7009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4D9D536-57F7-348E-2E4F-7F366F46B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CA0F833-389D-23E7-75CA-0F9D62D8F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EB42BB8-F7D7-98B8-AB8F-0CF04574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FC32-A501-664A-AEEA-1E5B35F9F077}" type="datetimeFigureOut">
              <a:t>02.09.2025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37C8112-23B3-40C6-A07E-BABDC9C6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0ED19E0-48B4-9C45-6D1A-D92066C8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CCE-BEE1-C544-9866-8DECF312C3F3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129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F64C6-97D6-C79E-786F-6568A74B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42A4935-A21D-570D-48E9-7BD71F8D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FC32-A501-664A-AEEA-1E5B35F9F077}" type="datetimeFigureOut">
              <a:t>02.09.2025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57E69D0-42DF-7639-8A63-8F44B567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A451596-27A5-BCE9-FA4D-5DD7ECE7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CCE-BEE1-C544-9866-8DECF312C3F3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80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096915E-9D94-DDB4-EEB8-4467B643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FC32-A501-664A-AEEA-1E5B35F9F077}" type="datetimeFigureOut">
              <a:t>02.09.2025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6592DD7-3F18-B26A-B12D-87E7BC3B3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81834BA-EBD5-250F-1C7E-B8A9D61B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CCE-BEE1-C544-9866-8DECF312C3F3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3422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75181-5671-2E5B-0F0B-D43A7898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08E53F-274F-2ECF-0D36-BE314304C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7B7E1DA-B8B9-5C51-5538-2EE9A5C40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07F2B8B-5FC1-3802-571F-A66F68B8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FC32-A501-664A-AEEA-1E5B35F9F077}" type="datetimeFigureOut">
              <a:t>02.09.2025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8BC612A-D59F-F8C2-1C4B-FFE4DDFD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709E829-5376-515C-1893-8FB97F5B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CCE-BEE1-C544-9866-8DECF312C3F3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477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5FA47-142B-447B-6C1C-73F1BB0E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AAFDEC8-64AC-84C0-9DA1-621F6B574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C8BF3FD-0F50-6498-1EED-7E355374A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DE11C67-02A7-F7A2-6BC7-156D6BE8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FC32-A501-664A-AEEA-1E5B35F9F077}" type="datetimeFigureOut">
              <a:t>02.09.2025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F5FE1C6-5B01-244E-41EA-7904A53A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FE0733-3B37-F471-03AB-B9C5CB47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ECCE-BEE1-C544-9866-8DECF312C3F3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233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FB165EA-4A45-1C52-418F-0DA12144B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91571D-1C2B-8948-AE0E-37392FAE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6C1FDC-289B-935F-1891-6699006A3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DFC32-A501-664A-AEEA-1E5B35F9F077}" type="datetimeFigureOut">
              <a:t>02.09.2025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61C68E9-FDB7-7A2D-FEE7-9461AF1BE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0C80D7F-DFE9-F1AB-73DD-3C06059F9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ECCE-BEE1-C544-9866-8DECF312C3F3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657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.xml"/><Relationship Id="rId3" Type="http://schemas.openxmlformats.org/officeDocument/2006/relationships/image" Target="../media/image25.png"/><Relationship Id="rId21" Type="http://schemas.openxmlformats.org/officeDocument/2006/relationships/image" Target="../media/image170.png"/><Relationship Id="rId25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4" Type="http://schemas.openxmlformats.org/officeDocument/2006/relationships/customXml" Target="../ink/ink18.xml"/><Relationship Id="rId23" Type="http://schemas.openxmlformats.org/officeDocument/2006/relationships/image" Target="../media/image32.png"/><Relationship Id="rId4" Type="http://schemas.openxmlformats.org/officeDocument/2006/relationships/customXml" Target="../ink/ink16.xml"/><Relationship Id="rId22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28.png"/><Relationship Id="rId18" Type="http://schemas.openxmlformats.org/officeDocument/2006/relationships/customXml" Target="../ink/ink6.xml"/><Relationship Id="rId3" Type="http://schemas.openxmlformats.org/officeDocument/2006/relationships/image" Target="../media/image6.png"/><Relationship Id="rId21" Type="http://schemas.openxmlformats.org/officeDocument/2006/relationships/image" Target="../media/image11.png"/><Relationship Id="rId7" Type="http://schemas.openxmlformats.org/officeDocument/2006/relationships/image" Target="../media/image10.png"/><Relationship Id="rId12" Type="http://schemas.openxmlformats.org/officeDocument/2006/relationships/customXml" Target="../ink/ink3.xml"/><Relationship Id="rId17" Type="http://schemas.openxmlformats.org/officeDocument/2006/relationships/image" Target="../media/image30.png"/><Relationship Id="rId25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7.png"/><Relationship Id="rId24" Type="http://schemas.openxmlformats.org/officeDocument/2006/relationships/customXml" Target="../ink/ink9.xml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23" Type="http://schemas.openxmlformats.org/officeDocument/2006/relationships/image" Target="../media/image12.png"/><Relationship Id="rId10" Type="http://schemas.openxmlformats.org/officeDocument/2006/relationships/customXml" Target="../ink/ink2.xml"/><Relationship Id="rId19" Type="http://schemas.openxmlformats.org/officeDocument/2006/relationships/image" Target="../media/image31.png"/><Relationship Id="rId4" Type="http://schemas.openxmlformats.org/officeDocument/2006/relationships/image" Target="../media/image7.png"/><Relationship Id="rId9" Type="http://schemas.openxmlformats.org/officeDocument/2006/relationships/image" Target="../media/image26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6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customXml" Target="../ink/ink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17.png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43F41-FD0D-5060-AFE6-4E64AB5D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333" y="228600"/>
            <a:ext cx="10820400" cy="923330"/>
          </a:xfrm>
        </p:spPr>
        <p:txBody>
          <a:bodyPr/>
          <a:lstStyle/>
          <a:p>
            <a:r>
              <a:rPr lang="da-DK">
                <a:solidFill>
                  <a:schemeClr val="accent2"/>
                </a:solidFill>
              </a:rPr>
              <a:t>Agenda – logical Subsetting and various plots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09F056-9487-26C4-4CEF-3FE647B0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3" y="1295400"/>
            <a:ext cx="10515600" cy="5562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Overview – dataanalyse-huset</a:t>
            </a:r>
          </a:p>
          <a:p>
            <a:pPr marL="285750" indent="-285750"/>
            <a:r>
              <a:rPr lang="da-DK"/>
              <a:t>R – recap med Titanic</a:t>
            </a:r>
          </a:p>
          <a:p>
            <a:pPr marL="742950" lvl="1" indent="-285750"/>
            <a:r>
              <a:rPr lang="da-DK"/>
              <a:t>Datatype (Målte og talte (kategori vs kontinuert))</a:t>
            </a:r>
          </a:p>
          <a:p>
            <a:pPr marL="742950" lvl="1" indent="-285750"/>
            <a:r>
              <a:rPr lang="da-DK"/>
              <a:t>FE (If-else eller cut, med age og country (øvelse))</a:t>
            </a:r>
          </a:p>
          <a:p>
            <a:pPr marL="742950" lvl="1" indent="-285750"/>
            <a:r>
              <a:rPr lang="da-DK"/>
              <a:t>Aggregate – table eller aggregate</a:t>
            </a:r>
          </a:p>
          <a:p>
            <a:pPr marL="285750" indent="-285750"/>
            <a:r>
              <a:rPr lang="da-DK"/>
              <a:t>R – recapøvelse med Estonia</a:t>
            </a:r>
          </a:p>
          <a:p>
            <a:pPr marL="742950" lvl="1" indent="-285750"/>
            <a:endParaRPr lang="da-DK"/>
          </a:p>
          <a:p>
            <a:pPr marL="285750" indent="-285750"/>
            <a:r>
              <a:rPr lang="da-DK"/>
              <a:t>R – Nyt</a:t>
            </a:r>
          </a:p>
          <a:p>
            <a:pPr marL="742950" lvl="1" indent="-285750"/>
            <a:r>
              <a:rPr lang="da-DK"/>
              <a:t>Factors</a:t>
            </a:r>
          </a:p>
          <a:p>
            <a:pPr marL="742950" lvl="1" indent="-285750"/>
            <a:r>
              <a:rPr lang="da-DK"/>
              <a:t>Tidy, pivotering, ggplot med FORV1</a:t>
            </a:r>
          </a:p>
          <a:p>
            <a:pPr marL="285750" indent="-285750"/>
            <a:r>
              <a:rPr lang="da-DK"/>
              <a:t>R – Øvelse med DST transport (NGV1) og Bilbasen</a:t>
            </a:r>
          </a:p>
          <a:p>
            <a:pPr marL="285750" indent="-285750"/>
            <a:r>
              <a:rPr lang="da-DK"/>
              <a:t>R – Øvelse med Bilbasen</a:t>
            </a:r>
          </a:p>
          <a:p>
            <a:pPr marL="1657350" lvl="3" indent="-285750"/>
            <a:endParaRPr lang="da-DK"/>
          </a:p>
          <a:p>
            <a:pPr marL="1657350" lvl="3" indent="-28575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674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D8A82C1C-C4FE-F7D0-C9BD-DC6B191B3443}"/>
              </a:ext>
            </a:extLst>
          </p:cNvPr>
          <p:cNvSpPr txBox="1"/>
          <p:nvPr/>
        </p:nvSpPr>
        <p:spPr>
          <a:xfrm>
            <a:off x="525517" y="2777359"/>
            <a:ext cx="4186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>
                <a:solidFill>
                  <a:schemeClr val="accent2"/>
                </a:solidFill>
              </a:rPr>
              <a:t>Kap 4 – Øvelse med Estonia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DDF2CAED-F00E-97DE-3CEE-B484CC7794B0}"/>
              </a:ext>
            </a:extLst>
          </p:cNvPr>
          <p:cNvSpPr txBox="1"/>
          <p:nvPr/>
        </p:nvSpPr>
        <p:spPr>
          <a:xfrm>
            <a:off x="525517" y="3664021"/>
            <a:ext cx="48741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Øvelse D: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Indlæs estonia-datasættet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Lav en dataframe med de overlevende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Lav et histogram over aldersfordelingen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Gør det samme med dem, der ikke overlevede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Brug table-funktionen til a plotte frekvenser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Se næste slide – genskab person-kategorien</a:t>
            </a:r>
          </a:p>
        </p:txBody>
      </p:sp>
    </p:spTree>
    <p:extLst>
      <p:ext uri="{BB962C8B-B14F-4D97-AF65-F5344CB8AC3E}">
        <p14:creationId xmlns:p14="http://schemas.microsoft.com/office/powerpoint/2010/main" val="95438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9">
            <a:extLst>
              <a:ext uri="{FF2B5EF4-FFF2-40B4-BE49-F238E27FC236}">
                <a16:creationId xmlns:a16="http://schemas.microsoft.com/office/drawing/2014/main" id="{A1D49D26-89EA-F693-941C-2A50BF95EE40}"/>
              </a:ext>
            </a:extLst>
          </p:cNvPr>
          <p:cNvSpPr txBox="1"/>
          <p:nvPr/>
        </p:nvSpPr>
        <p:spPr>
          <a:xfrm>
            <a:off x="394257" y="241682"/>
            <a:ext cx="10827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3600">
                <a:effectLst/>
                <a:latin typeface="Helvetica" pitchFamily="2" charset="0"/>
              </a:rPr>
              <a:t>Øvelse: How to summarise data II (aggregate)</a:t>
            </a:r>
          </a:p>
        </p:txBody>
      </p:sp>
      <p:pic>
        <p:nvPicPr>
          <p:cNvPr id="5" name="Billede 4" descr="Et billede, der indeholder diagram, Kurve, linje/række, design&#10;&#10;Automatisk genereret beskrivelse">
            <a:extLst>
              <a:ext uri="{FF2B5EF4-FFF2-40B4-BE49-F238E27FC236}">
                <a16:creationId xmlns:a16="http://schemas.microsoft.com/office/drawing/2014/main" id="{90989074-9C6F-93A3-4C35-5FDAC747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77" t="9632" r="6411" b="16430"/>
          <a:stretch/>
        </p:blipFill>
        <p:spPr>
          <a:xfrm>
            <a:off x="244759" y="1744264"/>
            <a:ext cx="5080055" cy="2095906"/>
          </a:xfrm>
          <a:prstGeom prst="rect">
            <a:avLst/>
          </a:prstGeom>
        </p:spPr>
      </p:pic>
      <p:pic>
        <p:nvPicPr>
          <p:cNvPr id="9" name="Billede 8" descr="Et billede, der indeholder tekst, Font/skrifttype, skærmbillede, diagram&#10;&#10;Automatisk genereret beskrivelse">
            <a:extLst>
              <a:ext uri="{FF2B5EF4-FFF2-40B4-BE49-F238E27FC236}">
                <a16:creationId xmlns:a16="http://schemas.microsoft.com/office/drawing/2014/main" id="{F2E0CB88-C394-7676-4C4B-732EB74D1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02" t="15188" b="13012"/>
          <a:stretch/>
        </p:blipFill>
        <p:spPr>
          <a:xfrm>
            <a:off x="244759" y="4606247"/>
            <a:ext cx="5780868" cy="2190105"/>
          </a:xfrm>
          <a:prstGeom prst="rect">
            <a:avLst/>
          </a:prstGeom>
        </p:spPr>
      </p:pic>
      <p:pic>
        <p:nvPicPr>
          <p:cNvPr id="15" name="Billede 14" descr="Et billede, der indeholder tekst, nummer/tal, Font/skrifttype, skærmbillede&#10;&#10;Automatisk genereret beskrivelse">
            <a:extLst>
              <a:ext uri="{FF2B5EF4-FFF2-40B4-BE49-F238E27FC236}">
                <a16:creationId xmlns:a16="http://schemas.microsoft.com/office/drawing/2014/main" id="{1C87A307-A5C3-832D-A04C-A1C7A83CF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026" y="1041018"/>
            <a:ext cx="5245100" cy="5575300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7966A8B3-A244-3C3C-FEF5-6491474DB1A5}"/>
              </a:ext>
            </a:extLst>
          </p:cNvPr>
          <p:cNvSpPr txBox="1"/>
          <p:nvPr/>
        </p:nvSpPr>
        <p:spPr>
          <a:xfrm>
            <a:off x="511444" y="4246536"/>
            <a:ext cx="170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Relativ fordeling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CE52711F-28C5-D186-465E-028BC1B07823}"/>
              </a:ext>
            </a:extLst>
          </p:cNvPr>
          <p:cNvSpPr txBox="1"/>
          <p:nvPr/>
        </p:nvSpPr>
        <p:spPr>
          <a:xfrm>
            <a:off x="604434" y="1487837"/>
            <a:ext cx="179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Absolut fordeling</a:t>
            </a:r>
          </a:p>
        </p:txBody>
      </p:sp>
    </p:spTree>
    <p:extLst>
      <p:ext uri="{BB962C8B-B14F-4D97-AF65-F5344CB8AC3E}">
        <p14:creationId xmlns:p14="http://schemas.microsoft.com/office/powerpoint/2010/main" val="381781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8C6B-E0A5-D473-FBB9-DE96CBE1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9">
            <a:extLst>
              <a:ext uri="{FF2B5EF4-FFF2-40B4-BE49-F238E27FC236}">
                <a16:creationId xmlns:a16="http://schemas.microsoft.com/office/drawing/2014/main" id="{98173002-7756-3A66-46E6-BB1ECC71526B}"/>
              </a:ext>
            </a:extLst>
          </p:cNvPr>
          <p:cNvSpPr txBox="1"/>
          <p:nvPr/>
        </p:nvSpPr>
        <p:spPr>
          <a:xfrm>
            <a:off x="537616" y="232147"/>
            <a:ext cx="11462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3600">
                <a:effectLst/>
                <a:latin typeface="Helvetica" pitchFamily="2" charset="0"/>
              </a:rPr>
              <a:t>Chap 5 – How to </a:t>
            </a:r>
            <a:r>
              <a:rPr lang="da-DK" sz="3600" b="1">
                <a:effectLst/>
                <a:latin typeface="Helvetica" pitchFamily="2" charset="0"/>
              </a:rPr>
              <a:t>subset</a:t>
            </a:r>
            <a:r>
              <a:rPr lang="da-DK" sz="3600">
                <a:effectLst/>
                <a:latin typeface="Helvetica" pitchFamily="2" charset="0"/>
              </a:rPr>
              <a:t> and </a:t>
            </a:r>
            <a:r>
              <a:rPr lang="da-DK" sz="3600" b="1">
                <a:effectLst/>
                <a:latin typeface="Helvetica" pitchFamily="2" charset="0"/>
              </a:rPr>
              <a:t>summarise</a:t>
            </a:r>
            <a:r>
              <a:rPr lang="da-DK" sz="3600">
                <a:effectLst/>
                <a:latin typeface="Helvetica" pitchFamily="2" charset="0"/>
              </a:rPr>
              <a:t> data?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821D371F-8F53-361F-576D-03C96B45621C}"/>
              </a:ext>
            </a:extLst>
          </p:cNvPr>
          <p:cNvSpPr txBox="1"/>
          <p:nvPr/>
        </p:nvSpPr>
        <p:spPr>
          <a:xfrm>
            <a:off x="641524" y="1107078"/>
            <a:ext cx="62346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Øvelse D –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Indlæs filen bilbasen.csv og beskriv strukturen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Plot counts af diskrete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Plot fordeling af numeriske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Plot pris overfor alder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Lav en kategorivariabel på bilens alder (find selv de passende kategorier)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Lav en kategorivariabel på bilens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Er det korrekt at biler i Jylland er billigere end på Sjælland?</a:t>
            </a:r>
          </a:p>
        </p:txBody>
      </p:sp>
    </p:spTree>
    <p:extLst>
      <p:ext uri="{BB962C8B-B14F-4D97-AF65-F5344CB8AC3E}">
        <p14:creationId xmlns:p14="http://schemas.microsoft.com/office/powerpoint/2010/main" val="189267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8986E-279A-2447-DF01-1261B46A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48" y="188640"/>
            <a:ext cx="10258152" cy="939800"/>
          </a:xfrm>
        </p:spPr>
        <p:txBody>
          <a:bodyPr>
            <a:normAutofit fontScale="90000"/>
          </a:bodyPr>
          <a:lstStyle/>
          <a:p>
            <a:r>
              <a:rPr lang="da-DK"/>
              <a:t>Summarise visuelt – datatyper og variabel antal </a:t>
            </a:r>
          </a:p>
        </p:txBody>
      </p:sp>
      <p:pic>
        <p:nvPicPr>
          <p:cNvPr id="15" name="Billede 14" descr="Et billede, der indeholder skærmbillede, tekst, diagram&#10;&#10;Automatisk genereret beskrivelse">
            <a:extLst>
              <a:ext uri="{FF2B5EF4-FFF2-40B4-BE49-F238E27FC236}">
                <a16:creationId xmlns:a16="http://schemas.microsoft.com/office/drawing/2014/main" id="{995142AE-9EE5-3690-4C60-CAAEC2269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0" y="1395684"/>
            <a:ext cx="4909849" cy="4909849"/>
          </a:xfrm>
          <a:prstGeom prst="rect">
            <a:avLst/>
          </a:prstGeom>
        </p:spPr>
      </p:pic>
      <p:sp>
        <p:nvSpPr>
          <p:cNvPr id="17" name="Tekstfelt 16">
            <a:extLst>
              <a:ext uri="{FF2B5EF4-FFF2-40B4-BE49-F238E27FC236}">
                <a16:creationId xmlns:a16="http://schemas.microsoft.com/office/drawing/2014/main" id="{88D926B8-5FBF-9070-C919-65C29A1505D4}"/>
              </a:ext>
            </a:extLst>
          </p:cNvPr>
          <p:cNvSpPr txBox="1"/>
          <p:nvPr/>
        </p:nvSpPr>
        <p:spPr>
          <a:xfrm>
            <a:off x="5885482" y="2923729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/>
              <a:t>ggplot(cars, aes(x=price, y = milage, colour = make))+</a:t>
            </a:r>
          </a:p>
          <a:p>
            <a:r>
              <a:rPr lang="da-DK"/>
              <a:t>  geom_point()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3BCB25A7-0C6D-F78F-1FEF-84B85F34B941}"/>
              </a:ext>
            </a:extLst>
          </p:cNvPr>
          <p:cNvSpPr txBox="1"/>
          <p:nvPr/>
        </p:nvSpPr>
        <p:spPr>
          <a:xfrm>
            <a:off x="5885482" y="2462064"/>
            <a:ext cx="356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>
                <a:solidFill>
                  <a:schemeClr val="accent6"/>
                </a:solidFill>
              </a:rPr>
              <a:t>Numerisk ~ Numerisk + Kat</a:t>
            </a:r>
          </a:p>
        </p:txBody>
      </p:sp>
    </p:spTree>
    <p:extLst>
      <p:ext uri="{BB962C8B-B14F-4D97-AF65-F5344CB8AC3E}">
        <p14:creationId xmlns:p14="http://schemas.microsoft.com/office/powerpoint/2010/main" val="57097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8986E-279A-2447-DF01-1261B46A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48" y="188640"/>
            <a:ext cx="10258152" cy="939800"/>
          </a:xfrm>
        </p:spPr>
        <p:txBody>
          <a:bodyPr>
            <a:normAutofit fontScale="90000"/>
          </a:bodyPr>
          <a:lstStyle/>
          <a:p>
            <a:r>
              <a:rPr lang="da-DK"/>
              <a:t>Summarise visuelt – datatyper og variabel antal </a:t>
            </a:r>
          </a:p>
        </p:txBody>
      </p:sp>
      <p:pic>
        <p:nvPicPr>
          <p:cNvPr id="4" name="Billede 3" descr="Et billede, der indeholder tekst, skærmbillede, diagram, Kurve&#10;&#10;Automatisk genereret beskrivelse">
            <a:extLst>
              <a:ext uri="{FF2B5EF4-FFF2-40B4-BE49-F238E27FC236}">
                <a16:creationId xmlns:a16="http://schemas.microsoft.com/office/drawing/2014/main" id="{55F4A7B2-C773-204D-E548-5AD895140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69" y="1434863"/>
            <a:ext cx="4893264" cy="4804938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2546AA45-0EA9-C402-A428-422D6A6391D9}"/>
              </a:ext>
            </a:extLst>
          </p:cNvPr>
          <p:cNvSpPr txBox="1"/>
          <p:nvPr/>
        </p:nvSpPr>
        <p:spPr>
          <a:xfrm>
            <a:off x="6527969" y="2086031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>
                <a:solidFill>
                  <a:schemeClr val="accent6"/>
                </a:solidFill>
              </a:rPr>
              <a:t>Numerisk ~ Kat1 + Kat2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E590FA1-39FB-D65B-4C0B-02DB7DC530BE}"/>
              </a:ext>
            </a:extLst>
          </p:cNvPr>
          <p:cNvSpPr txBox="1"/>
          <p:nvPr/>
        </p:nvSpPr>
        <p:spPr>
          <a:xfrm>
            <a:off x="6515429" y="2316864"/>
            <a:ext cx="514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/>
          </a:p>
          <a:p>
            <a:r>
              <a:rPr lang="da-DK"/>
              <a:t># ggplot kan selv lave aggregeringen</a:t>
            </a:r>
          </a:p>
          <a:p>
            <a:r>
              <a:rPr lang="da-DK"/>
              <a:t>ggplot(dfcar, aes(y=price, x = region, fill = make))+</a:t>
            </a:r>
          </a:p>
          <a:p>
            <a:r>
              <a:rPr lang="da-DK"/>
              <a:t>  geom_bar(stat="summary", position = "dodge")+</a:t>
            </a:r>
          </a:p>
          <a:p>
            <a:r>
              <a:rPr lang="da-DK"/>
              <a:t>  theme(axis.text.x=element_text(angle=90))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6284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9">
            <a:extLst>
              <a:ext uri="{FF2B5EF4-FFF2-40B4-BE49-F238E27FC236}">
                <a16:creationId xmlns:a16="http://schemas.microsoft.com/office/drawing/2014/main" id="{244099CA-A1AF-D788-F719-5006F9A97913}"/>
              </a:ext>
            </a:extLst>
          </p:cNvPr>
          <p:cNvSpPr txBox="1"/>
          <p:nvPr/>
        </p:nvSpPr>
        <p:spPr>
          <a:xfrm>
            <a:off x="525517" y="901229"/>
            <a:ext cx="9072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Øvelse A:</a:t>
            </a:r>
          </a:p>
          <a:p>
            <a:endParaRPr lang="da-DK"/>
          </a:p>
          <a:p>
            <a:pPr marL="342900" indent="-342900">
              <a:buFont typeface="+mj-lt"/>
              <a:buAutoNum type="arabicPeriod"/>
            </a:pPr>
            <a:r>
              <a:rPr lang="da-DK"/>
              <a:t>Gå til DST og hent data fra NVG1. Alle år, Ture i alt, kørte km i alt og pålæsset godsmængde 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Indlæs filen i R og gør den klar til ggplot (altså tidy-formatet)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De efterfølgende slides har en række plots i base R. Lav dem om til ggplot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FDFF3810-428C-E9F3-31CC-DAE22F2C2019}"/>
              </a:ext>
            </a:extLst>
          </p:cNvPr>
          <p:cNvSpPr txBox="1"/>
          <p:nvPr/>
        </p:nvSpPr>
        <p:spPr>
          <a:xfrm>
            <a:off x="525517" y="262759"/>
            <a:ext cx="989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>
                <a:solidFill>
                  <a:schemeClr val="accent2"/>
                </a:solidFill>
              </a:rPr>
              <a:t>Kap 5</a:t>
            </a:r>
          </a:p>
        </p:txBody>
      </p:sp>
      <p:pic>
        <p:nvPicPr>
          <p:cNvPr id="4" name="Billede 3" descr="Et billede, der indeholder tekst, skærmbillede, nummer/tal, Font/skrifttype&#10;&#10;Automatisk genereret beskrivelse">
            <a:extLst>
              <a:ext uri="{FF2B5EF4-FFF2-40B4-BE49-F238E27FC236}">
                <a16:creationId xmlns:a16="http://schemas.microsoft.com/office/drawing/2014/main" id="{C6779804-2ED0-543F-45F2-4C01A18C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729" y="3095322"/>
            <a:ext cx="3425834" cy="2768243"/>
          </a:xfrm>
          <a:prstGeom prst="rect">
            <a:avLst/>
          </a:prstGeom>
        </p:spPr>
      </p:pic>
      <p:pic>
        <p:nvPicPr>
          <p:cNvPr id="6" name="Billede 5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AD7A179A-ECC7-6EB1-0C39-E95C8AA6D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72" y="2989294"/>
            <a:ext cx="6015505" cy="1863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Håndskrift 34">
                <a:extLst>
                  <a:ext uri="{FF2B5EF4-FFF2-40B4-BE49-F238E27FC236}">
                    <a16:creationId xmlns:a16="http://schemas.microsoft.com/office/drawing/2014/main" id="{85856CD7-A775-776C-340F-6D1768C54AAE}"/>
                  </a:ext>
                </a:extLst>
              </p14:cNvPr>
              <p14:cNvContentPartPr/>
              <p14:nvPr/>
            </p14:nvContentPartPr>
            <p14:xfrm>
              <a:off x="8937214" y="5247652"/>
              <a:ext cx="360" cy="360"/>
            </p14:xfrm>
          </p:contentPart>
        </mc:Choice>
        <mc:Fallback xmlns="">
          <p:pic>
            <p:nvPicPr>
              <p:cNvPr id="35" name="Håndskrift 34">
                <a:extLst>
                  <a:ext uri="{FF2B5EF4-FFF2-40B4-BE49-F238E27FC236}">
                    <a16:creationId xmlns:a16="http://schemas.microsoft.com/office/drawing/2014/main" id="{85856CD7-A775-776C-340F-6D1768C54A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28574" y="52386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" name="Håndskrift 1">
                <a:extLst>
                  <a:ext uri="{FF2B5EF4-FFF2-40B4-BE49-F238E27FC236}">
                    <a16:creationId xmlns:a16="http://schemas.microsoft.com/office/drawing/2014/main" id="{5C2F0DC8-8D61-75B4-E474-5D3A64FA3EC7}"/>
                  </a:ext>
                </a:extLst>
              </p14:cNvPr>
              <p14:cNvContentPartPr/>
              <p14:nvPr/>
            </p14:nvContentPartPr>
            <p14:xfrm>
              <a:off x="2016138" y="5148425"/>
              <a:ext cx="4957560" cy="1430280"/>
            </p14:xfrm>
          </p:contentPart>
        </mc:Choice>
        <mc:Fallback>
          <p:pic>
            <p:nvPicPr>
              <p:cNvPr id="2" name="Håndskrift 1">
                <a:extLst>
                  <a:ext uri="{FF2B5EF4-FFF2-40B4-BE49-F238E27FC236}">
                    <a16:creationId xmlns:a16="http://schemas.microsoft.com/office/drawing/2014/main" id="{5C2F0DC8-8D61-75B4-E474-5D3A64FA3E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10018" y="5142305"/>
                <a:ext cx="4969800" cy="14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F397142F-E16C-AE72-5F4A-9711AC2FD3BF}"/>
                  </a:ext>
                </a:extLst>
              </p14:cNvPr>
              <p14:cNvContentPartPr/>
              <p14:nvPr/>
            </p14:nvContentPartPr>
            <p14:xfrm>
              <a:off x="2095160" y="2241040"/>
              <a:ext cx="360" cy="360"/>
            </p14:xfrm>
          </p:contentPart>
        </mc:Choice>
        <mc:Fallback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F397142F-E16C-AE72-5F4A-9711AC2FD3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89040" y="22349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C54EB201-9141-CE92-EA36-20483573F9AB}"/>
                  </a:ext>
                </a:extLst>
              </p14:cNvPr>
              <p14:cNvContentPartPr/>
              <p14:nvPr/>
            </p14:nvContentPartPr>
            <p14:xfrm>
              <a:off x="3048725" y="2226960"/>
              <a:ext cx="360" cy="360"/>
            </p14:xfrm>
          </p:contentPart>
        </mc:Choice>
        <mc:Fallback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C54EB201-9141-CE92-EA36-20483573F9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42605" y="222084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096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>
            <a:extLst>
              <a:ext uri="{FF2B5EF4-FFF2-40B4-BE49-F238E27FC236}">
                <a16:creationId xmlns:a16="http://schemas.microsoft.com/office/drawing/2014/main" id="{FDFF3810-428C-E9F3-31CC-DAE22F2C2019}"/>
              </a:ext>
            </a:extLst>
          </p:cNvPr>
          <p:cNvSpPr txBox="1"/>
          <p:nvPr/>
        </p:nvSpPr>
        <p:spPr>
          <a:xfrm>
            <a:off x="525517" y="262759"/>
            <a:ext cx="989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>
                <a:solidFill>
                  <a:schemeClr val="accent2"/>
                </a:solidFill>
              </a:rPr>
              <a:t>Kap 5</a:t>
            </a:r>
          </a:p>
        </p:txBody>
      </p:sp>
      <p:pic>
        <p:nvPicPr>
          <p:cNvPr id="4" name="Billede 3" descr="Et billede, der indeholder tekst, skærmbillede, nummer/tal, Font/skrifttype&#10;&#10;Automatisk genereret beskrivelse">
            <a:extLst>
              <a:ext uri="{FF2B5EF4-FFF2-40B4-BE49-F238E27FC236}">
                <a16:creationId xmlns:a16="http://schemas.microsoft.com/office/drawing/2014/main" id="{C6779804-2ED0-543F-45F2-4C01A18C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66" y="1788006"/>
            <a:ext cx="2951117" cy="2384648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BE3298E2-2277-2534-6AB6-8E6B1CEBE205}"/>
              </a:ext>
            </a:extLst>
          </p:cNvPr>
          <p:cNvSpPr txBox="1"/>
          <p:nvPr/>
        </p:nvSpPr>
        <p:spPr>
          <a:xfrm>
            <a:off x="704335" y="963827"/>
            <a:ext cx="9818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Vi vil nu undersøge om tallene bevæger sig på sammen måde – altså om de er korrelerede.</a:t>
            </a:r>
          </a:p>
          <a:p>
            <a:r>
              <a:rPr lang="da-DK"/>
              <a:t>Hvis man vil prøve visuelt - hvad bliver så problemet hvis man vil plotte Ture, Km og Gods i samme plot?</a:t>
            </a:r>
          </a:p>
        </p:txBody>
      </p:sp>
      <p:pic>
        <p:nvPicPr>
          <p:cNvPr id="9" name="Billede 8" descr="Et billede, der indeholder tekst, diagram, linje/række, Font/skrifttype&#10;&#10;Automatisk genereret beskrivelse">
            <a:extLst>
              <a:ext uri="{FF2B5EF4-FFF2-40B4-BE49-F238E27FC236}">
                <a16:creationId xmlns:a16="http://schemas.microsoft.com/office/drawing/2014/main" id="{8C6D2A8E-AAC1-1D8E-61C5-CA4FDF97C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0" t="7789" b="10362"/>
          <a:stretch/>
        </p:blipFill>
        <p:spPr>
          <a:xfrm>
            <a:off x="797366" y="3604906"/>
            <a:ext cx="3409790" cy="2990335"/>
          </a:xfrm>
          <a:prstGeom prst="rect">
            <a:avLst/>
          </a:prstGeom>
        </p:spPr>
      </p:pic>
      <p:pic>
        <p:nvPicPr>
          <p:cNvPr id="17" name="Billede 16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9B1B1E29-9DEE-8F66-77C2-163EEAD8C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371" y="1788006"/>
            <a:ext cx="4747569" cy="2083208"/>
          </a:xfrm>
          <a:prstGeom prst="rect">
            <a:avLst/>
          </a:prstGeom>
        </p:spPr>
      </p:pic>
      <p:pic>
        <p:nvPicPr>
          <p:cNvPr id="12" name="Billede 11" descr="Et billede, der indeholder tekst, diagram, linje/række, Kurve&#10;&#10;Automatisk genereret beskrivelse">
            <a:extLst>
              <a:ext uri="{FF2B5EF4-FFF2-40B4-BE49-F238E27FC236}">
                <a16:creationId xmlns:a16="http://schemas.microsoft.com/office/drawing/2014/main" id="{84AEA615-06DF-EE00-3292-0232E77F6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258" y="3474902"/>
            <a:ext cx="3616472" cy="32503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03D1D134-4F20-C227-38EB-1FD2EC4A7902}"/>
                  </a:ext>
                </a:extLst>
              </p14:cNvPr>
              <p14:cNvContentPartPr/>
              <p14:nvPr/>
            </p14:nvContentPartPr>
            <p14:xfrm>
              <a:off x="4815965" y="2199240"/>
              <a:ext cx="360" cy="360"/>
            </p14:xfrm>
          </p:contentPart>
        </mc:Choice>
        <mc:Fallback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03D1D134-4F20-C227-38EB-1FD2EC4A79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9845" y="219312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16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>
            <a:extLst>
              <a:ext uri="{FF2B5EF4-FFF2-40B4-BE49-F238E27FC236}">
                <a16:creationId xmlns:a16="http://schemas.microsoft.com/office/drawing/2014/main" id="{FDFF3810-428C-E9F3-31CC-DAE22F2C2019}"/>
              </a:ext>
            </a:extLst>
          </p:cNvPr>
          <p:cNvSpPr txBox="1"/>
          <p:nvPr/>
        </p:nvSpPr>
        <p:spPr>
          <a:xfrm>
            <a:off x="525517" y="262759"/>
            <a:ext cx="989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>
                <a:solidFill>
                  <a:schemeClr val="accent2"/>
                </a:solidFill>
              </a:rPr>
              <a:t>Kap 5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BE3298E2-2277-2534-6AB6-8E6B1CEBE205}"/>
              </a:ext>
            </a:extLst>
          </p:cNvPr>
          <p:cNvSpPr txBox="1"/>
          <p:nvPr/>
        </p:nvSpPr>
        <p:spPr>
          <a:xfrm>
            <a:off x="716692" y="1327201"/>
            <a:ext cx="829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Du skal nu skrive din egen normalisering—funktion så du får nedenstående dataframe.</a:t>
            </a:r>
          </a:p>
          <a:p>
            <a:r>
              <a:rPr lang="da-DK"/>
              <a:t>Lav nu plottet til venstre og kom med en analytisk fortolkning </a:t>
            </a:r>
          </a:p>
        </p:txBody>
      </p:sp>
      <p:pic>
        <p:nvPicPr>
          <p:cNvPr id="17" name="Billede 16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9B1B1E29-9DEE-8F66-77C2-163EEAD8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02" y="3938082"/>
            <a:ext cx="4747569" cy="2083208"/>
          </a:xfrm>
          <a:prstGeom prst="rect">
            <a:avLst/>
          </a:prstGeom>
        </p:spPr>
      </p:pic>
      <p:pic>
        <p:nvPicPr>
          <p:cNvPr id="12" name="Billede 11" descr="Et billede, der indeholder tekst, diagram, linje/række, Kurve&#10;&#10;Automatisk genereret beskrivelse">
            <a:extLst>
              <a:ext uri="{FF2B5EF4-FFF2-40B4-BE49-F238E27FC236}">
                <a16:creationId xmlns:a16="http://schemas.microsoft.com/office/drawing/2014/main" id="{84AEA615-06DF-EE00-3292-0232E77F6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50" y="3264837"/>
            <a:ext cx="3616472" cy="32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9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>
            <a:extLst>
              <a:ext uri="{FF2B5EF4-FFF2-40B4-BE49-F238E27FC236}">
                <a16:creationId xmlns:a16="http://schemas.microsoft.com/office/drawing/2014/main" id="{FDFF3810-428C-E9F3-31CC-DAE22F2C2019}"/>
              </a:ext>
            </a:extLst>
          </p:cNvPr>
          <p:cNvSpPr txBox="1"/>
          <p:nvPr/>
        </p:nvSpPr>
        <p:spPr>
          <a:xfrm>
            <a:off x="525517" y="262759"/>
            <a:ext cx="989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>
                <a:solidFill>
                  <a:schemeClr val="accent2"/>
                </a:solidFill>
              </a:rPr>
              <a:t>Kap 5</a:t>
            </a:r>
          </a:p>
        </p:txBody>
      </p:sp>
      <p:pic>
        <p:nvPicPr>
          <p:cNvPr id="12" name="Billede 11" descr="Et billede, der indeholder tekst, diagram, linje/række, Kurve&#10;&#10;Automatisk genereret beskrivelse">
            <a:extLst>
              <a:ext uri="{FF2B5EF4-FFF2-40B4-BE49-F238E27FC236}">
                <a16:creationId xmlns:a16="http://schemas.microsoft.com/office/drawing/2014/main" id="{84AEA615-06DF-EE00-3292-0232E77F6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211" y="566331"/>
            <a:ext cx="6370260" cy="572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00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8986E-279A-2447-DF01-1261B46A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48" y="188640"/>
            <a:ext cx="10258152" cy="939800"/>
          </a:xfrm>
        </p:spPr>
        <p:txBody>
          <a:bodyPr>
            <a:normAutofit fontScale="90000"/>
          </a:bodyPr>
          <a:lstStyle/>
          <a:p>
            <a:r>
              <a:rPr lang="da-DK"/>
              <a:t>Summarise visuelt – datatyper og variabel antal 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2546AA45-0EA9-C402-A428-422D6A6391D9}"/>
              </a:ext>
            </a:extLst>
          </p:cNvPr>
          <p:cNvSpPr txBox="1"/>
          <p:nvPr/>
        </p:nvSpPr>
        <p:spPr>
          <a:xfrm>
            <a:off x="7326131" y="1055617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>
                <a:solidFill>
                  <a:schemeClr val="accent6"/>
                </a:solidFill>
              </a:rPr>
              <a:t> Numerisk ~ Numerisk+Kat</a:t>
            </a:r>
          </a:p>
        </p:txBody>
      </p:sp>
      <p:pic>
        <p:nvPicPr>
          <p:cNvPr id="3" name="Billede 2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C7627B14-48C5-217C-A343-93BFB2F4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349" y="1806164"/>
            <a:ext cx="2771850" cy="3245671"/>
          </a:xfrm>
          <a:prstGeom prst="rect">
            <a:avLst/>
          </a:prstGeom>
        </p:spPr>
      </p:pic>
      <p:pic>
        <p:nvPicPr>
          <p:cNvPr id="5" name="Billede 4" descr="Et billede, der indeholder diagram, Kurve, linje/række, tekst&#10;&#10;Automatisk genereret beskrivelse">
            <a:extLst>
              <a:ext uri="{FF2B5EF4-FFF2-40B4-BE49-F238E27FC236}">
                <a16:creationId xmlns:a16="http://schemas.microsoft.com/office/drawing/2014/main" id="{EDA04E86-CC2F-CF84-841E-1322F5744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0" y="1128440"/>
            <a:ext cx="6879309" cy="4712327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2D0225DA-891A-6359-5239-D1D7E8D091DF}"/>
              </a:ext>
            </a:extLst>
          </p:cNvPr>
          <p:cNvSpPr txBox="1"/>
          <p:nvPr/>
        </p:nvSpPr>
        <p:spPr>
          <a:xfrm>
            <a:off x="7447349" y="5544894"/>
            <a:ext cx="20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Hvad er problemet?</a:t>
            </a:r>
          </a:p>
        </p:txBody>
      </p:sp>
    </p:spTree>
    <p:extLst>
      <p:ext uri="{BB962C8B-B14F-4D97-AF65-F5344CB8AC3E}">
        <p14:creationId xmlns:p14="http://schemas.microsoft.com/office/powerpoint/2010/main" val="347187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AD4EC71-2E5A-072A-564F-7E7B8A29464F}"/>
              </a:ext>
            </a:extLst>
          </p:cNvPr>
          <p:cNvSpPr txBox="1">
            <a:spLocks/>
          </p:cNvSpPr>
          <p:nvPr/>
        </p:nvSpPr>
        <p:spPr>
          <a:xfrm>
            <a:off x="0" y="1028700"/>
            <a:ext cx="4371975" cy="2864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sz="5400">
                <a:solidFill>
                  <a:schemeClr val="accent2"/>
                </a:solidFill>
              </a:rPr>
              <a:t>DATA ANALYSE</a:t>
            </a:r>
          </a:p>
          <a:p>
            <a:pPr algn="ctr"/>
            <a:r>
              <a:rPr lang="da-DK" sz="2400"/>
              <a:t>R, Statistik, ML og computer-science</a:t>
            </a:r>
          </a:p>
          <a:p>
            <a:pPr algn="ctr"/>
            <a:r>
              <a:rPr lang="da-DK" sz="5400">
                <a:solidFill>
                  <a:schemeClr val="accent2"/>
                </a:solidFill>
              </a:rPr>
              <a:t> </a:t>
            </a:r>
          </a:p>
          <a:p>
            <a:pPr algn="ctr"/>
            <a:endParaRPr lang="da-DK"/>
          </a:p>
        </p:txBody>
      </p:sp>
      <p:pic>
        <p:nvPicPr>
          <p:cNvPr id="6" name="Billede 5" descr="Et billede, der indeholder tekst, håndskrift, blæk/sværte, whiteboard&#10;&#10;Automatisk genereret beskrivelse">
            <a:extLst>
              <a:ext uri="{FF2B5EF4-FFF2-40B4-BE49-F238E27FC236}">
                <a16:creationId xmlns:a16="http://schemas.microsoft.com/office/drawing/2014/main" id="{302746A9-80AD-3317-FE61-B3FC0427E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0" b="20208"/>
          <a:stretch/>
        </p:blipFill>
        <p:spPr>
          <a:xfrm>
            <a:off x="4654783" y="442912"/>
            <a:ext cx="6177571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8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ladsholder til indhold 4">
            <a:extLst>
              <a:ext uri="{FF2B5EF4-FFF2-40B4-BE49-F238E27FC236}">
                <a16:creationId xmlns:a16="http://schemas.microsoft.com/office/drawing/2014/main" id="{711CE031-3046-8DCA-9259-EA905C79C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026"/>
          <a:stretch/>
        </p:blipFill>
        <p:spPr>
          <a:xfrm>
            <a:off x="4510821" y="3304437"/>
            <a:ext cx="7480815" cy="3211457"/>
          </a:xfr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792E1912-AF89-723B-41F5-F7863C0973FF}"/>
              </a:ext>
            </a:extLst>
          </p:cNvPr>
          <p:cNvSpPr txBox="1"/>
          <p:nvPr/>
        </p:nvSpPr>
        <p:spPr>
          <a:xfrm>
            <a:off x="9377646" y="2781217"/>
            <a:ext cx="2409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>
                <a:solidFill>
                  <a:schemeClr val="accent1"/>
                </a:solidFill>
              </a:rPr>
              <a:t>Data strukturer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8F214DA4-6449-0EBC-DA40-4FE03286F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21" r="13197"/>
          <a:stretch/>
        </p:blipFill>
        <p:spPr>
          <a:xfrm>
            <a:off x="6380445" y="57413"/>
            <a:ext cx="3051313" cy="3102113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71305D31-4B28-3B05-51A4-B1B5FAC4CE47}"/>
              </a:ext>
            </a:extLst>
          </p:cNvPr>
          <p:cNvSpPr txBox="1"/>
          <p:nvPr/>
        </p:nvSpPr>
        <p:spPr>
          <a:xfrm>
            <a:off x="4510821" y="1478976"/>
            <a:ext cx="1755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>
                <a:solidFill>
                  <a:schemeClr val="accent1"/>
                </a:solidFill>
              </a:rPr>
              <a:t>Data Typer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4E6A764-209D-E5FF-B900-6A601B2993FC}"/>
              </a:ext>
            </a:extLst>
          </p:cNvPr>
          <p:cNvSpPr/>
          <p:nvPr/>
        </p:nvSpPr>
        <p:spPr>
          <a:xfrm>
            <a:off x="9431758" y="4800600"/>
            <a:ext cx="2300832" cy="1570383"/>
          </a:xfrm>
          <a:prstGeom prst="rect">
            <a:avLst/>
          </a:prstGeom>
          <a:solidFill>
            <a:srgbClr val="E3E0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AC238735-02AC-3C78-4057-0E9C28029276}"/>
              </a:ext>
            </a:extLst>
          </p:cNvPr>
          <p:cNvSpPr txBox="1"/>
          <p:nvPr/>
        </p:nvSpPr>
        <p:spPr>
          <a:xfrm>
            <a:off x="200364" y="231164"/>
            <a:ext cx="44862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Start dagen med at lave en vektor …</a:t>
            </a:r>
          </a:p>
          <a:p>
            <a:endParaRPr lang="da-DK"/>
          </a:p>
          <a:p>
            <a:pPr marL="342900" indent="-342900">
              <a:buFont typeface="+mj-lt"/>
              <a:buAutoNum type="arabicPeriod"/>
            </a:pPr>
            <a:r>
              <a:rPr lang="da-DK"/>
              <a:t>vl=c(”DK”,”SE”,”DE”,”UK”,”FI”)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Lav en vektor af indices som blander vl</a:t>
            </a:r>
          </a:p>
          <a:p>
            <a:endParaRPr lang="da-DK"/>
          </a:p>
          <a:p>
            <a:r>
              <a:rPr lang="da-DK"/>
              <a:t>Lav to matricer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 ml=matrix(data=NA,nrow=24,col=4)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 ml=matrix(data=NA, nrow=6, col=3)</a:t>
            </a:r>
          </a:p>
          <a:p>
            <a:endParaRPr lang="da-DK"/>
          </a:p>
          <a:p>
            <a:r>
              <a:rPr lang="da-DK"/>
              <a:t>Lav dem om til dataframes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Lav en kolonne med 24 strenge på formen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2010M01..2011M12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Lav en kolonne med 6 strenge på formen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2010Q01..2011Q4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Brug lubridate til at ændre dem til datoer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Indsæt tilfældige tal i begge frames</a:t>
            </a:r>
          </a:p>
          <a:p>
            <a:pPr marL="342900" indent="-342900">
              <a:buFont typeface="+mj-lt"/>
              <a:buAutoNum type="arabicPeriod"/>
            </a:pPr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0394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AD4EC71-2E5A-072A-564F-7E7B8A29464F}"/>
              </a:ext>
            </a:extLst>
          </p:cNvPr>
          <p:cNvSpPr txBox="1">
            <a:spLocks/>
          </p:cNvSpPr>
          <p:nvPr/>
        </p:nvSpPr>
        <p:spPr>
          <a:xfrm>
            <a:off x="343930" y="2443848"/>
            <a:ext cx="4104503" cy="1970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sz="5400">
                <a:solidFill>
                  <a:schemeClr val="accent2"/>
                </a:solidFill>
              </a:rPr>
              <a:t>DATA SCIENCE </a:t>
            </a:r>
          </a:p>
          <a:p>
            <a:pPr algn="ctr"/>
            <a:r>
              <a:rPr lang="da-DK" sz="5400">
                <a:solidFill>
                  <a:schemeClr val="accent2"/>
                </a:solidFill>
              </a:rPr>
              <a:t>MODELLEN</a:t>
            </a:r>
            <a:endParaRPr lang="da-DK"/>
          </a:p>
        </p:txBody>
      </p:sp>
      <p:pic>
        <p:nvPicPr>
          <p:cNvPr id="8" name="Pladsholder til indhold 4">
            <a:extLst>
              <a:ext uri="{FF2B5EF4-FFF2-40B4-BE49-F238E27FC236}">
                <a16:creationId xmlns:a16="http://schemas.microsoft.com/office/drawing/2014/main" id="{0731A18A-5BBD-9564-DB20-C61C49E70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323" t="23062" r="43137" b="15999"/>
          <a:stretch/>
        </p:blipFill>
        <p:spPr>
          <a:xfrm>
            <a:off x="5078628" y="231203"/>
            <a:ext cx="6071288" cy="63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7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8986E-279A-2447-DF01-1261B46A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03" y="778159"/>
            <a:ext cx="10258152" cy="939800"/>
          </a:xfrm>
        </p:spPr>
        <p:txBody>
          <a:bodyPr>
            <a:normAutofit fontScale="90000"/>
          </a:bodyPr>
          <a:lstStyle/>
          <a:p>
            <a:r>
              <a:rPr lang="da-DK"/>
              <a:t>Summarise visuelt – datatyper og variabel antal </a:t>
            </a:r>
          </a:p>
        </p:txBody>
      </p:sp>
      <p:pic>
        <p:nvPicPr>
          <p:cNvPr id="9" name="Billede 8" descr="Et billede, der indeholder tekst, Font/skrifttype, skærmbillede, grøn&#10;&#10;Automatisk genereret beskrivelse">
            <a:extLst>
              <a:ext uri="{FF2B5EF4-FFF2-40B4-BE49-F238E27FC236}">
                <a16:creationId xmlns:a16="http://schemas.microsoft.com/office/drawing/2014/main" id="{3881EC42-E955-3B57-EFC0-5C2C07171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8" y="2152993"/>
            <a:ext cx="4922498" cy="1120815"/>
          </a:xfrm>
          <a:prstGeom prst="rect">
            <a:avLst/>
          </a:prstGeom>
        </p:spPr>
      </p:pic>
      <p:pic>
        <p:nvPicPr>
          <p:cNvPr id="19" name="Billede 18" descr="Et billede, der indeholder tekst, skærmbillede, Font/skrifttype, diagram&#10;&#10;Automatisk genereret beskrivelse">
            <a:extLst>
              <a:ext uri="{FF2B5EF4-FFF2-40B4-BE49-F238E27FC236}">
                <a16:creationId xmlns:a16="http://schemas.microsoft.com/office/drawing/2014/main" id="{6B75EFA8-1534-C97A-9803-A328C38DA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2"/>
          <a:stretch/>
        </p:blipFill>
        <p:spPr>
          <a:xfrm>
            <a:off x="574103" y="3277266"/>
            <a:ext cx="4740743" cy="2402380"/>
          </a:xfrm>
          <a:prstGeom prst="rect">
            <a:avLst/>
          </a:prstGeom>
        </p:spPr>
      </p:pic>
      <p:pic>
        <p:nvPicPr>
          <p:cNvPr id="21" name="Billede 20" descr="Et billede, der indeholder Font/skrifttype, tekst, typografi, design&#10;&#10;Automatisk genereret beskrivelse">
            <a:extLst>
              <a:ext uri="{FF2B5EF4-FFF2-40B4-BE49-F238E27FC236}">
                <a16:creationId xmlns:a16="http://schemas.microsoft.com/office/drawing/2014/main" id="{1830277B-E849-937A-7343-B846E069F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903" y="2700112"/>
            <a:ext cx="4660799" cy="663459"/>
          </a:xfrm>
          <a:prstGeom prst="rect">
            <a:avLst/>
          </a:prstGeom>
        </p:spPr>
      </p:pic>
      <p:pic>
        <p:nvPicPr>
          <p:cNvPr id="23" name="Billede 22" descr="Et billede, der indeholder tekst, Font/skrifttype, skærmbillede, linje/række&#10;&#10;Automatisk genereret beskrivelse">
            <a:extLst>
              <a:ext uri="{FF2B5EF4-FFF2-40B4-BE49-F238E27FC236}">
                <a16:creationId xmlns:a16="http://schemas.microsoft.com/office/drawing/2014/main" id="{40ADD762-A669-87A3-4C28-ADB54FC28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010" y="3307901"/>
            <a:ext cx="5428353" cy="970015"/>
          </a:xfrm>
          <a:prstGeom prst="rect">
            <a:avLst/>
          </a:prstGeom>
        </p:spPr>
      </p:pic>
      <p:pic>
        <p:nvPicPr>
          <p:cNvPr id="25" name="Billede 24" descr="Et billede, der indeholder tekst, Font/skrifttype, grøn, Grafik&#10;&#10;Automatisk genereret beskrivelse">
            <a:extLst>
              <a:ext uri="{FF2B5EF4-FFF2-40B4-BE49-F238E27FC236}">
                <a16:creationId xmlns:a16="http://schemas.microsoft.com/office/drawing/2014/main" id="{59B19F6D-809A-30AB-98B6-297BB6345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103" y="2152993"/>
            <a:ext cx="2139659" cy="431249"/>
          </a:xfrm>
          <a:prstGeom prst="rect">
            <a:avLst/>
          </a:prstGeom>
        </p:spPr>
      </p:pic>
      <p:pic>
        <p:nvPicPr>
          <p:cNvPr id="27" name="Billede 26" descr="Et billede, der indeholder tekst, skærmbillede, Font/skrifttype, diagram&#10;&#10;Automatisk genereret beskrivelse">
            <a:extLst>
              <a:ext uri="{FF2B5EF4-FFF2-40B4-BE49-F238E27FC236}">
                <a16:creationId xmlns:a16="http://schemas.microsoft.com/office/drawing/2014/main" id="{9D66F7A5-8061-CE87-B539-0F51FBA8B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672" y="4025676"/>
            <a:ext cx="5296752" cy="26308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Håndskrift 3">
                <a:extLst>
                  <a:ext uri="{FF2B5EF4-FFF2-40B4-BE49-F238E27FC236}">
                    <a16:creationId xmlns:a16="http://schemas.microsoft.com/office/drawing/2014/main" id="{8CB9B78D-2CFF-6148-9422-655A1E219D30}"/>
                  </a:ext>
                </a:extLst>
              </p14:cNvPr>
              <p14:cNvContentPartPr/>
              <p14:nvPr/>
            </p14:nvContentPartPr>
            <p14:xfrm>
              <a:off x="2236027" y="4292707"/>
              <a:ext cx="1473840" cy="19080"/>
            </p14:xfrm>
          </p:contentPart>
        </mc:Choice>
        <mc:Fallback xmlns="">
          <p:pic>
            <p:nvPicPr>
              <p:cNvPr id="4" name="Håndskrift 3">
                <a:extLst>
                  <a:ext uri="{FF2B5EF4-FFF2-40B4-BE49-F238E27FC236}">
                    <a16:creationId xmlns:a16="http://schemas.microsoft.com/office/drawing/2014/main" id="{8CB9B78D-2CFF-6148-9422-655A1E219D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387" y="4185067"/>
                <a:ext cx="15814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586B20C7-4DC2-7114-4718-9F8262C76711}"/>
                  </a:ext>
                </a:extLst>
              </p14:cNvPr>
              <p14:cNvContentPartPr/>
              <p14:nvPr/>
            </p14:nvContentPartPr>
            <p14:xfrm>
              <a:off x="2139187" y="2707627"/>
              <a:ext cx="1538640" cy="3132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586B20C7-4DC2-7114-4718-9F8262C767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5187" y="2599627"/>
                <a:ext cx="16462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BB246273-BACF-35E6-B67D-F4CCE9CAADA7}"/>
                  </a:ext>
                </a:extLst>
              </p14:cNvPr>
              <p14:cNvContentPartPr/>
              <p14:nvPr/>
            </p14:nvContentPartPr>
            <p14:xfrm>
              <a:off x="7188907" y="2827867"/>
              <a:ext cx="1455480" cy="4500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BB246273-BACF-35E6-B67D-F4CCE9CAAD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5267" y="2719867"/>
                <a:ext cx="15631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94A51547-D6D9-029D-D380-DA9771A7CC01}"/>
                  </a:ext>
                </a:extLst>
              </p14:cNvPr>
              <p14:cNvContentPartPr/>
              <p14:nvPr/>
            </p14:nvContentPartPr>
            <p14:xfrm>
              <a:off x="8919427" y="2824987"/>
              <a:ext cx="1366560" cy="29880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94A51547-D6D9-029D-D380-DA9771A7CC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65427" y="2716987"/>
                <a:ext cx="14742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A18F285B-C452-64CF-8515-9C7E22930748}"/>
                  </a:ext>
                </a:extLst>
              </p14:cNvPr>
              <p14:cNvContentPartPr/>
              <p14:nvPr/>
            </p14:nvContentPartPr>
            <p14:xfrm>
              <a:off x="7474747" y="4383787"/>
              <a:ext cx="1122840" cy="5328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A18F285B-C452-64CF-8515-9C7E229307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21107" y="4276147"/>
                <a:ext cx="12304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33A73416-1884-A5E5-415F-16380F18D093}"/>
                  </a:ext>
                </a:extLst>
              </p14:cNvPr>
              <p14:cNvContentPartPr/>
              <p14:nvPr/>
            </p14:nvContentPartPr>
            <p14:xfrm>
              <a:off x="8866507" y="4367587"/>
              <a:ext cx="1460880" cy="24120"/>
            </p14:xfrm>
          </p:contentPart>
        </mc:Choice>
        <mc:Fallback xmlns=""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33A73416-1884-A5E5-415F-16380F18D09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12867" y="4259947"/>
                <a:ext cx="1568520" cy="23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pe 15">
            <a:extLst>
              <a:ext uri="{FF2B5EF4-FFF2-40B4-BE49-F238E27FC236}">
                <a16:creationId xmlns:a16="http://schemas.microsoft.com/office/drawing/2014/main" id="{C32A7CEE-60BE-7131-5B6B-B6F6544F6BB1}"/>
              </a:ext>
            </a:extLst>
          </p:cNvPr>
          <p:cNvGrpSpPr/>
          <p:nvPr/>
        </p:nvGrpSpPr>
        <p:grpSpPr>
          <a:xfrm>
            <a:off x="2352125" y="5900040"/>
            <a:ext cx="808920" cy="685080"/>
            <a:chOff x="2352125" y="5900040"/>
            <a:chExt cx="808920" cy="68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" name="Håndskrift 2">
                  <a:extLst>
                    <a:ext uri="{FF2B5EF4-FFF2-40B4-BE49-F238E27FC236}">
                      <a16:creationId xmlns:a16="http://schemas.microsoft.com/office/drawing/2014/main" id="{9EF3AC40-1DDA-E1E6-DF31-8338C3AEF76C}"/>
                    </a:ext>
                  </a:extLst>
                </p14:cNvPr>
                <p14:cNvContentPartPr/>
                <p14:nvPr/>
              </p14:nvContentPartPr>
              <p14:xfrm>
                <a:off x="2677565" y="5900040"/>
                <a:ext cx="33840" cy="415080"/>
              </p14:xfrm>
            </p:contentPart>
          </mc:Choice>
          <mc:Fallback>
            <p:pic>
              <p:nvPicPr>
                <p:cNvPr id="3" name="Håndskrift 2">
                  <a:extLst>
                    <a:ext uri="{FF2B5EF4-FFF2-40B4-BE49-F238E27FC236}">
                      <a16:creationId xmlns:a16="http://schemas.microsoft.com/office/drawing/2014/main" id="{9EF3AC40-1DDA-E1E6-DF31-8338C3AEF7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71445" y="5893920"/>
                  <a:ext cx="460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Håndskrift 4">
                  <a:extLst>
                    <a:ext uri="{FF2B5EF4-FFF2-40B4-BE49-F238E27FC236}">
                      <a16:creationId xmlns:a16="http://schemas.microsoft.com/office/drawing/2014/main" id="{8BEE31E7-CFDF-094E-7C2C-3628924423E4}"/>
                    </a:ext>
                  </a:extLst>
                </p14:cNvPr>
                <p14:cNvContentPartPr/>
                <p14:nvPr/>
              </p14:nvContentPartPr>
              <p14:xfrm>
                <a:off x="2891405" y="5929200"/>
                <a:ext cx="68400" cy="433440"/>
              </p14:xfrm>
            </p:contentPart>
          </mc:Choice>
          <mc:Fallback>
            <p:pic>
              <p:nvPicPr>
                <p:cNvPr id="5" name="Håndskrift 4">
                  <a:extLst>
                    <a:ext uri="{FF2B5EF4-FFF2-40B4-BE49-F238E27FC236}">
                      <a16:creationId xmlns:a16="http://schemas.microsoft.com/office/drawing/2014/main" id="{8BEE31E7-CFDF-094E-7C2C-3628924423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85285" y="5923080"/>
                  <a:ext cx="806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Håndskrift 13">
                  <a:extLst>
                    <a:ext uri="{FF2B5EF4-FFF2-40B4-BE49-F238E27FC236}">
                      <a16:creationId xmlns:a16="http://schemas.microsoft.com/office/drawing/2014/main" id="{136A32A7-9433-5046-0E55-DD44E866CCBE}"/>
                    </a:ext>
                  </a:extLst>
                </p14:cNvPr>
                <p14:cNvContentPartPr/>
                <p14:nvPr/>
              </p14:nvContentPartPr>
              <p14:xfrm>
                <a:off x="2352125" y="6295680"/>
                <a:ext cx="808920" cy="289440"/>
              </p14:xfrm>
            </p:contentPart>
          </mc:Choice>
          <mc:Fallback>
            <p:pic>
              <p:nvPicPr>
                <p:cNvPr id="14" name="Håndskrift 13">
                  <a:extLst>
                    <a:ext uri="{FF2B5EF4-FFF2-40B4-BE49-F238E27FC236}">
                      <a16:creationId xmlns:a16="http://schemas.microsoft.com/office/drawing/2014/main" id="{136A32A7-9433-5046-0E55-DD44E866CC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46005" y="6289560"/>
                  <a:ext cx="821160" cy="30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019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9">
            <a:extLst>
              <a:ext uri="{FF2B5EF4-FFF2-40B4-BE49-F238E27FC236}">
                <a16:creationId xmlns:a16="http://schemas.microsoft.com/office/drawing/2014/main" id="{A1D49D26-89EA-F693-941C-2A50BF95EE40}"/>
              </a:ext>
            </a:extLst>
          </p:cNvPr>
          <p:cNvSpPr txBox="1"/>
          <p:nvPr/>
        </p:nvSpPr>
        <p:spPr>
          <a:xfrm>
            <a:off x="608570" y="575275"/>
            <a:ext cx="10827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3600">
                <a:effectLst/>
                <a:latin typeface="Helvetica" pitchFamily="2" charset="0"/>
              </a:rPr>
              <a:t>Chap 4: How to count categorial data I (table)</a:t>
            </a:r>
          </a:p>
        </p:txBody>
      </p:sp>
      <p:pic>
        <p:nvPicPr>
          <p:cNvPr id="3" name="Billede 2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E9BEB728-F37D-FD3C-BE35-66C7EFE6A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12" y="1484416"/>
            <a:ext cx="3154877" cy="1183079"/>
          </a:xfrm>
          <a:prstGeom prst="rect">
            <a:avLst/>
          </a:prstGeom>
        </p:spPr>
      </p:pic>
      <p:pic>
        <p:nvPicPr>
          <p:cNvPr id="6" name="Billede 5" descr="Et billede, der indeholder tekst, Font/skrifttype, skærmbillede, hvid&#10;&#10;Automatisk genereret beskrivelse">
            <a:extLst>
              <a:ext uri="{FF2B5EF4-FFF2-40B4-BE49-F238E27FC236}">
                <a16:creationId xmlns:a16="http://schemas.microsoft.com/office/drawing/2014/main" id="{0211050E-8A02-B71C-81E6-CFBCF98FB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12" y="3341914"/>
            <a:ext cx="3759200" cy="1219200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4D43B879-D619-EFAF-A800-82AEC508DBE6}"/>
              </a:ext>
            </a:extLst>
          </p:cNvPr>
          <p:cNvSpPr txBox="1"/>
          <p:nvPr/>
        </p:nvSpPr>
        <p:spPr>
          <a:xfrm>
            <a:off x="5164557" y="5913393"/>
            <a:ext cx="447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Øvelse:  Gør det samme for lande og categori </a:t>
            </a:r>
          </a:p>
        </p:txBody>
      </p:sp>
    </p:spTree>
    <p:extLst>
      <p:ext uri="{BB962C8B-B14F-4D97-AF65-F5344CB8AC3E}">
        <p14:creationId xmlns:p14="http://schemas.microsoft.com/office/powerpoint/2010/main" val="86223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3351B-82A3-43A3-457D-5AA912139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1F642-1656-C3D6-06AC-4687F6C4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48" y="188640"/>
            <a:ext cx="10258152" cy="939800"/>
          </a:xfrm>
        </p:spPr>
        <p:txBody>
          <a:bodyPr>
            <a:normAutofit fontScale="90000"/>
          </a:bodyPr>
          <a:lstStyle/>
          <a:p>
            <a:r>
              <a:rPr lang="da-DK"/>
              <a:t>Summarise visuelt – datatyper og variabel antal </a:t>
            </a:r>
          </a:p>
        </p:txBody>
      </p:sp>
      <p:pic>
        <p:nvPicPr>
          <p:cNvPr id="9" name="Billede 8" descr="Et billede, der indeholder tekst, Font/skrifttype, skærmbillede, grøn&#10;&#10;Automatisk genereret beskrivelse">
            <a:extLst>
              <a:ext uri="{FF2B5EF4-FFF2-40B4-BE49-F238E27FC236}">
                <a16:creationId xmlns:a16="http://schemas.microsoft.com/office/drawing/2014/main" id="{3A56A059-F0F6-051A-8937-1840F7FAE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7" y="1405425"/>
            <a:ext cx="4922498" cy="1120815"/>
          </a:xfrm>
          <a:prstGeom prst="rect">
            <a:avLst/>
          </a:prstGeom>
        </p:spPr>
      </p:pic>
      <p:pic>
        <p:nvPicPr>
          <p:cNvPr id="19" name="Billede 18" descr="Et billede, der indeholder tekst, skærmbillede, Font/skrifttype, diagram&#10;&#10;Automatisk genereret beskrivelse">
            <a:extLst>
              <a:ext uri="{FF2B5EF4-FFF2-40B4-BE49-F238E27FC236}">
                <a16:creationId xmlns:a16="http://schemas.microsoft.com/office/drawing/2014/main" id="{2087040A-9449-16F2-F734-4E43C7AC0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2"/>
          <a:stretch/>
        </p:blipFill>
        <p:spPr>
          <a:xfrm>
            <a:off x="600348" y="3130571"/>
            <a:ext cx="4740743" cy="24023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0D1D65D7-C4C1-01F1-767F-5BDD01D68828}"/>
                  </a:ext>
                </a:extLst>
              </p14:cNvPr>
              <p14:cNvContentPartPr/>
              <p14:nvPr/>
            </p14:nvContentPartPr>
            <p14:xfrm>
              <a:off x="2160476" y="1965832"/>
              <a:ext cx="1538640" cy="31320"/>
            </p14:xfrm>
          </p:contentPart>
        </mc:Choice>
        <mc:Fallback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0D1D65D7-C4C1-01F1-767F-5BDD01D688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6476" y="1859059"/>
                <a:ext cx="1646280" cy="244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Håndskrift 2">
                <a:extLst>
                  <a:ext uri="{FF2B5EF4-FFF2-40B4-BE49-F238E27FC236}">
                    <a16:creationId xmlns:a16="http://schemas.microsoft.com/office/drawing/2014/main" id="{24A52BB3-3793-85C2-EC6A-42FF3ECBD41B}"/>
                  </a:ext>
                </a:extLst>
              </p14:cNvPr>
              <p14:cNvContentPartPr/>
              <p14:nvPr/>
            </p14:nvContentPartPr>
            <p14:xfrm>
              <a:off x="2302485" y="4134069"/>
              <a:ext cx="1538640" cy="31320"/>
            </p14:xfrm>
          </p:contentPart>
        </mc:Choice>
        <mc:Fallback>
          <p:pic>
            <p:nvPicPr>
              <p:cNvPr id="3" name="Håndskrift 2">
                <a:extLst>
                  <a:ext uri="{FF2B5EF4-FFF2-40B4-BE49-F238E27FC236}">
                    <a16:creationId xmlns:a16="http://schemas.microsoft.com/office/drawing/2014/main" id="{24A52BB3-3793-85C2-EC6A-42FF3ECBD4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8485" y="4027296"/>
                <a:ext cx="1646280" cy="24451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kstfelt 4">
            <a:extLst>
              <a:ext uri="{FF2B5EF4-FFF2-40B4-BE49-F238E27FC236}">
                <a16:creationId xmlns:a16="http://schemas.microsoft.com/office/drawing/2014/main" id="{51B20A62-4234-36C1-5EAD-4172005609FB}"/>
              </a:ext>
            </a:extLst>
          </p:cNvPr>
          <p:cNvSpPr txBox="1"/>
          <p:nvPr/>
        </p:nvSpPr>
        <p:spPr>
          <a:xfrm>
            <a:off x="7076209" y="1128440"/>
            <a:ext cx="1908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/>
              <a:t>Med Titanic</a:t>
            </a:r>
          </a:p>
        </p:txBody>
      </p:sp>
    </p:spTree>
    <p:extLst>
      <p:ext uri="{BB962C8B-B14F-4D97-AF65-F5344CB8AC3E}">
        <p14:creationId xmlns:p14="http://schemas.microsoft.com/office/powerpoint/2010/main" val="298929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D7AB-404A-FC27-660B-B63BAE2D9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8460D-3863-6F05-F1BB-2AF3AA50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48" y="188640"/>
            <a:ext cx="10258152" cy="939800"/>
          </a:xfrm>
        </p:spPr>
        <p:txBody>
          <a:bodyPr>
            <a:normAutofit fontScale="90000"/>
          </a:bodyPr>
          <a:lstStyle/>
          <a:p>
            <a:r>
              <a:rPr lang="da-DK"/>
              <a:t>Summarise visuelt – datatyper og variabel antal </a:t>
            </a:r>
          </a:p>
        </p:txBody>
      </p:sp>
      <p:pic>
        <p:nvPicPr>
          <p:cNvPr id="21" name="Billede 20" descr="Et billede, der indeholder Font/skrifttype, tekst, typografi, design&#10;&#10;Automatisk genereret beskrivelse">
            <a:extLst>
              <a:ext uri="{FF2B5EF4-FFF2-40B4-BE49-F238E27FC236}">
                <a16:creationId xmlns:a16="http://schemas.microsoft.com/office/drawing/2014/main" id="{47F05F8D-6CFC-5287-CADD-9129A9B23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48" y="1806494"/>
            <a:ext cx="4660799" cy="663459"/>
          </a:xfrm>
          <a:prstGeom prst="rect">
            <a:avLst/>
          </a:prstGeom>
        </p:spPr>
      </p:pic>
      <p:pic>
        <p:nvPicPr>
          <p:cNvPr id="23" name="Billede 22" descr="Et billede, der indeholder tekst, Font/skrifttype, skærmbillede, linje/række&#10;&#10;Automatisk genereret beskrivelse">
            <a:extLst>
              <a:ext uri="{FF2B5EF4-FFF2-40B4-BE49-F238E27FC236}">
                <a16:creationId xmlns:a16="http://schemas.microsoft.com/office/drawing/2014/main" id="{47E8870E-4F08-BDF3-7FA7-B4BB2861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5" y="2662999"/>
            <a:ext cx="5428353" cy="970015"/>
          </a:xfrm>
          <a:prstGeom prst="rect">
            <a:avLst/>
          </a:prstGeom>
        </p:spPr>
      </p:pic>
      <p:pic>
        <p:nvPicPr>
          <p:cNvPr id="25" name="Billede 24" descr="Et billede, der indeholder tekst, Font/skrifttype, grøn, Grafik&#10;&#10;Automatisk genereret beskrivelse">
            <a:extLst>
              <a:ext uri="{FF2B5EF4-FFF2-40B4-BE49-F238E27FC236}">
                <a16:creationId xmlns:a16="http://schemas.microsoft.com/office/drawing/2014/main" id="{E0BD383B-BFD4-72F9-B0E2-F8DDCA3A2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248" y="1259375"/>
            <a:ext cx="2139659" cy="4312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F7DB79E0-5AAC-9663-CCBE-55CEF9650AEC}"/>
                  </a:ext>
                </a:extLst>
              </p14:cNvPr>
              <p14:cNvContentPartPr/>
              <p14:nvPr/>
            </p14:nvContentPartPr>
            <p14:xfrm>
              <a:off x="1079052" y="1934249"/>
              <a:ext cx="1455480" cy="45000"/>
            </p14:xfrm>
          </p:contentPart>
        </mc:Choice>
        <mc:Fallback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F7DB79E0-5AAC-9663-CCBE-55CEF9650A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5052" y="1826249"/>
                <a:ext cx="15631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0A4A7682-5744-CBFC-8F8E-23593CED4EB6}"/>
                  </a:ext>
                </a:extLst>
              </p14:cNvPr>
              <p14:cNvContentPartPr/>
              <p14:nvPr/>
            </p14:nvContentPartPr>
            <p14:xfrm>
              <a:off x="2809572" y="1931369"/>
              <a:ext cx="1366560" cy="29880"/>
            </p14:xfrm>
          </p:contentPart>
        </mc:Choice>
        <mc:Fallback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0A4A7682-5744-CBFC-8F8E-23593CED4E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5572" y="1824655"/>
                <a:ext cx="1474200" cy="24295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kstfelt 4">
            <a:extLst>
              <a:ext uri="{FF2B5EF4-FFF2-40B4-BE49-F238E27FC236}">
                <a16:creationId xmlns:a16="http://schemas.microsoft.com/office/drawing/2014/main" id="{35F2B794-0197-DDA6-5999-E5509A121DC5}"/>
              </a:ext>
            </a:extLst>
          </p:cNvPr>
          <p:cNvSpPr txBox="1"/>
          <p:nvPr/>
        </p:nvSpPr>
        <p:spPr>
          <a:xfrm>
            <a:off x="7117773" y="1288473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/>
              <a:t>Bilbasen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608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B3805-0671-AE41-6B17-1FC8A91C3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C496B-42ED-BBD9-3E3D-E0D0B859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48" y="188640"/>
            <a:ext cx="10258152" cy="939800"/>
          </a:xfrm>
        </p:spPr>
        <p:txBody>
          <a:bodyPr>
            <a:normAutofit fontScale="90000"/>
          </a:bodyPr>
          <a:lstStyle/>
          <a:p>
            <a:r>
              <a:rPr lang="da-DK"/>
              <a:t>Summarise visuelt – datatyper og variabel antal </a:t>
            </a:r>
          </a:p>
        </p:txBody>
      </p:sp>
      <p:pic>
        <p:nvPicPr>
          <p:cNvPr id="25" name="Billede 24" descr="Et billede, der indeholder tekst, Font/skrifttype, grøn, Grafik&#10;&#10;Automatisk genereret beskrivelse">
            <a:extLst>
              <a:ext uri="{FF2B5EF4-FFF2-40B4-BE49-F238E27FC236}">
                <a16:creationId xmlns:a16="http://schemas.microsoft.com/office/drawing/2014/main" id="{9FF11A59-34FD-20CB-B6E7-111201E2B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29" y="938909"/>
            <a:ext cx="2139659" cy="431249"/>
          </a:xfrm>
          <a:prstGeom prst="rect">
            <a:avLst/>
          </a:prstGeom>
        </p:spPr>
      </p:pic>
      <p:pic>
        <p:nvPicPr>
          <p:cNvPr id="27" name="Billede 26" descr="Et billede, der indeholder tekst, skærmbillede, Font/skrifttype, diagram&#10;&#10;Automatisk genereret beskrivelse">
            <a:extLst>
              <a:ext uri="{FF2B5EF4-FFF2-40B4-BE49-F238E27FC236}">
                <a16:creationId xmlns:a16="http://schemas.microsoft.com/office/drawing/2014/main" id="{D4176BFA-6770-C444-5218-06C1A1E28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12" y="1487043"/>
            <a:ext cx="5296752" cy="26308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CD89C756-EDE7-680F-657C-214BD5401AF1}"/>
                  </a:ext>
                </a:extLst>
              </p14:cNvPr>
              <p14:cNvContentPartPr/>
              <p14:nvPr/>
            </p14:nvContentPartPr>
            <p14:xfrm>
              <a:off x="837927" y="1833793"/>
              <a:ext cx="1455480" cy="45000"/>
            </p14:xfrm>
          </p:contentPart>
        </mc:Choice>
        <mc:Fallback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CD89C756-EDE7-680F-657C-214BD5401A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3927" y="1725793"/>
                <a:ext cx="15631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1D2FE5C0-1F1B-D878-CD3C-1A54C4AC34CD}"/>
                  </a:ext>
                </a:extLst>
              </p14:cNvPr>
              <p14:cNvContentPartPr/>
              <p14:nvPr/>
            </p14:nvContentPartPr>
            <p14:xfrm>
              <a:off x="2734702" y="1848913"/>
              <a:ext cx="1366560" cy="29880"/>
            </p14:xfrm>
          </p:contentPart>
        </mc:Choice>
        <mc:Fallback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1D2FE5C0-1F1B-D878-CD3C-1A54C4AC34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0702" y="1742199"/>
                <a:ext cx="1474200" cy="24295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kstfelt 2">
            <a:extLst>
              <a:ext uri="{FF2B5EF4-FFF2-40B4-BE49-F238E27FC236}">
                <a16:creationId xmlns:a16="http://schemas.microsoft.com/office/drawing/2014/main" id="{3C92FB01-7040-1385-9D3C-0E70B7A268BB}"/>
              </a:ext>
            </a:extLst>
          </p:cNvPr>
          <p:cNvSpPr txBox="1"/>
          <p:nvPr/>
        </p:nvSpPr>
        <p:spPr>
          <a:xfrm>
            <a:off x="7284027" y="1007476"/>
            <a:ext cx="2657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/>
              <a:t>Titanic – age vs ..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92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57465</TotalTime>
  <Words>631</Words>
  <Application>Microsoft Macintosh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</vt:lpstr>
      <vt:lpstr>Office-tema</vt:lpstr>
      <vt:lpstr>Agenda – logical Subsetting and various plots</vt:lpstr>
      <vt:lpstr>PowerPoint-præsentation</vt:lpstr>
      <vt:lpstr>PowerPoint-præsentation</vt:lpstr>
      <vt:lpstr>PowerPoint-præsentation</vt:lpstr>
      <vt:lpstr>Summarise visuelt – datatyper og variabel antal </vt:lpstr>
      <vt:lpstr>PowerPoint-præsentation</vt:lpstr>
      <vt:lpstr>Summarise visuelt – datatyper og variabel antal </vt:lpstr>
      <vt:lpstr>Summarise visuelt – datatyper og variabel antal </vt:lpstr>
      <vt:lpstr>Summarise visuelt – datatyper og variabel antal </vt:lpstr>
      <vt:lpstr>PowerPoint-præsentation</vt:lpstr>
      <vt:lpstr>PowerPoint-præsentation</vt:lpstr>
      <vt:lpstr>PowerPoint-præsentation</vt:lpstr>
      <vt:lpstr>Summarise visuelt – datatyper og variabel antal </vt:lpstr>
      <vt:lpstr>Summarise visuelt – datatyper og variabel antal </vt:lpstr>
      <vt:lpstr>PowerPoint-præsentation</vt:lpstr>
      <vt:lpstr>PowerPoint-præsentation</vt:lpstr>
      <vt:lpstr>PowerPoint-præsentation</vt:lpstr>
      <vt:lpstr>PowerPoint-præsentation</vt:lpstr>
      <vt:lpstr>Summarise visuelt – datatyper og variabel antal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Thorbjørn Wulf (THOR - Adjunkt - Cphbusiness)</dc:creator>
  <cp:lastModifiedBy>Thorbjørn Wulf</cp:lastModifiedBy>
  <cp:revision>57</cp:revision>
  <cp:lastPrinted>2023-08-29T06:21:07Z</cp:lastPrinted>
  <dcterms:created xsi:type="dcterms:W3CDTF">2023-08-01T11:22:27Z</dcterms:created>
  <dcterms:modified xsi:type="dcterms:W3CDTF">2025-09-03T10:26:26Z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2025-09-03T08:21:31Z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9aafd452-b819-40a3-a400-f94ff33b0125</vt:lpwstr>
  </property>
  <property fmtid="{D5CDD505-2E9C-101B-9397-08002B2CF9AE}" pid="7" name="MSIP_Label_defa4170-0d19-0005-0004-bc88714345d2_ActionId">
    <vt:lpwstr>f6c231e0-fcb9-4335-b28d-29a2b4fbdb82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50, 3, 0, 1</vt:lpwstr>
  </property>
</Properties>
</file>