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5" r:id="rId3"/>
    <p:sldId id="297" r:id="rId4"/>
    <p:sldId id="298" r:id="rId5"/>
    <p:sldId id="278" r:id="rId6"/>
    <p:sldId id="293" r:id="rId7"/>
    <p:sldId id="279" r:id="rId8"/>
    <p:sldId id="280" r:id="rId9"/>
    <p:sldId id="292" r:id="rId10"/>
    <p:sldId id="290" r:id="rId11"/>
    <p:sldId id="291" r:id="rId12"/>
    <p:sldId id="430" r:id="rId1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95" d="100"/>
          <a:sy n="95" d="100"/>
        </p:scale>
        <p:origin x="552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867D3C-104B-03D8-0E25-5326800ED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78D12EC-5E4F-F4E0-7891-EF15359A24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AEA8983-77FD-21BA-99DB-4A55EEDD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BCD4ACC3-7D9A-2A99-740C-CA0318E23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D1C2A31E-7963-FB69-5660-9DEAB7A27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46787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9495EF-8446-5FD2-3BBA-0DED4987C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54C3073A-FD89-163B-0A29-C42FA1673C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7017FAE-48C8-E340-8208-F8D2D884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D3EB4F3-2E8B-65D4-9FD3-4F8EA03DC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13A0B02-65D4-3B6F-AB09-AD43BBD62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9028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E8D193B7-5947-D080-9AD5-37DF5931C8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BFC6DDB9-E9D6-3D5B-75A9-3A4A759FE2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6D22B9C-373A-1374-8A28-F6F1D1788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7315DC6E-8BFD-DD8F-8125-94F75477A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42AA176-38CC-40A2-D5C3-9FB0A2BF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1286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7BA758-AF9A-5289-E251-515965B1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BB59ADD-0C7E-5268-C976-CD12C9A50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5ED6BFC-9A39-0F17-91FA-E0FB7E157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0C5768E-6E8F-A380-7BFD-7986BBE97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46092DE-28D6-C928-71FF-D3196C191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30213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3627D-391A-C0E7-621D-E436C6A32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17051766-3457-2288-0E67-7A172E6E3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E859B3E-C848-A159-C7B7-B8DEDF731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7C15B91-9610-1E25-665B-CD77B9B39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17F6361-B891-F92E-44E8-C4F9B969F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56625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696ABC-9CCC-F9AB-3FEA-5318A291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30BEA1AF-1B60-9768-8C8B-1ED185FA5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78D2900F-FEA6-394E-732A-B1D57AD7DC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18B335CA-3397-2857-3479-57A73864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C1077098-C483-B0E7-D8FA-AAAF16FC5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798C7FB-5CA8-C8FC-19F9-7031AB6E4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61387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6618E1-4194-3165-5119-12864C0EE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AF1C670B-942A-4925-2188-FE8E7E872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B6A95A4-4EB0-93F1-C735-A0B5C0E624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63FD1648-5733-156B-E35C-6CF06D366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EFAE59B-D62F-D4C3-8553-597D2D3C85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71CE1178-84CC-C62D-C370-ED0D8CF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CCEB0297-CE34-D9D3-C07B-523E27EE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05A29764-5215-337A-EED4-0ECEB5D16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22170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D5EC05-625E-92DD-C6AE-E74C35C3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522517D3-C442-2DEF-D9A8-DCE74D692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B253A881-3353-4716-6969-E30A9C77F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E9553A0E-CB4B-120A-E1E1-0D1A290DE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42261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897A64DD-24ED-0C8A-60FF-0DC3AB8C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09135CA9-37C8-3627-4276-5A58B5699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0764C56E-0EA6-79DB-50A3-D0CCCE1425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30059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8819E8-71F5-4068-78D4-AD41CEDE4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984812C-6546-4773-3E29-5CAA462160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3B05204C-D526-F53F-6E90-004D8D2A0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D8EB19CC-AF30-2056-FF07-60DCD5C1C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A8EC80B8-DDD4-9D37-3F3A-A7FC61F49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1B073A9-3D0F-DAE9-0348-9EEE4806F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11571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E95C6BD-6ED9-1395-1948-079169C355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5FFF05D9-B56F-A00B-645F-A3BB3D83EE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8DCDC9A0-1636-FEA7-35B2-C53B3F02DD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056BB9F9-DA02-0EDD-5559-ADB22893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CEC4DB0-88F7-9826-2F2F-B2DFFED7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90B95A3E-2851-54F5-E53D-D1C4B0B91A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82222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4B4DF99-A22F-DF71-EF1A-4ED4B9275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98E832F2-F10E-FCFF-641B-7E551F77B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21DB0EC-8471-E8AF-0E6B-BAF2C8BD82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22240E-33CE-D74D-B655-2348D0912DBD}" type="datetimeFigureOut">
              <a:t>24.09.2025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2BB5988-7209-09C3-A22A-5D3485E6C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B6D27C4-D622-7C4A-1EDB-C3C5A43CD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24880-1D14-AF4C-9818-14415875B7C4}" type="slidenum"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6533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phstud/DALE25W39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cphstud/DALE25W39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marks Statistik | Gentofte Bibliotekerne">
            <a:extLst>
              <a:ext uri="{FF2B5EF4-FFF2-40B4-BE49-F238E27FC236}">
                <a16:creationId xmlns:a16="http://schemas.microsoft.com/office/drawing/2014/main" id="{03190330-687D-3633-D952-2140AE06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47" y="716219"/>
            <a:ext cx="3289300" cy="246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A367A4C0-EA9C-7625-DB92-CCB2A6A47BA0}"/>
              </a:ext>
            </a:extLst>
          </p:cNvPr>
          <p:cNvSpPr txBox="1"/>
          <p:nvPr/>
        </p:nvSpPr>
        <p:spPr>
          <a:xfrm>
            <a:off x="2907599" y="3123984"/>
            <a:ext cx="48381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600"/>
              <a:t>API eller Klik?</a:t>
            </a:r>
          </a:p>
        </p:txBody>
      </p:sp>
    </p:spTree>
    <p:extLst>
      <p:ext uri="{BB962C8B-B14F-4D97-AF65-F5344CB8AC3E}">
        <p14:creationId xmlns:p14="http://schemas.microsoft.com/office/powerpoint/2010/main" val="2151371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6544159-F0BB-AAB2-8C6E-C25D4290F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sz="4800"/>
              <a:t>Kvinder fra andre lande </a:t>
            </a:r>
          </a:p>
        </p:txBody>
      </p:sp>
      <p:grpSp>
        <p:nvGrpSpPr>
          <p:cNvPr id="7" name="Gruppe 6">
            <a:extLst>
              <a:ext uri="{FF2B5EF4-FFF2-40B4-BE49-F238E27FC236}">
                <a16:creationId xmlns:a16="http://schemas.microsoft.com/office/drawing/2014/main" id="{37417429-6DC0-471B-6782-326AFCD14794}"/>
              </a:ext>
            </a:extLst>
          </p:cNvPr>
          <p:cNvGrpSpPr/>
          <p:nvPr/>
        </p:nvGrpSpPr>
        <p:grpSpPr>
          <a:xfrm>
            <a:off x="838200" y="1690688"/>
            <a:ext cx="7772400" cy="4641187"/>
            <a:chOff x="838200" y="1690688"/>
            <a:chExt cx="7772400" cy="4641187"/>
          </a:xfrm>
        </p:grpSpPr>
        <p:pic>
          <p:nvPicPr>
            <p:cNvPr id="5" name="Billede 4" descr="Et billede, der indeholder tekst, skærmbillede, software, Webside&#10;&#10;Automatisk genereret beskrivelse">
              <a:extLst>
                <a:ext uri="{FF2B5EF4-FFF2-40B4-BE49-F238E27FC236}">
                  <a16:creationId xmlns:a16="http://schemas.microsoft.com/office/drawing/2014/main" id="{DAF1A1AA-ADE9-E2C1-F029-31A1893CB3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1690688"/>
              <a:ext cx="7772400" cy="4641187"/>
            </a:xfrm>
            <a:prstGeom prst="rect">
              <a:avLst/>
            </a:prstGeom>
          </p:spPr>
        </p:pic>
        <p:sp>
          <p:nvSpPr>
            <p:cNvPr id="6" name="Rektangel 5">
              <a:extLst>
                <a:ext uri="{FF2B5EF4-FFF2-40B4-BE49-F238E27FC236}">
                  <a16:creationId xmlns:a16="http://schemas.microsoft.com/office/drawing/2014/main" id="{C7C6764D-C0B0-7CBC-0A2B-88AF6890E802}"/>
                </a:ext>
              </a:extLst>
            </p:cNvPr>
            <p:cNvSpPr/>
            <p:nvPr/>
          </p:nvSpPr>
          <p:spPr>
            <a:xfrm>
              <a:off x="961767" y="1690688"/>
              <a:ext cx="4363995" cy="95365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</p:spTree>
    <p:extLst>
      <p:ext uri="{BB962C8B-B14F-4D97-AF65-F5344CB8AC3E}">
        <p14:creationId xmlns:p14="http://schemas.microsoft.com/office/powerpoint/2010/main" val="3560427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 descr="Et billede, der indeholder tekst, diagram, skærmbillede, Kurve&#10;&#10;Automatisk genereret beskrivelse">
            <a:extLst>
              <a:ext uri="{FF2B5EF4-FFF2-40B4-BE49-F238E27FC236}">
                <a16:creationId xmlns:a16="http://schemas.microsoft.com/office/drawing/2014/main" id="{4FBE0B06-2352-DC90-6D9C-6F8575F6B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168" y="988541"/>
            <a:ext cx="7772400" cy="5143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106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felt 2">
            <a:extLst>
              <a:ext uri="{FF2B5EF4-FFF2-40B4-BE49-F238E27FC236}">
                <a16:creationId xmlns:a16="http://schemas.microsoft.com/office/drawing/2014/main" id="{FDFF3810-428C-E9F3-31CC-DAE22F2C2019}"/>
              </a:ext>
            </a:extLst>
          </p:cNvPr>
          <p:cNvSpPr txBox="1"/>
          <p:nvPr/>
        </p:nvSpPr>
        <p:spPr>
          <a:xfrm>
            <a:off x="796700" y="617946"/>
            <a:ext cx="12745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>
                <a:solidFill>
                  <a:schemeClr val="accent2"/>
                </a:solidFill>
              </a:rPr>
              <a:t>Opgave</a:t>
            </a:r>
          </a:p>
        </p:txBody>
      </p:sp>
      <p:pic>
        <p:nvPicPr>
          <p:cNvPr id="4" name="Billede 3" descr="Et billede, der indeholder tekst, skærmbillede, nummer/tal, Font/skrifttype&#10;&#10;Automatisk genereret beskrivelse">
            <a:extLst>
              <a:ext uri="{FF2B5EF4-FFF2-40B4-BE49-F238E27FC236}">
                <a16:creationId xmlns:a16="http://schemas.microsoft.com/office/drawing/2014/main" id="{C6779804-2ED0-543F-45F2-4C01A18CA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366" y="1788006"/>
            <a:ext cx="2951117" cy="2384648"/>
          </a:xfrm>
          <a:prstGeom prst="rect">
            <a:avLst/>
          </a:prstGeom>
        </p:spPr>
      </p:pic>
      <p:pic>
        <p:nvPicPr>
          <p:cNvPr id="9" name="Billede 8" descr="Et billede, der indeholder tekst, diagram, linje/række, Font/skrifttype&#10;&#10;Automatisk genereret beskrivelse">
            <a:extLst>
              <a:ext uri="{FF2B5EF4-FFF2-40B4-BE49-F238E27FC236}">
                <a16:creationId xmlns:a16="http://schemas.microsoft.com/office/drawing/2014/main" id="{8C6D2A8E-AAC1-1D8E-61C5-CA4FDF97C0F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220" t="7789" b="10362"/>
          <a:stretch/>
        </p:blipFill>
        <p:spPr>
          <a:xfrm>
            <a:off x="797366" y="3604906"/>
            <a:ext cx="3409790" cy="2990335"/>
          </a:xfrm>
          <a:prstGeom prst="rect">
            <a:avLst/>
          </a:prstGeom>
        </p:spPr>
      </p:pic>
      <p:pic>
        <p:nvPicPr>
          <p:cNvPr id="17" name="Billede 16" descr="Et billede, der indeholder tekst, skærmbillede, Font/skrifttype, nummer/tal&#10;&#10;Automatisk genereret beskrivelse">
            <a:extLst>
              <a:ext uri="{FF2B5EF4-FFF2-40B4-BE49-F238E27FC236}">
                <a16:creationId xmlns:a16="http://schemas.microsoft.com/office/drawing/2014/main" id="{9B1B1E29-9DEE-8F66-77C2-163EEAD8C6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3371" y="1788006"/>
            <a:ext cx="4747569" cy="2083208"/>
          </a:xfrm>
          <a:prstGeom prst="rect">
            <a:avLst/>
          </a:prstGeom>
        </p:spPr>
      </p:pic>
      <p:pic>
        <p:nvPicPr>
          <p:cNvPr id="12" name="Billede 11" descr="Et billede, der indeholder tekst, diagram, linje/række, Kurve&#10;&#10;Automatisk genereret beskrivelse">
            <a:extLst>
              <a:ext uri="{FF2B5EF4-FFF2-40B4-BE49-F238E27FC236}">
                <a16:creationId xmlns:a16="http://schemas.microsoft.com/office/drawing/2014/main" id="{84AEA615-06DF-EE00-3292-0232E77F6F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1258" y="3474902"/>
            <a:ext cx="3616472" cy="3250342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6AAD4012-02E5-1F49-7C6F-59CDB0EBB971}"/>
              </a:ext>
            </a:extLst>
          </p:cNvPr>
          <p:cNvSpPr txBox="1"/>
          <p:nvPr/>
        </p:nvSpPr>
        <p:spPr>
          <a:xfrm>
            <a:off x="2373191" y="417891"/>
            <a:ext cx="609805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a-DK"/>
              <a:t>Gå til DST og hent data fra NVG1. Alle år, Ture i alt, kørte km i alt og pålæsset godsmængde. Undersøg visuelt hvordan data har udviklet sig og kom med en fortolkning</a:t>
            </a:r>
          </a:p>
        </p:txBody>
      </p:sp>
    </p:spTree>
    <p:extLst>
      <p:ext uri="{BB962C8B-B14F-4D97-AF65-F5344CB8AC3E}">
        <p14:creationId xmlns:p14="http://schemas.microsoft.com/office/powerpoint/2010/main" val="262216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marks Statistik | Gentofte Bibliotekerne">
            <a:extLst>
              <a:ext uri="{FF2B5EF4-FFF2-40B4-BE49-F238E27FC236}">
                <a16:creationId xmlns:a16="http://schemas.microsoft.com/office/drawing/2014/main" id="{03190330-687D-3633-D952-2140AE06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8" y="346037"/>
            <a:ext cx="1992162" cy="14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151090F7-A70A-4382-7793-064825B1FFB1}"/>
              </a:ext>
            </a:extLst>
          </p:cNvPr>
          <p:cNvSpPr txBox="1"/>
          <p:nvPr/>
        </p:nvSpPr>
        <p:spPr>
          <a:xfrm>
            <a:off x="3086591" y="1747758"/>
            <a:ext cx="415889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/>
              <a:t>Opsamling på testen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Opsamling på myLM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Problemstilling – peg &amp; klik eller kode?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dkstat fra GitHub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Generelt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De unge mødre case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Case med indvandrekvinder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Case med transport</a:t>
            </a:r>
          </a:p>
          <a:p>
            <a:pPr marL="342900" indent="-342900">
              <a:buFont typeface="+mj-lt"/>
              <a:buAutoNum type="arabicPeriod"/>
            </a:pPr>
            <a:endParaRPr lang="da-DK"/>
          </a:p>
          <a:p>
            <a:pPr marL="800100" lvl="1" indent="-342900">
              <a:buFont typeface="+mj-lt"/>
              <a:buAutoNum type="arabicPeriod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53468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A0CB5-B85D-629B-FB9D-1EA8BEAA9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marks Statistik | Gentofte Bibliotekerne">
            <a:extLst>
              <a:ext uri="{FF2B5EF4-FFF2-40B4-BE49-F238E27FC236}">
                <a16:creationId xmlns:a16="http://schemas.microsoft.com/office/drawing/2014/main" id="{BB85311B-4184-B709-E7FF-447E43B85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8" y="346037"/>
            <a:ext cx="1992162" cy="14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090F06A9-74F0-7C5A-45E9-82A87747EA7C}"/>
              </a:ext>
            </a:extLst>
          </p:cNvPr>
          <p:cNvSpPr txBox="1"/>
          <p:nvPr/>
        </p:nvSpPr>
        <p:spPr>
          <a:xfrm>
            <a:off x="2614319" y="914906"/>
            <a:ext cx="245221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/>
              <a:t>Opsamling på testen</a:t>
            </a:r>
          </a:p>
          <a:p>
            <a:pPr marL="342900" indent="-342900">
              <a:buFont typeface="+mj-lt"/>
              <a:buAutoNum type="arabicPeriod"/>
            </a:pPr>
            <a:endParaRPr lang="da-DK"/>
          </a:p>
          <a:p>
            <a:pPr marL="800100" lvl="1" indent="-342900">
              <a:buFont typeface="+mj-lt"/>
              <a:buAutoNum type="arabicPeriod"/>
            </a:pPr>
            <a:endParaRPr lang="da-DK"/>
          </a:p>
        </p:txBody>
      </p:sp>
      <p:pic>
        <p:nvPicPr>
          <p:cNvPr id="4" name="Billede 3" descr="Et billede, der indeholder linje/række, Kurve, diagram, tekst&#10;&#10;AI-genereret indhold kan være ukorrekt.">
            <a:extLst>
              <a:ext uri="{FF2B5EF4-FFF2-40B4-BE49-F238E27FC236}">
                <a16:creationId xmlns:a16="http://schemas.microsoft.com/office/drawing/2014/main" id="{0F156391-B85A-DFAC-DA5C-7A5D4DDBF6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125" y="1577261"/>
            <a:ext cx="6773734" cy="4722453"/>
          </a:xfrm>
          <a:prstGeom prst="rect">
            <a:avLst/>
          </a:prstGeom>
        </p:spPr>
      </p:pic>
      <p:pic>
        <p:nvPicPr>
          <p:cNvPr id="6" name="Billede 5" descr="Et billede, der indeholder tekst, menu, dokument&#10;&#10;AI-genereret indhold kan være ukorrekt.">
            <a:extLst>
              <a:ext uri="{FF2B5EF4-FFF2-40B4-BE49-F238E27FC236}">
                <a16:creationId xmlns:a16="http://schemas.microsoft.com/office/drawing/2014/main" id="{ED48A7D9-4248-4B5B-3C50-ACDA05E89D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7708"/>
          <a:stretch>
            <a:fillRect/>
          </a:stretch>
        </p:blipFill>
        <p:spPr>
          <a:xfrm rot="16200000">
            <a:off x="7547816" y="-1122254"/>
            <a:ext cx="3082961" cy="5747695"/>
          </a:xfrm>
          <a:prstGeom prst="rect">
            <a:avLst/>
          </a:prstGeom>
        </p:spPr>
      </p:pic>
      <p:pic>
        <p:nvPicPr>
          <p:cNvPr id="10" name="Billede 9" descr="Et billede, der indeholder tekst, menu, håndskrift, dokument&#10;&#10;AI-genereret indhold kan være ukorrekt.">
            <a:extLst>
              <a:ext uri="{FF2B5EF4-FFF2-40B4-BE49-F238E27FC236}">
                <a16:creationId xmlns:a16="http://schemas.microsoft.com/office/drawing/2014/main" id="{EA2E966A-35CE-DB11-FD8D-56DA61DBF53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8039"/>
          <a:stretch>
            <a:fillRect/>
          </a:stretch>
        </p:blipFill>
        <p:spPr>
          <a:xfrm rot="16200000">
            <a:off x="8121477" y="2484741"/>
            <a:ext cx="2533136" cy="469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58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45CCF0-E9DE-9145-8F5C-F4FCAE634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marks Statistik | Gentofte Bibliotekerne">
            <a:extLst>
              <a:ext uri="{FF2B5EF4-FFF2-40B4-BE49-F238E27FC236}">
                <a16:creationId xmlns:a16="http://schemas.microsoft.com/office/drawing/2014/main" id="{80AC13DA-9663-9B22-045B-A1580C1E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168" y="346037"/>
            <a:ext cx="1992162" cy="14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" name="Gruppe 5">
            <a:extLst>
              <a:ext uri="{FF2B5EF4-FFF2-40B4-BE49-F238E27FC236}">
                <a16:creationId xmlns:a16="http://schemas.microsoft.com/office/drawing/2014/main" id="{26C8CC55-A9B7-27AC-37E1-903A07AC00A0}"/>
              </a:ext>
            </a:extLst>
          </p:cNvPr>
          <p:cNvGrpSpPr/>
          <p:nvPr/>
        </p:nvGrpSpPr>
        <p:grpSpPr>
          <a:xfrm>
            <a:off x="2830648" y="444904"/>
            <a:ext cx="3024554" cy="1294464"/>
            <a:chOff x="2954215" y="1376624"/>
            <a:chExt cx="3024554" cy="1294464"/>
          </a:xfrm>
        </p:grpSpPr>
        <p:sp>
          <p:nvSpPr>
            <p:cNvPr id="2" name="Tekstfelt 1">
              <a:extLst>
                <a:ext uri="{FF2B5EF4-FFF2-40B4-BE49-F238E27FC236}">
                  <a16:creationId xmlns:a16="http://schemas.microsoft.com/office/drawing/2014/main" id="{B5CDCFA9-4B71-5277-5798-BAC127C8ECC3}"/>
                </a:ext>
              </a:extLst>
            </p:cNvPr>
            <p:cNvSpPr txBox="1"/>
            <p:nvPr/>
          </p:nvSpPr>
          <p:spPr>
            <a:xfrm>
              <a:off x="3086591" y="1747758"/>
              <a:ext cx="2452210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da-DK"/>
                <a:t>Opsamling på testen</a:t>
              </a:r>
            </a:p>
            <a:p>
              <a:pPr marL="342900" indent="-342900">
                <a:buFont typeface="+mj-lt"/>
                <a:buAutoNum type="arabicPeriod"/>
              </a:pPr>
              <a:r>
                <a:rPr lang="da-DK"/>
                <a:t>Opsamling på myLM</a:t>
              </a:r>
            </a:p>
            <a:p>
              <a:pPr marL="800100" lvl="1" indent="-342900">
                <a:buFont typeface="+mj-lt"/>
                <a:buAutoNum type="arabicPeriod"/>
              </a:pPr>
              <a:endParaRPr lang="da-DK"/>
            </a:p>
          </p:txBody>
        </p:sp>
        <p:sp>
          <p:nvSpPr>
            <p:cNvPr id="3" name="Rektangel 2">
              <a:extLst>
                <a:ext uri="{FF2B5EF4-FFF2-40B4-BE49-F238E27FC236}">
                  <a16:creationId xmlns:a16="http://schemas.microsoft.com/office/drawing/2014/main" id="{CCE48E1D-8F9C-F2AB-13EF-6409E6B4308F}"/>
                </a:ext>
              </a:extLst>
            </p:cNvPr>
            <p:cNvSpPr/>
            <p:nvPr/>
          </p:nvSpPr>
          <p:spPr>
            <a:xfrm>
              <a:off x="2954215" y="1376624"/>
              <a:ext cx="3024554" cy="683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</p:grpSp>
      <p:pic>
        <p:nvPicPr>
          <p:cNvPr id="10" name="Billede 9" descr="Et billede, der indeholder linje/række, skærmbillede, diagram, Kurve&#10;&#10;AI-genereret indhold kan være ukorrekt.">
            <a:extLst>
              <a:ext uri="{FF2B5EF4-FFF2-40B4-BE49-F238E27FC236}">
                <a16:creationId xmlns:a16="http://schemas.microsoft.com/office/drawing/2014/main" id="{50E1AF5B-7E08-1914-4AD1-52ED9AF9C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3168" y="1739368"/>
            <a:ext cx="5914424" cy="3587060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0D0C01A3-DAE5-735E-3DB7-D8B003E9AE57}"/>
              </a:ext>
            </a:extLst>
          </p:cNvPr>
          <p:cNvSpPr txBox="1"/>
          <p:nvPr/>
        </p:nvSpPr>
        <p:spPr>
          <a:xfrm>
            <a:off x="6776768" y="954537"/>
            <a:ext cx="501206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/>
              <a:t>Hent min kode på </a:t>
            </a:r>
            <a:r>
              <a:rPr lang="da-DK">
                <a:hlinkClick r:id="rId4"/>
              </a:rPr>
              <a:t>https://github.com/cphstud/DALE25W39</a:t>
            </a:r>
            <a:endParaRPr lang="da-DK"/>
          </a:p>
          <a:p>
            <a:pPr marL="342900" indent="-342900">
              <a:buFont typeface="+mj-lt"/>
              <a:buAutoNum type="arabicPeriod"/>
            </a:pPr>
            <a:r>
              <a:rPr lang="da-DK"/>
              <a:t>Modificer while-loopet så det stopper når den forrige SSE er bedre end den nye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Tilføj en variabel – bincr – som incrementer interceptet med et passende trin og test om det forbedrer modellen</a:t>
            </a:r>
          </a:p>
        </p:txBody>
      </p:sp>
    </p:spTree>
    <p:extLst>
      <p:ext uri="{BB962C8B-B14F-4D97-AF65-F5344CB8AC3E}">
        <p14:creationId xmlns:p14="http://schemas.microsoft.com/office/powerpoint/2010/main" val="37800891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stfelt 3">
            <a:extLst>
              <a:ext uri="{FF2B5EF4-FFF2-40B4-BE49-F238E27FC236}">
                <a16:creationId xmlns:a16="http://schemas.microsoft.com/office/drawing/2014/main" id="{2E2C79D3-AF4F-E696-70BA-E4912611C3ED}"/>
              </a:ext>
            </a:extLst>
          </p:cNvPr>
          <p:cNvSpPr txBox="1"/>
          <p:nvPr/>
        </p:nvSpPr>
        <p:spPr>
          <a:xfrm>
            <a:off x="2895092" y="248478"/>
            <a:ext cx="921306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da-DK" b="0" i="0">
                <a:solidFill>
                  <a:schemeClr val="accent2"/>
                </a:solidFill>
                <a:effectLst/>
                <a:latin typeface="-apple-system"/>
              </a:rPr>
              <a:t>THE FUNCTIONS</a:t>
            </a:r>
          </a:p>
          <a:p>
            <a:pPr marL="342900" indent="-342900" algn="l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search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() This function makes it possible to search through the different tables for a word or a phrase.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tables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() This function downloads all the possible tables available.</a:t>
            </a:r>
          </a:p>
          <a:p>
            <a:pPr marL="342900" indent="-342900" algn="l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meta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() This function lets you download the meta data for a specific table, so you can see the description, unit, variables and values you can download data for.</a:t>
            </a:r>
          </a:p>
          <a:p>
            <a:pPr marL="342900" indent="-342900" algn="l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get_data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() lets you download the actual data you wan't.</a:t>
            </a:r>
          </a:p>
        </p:txBody>
      </p:sp>
      <p:sp>
        <p:nvSpPr>
          <p:cNvPr id="5" name="Tekstfelt 4">
            <a:extLst>
              <a:ext uri="{FF2B5EF4-FFF2-40B4-BE49-F238E27FC236}">
                <a16:creationId xmlns:a16="http://schemas.microsoft.com/office/drawing/2014/main" id="{3ECBCDF5-E49B-F5DD-1D22-9AF2C62A0BD5}"/>
              </a:ext>
            </a:extLst>
          </p:cNvPr>
          <p:cNvSpPr txBox="1"/>
          <p:nvPr/>
        </p:nvSpPr>
        <p:spPr>
          <a:xfrm>
            <a:off x="2969631" y="2528069"/>
            <a:ext cx="583653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000">
                <a:solidFill>
                  <a:schemeClr val="accent2"/>
                </a:solidFill>
              </a:rPr>
              <a:t>THE FLOW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Get all tables: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dst_get_tables(</a:t>
            </a:r>
            <a:r>
              <a:rPr lang="da-DK">
                <a:effectLst/>
              </a:rPr>
              <a:t>lang</a:t>
            </a:r>
            <a:r>
              <a:rPr lang="da-DK"/>
              <a:t> </a:t>
            </a:r>
            <a:r>
              <a:rPr lang="da-DK">
                <a:effectLst/>
              </a:rPr>
              <a:t>=</a:t>
            </a:r>
            <a:r>
              <a:rPr lang="da-DK"/>
              <a:t> </a:t>
            </a:r>
            <a:r>
              <a:rPr lang="da-DK">
                <a:effectLst/>
              </a:rPr>
              <a:t>"da"</a:t>
            </a:r>
            <a:r>
              <a:rPr lang="da-DK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grep for what you are looking for (forv1 og fti)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Find meta for the 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meta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(forv1)</a:t>
            </a:r>
          </a:p>
          <a:p>
            <a:pPr marL="342900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Set the filters you need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list_of_filters = list(</a:t>
            </a:r>
            <a:br>
              <a:rPr lang="da-DK">
                <a:solidFill>
                  <a:srgbClr val="1F2328"/>
                </a:solidFill>
                <a:latin typeface="-apple-system"/>
              </a:rPr>
            </a:br>
            <a:r>
              <a:rPr lang="da-DK">
                <a:solidFill>
                  <a:srgbClr val="1F2328"/>
                </a:solidFill>
                <a:latin typeface="-apple-system"/>
              </a:rPr>
              <a:t>VARIABLE1 = ”value-xx”,</a:t>
            </a:r>
            <a:br>
              <a:rPr lang="da-DK">
                <a:solidFill>
                  <a:srgbClr val="1F2328"/>
                </a:solidFill>
                <a:latin typeface="-apple-system"/>
              </a:rPr>
            </a:br>
            <a:r>
              <a:rPr lang="da-DK">
                <a:solidFill>
                  <a:srgbClr val="1F2328"/>
                </a:solidFill>
                <a:latin typeface="-apple-system"/>
              </a:rPr>
              <a:t>VARIABLE2 = ”value-yy”)</a:t>
            </a:r>
          </a:p>
          <a:p>
            <a:pPr marL="342900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Get the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get_data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(table = ”forv1”, query = list_of_filters)</a:t>
            </a:r>
            <a:endParaRPr lang="da-DK">
              <a:solidFill>
                <a:srgbClr val="1F2328"/>
              </a:solidFill>
              <a:latin typeface="-apple-system"/>
            </a:endParaRPr>
          </a:p>
        </p:txBody>
      </p:sp>
      <p:pic>
        <p:nvPicPr>
          <p:cNvPr id="8" name="Picture 2" descr="GitHub Logo and symbol, meaning, history, PNG, brand">
            <a:extLst>
              <a:ext uri="{FF2B5EF4-FFF2-40B4-BE49-F238E27FC236}">
                <a16:creationId xmlns:a16="http://schemas.microsoft.com/office/drawing/2014/main" id="{19564E6A-F677-7970-2FBF-E0BC8AC394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2" y="383249"/>
            <a:ext cx="1543370" cy="8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anmarks Statistik | Gentofte Bibliotekerne">
            <a:extLst>
              <a:ext uri="{FF2B5EF4-FFF2-40B4-BE49-F238E27FC236}">
                <a16:creationId xmlns:a16="http://schemas.microsoft.com/office/drawing/2014/main" id="{9B6D3F70-07FD-1BA7-EADD-136CED5EF14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2489" r="11591" b="24977"/>
          <a:stretch/>
        </p:blipFill>
        <p:spPr bwMode="auto">
          <a:xfrm>
            <a:off x="1351722" y="383249"/>
            <a:ext cx="1359342" cy="8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5171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3CF97-FE7D-29FA-A489-9526C2671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6A50FE-17E6-5075-2CA5-32851787E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626" y="852142"/>
            <a:ext cx="10515600" cy="1325563"/>
          </a:xfrm>
        </p:spPr>
        <p:txBody>
          <a:bodyPr/>
          <a:lstStyle/>
          <a:p>
            <a:r>
              <a:rPr lang="da-DK"/>
              <a:t>De unge mødre – et sjældent syn</a:t>
            </a:r>
          </a:p>
        </p:txBody>
      </p:sp>
      <p:pic>
        <p:nvPicPr>
          <p:cNvPr id="4098" name="Picture 2" descr="Unge mødre er blevet et sjældent syn - politiken.dk">
            <a:extLst>
              <a:ext uri="{FF2B5EF4-FFF2-40B4-BE49-F238E27FC236}">
                <a16:creationId xmlns:a16="http://schemas.microsoft.com/office/drawing/2014/main" id="{39427CF5-70C0-31C2-4B31-28AF3E2D13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247" y="2177705"/>
            <a:ext cx="5178287" cy="2912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illede 3" descr="Et billede, der indeholder tekst, Font/skrifttype, hvid, algebra&#10;&#10;AI-genereret indhold kan være ukorrekt.">
            <a:extLst>
              <a:ext uri="{FF2B5EF4-FFF2-40B4-BE49-F238E27FC236}">
                <a16:creationId xmlns:a16="http://schemas.microsoft.com/office/drawing/2014/main" id="{03D78697-92FC-2EE8-7808-C7B440B860A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6578"/>
          <a:stretch>
            <a:fillRect/>
          </a:stretch>
        </p:blipFill>
        <p:spPr>
          <a:xfrm>
            <a:off x="6178534" y="4945425"/>
            <a:ext cx="5671596" cy="1479897"/>
          </a:xfrm>
          <a:prstGeom prst="rect">
            <a:avLst/>
          </a:prstGeom>
        </p:spPr>
      </p:pic>
      <p:pic>
        <p:nvPicPr>
          <p:cNvPr id="6" name="Billede 5" descr="Et billede, der indeholder Font/skrifttype, tekst, Grafik, logo&#10;&#10;AI-genereret indhold kan være ukorrekt.">
            <a:extLst>
              <a:ext uri="{FF2B5EF4-FFF2-40B4-BE49-F238E27FC236}">
                <a16:creationId xmlns:a16="http://schemas.microsoft.com/office/drawing/2014/main" id="{3A3BCFEC-2BD7-A1B0-BCDA-45125A772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8626" y="401292"/>
            <a:ext cx="3644900" cy="901700"/>
          </a:xfrm>
          <a:prstGeom prst="rect">
            <a:avLst/>
          </a:prstGeom>
        </p:spPr>
      </p:pic>
      <p:pic>
        <p:nvPicPr>
          <p:cNvPr id="8" name="Billede 7" descr="Et billede, der indeholder tekst, skærmbillede, Font/skrifttype&#10;&#10;AI-genereret indhold kan være ukorrekt.">
            <a:extLst>
              <a:ext uri="{FF2B5EF4-FFF2-40B4-BE49-F238E27FC236}">
                <a16:creationId xmlns:a16="http://schemas.microsoft.com/office/drawing/2014/main" id="{D2DDAB02-DEB8-DA30-F0F6-4D5D8ED063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082" y="1857220"/>
            <a:ext cx="5073993" cy="2823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2234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felt 1">
            <a:extLst>
              <a:ext uri="{FF2B5EF4-FFF2-40B4-BE49-F238E27FC236}">
                <a16:creationId xmlns:a16="http://schemas.microsoft.com/office/drawing/2014/main" id="{151090F7-A70A-4382-7793-064825B1FFB1}"/>
              </a:ext>
            </a:extLst>
          </p:cNvPr>
          <p:cNvSpPr txBox="1"/>
          <p:nvPr/>
        </p:nvSpPr>
        <p:spPr>
          <a:xfrm>
            <a:off x="3371034" y="511877"/>
            <a:ext cx="399564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/>
              <a:t>Problemstilling – Teenpregnancy i DK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Find tabellen via get_table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Hent relevante data fra DST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Analyser</a:t>
            </a:r>
          </a:p>
          <a:p>
            <a:pPr marL="800100" lvl="1" indent="-342900">
              <a:buFont typeface="+mj-lt"/>
              <a:buAutoNum type="arabicPeriod"/>
            </a:pPr>
            <a:endParaRPr lang="da-DK"/>
          </a:p>
        </p:txBody>
      </p:sp>
      <p:pic>
        <p:nvPicPr>
          <p:cNvPr id="7" name="Picture 2" descr="GitHub Logo and symbol, meaning, history, PNG, brand">
            <a:extLst>
              <a:ext uri="{FF2B5EF4-FFF2-40B4-BE49-F238E27FC236}">
                <a16:creationId xmlns:a16="http://schemas.microsoft.com/office/drawing/2014/main" id="{E7156B96-DEE6-94CC-3157-399AE0E8D6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42" y="383249"/>
            <a:ext cx="1543370" cy="8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anmarks Statistik | Gentofte Bibliotekerne">
            <a:extLst>
              <a:ext uri="{FF2B5EF4-FFF2-40B4-BE49-F238E27FC236}">
                <a16:creationId xmlns:a16="http://schemas.microsoft.com/office/drawing/2014/main" id="{2C71FAE4-F0C4-3653-9A8E-272C865BC8B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93" t="12489" r="11591" b="24977"/>
          <a:stretch/>
        </p:blipFill>
        <p:spPr bwMode="auto">
          <a:xfrm>
            <a:off x="1351722" y="383249"/>
            <a:ext cx="1359342" cy="8672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kstfelt 3">
            <a:extLst>
              <a:ext uri="{FF2B5EF4-FFF2-40B4-BE49-F238E27FC236}">
                <a16:creationId xmlns:a16="http://schemas.microsoft.com/office/drawing/2014/main" id="{E1030646-CB7C-50FD-69F3-F19AC66DC546}"/>
              </a:ext>
            </a:extLst>
          </p:cNvPr>
          <p:cNvSpPr txBox="1"/>
          <p:nvPr/>
        </p:nvSpPr>
        <p:spPr>
          <a:xfrm>
            <a:off x="763759" y="2711956"/>
            <a:ext cx="609805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a-DK"/>
              <a:t>Get all tables: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dst_get_tables(</a:t>
            </a:r>
            <a:r>
              <a:rPr lang="da-DK">
                <a:effectLst/>
              </a:rPr>
              <a:t>lang</a:t>
            </a:r>
            <a:r>
              <a:rPr lang="da-DK"/>
              <a:t> </a:t>
            </a:r>
            <a:r>
              <a:rPr lang="da-DK">
                <a:effectLst/>
              </a:rPr>
              <a:t>=</a:t>
            </a:r>
            <a:r>
              <a:rPr lang="da-DK"/>
              <a:t> </a:t>
            </a:r>
            <a:r>
              <a:rPr lang="da-DK">
                <a:effectLst/>
              </a:rPr>
              <a:t>"da"</a:t>
            </a:r>
            <a:r>
              <a:rPr lang="da-DK"/>
              <a:t>)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/>
              <a:t>grep for what you are looking for (forv1 og fti)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Find meta for the tables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meta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(forv1)</a:t>
            </a:r>
          </a:p>
          <a:p>
            <a:pPr marL="342900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Set the filters you need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list_of_filters = list(</a:t>
            </a:r>
            <a:br>
              <a:rPr lang="da-DK">
                <a:solidFill>
                  <a:srgbClr val="1F2328"/>
                </a:solidFill>
                <a:latin typeface="-apple-system"/>
              </a:rPr>
            </a:br>
            <a:r>
              <a:rPr lang="da-DK">
                <a:solidFill>
                  <a:srgbClr val="1F2328"/>
                </a:solidFill>
                <a:latin typeface="-apple-system"/>
              </a:rPr>
              <a:t>VARIABLE1 = ”value-xx”,</a:t>
            </a:r>
            <a:br>
              <a:rPr lang="da-DK">
                <a:solidFill>
                  <a:srgbClr val="1F2328"/>
                </a:solidFill>
                <a:latin typeface="-apple-system"/>
              </a:rPr>
            </a:br>
            <a:r>
              <a:rPr lang="da-DK">
                <a:solidFill>
                  <a:srgbClr val="1F2328"/>
                </a:solidFill>
                <a:latin typeface="-apple-system"/>
              </a:rPr>
              <a:t>VARIABLE2 = ”value-yy”)</a:t>
            </a:r>
          </a:p>
          <a:p>
            <a:pPr marL="342900" indent="-342900">
              <a:buFont typeface="+mj-lt"/>
              <a:buAutoNum type="arabicPeriod"/>
            </a:pPr>
            <a:r>
              <a:rPr lang="da-DK">
                <a:solidFill>
                  <a:srgbClr val="1F2328"/>
                </a:solidFill>
                <a:latin typeface="-apple-system"/>
              </a:rPr>
              <a:t>Get the data </a:t>
            </a:r>
          </a:p>
          <a:p>
            <a:pPr marL="800100" lvl="1" indent="-342900">
              <a:buFont typeface="+mj-lt"/>
              <a:buAutoNum type="arabicPeriod"/>
            </a:pP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dst_</a:t>
            </a:r>
            <a:r>
              <a:rPr lang="da-DK" b="1" i="0">
                <a:solidFill>
                  <a:srgbClr val="1F2328"/>
                </a:solidFill>
                <a:effectLst/>
                <a:latin typeface="-apple-system"/>
              </a:rPr>
              <a:t>get_data</a:t>
            </a:r>
            <a:r>
              <a:rPr lang="da-DK" b="0" i="0">
                <a:solidFill>
                  <a:srgbClr val="1F2328"/>
                </a:solidFill>
                <a:effectLst/>
                <a:latin typeface="-apple-system"/>
              </a:rPr>
              <a:t>(table = ”forv1”, query = list_of_filters)</a:t>
            </a:r>
            <a:endParaRPr lang="da-DK">
              <a:solidFill>
                <a:srgbClr val="1F2328"/>
              </a:solidFill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140491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anmarks Statistik | Gentofte Bibliotekerne">
            <a:extLst>
              <a:ext uri="{FF2B5EF4-FFF2-40B4-BE49-F238E27FC236}">
                <a16:creationId xmlns:a16="http://schemas.microsoft.com/office/drawing/2014/main" id="{03190330-687D-3633-D952-2140AE06B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9500"/>
            <a:ext cx="1992162" cy="1492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kstfelt 11">
            <a:extLst>
              <a:ext uri="{FF2B5EF4-FFF2-40B4-BE49-F238E27FC236}">
                <a16:creationId xmlns:a16="http://schemas.microsoft.com/office/drawing/2014/main" id="{9E207B2A-07FE-4A55-5D9F-7350E7B5D8FF}"/>
              </a:ext>
            </a:extLst>
          </p:cNvPr>
          <p:cNvSpPr txBox="1"/>
          <p:nvPr/>
        </p:nvSpPr>
        <p:spPr>
          <a:xfrm>
            <a:off x="679619" y="1332528"/>
            <a:ext cx="48438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Antal af teenagere der bliver mødre som helt unge er faldet siden 2007. Samtidig er der blevet flere ”ældre” førstgangsfødende.</a:t>
            </a:r>
          </a:p>
        </p:txBody>
      </p:sp>
      <p:pic>
        <p:nvPicPr>
          <p:cNvPr id="3" name="Billede 2" descr="Et billede, der indeholder tekst, diagram, Kurve, linje/række&#10;&#10;AI-genereret indhold kan være ukorrekt.">
            <a:extLst>
              <a:ext uri="{FF2B5EF4-FFF2-40B4-BE49-F238E27FC236}">
                <a16:creationId xmlns:a16="http://schemas.microsoft.com/office/drawing/2014/main" id="{1C8099D9-484D-C32A-187B-08041B4D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345" y="2763273"/>
            <a:ext cx="5916655" cy="3767857"/>
          </a:xfrm>
          <a:prstGeom prst="rect">
            <a:avLst/>
          </a:prstGeom>
        </p:spPr>
      </p:pic>
      <p:sp>
        <p:nvSpPr>
          <p:cNvPr id="5" name="Tekstfelt 4">
            <a:extLst>
              <a:ext uri="{FF2B5EF4-FFF2-40B4-BE49-F238E27FC236}">
                <a16:creationId xmlns:a16="http://schemas.microsoft.com/office/drawing/2014/main" id="{488A4110-C1C2-28DD-A77C-6F716006AD9B}"/>
              </a:ext>
            </a:extLst>
          </p:cNvPr>
          <p:cNvSpPr txBox="1"/>
          <p:nvPr/>
        </p:nvSpPr>
        <p:spPr>
          <a:xfrm>
            <a:off x="7179277" y="803189"/>
            <a:ext cx="48438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Hent koden teenvideo.R fra </a:t>
            </a:r>
            <a:r>
              <a:rPr lang="da-DK">
                <a:hlinkClick r:id="rId4"/>
              </a:rPr>
              <a:t>https://github.com/cphstud/DALE25W39</a:t>
            </a:r>
            <a:r>
              <a:rPr lang="da-DK"/>
              <a:t> 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Der mangler kode til min-max-funktionen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De steder hvor der filtreres eller aggregeres skal ændres til dplyr </a:t>
            </a:r>
          </a:p>
          <a:p>
            <a:pPr marL="342900" indent="-342900">
              <a:buFont typeface="+mj-lt"/>
              <a:buAutoNum type="arabicPeriod"/>
            </a:pP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711262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Billede 5" descr="Et billede, der indeholder tekst, skærmbillede, Font/skrifttype&#10;&#10;Automatisk genereret beskrivelse">
            <a:extLst>
              <a:ext uri="{FF2B5EF4-FFF2-40B4-BE49-F238E27FC236}">
                <a16:creationId xmlns:a16="http://schemas.microsoft.com/office/drawing/2014/main" id="{9B84D359-713F-37FB-A4A5-D7A4754387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052" y="402990"/>
            <a:ext cx="6947639" cy="5112905"/>
          </a:xfrm>
          <a:prstGeom prst="rect">
            <a:avLst/>
          </a:prstGeom>
        </p:spPr>
      </p:pic>
      <p:sp>
        <p:nvSpPr>
          <p:cNvPr id="2" name="Tekstfelt 1">
            <a:extLst>
              <a:ext uri="{FF2B5EF4-FFF2-40B4-BE49-F238E27FC236}">
                <a16:creationId xmlns:a16="http://schemas.microsoft.com/office/drawing/2014/main" id="{3B01C47E-3E30-9CC5-D619-8D3A8DB01C6F}"/>
              </a:ext>
            </a:extLst>
          </p:cNvPr>
          <p:cNvSpPr txBox="1"/>
          <p:nvPr/>
        </p:nvSpPr>
        <p:spPr>
          <a:xfrm>
            <a:off x="7899108" y="1710482"/>
            <a:ext cx="409930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/>
              <a:t>Problemstilling – Verificer og illustrer artiklens budskab. 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Find tabellen hos DST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Find metadata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Lav filter til relevante data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Hent data </a:t>
            </a:r>
          </a:p>
          <a:p>
            <a:pPr marL="342900" indent="-342900">
              <a:buFont typeface="+mj-lt"/>
              <a:buAutoNum type="arabicPeriod"/>
            </a:pPr>
            <a:r>
              <a:rPr lang="da-DK"/>
              <a:t>Lav relevante grafer</a:t>
            </a:r>
          </a:p>
        </p:txBody>
      </p:sp>
    </p:spTree>
    <p:extLst>
      <p:ext uri="{BB962C8B-B14F-4D97-AF65-F5344CB8AC3E}">
        <p14:creationId xmlns:p14="http://schemas.microsoft.com/office/powerpoint/2010/main" val="1852728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35087</TotalTime>
  <Words>490</Words>
  <Application>Microsoft Macintosh PowerPoint</Application>
  <PresentationFormat>Widescreen</PresentationFormat>
  <Paragraphs>57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-apple-system</vt:lpstr>
      <vt:lpstr>Arial</vt:lpstr>
      <vt:lpstr>Calibri</vt:lpstr>
      <vt:lpstr>Calibri Light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De unge mødre – et sjældent syn</vt:lpstr>
      <vt:lpstr>PowerPoint-præsentation</vt:lpstr>
      <vt:lpstr>PowerPoint-præsentation</vt:lpstr>
      <vt:lpstr>PowerPoint-præsentation</vt:lpstr>
      <vt:lpstr>Kvinder fra andre lande 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Thorbjørn Wulf (THOR - Adjunkt - Cphbusiness)</dc:creator>
  <cp:lastModifiedBy>Thorbjørn Wulf</cp:lastModifiedBy>
  <cp:revision>21</cp:revision>
  <dcterms:created xsi:type="dcterms:W3CDTF">2023-08-24T06:56:10Z</dcterms:created>
  <dcterms:modified xsi:type="dcterms:W3CDTF">2025-09-24T15:56:15Z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2025-09-24T15:28:11Z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9aafd452-b819-40a3-a400-f94ff33b0125</vt:lpwstr>
  </property>
  <property fmtid="{D5CDD505-2E9C-101B-9397-08002B2CF9AE}" pid="7" name="MSIP_Label_defa4170-0d19-0005-0004-bc88714345d2_ActionId">
    <vt:lpwstr>f5d3aa48-894d-4ac6-a5d9-18b651adb7e3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50, 3, 0, 1</vt:lpwstr>
  </property>
</Properties>
</file>