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331" r:id="rId6"/>
    <p:sldId id="357" r:id="rId7"/>
    <p:sldId id="416" r:id="rId8"/>
    <p:sldId id="426" r:id="rId9"/>
    <p:sldId id="425" r:id="rId10"/>
    <p:sldId id="420" r:id="rId11"/>
    <p:sldId id="421" r:id="rId12"/>
    <p:sldId id="422" r:id="rId13"/>
    <p:sldId id="427" r:id="rId14"/>
    <p:sldId id="428" r:id="rId15"/>
    <p:sldId id="423" r:id="rId16"/>
    <p:sldId id="418" r:id="rId17"/>
    <p:sldId id="424" r:id="rId18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B"/>
    <a:srgbClr val="FBB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6"/>
  </p:normalViewPr>
  <p:slideViewPr>
    <p:cSldViewPr snapToGrid="0">
      <p:cViewPr varScale="1">
        <p:scale>
          <a:sx n="120" d="100"/>
          <a:sy n="120" d="100"/>
        </p:scale>
        <p:origin x="19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48B38-53CC-4EF2-BC8B-1DD8CE842D38}" type="datetimeFigureOut">
              <a:rPr lang="da-DK" smtClean="0"/>
              <a:t>19.05.2025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684A9-5C9C-4A80-9324-51259C18F5D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56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5" b="7177"/>
          <a:stretch/>
        </p:blipFill>
        <p:spPr>
          <a:xfrm>
            <a:off x="0" y="1122363"/>
            <a:ext cx="9144000" cy="57356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914400"/>
            <a:ext cx="7772400" cy="7620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6858000" cy="47783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19.05.2025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27363"/>
            <a:ext cx="1971675" cy="5449599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27363"/>
            <a:ext cx="5800725" cy="5449599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19.05.2025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24" b="30025"/>
          <a:stretch/>
        </p:blipFill>
        <p:spPr>
          <a:xfrm>
            <a:off x="0" y="-26521"/>
            <a:ext cx="5987143" cy="48271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36" y="3449782"/>
            <a:ext cx="6151851" cy="1725763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58736" y="5175545"/>
            <a:ext cx="6151851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163B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19.05.2025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19.05.2025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4236"/>
            <a:ext cx="7886700" cy="104645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19.05.2025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19.05.2025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19.05.2025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19.05.2025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649C-A498-2348-927A-8FE587E71C83}" type="datetimeFigureOut">
              <a:rPr lang="da-DK" smtClean="0"/>
              <a:t>19.05.2025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B9B3-E671-A841-8E8B-40D0802D070C}" type="slidenum">
              <a:rPr lang="da-DK" smtClean="0"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1004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C3B7649C-A498-2348-927A-8FE587E71C83}" type="datetimeFigureOut">
              <a:rPr lang="da-DK" smtClean="0"/>
              <a:pPr/>
              <a:t>19.05.2025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00163B">
                    <a:alpha val="40000"/>
                  </a:srgbClr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7135B9B3-E671-A841-8E8B-40D0802D070C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7" name="Picture 6" descr="CPHbusiness_RGB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752" y="-100255"/>
            <a:ext cx="2347874" cy="9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BB040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163B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Dataanalyse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742950" y="1753735"/>
            <a:ext cx="8401050" cy="477837"/>
          </a:xfrm>
        </p:spPr>
        <p:txBody>
          <a:bodyPr>
            <a:normAutofit/>
          </a:bodyPr>
          <a:lstStyle/>
          <a:p>
            <a:r>
              <a:rPr lang="da-DK" dirty="0" err="1">
                <a:sym typeface="Wingdings" panose="05000000000000000000" pitchFamily="2" charset="2"/>
              </a:rPr>
              <a:t>Bigrams</a:t>
            </a:r>
            <a:r>
              <a:rPr lang="da-DK" dirty="0">
                <a:sym typeface="Wingdings" panose="05000000000000000000" pitchFamily="2" charset="2"/>
              </a:rPr>
              <a:t> </a:t>
            </a:r>
            <a:r>
              <a:rPr lang="da-DK" dirty="0" err="1">
                <a:sym typeface="Wingdings" panose="05000000000000000000" pitchFamily="2" charset="2"/>
              </a:rPr>
              <a:t>and graphs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75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877D0-A075-EBD8-9CF6-F3E26316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5186DAF-6C7C-F764-0D68-FCE7168F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09" y="685800"/>
            <a:ext cx="8718697" cy="660115"/>
          </a:xfrm>
        </p:spPr>
        <p:txBody>
          <a:bodyPr anchor="ctr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Counting and Correlating Pairs of Words with the widyr Package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Billede 5" descr="Et billede, der indeholder tekst, skærmbillede, kvittering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3C75A04F-8863-DAB8-40CA-ED06CEB2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2" y="1345915"/>
            <a:ext cx="7772400" cy="329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1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5145B-864C-7D28-A585-EC6786C00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6A321A-C01D-99BC-EB29-1CC0BD9C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09" y="685800"/>
            <a:ext cx="8718697" cy="660115"/>
          </a:xfrm>
        </p:spPr>
        <p:txBody>
          <a:bodyPr anchor="ctr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Counting and Correlating Pairs of Words with the widyr Package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6" name="Billede 5" descr="Et billede, der indeholder tekst, skærmbillede, kvittering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DFE18C36-AF28-CBFF-BEE7-7822723C4C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041"/>
          <a:stretch/>
        </p:blipFill>
        <p:spPr>
          <a:xfrm>
            <a:off x="191387" y="1345915"/>
            <a:ext cx="2328529" cy="3296148"/>
          </a:xfrm>
          <a:prstGeom prst="rect">
            <a:avLst/>
          </a:prstGeom>
        </p:spPr>
      </p:pic>
      <p:pic>
        <p:nvPicPr>
          <p:cNvPr id="3" name="Billede 2" descr="Et billede, der indeholder tekst, skærmbillede, Parallel, diagram&#10;&#10;Indhold genereret af kunstig intelligens kan være forkert.">
            <a:extLst>
              <a:ext uri="{FF2B5EF4-FFF2-40B4-BE49-F238E27FC236}">
                <a16:creationId xmlns:a16="http://schemas.microsoft.com/office/drawing/2014/main" id="{9A3B523C-7794-D271-41BF-AC0061FB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724" y="1345915"/>
            <a:ext cx="5096774" cy="49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2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Danske taler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scrape</a:t>
            </a:r>
          </a:p>
        </p:txBody>
      </p:sp>
    </p:spTree>
    <p:extLst>
      <p:ext uri="{BB962C8B-B14F-4D97-AF65-F5344CB8AC3E}">
        <p14:creationId xmlns:p14="http://schemas.microsoft.com/office/powerpoint/2010/main" val="351607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 descr="Et billede, der indeholder tekst, Ansigt, skærmbillede, person&#10;&#10;Automatisk genereret beskrivelse">
            <a:extLst>
              <a:ext uri="{FF2B5EF4-FFF2-40B4-BE49-F238E27FC236}">
                <a16:creationId xmlns:a16="http://schemas.microsoft.com/office/drawing/2014/main" id="{9E82F699-F196-286C-A49B-8345EB53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51" y="536712"/>
            <a:ext cx="3527852" cy="5466522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E92235C6-E04F-5440-64A7-14D8A6D7DBAB}"/>
              </a:ext>
            </a:extLst>
          </p:cNvPr>
          <p:cNvSpPr txBox="1"/>
          <p:nvPr/>
        </p:nvSpPr>
        <p:spPr>
          <a:xfrm>
            <a:off x="4061602" y="805069"/>
            <a:ext cx="4873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hent alle 1.maj-taler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find Mette F’s taler og plot zips lov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Gør det samme for Johanne Schmidt </a:t>
            </a:r>
          </a:p>
        </p:txBody>
      </p:sp>
      <p:pic>
        <p:nvPicPr>
          <p:cNvPr id="6" name="Billede 5" descr="Et billede, der indeholder diagram, skærmbillede, Kurve, linje/række&#10;&#10;Automatisk genereret beskrivelse">
            <a:extLst>
              <a:ext uri="{FF2B5EF4-FFF2-40B4-BE49-F238E27FC236}">
                <a16:creationId xmlns:a16="http://schemas.microsoft.com/office/drawing/2014/main" id="{6D0C9700-2010-5C49-B942-9A1CC8B8F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69" y="1842818"/>
            <a:ext cx="4776565" cy="42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13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Power &amp; El-giganten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Sentiment</a:t>
            </a:r>
          </a:p>
        </p:txBody>
      </p:sp>
    </p:spTree>
    <p:extLst>
      <p:ext uri="{BB962C8B-B14F-4D97-AF65-F5344CB8AC3E}">
        <p14:creationId xmlns:p14="http://schemas.microsoft.com/office/powerpoint/2010/main" val="407623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Kurve, diagram, skærmbillede&#10;&#10;Automatisk genereret beskrivelse">
            <a:extLst>
              <a:ext uri="{FF2B5EF4-FFF2-40B4-BE49-F238E27FC236}">
                <a16:creationId xmlns:a16="http://schemas.microsoft.com/office/drawing/2014/main" id="{5326BD8B-A879-DBCD-2D6A-4B3262D6C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731" y="1517486"/>
            <a:ext cx="4845269" cy="31088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dirty="0"/>
              <a:t>Agenda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435230-F3D9-42B4-9D73-AE1666D4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912" y="1429170"/>
            <a:ext cx="5814192" cy="4235906"/>
          </a:xfrm>
        </p:spPr>
        <p:txBody>
          <a:bodyPr>
            <a:normAutofit fontScale="85000" lnSpcReduction="20000"/>
          </a:bodyPr>
          <a:lstStyle/>
          <a:p>
            <a:r>
              <a:rPr lang="da-DK" sz="2000" dirty="0" err="1"/>
              <a:t>Bigrams</a:t>
            </a:r>
          </a:p>
          <a:p>
            <a:pPr lvl="1"/>
            <a:r>
              <a:rPr lang="da-DK" sz="1800" dirty="0" err="1"/>
              <a:t>Jane Austen</a:t>
            </a:r>
          </a:p>
          <a:p>
            <a:pPr lvl="2"/>
            <a:r>
              <a:rPr lang="da-DK" sz="1600" dirty="0"/>
              <a:t>gender-analyse</a:t>
            </a:r>
          </a:p>
          <a:p>
            <a:pPr lvl="2"/>
            <a:r>
              <a:rPr lang="da-DK" sz="1600" dirty="0"/>
              <a:t>Network</a:t>
            </a:r>
          </a:p>
          <a:p>
            <a:r>
              <a:rPr lang="da-DK" sz="2000" dirty="0"/>
              <a:t>Eksamensleg</a:t>
            </a:r>
          </a:p>
          <a:p>
            <a:pPr lvl="1"/>
            <a:r>
              <a:rPr lang="da-DK" sz="1800" dirty="0"/>
              <a:t>Find en tekst fra gutenberg</a:t>
            </a:r>
          </a:p>
          <a:p>
            <a:pPr lvl="1"/>
            <a:r>
              <a:rPr lang="da-DK" sz="1800" dirty="0"/>
              <a:t>Gennemgå trin</a:t>
            </a:r>
          </a:p>
          <a:p>
            <a:pPr lvl="2"/>
            <a:r>
              <a:rPr lang="da-DK" sz="1400" dirty="0"/>
              <a:t>Opdel, optæl</a:t>
            </a:r>
          </a:p>
          <a:p>
            <a:pPr lvl="2"/>
            <a:r>
              <a:rPr lang="da-DK" sz="1400" dirty="0"/>
              <a:t>Bigrams,separate,count,filter,viz</a:t>
            </a:r>
          </a:p>
          <a:p>
            <a:r>
              <a:rPr lang="da-DK" sz="2000" dirty="0"/>
              <a:t>Danske prædikener</a:t>
            </a:r>
          </a:p>
          <a:p>
            <a:pPr lvl="1"/>
            <a:r>
              <a:rPr lang="da-DK" sz="1600" dirty="0"/>
              <a:t>Wordcount</a:t>
            </a:r>
          </a:p>
          <a:p>
            <a:pPr lvl="1"/>
            <a:r>
              <a:rPr lang="da-DK" sz="1600" dirty="0"/>
              <a:t>Sentiment</a:t>
            </a:r>
          </a:p>
          <a:p>
            <a:pPr lvl="1"/>
            <a:r>
              <a:rPr lang="da-DK" sz="1600" dirty="0"/>
              <a:t>Wordclouds</a:t>
            </a:r>
          </a:p>
          <a:p>
            <a:r>
              <a:rPr lang="da-DK" sz="2200" dirty="0"/>
              <a:t>Reviews</a:t>
            </a:r>
          </a:p>
          <a:p>
            <a:pPr lvl="1"/>
            <a:r>
              <a:rPr lang="da-DK" sz="2000" dirty="0"/>
              <a:t>sentiment med dsl.dk</a:t>
            </a:r>
          </a:p>
          <a:p>
            <a:pPr lvl="1"/>
            <a:r>
              <a:rPr lang="da-DK" sz="2000" dirty="0"/>
              <a:t>POS-tagging med spacyR</a:t>
            </a:r>
          </a:p>
          <a:p>
            <a:endParaRPr lang="da-DK" sz="2400" dirty="0"/>
          </a:p>
          <a:p>
            <a:pPr lvl="1"/>
            <a:endParaRPr lang="da-DK" sz="1000" dirty="0"/>
          </a:p>
          <a:p>
            <a:pPr marL="457200" lvl="1" indent="0">
              <a:buNone/>
            </a:pP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91363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8A96A9-DD2C-4814-A0B5-524D8871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Bigrams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1A41979-4A14-4DB3-B297-AFF652813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Ord i kontekst</a:t>
            </a:r>
          </a:p>
        </p:txBody>
      </p:sp>
    </p:spTree>
    <p:extLst>
      <p:ext uri="{BB962C8B-B14F-4D97-AF65-F5344CB8AC3E}">
        <p14:creationId xmlns:p14="http://schemas.microsoft.com/office/powerpoint/2010/main" val="82970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 descr="Et billede, der indeholder tekst, Font/skrifttype, linje/række, skærmbillede&#10;&#10;Automatisk genereret beskrivelse">
            <a:extLst>
              <a:ext uri="{FF2B5EF4-FFF2-40B4-BE49-F238E27FC236}">
                <a16:creationId xmlns:a16="http://schemas.microsoft.com/office/drawing/2014/main" id="{1ABC4409-F127-9C4D-E349-E2E5EAFC4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24" y="766252"/>
            <a:ext cx="5395310" cy="1712656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14E4455A-48AD-24D9-2C3F-1C5B07F45D74}"/>
              </a:ext>
            </a:extLst>
          </p:cNvPr>
          <p:cNvSpPr txBox="1"/>
          <p:nvPr/>
        </p:nvSpPr>
        <p:spPr>
          <a:xfrm>
            <a:off x="448441" y="293554"/>
            <a:ext cx="462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4.1.1</a:t>
            </a:r>
            <a:r>
              <a:rPr lang="da-DK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Counting and filtering n-grams</a:t>
            </a:r>
          </a:p>
        </p:txBody>
      </p:sp>
      <p:pic>
        <p:nvPicPr>
          <p:cNvPr id="13" name="Billede 12" descr="Et billede, der indeholder tekst, Font/skrifttype, skærmbillede, linje/række&#10;&#10;Automatisk genereret beskrivelse">
            <a:extLst>
              <a:ext uri="{FF2B5EF4-FFF2-40B4-BE49-F238E27FC236}">
                <a16:creationId xmlns:a16="http://schemas.microsoft.com/office/drawing/2014/main" id="{702A13BE-3ED9-ADB3-EDCC-DBFC65DA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24" y="2653896"/>
            <a:ext cx="4239173" cy="1121898"/>
          </a:xfrm>
          <a:prstGeom prst="rect">
            <a:avLst/>
          </a:prstGeom>
        </p:spPr>
      </p:pic>
      <p:pic>
        <p:nvPicPr>
          <p:cNvPr id="3" name="Billede 2" descr="Et billede, der indeholder tekst, Font/skrifttype, skærmbillede&#10;&#10;Indhold genereret af kunstig intelligens kan være forkert.">
            <a:extLst>
              <a:ext uri="{FF2B5EF4-FFF2-40B4-BE49-F238E27FC236}">
                <a16:creationId xmlns:a16="http://schemas.microsoft.com/office/drawing/2014/main" id="{0CA85B7B-89B6-6317-0058-19536E4F4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85" y="4939637"/>
            <a:ext cx="7003912" cy="1624809"/>
          </a:xfrm>
          <a:prstGeom prst="rect">
            <a:avLst/>
          </a:prstGeom>
        </p:spPr>
      </p:pic>
      <p:pic>
        <p:nvPicPr>
          <p:cNvPr id="7" name="Billede 6" descr="Et billede, der indeholder tekst, Font/skrifttype, skærmbillede&#10;&#10;Indhold genereret af kunstig intelligens kan være forkert.">
            <a:extLst>
              <a:ext uri="{FF2B5EF4-FFF2-40B4-BE49-F238E27FC236}">
                <a16:creationId xmlns:a16="http://schemas.microsoft.com/office/drawing/2014/main" id="{9806E7AF-BB52-4D75-56A6-32A9AB815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441" y="3775794"/>
            <a:ext cx="7061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8E6BF-001B-1255-F5D9-AB517AEFE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>
            <a:extLst>
              <a:ext uri="{FF2B5EF4-FFF2-40B4-BE49-F238E27FC236}">
                <a16:creationId xmlns:a16="http://schemas.microsoft.com/office/drawing/2014/main" id="{5A136349-D1C4-51D7-57E3-570B58734B79}"/>
              </a:ext>
            </a:extLst>
          </p:cNvPr>
          <p:cNvSpPr txBox="1"/>
          <p:nvPr/>
        </p:nvSpPr>
        <p:spPr>
          <a:xfrm>
            <a:off x="448441" y="293554"/>
            <a:ext cx="462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4.1.1</a:t>
            </a:r>
            <a:r>
              <a:rPr lang="da-DK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filtering and viz n-grams </a:t>
            </a:r>
          </a:p>
        </p:txBody>
      </p:sp>
      <p:pic>
        <p:nvPicPr>
          <p:cNvPr id="6" name="Billede 5" descr="Et billede, der indeholder tekst, Font/skrifttype, hvid, skærmbillede&#10;&#10;Indhold genereret af kunstig intelligens kan være forkert.">
            <a:extLst>
              <a:ext uri="{FF2B5EF4-FFF2-40B4-BE49-F238E27FC236}">
                <a16:creationId xmlns:a16="http://schemas.microsoft.com/office/drawing/2014/main" id="{C57BB56E-4DF3-8946-91B5-470B815B1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85" y="831798"/>
            <a:ext cx="2900723" cy="938963"/>
          </a:xfrm>
          <a:prstGeom prst="rect">
            <a:avLst/>
          </a:prstGeom>
        </p:spPr>
      </p:pic>
      <p:pic>
        <p:nvPicPr>
          <p:cNvPr id="10" name="Billede 9" descr="Et billede, der indeholder tekst, skærmbillede, Font/skrifttype, nummer/tal&#10;&#10;Indhold genereret af kunstig intelligens kan være forkert.">
            <a:extLst>
              <a:ext uri="{FF2B5EF4-FFF2-40B4-BE49-F238E27FC236}">
                <a16:creationId xmlns:a16="http://schemas.microsoft.com/office/drawing/2014/main" id="{2CE56FA7-5C25-F9B5-D6F2-7A057132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5" y="3208940"/>
            <a:ext cx="1501406" cy="155779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F1C1EE85-676A-CAD4-9050-EFB103783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08" y="1844549"/>
            <a:ext cx="3771900" cy="977900"/>
          </a:xfrm>
          <a:prstGeom prst="rect">
            <a:avLst/>
          </a:prstGeom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023042E8-649D-D6FC-BEF0-51A2FCA6DDEC}"/>
              </a:ext>
            </a:extLst>
          </p:cNvPr>
          <p:cNvSpPr txBox="1"/>
          <p:nvPr/>
        </p:nvSpPr>
        <p:spPr>
          <a:xfrm>
            <a:off x="2701549" y="2839608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Negative liste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1B88C72C-5773-1FFF-E7F0-6023323F3F8F}"/>
              </a:ext>
            </a:extLst>
          </p:cNvPr>
          <p:cNvSpPr txBox="1"/>
          <p:nvPr/>
        </p:nvSpPr>
        <p:spPr>
          <a:xfrm>
            <a:off x="766926" y="2839608"/>
            <a:ext cx="149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Positiv liste</a:t>
            </a:r>
          </a:p>
        </p:txBody>
      </p:sp>
      <p:pic>
        <p:nvPicPr>
          <p:cNvPr id="20" name="Billede 19" descr="Et billede, der indeholder tekst, skærmbillede, Font/skrifttype, nummer/tal&#10;&#10;Indhold genereret af kunstig intelligens kan være forkert.">
            <a:extLst>
              <a:ext uri="{FF2B5EF4-FFF2-40B4-BE49-F238E27FC236}">
                <a16:creationId xmlns:a16="http://schemas.microsoft.com/office/drawing/2014/main" id="{D142E6D3-8802-E0A3-3B03-709D95400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34" y="3256653"/>
            <a:ext cx="1501406" cy="1557797"/>
          </a:xfrm>
          <a:prstGeom prst="rect">
            <a:avLst/>
          </a:prstGeom>
        </p:spPr>
      </p:pic>
      <p:pic>
        <p:nvPicPr>
          <p:cNvPr id="22" name="Billede 21" descr="Et billede, der indeholder tekst, skærmbillede, Font/skrifttype, nummer/tal&#10;&#10;Indhold genereret af kunstig intelligens kan være forkert.">
            <a:extLst>
              <a:ext uri="{FF2B5EF4-FFF2-40B4-BE49-F238E27FC236}">
                <a16:creationId xmlns:a16="http://schemas.microsoft.com/office/drawing/2014/main" id="{CA26B03D-32AD-8241-166F-1D1B451FA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006" y="1046957"/>
            <a:ext cx="2096474" cy="4688958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4743594D-A4A9-7BE7-013C-AB81CAD63F0D}"/>
              </a:ext>
            </a:extLst>
          </p:cNvPr>
          <p:cNvSpPr txBox="1"/>
          <p:nvPr/>
        </p:nvSpPr>
        <p:spPr>
          <a:xfrm>
            <a:off x="6550848" y="677625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/>
              <a:t>Visualisér</a:t>
            </a:r>
          </a:p>
        </p:txBody>
      </p:sp>
      <p:pic>
        <p:nvPicPr>
          <p:cNvPr id="25" name="Billede 24" descr="Et billede, der indeholder tekst, Font/skrifttype, algebra, skærmbillede&#10;&#10;Indhold genereret af kunstig intelligens kan være forkert.">
            <a:extLst>
              <a:ext uri="{FF2B5EF4-FFF2-40B4-BE49-F238E27FC236}">
                <a16:creationId xmlns:a16="http://schemas.microsoft.com/office/drawing/2014/main" id="{088916D1-16E2-3453-996F-68DC745CA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34" y="4999171"/>
            <a:ext cx="7772400" cy="15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69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A7186654-06A4-5BB7-C1FC-1116E835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5" y="827753"/>
            <a:ext cx="8247487" cy="55204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F8E90AD-71C3-430E-BF8B-2F9F5778B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80" y="118242"/>
            <a:ext cx="7886700" cy="1004889"/>
          </a:xfrm>
        </p:spPr>
        <p:txBody>
          <a:bodyPr anchor="ctr">
            <a:normAutofit/>
          </a:bodyPr>
          <a:lstStyle/>
          <a:p>
            <a:r>
              <a:rPr lang="da-DK" dirty="0" err="1"/>
              <a:t>Unnest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7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kstfelt 14">
            <a:extLst>
              <a:ext uri="{FF2B5EF4-FFF2-40B4-BE49-F238E27FC236}">
                <a16:creationId xmlns:a16="http://schemas.microsoft.com/office/drawing/2014/main" id="{4902CBE0-FFF9-6292-C502-5CABD083C4C9}"/>
              </a:ext>
            </a:extLst>
          </p:cNvPr>
          <p:cNvSpPr txBox="1"/>
          <p:nvPr/>
        </p:nvSpPr>
        <p:spPr>
          <a:xfrm>
            <a:off x="616607" y="396565"/>
            <a:ext cx="4624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4.1.2</a:t>
            </a:r>
            <a:r>
              <a:rPr lang="da-DK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Analyzing bigrams</a:t>
            </a:r>
          </a:p>
          <a:p>
            <a:pPr algn="l"/>
            <a:endParaRPr lang="da-DK" b="0" i="0">
              <a:solidFill>
                <a:srgbClr val="212529"/>
              </a:solidFill>
              <a:effectLst/>
              <a:highlight>
                <a:srgbClr val="FFFFFF"/>
              </a:highlight>
              <a:latin typeface="Roboto" pitchFamily="2" charset="0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5BD31A93-0A5C-D510-1A92-B1305D099967}"/>
              </a:ext>
            </a:extLst>
          </p:cNvPr>
          <p:cNvSpPr txBox="1"/>
          <p:nvPr/>
        </p:nvSpPr>
        <p:spPr>
          <a:xfrm>
            <a:off x="525517" y="1042896"/>
            <a:ext cx="739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Hvilke verber anvendes hyppigst på hhv mænd og kvinder?</a:t>
            </a:r>
          </a:p>
        </p:txBody>
      </p:sp>
      <p:pic>
        <p:nvPicPr>
          <p:cNvPr id="4" name="Billede 3" descr="Et billede, der indeholder tekst, skærmbillede, diagram, Kurve&#10;&#10;Automatisk genereret beskrivelse">
            <a:extLst>
              <a:ext uri="{FF2B5EF4-FFF2-40B4-BE49-F238E27FC236}">
                <a16:creationId xmlns:a16="http://schemas.microsoft.com/office/drawing/2014/main" id="{F315C521-3010-E23F-0F24-C4E28BC41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172" y="2140607"/>
            <a:ext cx="45212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0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 descr="Et billede, der indeholder skærmbillede, gul, design&#10;&#10;Automatisk genereret beskrivelse">
            <a:extLst>
              <a:ext uri="{FF2B5EF4-FFF2-40B4-BE49-F238E27FC236}">
                <a16:creationId xmlns:a16="http://schemas.microsoft.com/office/drawing/2014/main" id="{52D58BEB-AE09-4A02-A572-239E9F90D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403079"/>
            <a:ext cx="4483100" cy="41402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r>
              <a:rPr lang="da-DK" sz="1800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4.1.4</a:t>
            </a:r>
            <a:r>
              <a:rPr lang="da-DK" sz="18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Visualizing a network of bigrams with ggraph</a:t>
            </a:r>
            <a:endParaRPr lang="en-US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907BA63-5253-F604-C3CD-BC6780A0FAD3}"/>
              </a:ext>
            </a:extLst>
          </p:cNvPr>
          <p:cNvSpPr txBox="1"/>
          <p:nvPr/>
        </p:nvSpPr>
        <p:spPr>
          <a:xfrm>
            <a:off x="628650" y="1345915"/>
            <a:ext cx="651838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A graph can be constructed from a tidy object since it has three variables: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from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the node an edge is coming from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to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the node an edge is going towards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a-DK" sz="16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weight</a:t>
            </a:r>
            <a:r>
              <a:rPr lang="da-DK" sz="16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: A numeric value associated with each edge</a:t>
            </a:r>
          </a:p>
        </p:txBody>
      </p:sp>
    </p:spTree>
    <p:extLst>
      <p:ext uri="{BB962C8B-B14F-4D97-AF65-F5344CB8AC3E}">
        <p14:creationId xmlns:p14="http://schemas.microsoft.com/office/powerpoint/2010/main" val="330287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F795D6-C601-4670-8E9A-AEF09D7D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5800"/>
            <a:ext cx="7886700" cy="660115"/>
          </a:xfrm>
        </p:spPr>
        <p:txBody>
          <a:bodyPr anchor="ctr">
            <a:normAutofit/>
          </a:bodyPr>
          <a:lstStyle/>
          <a:p>
            <a:r>
              <a:rPr lang="da-DK" sz="1800" b="0" i="0">
                <a:solidFill>
                  <a:srgbClr val="6C6C6C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4.1.4</a:t>
            </a:r>
            <a:r>
              <a:rPr lang="da-DK" sz="1800" b="0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Roboto" pitchFamily="2" charset="0"/>
              </a:rPr>
              <a:t> Visualizing a network of bigrams with ggraph</a:t>
            </a:r>
            <a:endParaRPr lang="en-US" dirty="0"/>
          </a:p>
        </p:txBody>
      </p:sp>
      <p:pic>
        <p:nvPicPr>
          <p:cNvPr id="3" name="Billede 2" descr="Et billede, der indeholder gul&#10;&#10;Automatisk genereret beskrivelse">
            <a:extLst>
              <a:ext uri="{FF2B5EF4-FFF2-40B4-BE49-F238E27FC236}">
                <a16:creationId xmlns:a16="http://schemas.microsoft.com/office/drawing/2014/main" id="{4E5B8AAB-27E0-81DA-236E-AF28FC47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27" y="1472039"/>
            <a:ext cx="5041357" cy="4812204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560DE28B-D215-8544-03CF-817FDBFA0C24}"/>
              </a:ext>
            </a:extLst>
          </p:cNvPr>
          <p:cNvSpPr txBox="1"/>
          <p:nvPr/>
        </p:nvSpPr>
        <p:spPr>
          <a:xfrm>
            <a:off x="480516" y="1472039"/>
            <a:ext cx="3552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Opgave: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tokenize sætninger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Parse teksten med spacyr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filtrer alle personnavne pr sætning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find de sætninger hvor der er to personer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/>
              <a:t>Illustrer netværket med en graf.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4025444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Kontor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2" id="{B5DB543D-DDF3-4146-AC87-87A4FBE6920A}" vid="{D75EBD27-33A3-A24A-9495-67902FBD3A5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7AEDA699A6046B28BDB03A4B3ACE5" ma:contentTypeVersion="31" ma:contentTypeDescription="Create a new document." ma:contentTypeScope="" ma:versionID="fda357242cc38fd8ee95e623270db7e7">
  <xsd:schema xmlns:xsd="http://www.w3.org/2001/XMLSchema" xmlns:xs="http://www.w3.org/2001/XMLSchema" xmlns:p="http://schemas.microsoft.com/office/2006/metadata/properties" xmlns:ns1="http://schemas.microsoft.com/sharepoint/v3" xmlns:ns2="7d4bd1a6-963b-4ce5-9d6a-82f9bec88dc5" xmlns:ns3="d40e101a-1fec-4fbd-a9d0-ed41492f4cd8" xmlns:ns4="c3c11eb6-de36-4131-bab2-6a22847efc48" targetNamespace="http://schemas.microsoft.com/office/2006/metadata/properties" ma:root="true" ma:fieldsID="98978a4cae2806a84f684f5e24d66d97" ns1:_="" ns2:_="" ns3:_="" ns4:_="">
    <xsd:import namespace="http://schemas.microsoft.com/sharepoint/v3"/>
    <xsd:import namespace="7d4bd1a6-963b-4ce5-9d6a-82f9bec88dc5"/>
    <xsd:import namespace="d40e101a-1fec-4fbd-a9d0-ed41492f4cd8"/>
    <xsd:import namespace="c3c11eb6-de36-4131-bab2-6a22847efc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nitials" minOccurs="0"/>
                <xsd:element ref="ns3:Semester" minOccurs="0"/>
                <xsd:element ref="ns3:Indho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bd1a6-963b-4ce5-9d6a-82f9bec8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e101a-1fec-4fbd-a9d0-ed41492f4cd8" elementFormDefault="qualified">
    <xsd:import namespace="http://schemas.microsoft.com/office/2006/documentManagement/types"/>
    <xsd:import namespace="http://schemas.microsoft.com/office/infopath/2007/PartnerControls"/>
    <xsd:element name="Initials" ma:index="10" nillable="true" ma:displayName="Flow" ma:internalName="Initials">
      <xsd:simpleType>
        <xsd:restriction base="dms:Text">
          <xsd:maxLength value="255"/>
        </xsd:restriction>
      </xsd:simpleType>
    </xsd:element>
    <xsd:element name="Semester" ma:index="12" nillable="true" ma:displayName="Semester" ma:internalName="Semester">
      <xsd:simpleType>
        <xsd:restriction base="dms:Text">
          <xsd:maxLength value="255"/>
        </xsd:restriction>
      </xsd:simpleType>
    </xsd:element>
    <xsd:element name="Indhold" ma:index="13" nillable="true" ma:displayName="Indhold" ma:internalName="Indhold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8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Image Tags" ma:readOnly="false" ma:fieldId="{5cf76f15-5ced-4ddc-b409-7134ff3c332f}" ma:taxonomyMulti="true" ma:sspId="3273e385-a8b0-4d51-8803-6e97695cb9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c11eb6-de36-4131-bab2-6a22847efc48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ksonomiopsamlingskolonne" ma:hidden="true" ma:list="{a1a370a8-317b-4539-b185-7c03a802e66e}" ma:internalName="TaxCatchAll" ma:showField="CatchAllData" ma:web="c3c11eb6-de36-4131-bab2-6a22847efc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 ma:index="11" ma:displayName="Subject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ndhold xmlns="d40e101a-1fec-4fbd-a9d0-ed41492f4cd8" xsi:nil="true"/>
    <_ip_UnifiedCompliancePolicyUIAction xmlns="http://schemas.microsoft.com/sharepoint/v3" xsi:nil="true"/>
    <lcf76f155ced4ddcb4097134ff3c332f xmlns="d40e101a-1fec-4fbd-a9d0-ed41492f4cd8">
      <Terms xmlns="http://schemas.microsoft.com/office/infopath/2007/PartnerControls"/>
    </lcf76f155ced4ddcb4097134ff3c332f>
    <Initials xmlns="d40e101a-1fec-4fbd-a9d0-ed41492f4cd8" xsi:nil="true"/>
    <TaxCatchAll xmlns="c3c11eb6-de36-4131-bab2-6a22847efc48" xsi:nil="true"/>
    <Semester xmlns="d40e101a-1fec-4fbd-a9d0-ed41492f4cd8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EC718F3-0BC1-4992-A337-55273A02A2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4bd1a6-963b-4ce5-9d6a-82f9bec88dc5"/>
    <ds:schemaRef ds:uri="d40e101a-1fec-4fbd-a9d0-ed41492f4cd8"/>
    <ds:schemaRef ds:uri="c3c11eb6-de36-4131-bab2-6a22847efc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7B4D8C-2A3A-46D8-84BD-132E482027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F9D4DE-BD04-4630-A924-60FE1DC96F5A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d40e101a-1fec-4fbd-a9d0-ed41492f4cd8"/>
    <ds:schemaRef ds:uri="http://schemas.microsoft.com/sharepoint/v3"/>
    <ds:schemaRef ds:uri="c3c11eb6-de36-4131-bab2-6a22847efc4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34773</TotalTime>
  <Words>214</Words>
  <Application>Microsoft Macintosh PowerPoint</Application>
  <PresentationFormat>Skærmshow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Verdana</vt:lpstr>
      <vt:lpstr>Wingdings</vt:lpstr>
      <vt:lpstr>Kontortema</vt:lpstr>
      <vt:lpstr>Dataanalyse</vt:lpstr>
      <vt:lpstr>Agenda</vt:lpstr>
      <vt:lpstr>Bigrams </vt:lpstr>
      <vt:lpstr>PowerPoint-præsentation</vt:lpstr>
      <vt:lpstr>PowerPoint-præsentation</vt:lpstr>
      <vt:lpstr>Unnest token</vt:lpstr>
      <vt:lpstr>PowerPoint-præsentation</vt:lpstr>
      <vt:lpstr>4.1.4 Visualizing a network of bigrams with ggraph</vt:lpstr>
      <vt:lpstr>4.1.4 Visualizing a network of bigrams with ggraph</vt:lpstr>
      <vt:lpstr>Counting and Correlating Pairs of Words with the widyr Package </vt:lpstr>
      <vt:lpstr>Counting and Correlating Pairs of Words with the widyr Package </vt:lpstr>
      <vt:lpstr>Danske taler </vt:lpstr>
      <vt:lpstr>PowerPoint-præsentation</vt:lpstr>
      <vt:lpstr>Power &amp; El-giganten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Dataanalyse</dc:title>
  <dc:creator>Dell</dc:creator>
  <cp:lastModifiedBy>Thorbjørn Wulf (THOR - Adjunkt - Cphbusiness)</cp:lastModifiedBy>
  <cp:revision>43</cp:revision>
  <dcterms:created xsi:type="dcterms:W3CDTF">2021-09-26T14:48:40Z</dcterms:created>
  <dcterms:modified xsi:type="dcterms:W3CDTF">2025-05-20T10:27:51Z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0x01010050E7AEDA699A6046B28BDB03A4B3ACE5</vt:lpwstr>
  </property>
  <property fmtid="{D5CDD505-2E9C-101B-9397-08002B2CF9AE}" pid="3" name="MediaServiceImageTags">
    <vt:lpwstr/>
  </property>
</Properties>
</file>