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6" r:id="rId6"/>
    <p:sldId id="261" r:id="rId7"/>
    <p:sldId id="267" r:id="rId8"/>
    <p:sldId id="268" r:id="rId9"/>
    <p:sldId id="269" r:id="rId10"/>
    <p:sldId id="270" r:id="rId11"/>
    <p:sldId id="259" r:id="rId12"/>
    <p:sldId id="263" r:id="rId13"/>
    <p:sldId id="271" r:id="rId14"/>
    <p:sldId id="264" r:id="rId15"/>
    <p:sldId id="266" r:id="rId16"/>
    <p:sldId id="272" r:id="rId17"/>
  </p:sldIdLst>
  <p:sldSz cx="9144000" cy="6858000" type="screen4x3"/>
  <p:notesSz cx="6884988" cy="100187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9037F-23CF-9F83-429E-3D7C004F4AF8}" v="2" dt="2019-11-03T09:46:36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03C9C075-86DC-460A-A22E-23C7FCEA22F1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en-GB"/>
              <a:t>SQL Select - 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BE7F75D4-DF3B-47C6-BC75-9657F0112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056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03923A9C-6CD2-4D97-9DCC-80B77F15D35B}" type="datetimeFigureOut">
              <a:rPr lang="en-GB" smtClean="0"/>
              <a:t>04/11/2019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en-GB"/>
              <a:t>SQL Select - day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6BE014D7-CFB4-4C77-B000-4D6039557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5638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</p:spTree>
    <p:extLst>
      <p:ext uri="{BB962C8B-B14F-4D97-AF65-F5344CB8AC3E}">
        <p14:creationId xmlns:p14="http://schemas.microsoft.com/office/powerpoint/2010/main" val="194677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9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Management System (DBMS) is a collection of programs which enables its users to access database, manipulate data, reporting / representation of  data 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helps to control access to the  database</a:t>
            </a:r>
          </a:p>
          <a:p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44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(OBS! </a:t>
            </a:r>
            <a:r>
              <a:rPr lang="en-GB" sz="1200" dirty="0" err="1"/>
              <a:t>Brug</a:t>
            </a:r>
            <a:r>
              <a:rPr lang="en-GB" sz="1200" dirty="0"/>
              <a:t> </a:t>
            </a:r>
            <a:r>
              <a:rPr lang="en-GB" sz="1200" b="1" dirty="0"/>
              <a:t>'</a:t>
            </a:r>
            <a:r>
              <a:rPr lang="en-GB" sz="1200" dirty="0"/>
              <a:t>  </a:t>
            </a:r>
            <a:r>
              <a:rPr lang="en-GB" sz="1200" dirty="0" err="1"/>
              <a:t>når</a:t>
            </a:r>
            <a:r>
              <a:rPr lang="en-GB" sz="1200" dirty="0"/>
              <a:t> der </a:t>
            </a:r>
            <a:r>
              <a:rPr lang="en-GB" sz="1200" dirty="0" err="1"/>
              <a:t>søges</a:t>
            </a:r>
            <a:r>
              <a:rPr lang="en-GB" sz="1200" dirty="0"/>
              <a:t> </a:t>
            </a:r>
            <a:r>
              <a:rPr lang="en-GB" sz="1200" dirty="0" err="1"/>
              <a:t>på</a:t>
            </a:r>
            <a:r>
              <a:rPr lang="en-GB" sz="1200" dirty="0"/>
              <a:t> </a:t>
            </a:r>
            <a:r>
              <a:rPr lang="en-GB" sz="1200" dirty="0" err="1"/>
              <a:t>tekst</a:t>
            </a:r>
            <a:r>
              <a:rPr lang="en-GB" sz="1200"/>
              <a:t>)</a:t>
            </a:r>
            <a:endParaRPr lang="en-GB" sz="2400"/>
          </a:p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1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(OBS! </a:t>
            </a:r>
            <a:r>
              <a:rPr lang="en-GB" sz="1200" dirty="0" err="1"/>
              <a:t>Brug</a:t>
            </a:r>
            <a:r>
              <a:rPr lang="en-GB" sz="1200" dirty="0"/>
              <a:t> </a:t>
            </a:r>
            <a:r>
              <a:rPr lang="en-GB" sz="1200" b="1" dirty="0"/>
              <a:t>'</a:t>
            </a:r>
            <a:r>
              <a:rPr lang="en-GB" sz="1200" dirty="0"/>
              <a:t>  </a:t>
            </a:r>
            <a:r>
              <a:rPr lang="en-GB" sz="1200" dirty="0" err="1"/>
              <a:t>når</a:t>
            </a:r>
            <a:r>
              <a:rPr lang="en-GB" sz="1200" dirty="0"/>
              <a:t> der </a:t>
            </a:r>
            <a:r>
              <a:rPr lang="en-GB" sz="1200" dirty="0" err="1"/>
              <a:t>søges</a:t>
            </a:r>
            <a:r>
              <a:rPr lang="en-GB" sz="1200" dirty="0"/>
              <a:t> </a:t>
            </a:r>
            <a:r>
              <a:rPr lang="en-GB" sz="1200" dirty="0" err="1"/>
              <a:t>på</a:t>
            </a:r>
            <a:r>
              <a:rPr lang="en-GB" sz="1200" dirty="0"/>
              <a:t> </a:t>
            </a:r>
            <a:r>
              <a:rPr lang="en-GB" sz="1200" dirty="0" err="1"/>
              <a:t>tekst</a:t>
            </a:r>
            <a:r>
              <a:rPr lang="en-GB" sz="1200"/>
              <a:t>)</a:t>
            </a:r>
            <a:endParaRPr lang="en-GB" sz="2400"/>
          </a:p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SQL Select - day 1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E014D7-CFB4-4C77-B000-4D6039557D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14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17425-7D57-4622-AF26-311E0B71BE84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A79-C26C-4C67-9A9D-9EECC1AAFA2A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D41-F17B-4A38-B5D8-6C2CE36C4E70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65F-AC6D-4372-883C-29963395EAB4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F9D2-F226-4C9E-A768-FE7CE36B1047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528-2F83-42C1-8834-5BD3A46D125B}" type="datetime1">
              <a:rPr lang="da-DK" smtClean="0"/>
              <a:t>04-11-2019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A102-3967-4BC7-9D14-EEC49E5C7A3E}" type="datetime1">
              <a:rPr lang="da-DK" smtClean="0"/>
              <a:t>04-11-2019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D18-D2F5-48C0-B067-27BBF96F23F6}" type="datetime1">
              <a:rPr lang="da-DK" smtClean="0"/>
              <a:t>04-11-2019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097-AB52-4CC1-A9C7-5AE7953EA467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BC-F177-477C-9D8E-C4BD48B8AC63}" type="datetime1">
              <a:rPr lang="da-DK" smtClean="0"/>
              <a:t>04-11-2019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935E-760C-4F98-8CD3-C968F08A78A7}" type="datetime1">
              <a:rPr lang="da-DK" smtClean="0"/>
              <a:t>04-11-2019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4F7A-127F-483C-AAA7-63FC5BD80110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SQL dag 1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sql/" TargetMode="External"/><Relationship Id="rId2" Type="http://schemas.openxmlformats.org/officeDocument/2006/relationships/hyperlink" Target="http://www.w3schools.com/sql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qltutorial.org/basic-mysql-tutorial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altLang="da-DK" b="1" dirty="0">
                <a:latin typeface="Trebuchet MS" pitchFamily="34" charset="0"/>
              </a:rPr>
              <a:t>Database-dagene</a:t>
            </a:r>
          </a:p>
        </p:txBody>
      </p:sp>
      <p:sp>
        <p:nvSpPr>
          <p:cNvPr id="4099" name="Pladsholder til dato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0E0BAD4-F6C1-40F2-BE0B-BF5F0707D559}" type="datetime1">
              <a:rPr lang="da-DK" altLang="da-DK" sz="1400" smtClean="0"/>
              <a:t>04-11-2019</a:t>
            </a:fld>
            <a:endParaRPr lang="da-DK" altLang="da-DK" sz="140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SQL dag 1</a:t>
            </a:r>
            <a:endParaRPr lang="da-DK" dirty="0"/>
          </a:p>
        </p:txBody>
      </p:sp>
      <p:sp>
        <p:nvSpPr>
          <p:cNvPr id="4101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altLang="da-DK" dirty="0"/>
              <a:t>Dag 1:</a:t>
            </a:r>
          </a:p>
          <a:p>
            <a:pPr lvl="1"/>
            <a:r>
              <a:rPr lang="da-DK" altLang="da-DK" dirty="0"/>
              <a:t>Introduktion til databaser og SQL forespørgsler</a:t>
            </a:r>
          </a:p>
          <a:p>
            <a:pPr lvl="2"/>
            <a:r>
              <a:rPr lang="da-DK" altLang="da-DK" dirty="0"/>
              <a:t>Simpel SQL SELECT</a:t>
            </a:r>
          </a:p>
          <a:p>
            <a:pPr lvl="1"/>
            <a:r>
              <a:rPr lang="da-DK" altLang="da-DK" dirty="0"/>
              <a:t>Installation af </a:t>
            </a:r>
            <a:r>
              <a:rPr lang="da-DK" altLang="da-DK" dirty="0" err="1"/>
              <a:t>MySQL</a:t>
            </a:r>
            <a:r>
              <a:rPr lang="da-DK" altLang="da-DK" dirty="0"/>
              <a:t> Server</a:t>
            </a:r>
          </a:p>
          <a:p>
            <a:r>
              <a:rPr lang="da-DK" altLang="da-DK" dirty="0"/>
              <a:t>Dag 2: </a:t>
            </a:r>
          </a:p>
          <a:p>
            <a:pPr lvl="1"/>
            <a:r>
              <a:rPr lang="da-DK" altLang="da-DK" dirty="0"/>
              <a:t>Mere SQL </a:t>
            </a:r>
          </a:p>
          <a:p>
            <a:pPr lvl="2"/>
            <a:r>
              <a:rPr lang="da-DK" altLang="da-DK" dirty="0"/>
              <a:t>SQL SELECT fra flere tabeller (</a:t>
            </a:r>
            <a:r>
              <a:rPr lang="da-DK" altLang="da-DK" dirty="0" err="1"/>
              <a:t>subquery</a:t>
            </a:r>
            <a:r>
              <a:rPr lang="da-DK" altLang="da-DK" dirty="0"/>
              <a:t>, </a:t>
            </a:r>
            <a:r>
              <a:rPr lang="da-DK" altLang="da-DK" dirty="0" err="1"/>
              <a:t>join</a:t>
            </a:r>
            <a:r>
              <a:rPr lang="da-DK" altLang="da-DK" dirty="0"/>
              <a:t>)</a:t>
            </a:r>
          </a:p>
          <a:p>
            <a:pPr lvl="2"/>
            <a:r>
              <a:rPr lang="da-DK" altLang="da-DK" dirty="0"/>
              <a:t>SQL INSERT  og SQL CREATE TABLE</a:t>
            </a:r>
          </a:p>
          <a:p>
            <a:r>
              <a:rPr lang="da-DK" altLang="da-DK" dirty="0"/>
              <a:t>Dag 3: </a:t>
            </a:r>
          </a:p>
          <a:p>
            <a:pPr lvl="1"/>
            <a:r>
              <a:rPr lang="da-DK" altLang="da-DK" dirty="0"/>
              <a:t>JBDC – forbinde Java program med database</a:t>
            </a:r>
          </a:p>
          <a:p>
            <a:r>
              <a:rPr lang="da-DK" altLang="da-DK" dirty="0"/>
              <a:t>Dag 4-5: </a:t>
            </a:r>
          </a:p>
          <a:p>
            <a:pPr lvl="1"/>
            <a:r>
              <a:rPr lang="da-DK" altLang="da-DK" dirty="0" err="1"/>
              <a:t>Studypoint</a:t>
            </a:r>
            <a:r>
              <a:rPr lang="da-DK" altLang="da-DK" dirty="0"/>
              <a:t> opgave</a:t>
            </a:r>
          </a:p>
        </p:txBody>
      </p:sp>
    </p:spTree>
    <p:extLst>
      <p:ext uri="{BB962C8B-B14F-4D97-AF65-F5344CB8AC3E}">
        <p14:creationId xmlns:p14="http://schemas.microsoft.com/office/powerpoint/2010/main" val="220220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D56DC788-04E8-43CF-BE04-EB18F8B5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altLang="da-DK" sz="4100" b="1" dirty="0">
                <a:latin typeface="Trebuchet MS" pitchFamily="34" charset="0"/>
              </a:rPr>
              <a:t>SQL – flere formål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8D68C-F471-41A9-8695-3E0903B4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da-DK" sz="2000" b="1" dirty="0"/>
              <a:t>DML</a:t>
            </a:r>
            <a:r>
              <a:rPr lang="da-DK" sz="2000" dirty="0"/>
              <a:t> (</a:t>
            </a:r>
            <a:r>
              <a:rPr lang="da-DK" sz="2000" b="1" dirty="0"/>
              <a:t>D</a:t>
            </a:r>
            <a:r>
              <a:rPr lang="da-DK" sz="2000" dirty="0"/>
              <a:t>ata </a:t>
            </a:r>
            <a:r>
              <a:rPr lang="da-DK" sz="2000" b="1" dirty="0"/>
              <a:t>M</a:t>
            </a:r>
            <a:r>
              <a:rPr lang="da-DK" sz="2000" dirty="0"/>
              <a:t>anipulation </a:t>
            </a:r>
            <a:r>
              <a:rPr lang="da-DK" sz="2000" b="1" dirty="0"/>
              <a:t>L</a:t>
            </a:r>
            <a:r>
              <a:rPr lang="da-DK" sz="2000" dirty="0"/>
              <a:t>anguage)</a:t>
            </a:r>
          </a:p>
          <a:p>
            <a:pPr lvl="1">
              <a:defRPr/>
            </a:pPr>
            <a:r>
              <a:rPr lang="da-DK" sz="1800" dirty="0"/>
              <a:t>Kommandoer som ændrer data i databasen</a:t>
            </a:r>
          </a:p>
          <a:p>
            <a:pPr lvl="1">
              <a:defRPr/>
            </a:pPr>
            <a:endParaRPr lang="da-DK" sz="1800" dirty="0"/>
          </a:p>
          <a:p>
            <a:pPr marL="0" indent="0">
              <a:buNone/>
              <a:defRPr/>
            </a:pPr>
            <a:r>
              <a:rPr lang="da-DK" sz="2000" b="1" dirty="0"/>
              <a:t>DDL</a:t>
            </a:r>
            <a:r>
              <a:rPr lang="da-DK" sz="2000" dirty="0"/>
              <a:t> (</a:t>
            </a:r>
            <a:r>
              <a:rPr lang="da-DK" sz="2000" b="1" dirty="0"/>
              <a:t>D</a:t>
            </a:r>
            <a:r>
              <a:rPr lang="da-DK" sz="2000" dirty="0"/>
              <a:t>ata </a:t>
            </a:r>
            <a:r>
              <a:rPr lang="da-DK" sz="2000" b="1" dirty="0"/>
              <a:t>D</a:t>
            </a:r>
            <a:r>
              <a:rPr lang="da-DK" sz="2000" dirty="0"/>
              <a:t>efinition </a:t>
            </a:r>
            <a:r>
              <a:rPr lang="da-DK" sz="2000" b="1" dirty="0"/>
              <a:t>L</a:t>
            </a:r>
            <a:r>
              <a:rPr lang="da-DK" sz="2000" dirty="0"/>
              <a:t>anguage)</a:t>
            </a:r>
          </a:p>
          <a:p>
            <a:pPr lvl="1">
              <a:defRPr/>
            </a:pPr>
            <a:r>
              <a:rPr lang="da-DK" sz="1800" dirty="0"/>
              <a:t>Kommandoer som definerer databasen</a:t>
            </a:r>
          </a:p>
          <a:p>
            <a:pPr lvl="1">
              <a:defRPr/>
            </a:pPr>
            <a:endParaRPr lang="da-DK" sz="1800" dirty="0"/>
          </a:p>
          <a:p>
            <a:pPr marL="0" indent="0">
              <a:buNone/>
              <a:defRPr/>
            </a:pPr>
            <a:r>
              <a:rPr lang="da-DK" sz="2000" dirty="0"/>
              <a:t>Database forespørgsler har formatet:	Eksempel:</a:t>
            </a:r>
          </a:p>
        </p:txBody>
      </p:sp>
      <p:sp>
        <p:nvSpPr>
          <p:cNvPr id="9220" name="Pladsholder til dato 3">
            <a:extLst>
              <a:ext uri="{FF2B5EF4-FFF2-40B4-BE49-F238E27FC236}">
                <a16:creationId xmlns:a16="http://schemas.microsoft.com/office/drawing/2014/main" id="{CA2496E0-D65E-4FE4-B98C-8BE089AC54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5B2E0FC-AA99-4EB0-A8EE-C24FE70C007C}" type="datetime1">
              <a:rPr lang="da-DK" altLang="da-DK" sz="1400" smtClean="0"/>
              <a:pPr eaLnBrk="1" hangingPunct="1">
                <a:spcBef>
                  <a:spcPct val="0"/>
                </a:spcBef>
                <a:buFontTx/>
                <a:buNone/>
              </a:pPr>
              <a:t>04-11-2019</a:t>
            </a:fld>
            <a:endParaRPr lang="da-DK" altLang="da-DK" sz="140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BE65C8-5A42-4CBA-80B5-94296738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Database1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-108520" y="4293096"/>
            <a:ext cx="37444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dirty="0"/>
              <a:t>	</a:t>
            </a:r>
            <a:r>
              <a:rPr lang="da-DK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</a:p>
          <a:p>
            <a:pPr>
              <a:defRPr/>
            </a:pP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</a:p>
          <a:p>
            <a:pPr>
              <a:defRPr/>
            </a:pP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da-DK" sz="2800" dirty="0"/>
          </a:p>
          <a:p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4139952" y="4293096"/>
            <a:ext cx="48965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dirty="0"/>
              <a:t>	</a:t>
            </a:r>
            <a:r>
              <a:rPr lang="da-DK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da-DK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r>
              <a:rPr lang="da-DK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7698</a:t>
            </a:r>
            <a:endParaRPr lang="da-DK" sz="2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31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da-DK" sz="4100" b="1" dirty="0">
                <a:latin typeface="Trebuchet MS" pitchFamily="34" charset="0"/>
              </a:rPr>
              <a:t>SQL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3890963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da-DK" dirty="0">
                <a:latin typeface="Arial" charset="0"/>
              </a:rPr>
              <a:t>Data Definition (DDL)</a:t>
            </a:r>
            <a:br>
              <a:rPr lang="en-GB" altLang="da-DK" dirty="0">
                <a:latin typeface="Arial" charset="0"/>
              </a:rPr>
            </a:br>
            <a:endParaRPr lang="en-GB" altLang="da-DK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da-DK" b="1" dirty="0">
                <a:solidFill>
                  <a:srgbClr val="C00000"/>
                </a:solidFill>
                <a:latin typeface="Arial" charset="0"/>
              </a:rPr>
              <a:t>CREATE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da-DK" dirty="0">
                <a:latin typeface="Arial" charset="0"/>
              </a:rPr>
              <a:t>ALTER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da-DK" dirty="0">
                <a:latin typeface="Arial" charset="0"/>
              </a:rPr>
              <a:t>DROP</a:t>
            </a:r>
          </a:p>
          <a:p>
            <a:pPr eaLnBrk="1" hangingPunct="1">
              <a:buFontTx/>
              <a:buNone/>
            </a:pPr>
            <a:endParaRPr lang="en-GB" altLang="da-DK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430713" y="1711349"/>
            <a:ext cx="417353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da-DK" sz="3200" dirty="0">
                <a:latin typeface="Arial" charset="0"/>
              </a:rPr>
              <a:t>Data Manipulation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da-DK" sz="3200" dirty="0">
                <a:latin typeface="Arial" charset="0"/>
              </a:rPr>
              <a:t>(DML)</a:t>
            </a:r>
            <a:endParaRPr lang="en-GB" altLang="da-DK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altLang="da-DK" sz="36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da-DK" b="1" dirty="0">
                <a:solidFill>
                  <a:srgbClr val="C00000"/>
                </a:solidFill>
                <a:latin typeface="Arial" charset="0"/>
              </a:rPr>
              <a:t>SELECT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da-DK" b="1" dirty="0">
                <a:solidFill>
                  <a:srgbClr val="C00000"/>
                </a:solidFill>
                <a:latin typeface="Arial" charset="0"/>
              </a:rPr>
              <a:t>INSERT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da-DK" dirty="0">
                <a:latin typeface="Arial" charset="0"/>
              </a:rPr>
              <a:t>UPDATE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GB" altLang="da-DK" dirty="0">
                <a:latin typeface="Arial" charset="0"/>
              </a:rPr>
              <a:t>DELETE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D339-BC91-489A-A000-C7400CA58558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</p:spTree>
    <p:extLst>
      <p:ext uri="{BB962C8B-B14F-4D97-AF65-F5344CB8AC3E}">
        <p14:creationId xmlns:p14="http://schemas.microsoft.com/office/powerpoint/2010/main" val="220632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0" b="1" dirty="0">
                <a:latin typeface="Trebuchet MS" pitchFamily="34" charset="0"/>
              </a:rPr>
              <a:t>SQL SELECT </a:t>
            </a:r>
            <a:r>
              <a:rPr lang="da-DK" sz="4100" b="1" dirty="0">
                <a:latin typeface="Trebuchet MS" pitchFamily="34" charset="0"/>
              </a:rPr>
              <a:t>eksempler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50704" cy="820687"/>
          </a:xfrm>
          <a:ln w="34925" cmpd="dbl">
            <a:solidFill>
              <a:schemeClr val="bg1"/>
            </a:solidFill>
            <a:prstDash val="sysDash"/>
          </a:ln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SELECT</a:t>
            </a:r>
            <a:r>
              <a:rPr lang="en-GB" sz="1800" dirty="0"/>
              <a:t> *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B050"/>
                </a:solidFill>
              </a:rPr>
              <a:t>FROM</a:t>
            </a:r>
            <a:r>
              <a:rPr lang="en-GB" sz="1800" dirty="0"/>
              <a:t> </a:t>
            </a:r>
            <a:r>
              <a:rPr lang="en-GB" sz="1800" dirty="0" err="1"/>
              <a:t>emp</a:t>
            </a:r>
            <a:r>
              <a:rPr lang="en-GB" sz="1800" dirty="0"/>
              <a:t>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29472"/>
            <a:ext cx="8136904" cy="167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1D5C-E684-4C09-B791-059B2D5473E6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630761"/>
            <a:ext cx="3250704" cy="1075258"/>
          </a:xfrm>
          <a:prstGeom prst="rect">
            <a:avLst/>
          </a:prstGeom>
          <a:ln w="34925" cmpd="dbl">
            <a:solidFill>
              <a:schemeClr val="bg1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b="1">
                <a:solidFill>
                  <a:srgbClr val="C0000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SELECT </a:t>
            </a:r>
            <a:r>
              <a:rPr lang="en-GB" b="0" dirty="0" err="1">
                <a:solidFill>
                  <a:schemeClr val="tx1"/>
                </a:solidFill>
              </a:rPr>
              <a:t>ename</a:t>
            </a:r>
            <a:r>
              <a:rPr lang="en-GB" b="0" dirty="0">
                <a:solidFill>
                  <a:schemeClr val="tx1"/>
                </a:solidFill>
              </a:rPr>
              <a:t>, </a:t>
            </a:r>
            <a:r>
              <a:rPr lang="en-GB" b="0" dirty="0" err="1">
                <a:solidFill>
                  <a:schemeClr val="tx1"/>
                </a:solidFill>
              </a:rPr>
              <a:t>hiredate</a:t>
            </a:r>
            <a:r>
              <a:rPr lang="en-GB" b="0" dirty="0">
                <a:solidFill>
                  <a:schemeClr val="tx1"/>
                </a:solidFill>
              </a:rPr>
              <a:t>, </a:t>
            </a:r>
            <a:r>
              <a:rPr lang="en-GB" b="0" dirty="0" err="1">
                <a:solidFill>
                  <a:schemeClr val="tx1"/>
                </a:solidFill>
              </a:rPr>
              <a:t>sal</a:t>
            </a:r>
            <a:endParaRPr lang="en-GB" b="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FROM</a:t>
            </a:r>
            <a:r>
              <a:rPr lang="en-GB" dirty="0"/>
              <a:t> </a:t>
            </a:r>
            <a:r>
              <a:rPr lang="en-GB" b="0" dirty="0" err="1">
                <a:solidFill>
                  <a:schemeClr val="tx1"/>
                </a:solidFill>
              </a:rPr>
              <a:t>emp</a:t>
            </a:r>
            <a:endParaRPr lang="en-GB" b="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WHERE</a:t>
            </a:r>
            <a:r>
              <a:rPr lang="en-GB" dirty="0"/>
              <a:t> </a:t>
            </a:r>
            <a:r>
              <a:rPr lang="en-GB" b="0" dirty="0" err="1">
                <a:solidFill>
                  <a:schemeClr val="tx1"/>
                </a:solidFill>
              </a:rPr>
              <a:t>sal</a:t>
            </a:r>
            <a:r>
              <a:rPr lang="en-GB" b="0" dirty="0">
                <a:solidFill>
                  <a:schemeClr val="tx1"/>
                </a:solidFill>
              </a:rPr>
              <a:t> &gt; 1000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33129" y="2682471"/>
            <a:ext cx="3168352" cy="1023547"/>
          </a:xfrm>
          <a:prstGeom prst="rect">
            <a:avLst/>
          </a:prstGeom>
          <a:ln w="34925" cmpd="dbl">
            <a:solidFill>
              <a:schemeClr val="bg1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C00000"/>
                </a:solidFill>
              </a:rPr>
              <a:t>SELECT</a:t>
            </a:r>
            <a:r>
              <a:rPr lang="en-GB" sz="1800" dirty="0"/>
              <a:t> </a:t>
            </a:r>
            <a:r>
              <a:rPr lang="en-GB" sz="1800" dirty="0" err="1"/>
              <a:t>empno</a:t>
            </a:r>
            <a:endParaRPr lang="en-GB" sz="1800" dirty="0"/>
          </a:p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00B050"/>
                </a:solidFill>
              </a:rPr>
              <a:t>FROM</a:t>
            </a:r>
            <a:r>
              <a:rPr lang="en-GB" sz="1800" dirty="0"/>
              <a:t> </a:t>
            </a:r>
            <a:r>
              <a:rPr lang="en-GB" sz="1800" dirty="0" err="1"/>
              <a:t>emp</a:t>
            </a:r>
            <a:r>
              <a:rPr lang="en-GB" sz="1800" dirty="0"/>
              <a:t>  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WHERE</a:t>
            </a:r>
            <a:r>
              <a:rPr lang="en-GB" sz="1800" dirty="0"/>
              <a:t> </a:t>
            </a:r>
            <a:r>
              <a:rPr lang="en-GB" sz="1800" dirty="0" err="1"/>
              <a:t>ename</a:t>
            </a:r>
            <a:r>
              <a:rPr lang="en-GB" sz="1800" dirty="0"/>
              <a:t>  = 'Smith'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5624" y="1600201"/>
            <a:ext cx="3168352" cy="820687"/>
          </a:xfrm>
          <a:prstGeom prst="rect">
            <a:avLst/>
          </a:prstGeom>
          <a:ln w="34925" cmpd="dbl">
            <a:solidFill>
              <a:schemeClr val="bg1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C00000"/>
                </a:solidFill>
              </a:rPr>
              <a:t>SELECT</a:t>
            </a:r>
            <a:r>
              <a:rPr lang="en-GB" sz="1800" dirty="0"/>
              <a:t> </a:t>
            </a:r>
            <a:r>
              <a:rPr lang="en-GB" sz="1800" dirty="0" err="1"/>
              <a:t>avg</a:t>
            </a:r>
            <a:r>
              <a:rPr lang="en-GB" sz="1800" dirty="0"/>
              <a:t>(</a:t>
            </a:r>
            <a:r>
              <a:rPr lang="en-GB" sz="1800" dirty="0" err="1"/>
              <a:t>sal</a:t>
            </a:r>
            <a:r>
              <a:rPr lang="en-GB" sz="1800" dirty="0"/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00B050"/>
                </a:solidFill>
              </a:rPr>
              <a:t>FROM</a:t>
            </a:r>
            <a:r>
              <a:rPr lang="en-GB" sz="1800" dirty="0"/>
              <a:t> </a:t>
            </a:r>
            <a:r>
              <a:rPr lang="en-GB" sz="1800" dirty="0" err="1"/>
              <a:t>emp</a:t>
            </a:r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566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100" b="1" dirty="0">
                <a:latin typeface="Trebuchet MS" pitchFamily="34" charset="0"/>
              </a:rPr>
              <a:t>SQL SELECT </a:t>
            </a:r>
            <a:r>
              <a:rPr lang="da-DK" sz="4100" b="1" dirty="0">
                <a:latin typeface="Trebuchet MS" pitchFamily="34" charset="0"/>
              </a:rPr>
              <a:t>eksempler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250704" cy="820687"/>
          </a:xfrm>
          <a:ln w="34925" cmpd="dbl">
            <a:solidFill>
              <a:schemeClr val="bg1"/>
            </a:solidFill>
            <a:prstDash val="sysDash"/>
          </a:ln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C00000"/>
                </a:solidFill>
              </a:rPr>
              <a:t>SELECT</a:t>
            </a:r>
            <a:r>
              <a:rPr lang="en-GB" sz="1800" dirty="0"/>
              <a:t> *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B050"/>
                </a:solidFill>
              </a:rPr>
              <a:t>FROM</a:t>
            </a:r>
            <a:r>
              <a:rPr lang="en-GB" sz="1800" dirty="0"/>
              <a:t> order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1D5C-E684-4C09-B791-059B2D5473E6}" type="datetime1">
              <a:rPr lang="da-DK" smtClean="0"/>
              <a:t>04-11-2019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630761"/>
            <a:ext cx="3250704" cy="1075258"/>
          </a:xfrm>
          <a:prstGeom prst="rect">
            <a:avLst/>
          </a:prstGeom>
          <a:ln w="34925" cmpd="dbl">
            <a:solidFill>
              <a:schemeClr val="bg1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b="1">
                <a:solidFill>
                  <a:srgbClr val="C0000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dirty="0"/>
              <a:t>SELECT </a:t>
            </a:r>
            <a:r>
              <a:rPr lang="en-GB" b="0" dirty="0">
                <a:solidFill>
                  <a:schemeClr val="tx1"/>
                </a:solidFill>
              </a:rPr>
              <a:t>count(*)</a:t>
            </a:r>
          </a:p>
          <a:p>
            <a:r>
              <a:rPr lang="en-GB" dirty="0">
                <a:solidFill>
                  <a:srgbClr val="00B050"/>
                </a:solidFill>
              </a:rPr>
              <a:t>FROM</a:t>
            </a:r>
            <a:r>
              <a:rPr lang="en-GB" dirty="0"/>
              <a:t> </a:t>
            </a:r>
            <a:r>
              <a:rPr lang="en-GB" b="0" dirty="0">
                <a:solidFill>
                  <a:schemeClr val="tx1"/>
                </a:solidFill>
              </a:rPr>
              <a:t>order</a:t>
            </a:r>
          </a:p>
          <a:p>
            <a:r>
              <a:rPr lang="en-GB" dirty="0">
                <a:solidFill>
                  <a:srgbClr val="0070C0"/>
                </a:solidFill>
              </a:rPr>
              <a:t>WHERE</a:t>
            </a:r>
            <a:r>
              <a:rPr lang="en-GB" dirty="0"/>
              <a:t> </a:t>
            </a:r>
            <a:r>
              <a:rPr lang="en-GB" b="0" dirty="0">
                <a:solidFill>
                  <a:schemeClr val="tx1"/>
                </a:solidFill>
              </a:rPr>
              <a:t>purchase &gt; </a:t>
            </a:r>
            <a:r>
              <a:rPr lang="en-GB" dirty="0">
                <a:solidFill>
                  <a:schemeClr val="tx1"/>
                </a:solidFill>
              </a:rPr>
              <a:t>'</a:t>
            </a:r>
            <a:r>
              <a:rPr lang="en-GB" b="0" dirty="0">
                <a:solidFill>
                  <a:schemeClr val="tx1"/>
                </a:solidFill>
              </a:rPr>
              <a:t>2018-10-15'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33129" y="2682471"/>
            <a:ext cx="3168352" cy="1023547"/>
          </a:xfrm>
          <a:prstGeom prst="rect">
            <a:avLst/>
          </a:prstGeom>
          <a:ln w="34925" cmpd="dbl">
            <a:solidFill>
              <a:schemeClr val="bg1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C00000"/>
                </a:solidFill>
              </a:rPr>
              <a:t>SELECT</a:t>
            </a:r>
            <a:r>
              <a:rPr lang="en-GB" sz="1800" dirty="0"/>
              <a:t> ono as </a:t>
            </a:r>
            <a:r>
              <a:rPr lang="en-GB" sz="1800" dirty="0" err="1"/>
              <a:t>orderID</a:t>
            </a:r>
            <a:endParaRPr lang="en-GB" sz="1800" dirty="0"/>
          </a:p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00B050"/>
                </a:solidFill>
              </a:rPr>
              <a:t>FROM</a:t>
            </a:r>
            <a:r>
              <a:rPr lang="en-GB" sz="1800" dirty="0"/>
              <a:t> order  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WHERE</a:t>
            </a:r>
            <a:r>
              <a:rPr lang="en-GB" sz="1800" dirty="0"/>
              <a:t> sale  = 'KEN'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5624" y="1600201"/>
            <a:ext cx="3168352" cy="820687"/>
          </a:xfrm>
          <a:prstGeom prst="rect">
            <a:avLst/>
          </a:prstGeom>
          <a:ln w="34925" cmpd="dbl">
            <a:solidFill>
              <a:schemeClr val="bg1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C00000"/>
                </a:solidFill>
              </a:rPr>
              <a:t>SELECT</a:t>
            </a:r>
            <a:r>
              <a:rPr lang="en-GB" sz="1800" dirty="0"/>
              <a:t> min(purchase)</a:t>
            </a:r>
          </a:p>
          <a:p>
            <a:pPr marL="0" indent="0">
              <a:buFont typeface="Arial" pitchFamily="34" charset="0"/>
              <a:buNone/>
            </a:pPr>
            <a:r>
              <a:rPr lang="en-GB" sz="1800" b="1" dirty="0">
                <a:solidFill>
                  <a:srgbClr val="00B050"/>
                </a:solidFill>
              </a:rPr>
              <a:t>FROM</a:t>
            </a:r>
            <a:r>
              <a:rPr lang="en-GB" sz="1800" dirty="0"/>
              <a:t> order </a:t>
            </a:r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60089"/>
              </p:ext>
            </p:extLst>
          </p:nvPr>
        </p:nvGraphicFramePr>
        <p:xfrm>
          <a:off x="1043583" y="4140081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2356885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75522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94913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15555243"/>
                    </a:ext>
                  </a:extLst>
                </a:gridCol>
              </a:tblGrid>
              <a:tr h="284649">
                <a:tc>
                  <a:txBody>
                    <a:bodyPr/>
                    <a:lstStyle/>
                    <a:p>
                      <a:r>
                        <a:rPr lang="da-DK" dirty="0" err="1"/>
                        <a:t>ono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shipped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9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2018-10-11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2018-10-14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2018-10-12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2018-10-12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1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2018-10-12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2018-10-14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04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2018-10-20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2018-10-21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49378"/>
                  </a:ext>
                </a:extLst>
              </a:tr>
            </a:tbl>
          </a:graphicData>
        </a:graphic>
      </p:graphicFrame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179512" y="4140081"/>
            <a:ext cx="10080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da-DK" sz="1800" b="1" dirty="0" err="1">
                <a:latin typeface="Tahoma" pitchFamily="34" charset="0"/>
              </a:rPr>
              <a:t>order</a:t>
            </a:r>
            <a:endParaRPr lang="da-DK" altLang="da-DK" sz="24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27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 dirty="0">
                <a:latin typeface="Trebuchet MS" pitchFamily="34" charset="0"/>
              </a:rPr>
              <a:t>Ressourcer</a:t>
            </a:r>
            <a:r>
              <a:rPr lang="en-GB" b="1" dirty="0">
                <a:latin typeface="Trebuchet MS" pitchFamily="34" charset="0"/>
              </a:rPr>
              <a:t> SQL og MySQL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2400" dirty="0">
                <a:hlinkClick r:id="rId2"/>
              </a:rPr>
              <a:t>http://www.w3schools.com/sql/default.asp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>
                <a:hlinkClick r:id="rId3"/>
              </a:rPr>
              <a:t>http://www.tutorialspoint.com/sql/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>
                <a:hlinkClick r:id="rId4"/>
              </a:rPr>
              <a:t>http://www.mysqltutorial.org/basic-mysql-tutorial.aspx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885B-70D0-4024-9F1B-979D66DC609E}" type="datetime1">
              <a:rPr lang="da-DK" smtClean="0"/>
              <a:t>04-11-2019</a:t>
            </a:fld>
            <a:endParaRPr lang="da-DK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</p:spTree>
    <p:extLst>
      <p:ext uri="{BB962C8B-B14F-4D97-AF65-F5344CB8AC3E}">
        <p14:creationId xmlns:p14="http://schemas.microsoft.com/office/powerpoint/2010/main" val="22758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a-DK" altLang="da-DK" b="1" dirty="0">
                <a:latin typeface="Trebuchet MS" pitchFamily="34" charset="0"/>
              </a:rPr>
              <a:t>Data &amp; Database</a:t>
            </a:r>
          </a:p>
        </p:txBody>
      </p:sp>
      <p:sp>
        <p:nvSpPr>
          <p:cNvPr id="276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5F1544-F645-48E8-962F-889FEB886D45}" type="datetime1">
              <a:rPr lang="da-DK" altLang="da-DK" sz="1200" smtClean="0">
                <a:solidFill>
                  <a:srgbClr val="898989"/>
                </a:solidFill>
                <a:latin typeface="Tahoma" pitchFamily="34" charset="0"/>
              </a:rPr>
              <a:t>04-11-2019</a:t>
            </a:fld>
            <a:endParaRPr lang="en-US" altLang="da-DK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b="1" dirty="0"/>
              <a:t>Data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Information </a:t>
            </a:r>
            <a:r>
              <a:rPr lang="en-GB" sz="2400" dirty="0" err="1"/>
              <a:t>relateret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et object, </a:t>
            </a:r>
            <a:r>
              <a:rPr lang="en-GB" sz="2400" dirty="0" err="1"/>
              <a:t>fx</a:t>
            </a:r>
            <a:r>
              <a:rPr lang="en-GB" sz="2400" dirty="0"/>
              <a:t> 	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	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	</a:t>
            </a:r>
            <a:r>
              <a:rPr lang="en-GB" sz="2400" b="1" dirty="0" err="1">
                <a:solidFill>
                  <a:schemeClr val="tx2"/>
                </a:solidFill>
              </a:rPr>
              <a:t>navn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 err="1">
                <a:solidFill>
                  <a:schemeClr val="tx2"/>
                </a:solidFill>
              </a:rPr>
              <a:t>adresse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 err="1">
                <a:solidFill>
                  <a:schemeClr val="tx2"/>
                </a:solidFill>
              </a:rPr>
              <a:t>studienummer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 err="1">
                <a:solidFill>
                  <a:schemeClr val="tx2"/>
                </a:solidFill>
              </a:rPr>
              <a:t>telefonnummer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en-GB" sz="2000" b="1" dirty="0"/>
          </a:p>
          <a:p>
            <a:pPr marL="0" indent="0">
              <a:buFont typeface="Arial" pitchFamily="34" charset="0"/>
              <a:buNone/>
            </a:pPr>
            <a:r>
              <a:rPr lang="en-GB" b="1" dirty="0"/>
              <a:t>Database</a:t>
            </a:r>
          </a:p>
          <a:p>
            <a:pPr marL="0" indent="0">
              <a:buNone/>
            </a:pP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systematisk</a:t>
            </a:r>
            <a:r>
              <a:rPr lang="en-GB" sz="2400" dirty="0"/>
              <a:t> </a:t>
            </a:r>
            <a:r>
              <a:rPr lang="en-GB" sz="2400" dirty="0" err="1"/>
              <a:t>samling</a:t>
            </a:r>
            <a:r>
              <a:rPr lang="en-GB" sz="2400" dirty="0"/>
              <a:t> af data, </a:t>
            </a:r>
            <a:r>
              <a:rPr lang="en-GB" sz="2400" dirty="0" err="1"/>
              <a:t>fx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		</a:t>
            </a:r>
          </a:p>
          <a:p>
            <a:pPr marL="0" indent="0">
              <a:buNone/>
            </a:pPr>
            <a:r>
              <a:rPr lang="en-GB" sz="2400" dirty="0"/>
              <a:t> 		 </a:t>
            </a:r>
            <a:r>
              <a:rPr lang="en-GB" sz="2400" b="1" dirty="0" err="1">
                <a:solidFill>
                  <a:schemeClr val="tx2"/>
                </a:solidFill>
              </a:rPr>
              <a:t>personregister</a:t>
            </a:r>
            <a:endParaRPr lang="en-GB" sz="2400" b="1" dirty="0">
              <a:solidFill>
                <a:schemeClr val="tx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21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a-DK" altLang="da-DK" b="1" dirty="0">
                <a:latin typeface="Trebuchet MS" pitchFamily="34" charset="0"/>
              </a:rPr>
              <a:t>Database-system</a:t>
            </a:r>
          </a:p>
        </p:txBody>
      </p:sp>
      <p:pic>
        <p:nvPicPr>
          <p:cNvPr id="27651" name="Picture 6" descr="FIG01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2856"/>
            <a:ext cx="7620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166F5-308F-4E6C-B217-744702FF3E2C}" type="datetime1">
              <a:rPr lang="da-DK" altLang="da-DK" sz="1200" smtClean="0">
                <a:solidFill>
                  <a:srgbClr val="898989"/>
                </a:solidFill>
                <a:latin typeface="Tahoma" pitchFamily="34" charset="0"/>
              </a:rPr>
              <a:t>04-11-2019</a:t>
            </a:fld>
            <a:endParaRPr lang="en-US" altLang="da-DK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</p:spTree>
    <p:extLst>
      <p:ext uri="{BB962C8B-B14F-4D97-AF65-F5344CB8AC3E}">
        <p14:creationId xmlns:p14="http://schemas.microsoft.com/office/powerpoint/2010/main" val="1720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ladsholder til dato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12B52E-0C94-4F6C-8BAE-2D84AFD33D77}" type="datetime1">
              <a:rPr lang="da-DK" altLang="da-DK" sz="1200" smtClean="0">
                <a:solidFill>
                  <a:srgbClr val="898989"/>
                </a:solidFill>
                <a:latin typeface="Tahoma" pitchFamily="34" charset="0"/>
              </a:rPr>
              <a:t>04-11-2019</a:t>
            </a:fld>
            <a:endParaRPr lang="da-DK" altLang="da-DK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da-DK" b="1" dirty="0">
                <a:latin typeface="Trebuchet MS" pitchFamily="34" charset="0"/>
              </a:rPr>
              <a:t>Database Management System (DBMS)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da-DK" altLang="da-DK" sz="2800" dirty="0"/>
              <a:t>Et </a:t>
            </a:r>
            <a:r>
              <a:rPr lang="da-DK" altLang="da-DK" sz="2800" dirty="0">
                <a:latin typeface="Arial Rounded MT Bold" pitchFamily="34" charset="0"/>
              </a:rPr>
              <a:t>software system</a:t>
            </a:r>
            <a:r>
              <a:rPr lang="da-DK" altLang="da-DK" sz="2800" dirty="0"/>
              <a:t> som giver brugere mulighed for at definere, oprette og vedligeholde en database samt kontrolleret adgang til denne</a:t>
            </a:r>
            <a:r>
              <a:rPr lang="en-GB" altLang="da-DK" sz="2800" dirty="0"/>
              <a:t>.</a:t>
            </a:r>
          </a:p>
        </p:txBody>
      </p:sp>
      <p:pic>
        <p:nvPicPr>
          <p:cNvPr id="30725" name="Picture 6" descr="FIG01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429000"/>
            <a:ext cx="6107112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3" name="Ellipse 2"/>
          <p:cNvSpPr/>
          <p:nvPr/>
        </p:nvSpPr>
        <p:spPr>
          <a:xfrm>
            <a:off x="4427984" y="3717726"/>
            <a:ext cx="2016224" cy="1872208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1333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7B87EB5F-AB4B-49A4-AAA1-B803D3F9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b="1" dirty="0">
                <a:latin typeface="Trebuchet MS" pitchFamily="34" charset="0"/>
              </a:rPr>
              <a:t>Relationel Database</a:t>
            </a:r>
          </a:p>
        </p:txBody>
      </p:sp>
      <p:sp>
        <p:nvSpPr>
          <p:cNvPr id="7171" name="Pladsholder til indhold 2">
            <a:extLst>
              <a:ext uri="{FF2B5EF4-FFF2-40B4-BE49-F238E27FC236}">
                <a16:creationId xmlns:a16="http://schemas.microsoft.com/office/drawing/2014/main" id="{4F8A5C22-7A5A-447D-96FF-91AD97A42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/>
              <a:t>Den mest udbredte DBMS type.</a:t>
            </a:r>
          </a:p>
          <a:p>
            <a:endParaRPr lang="da-DK" altLang="da-DK" sz="2000" dirty="0"/>
          </a:p>
          <a:p>
            <a:r>
              <a:rPr lang="da-DK" altLang="da-DK" sz="2000" dirty="0"/>
              <a:t>En database har et navn</a:t>
            </a:r>
          </a:p>
          <a:p>
            <a:r>
              <a:rPr lang="da-DK" altLang="da-DK" sz="2000" dirty="0"/>
              <a:t>En database har en eller flere tabeller</a:t>
            </a:r>
          </a:p>
          <a:p>
            <a:endParaRPr lang="da-DK" altLang="da-DK" sz="2000" dirty="0"/>
          </a:p>
          <a:p>
            <a:r>
              <a:rPr lang="da-DK" altLang="da-DK" sz="2000" dirty="0"/>
              <a:t>Hver tabel har et navn</a:t>
            </a:r>
          </a:p>
          <a:p>
            <a:r>
              <a:rPr lang="da-DK" altLang="da-DK" sz="2000" dirty="0"/>
              <a:t>Hver tabel har en eller flere kolonner</a:t>
            </a:r>
          </a:p>
          <a:p>
            <a:r>
              <a:rPr lang="da-DK" altLang="da-DK" sz="2000" dirty="0"/>
              <a:t>Hver kolonne har navn og datatype</a:t>
            </a:r>
          </a:p>
        </p:txBody>
      </p:sp>
      <p:sp>
        <p:nvSpPr>
          <p:cNvPr id="7172" name="Pladsholder til dato 3">
            <a:extLst>
              <a:ext uri="{FF2B5EF4-FFF2-40B4-BE49-F238E27FC236}">
                <a16:creationId xmlns:a16="http://schemas.microsoft.com/office/drawing/2014/main" id="{D665443E-E258-4582-84D5-2DE6A3A061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84205A-7974-49B1-B73A-57C19BCD84B0}" type="datetime1">
              <a:rPr lang="da-DK" altLang="da-DK" sz="1400" smtClean="0"/>
              <a:pPr eaLnBrk="1" hangingPunct="1">
                <a:spcBef>
                  <a:spcPct val="0"/>
                </a:spcBef>
                <a:buFontTx/>
                <a:buNone/>
              </a:pPr>
              <a:t>04-11-2019</a:t>
            </a:fld>
            <a:endParaRPr lang="da-DK" altLang="da-DK" sz="140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738CA5-77F0-4346-9F55-2580C8E1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Database1</a:t>
            </a:r>
          </a:p>
        </p:txBody>
      </p:sp>
      <p:pic>
        <p:nvPicPr>
          <p:cNvPr id="7174" name="Picture 3">
            <a:extLst>
              <a:ext uri="{FF2B5EF4-FFF2-40B4-BE49-F238E27FC236}">
                <a16:creationId xmlns:a16="http://schemas.microsoft.com/office/drawing/2014/main" id="{C2B541B7-572E-4657-9FEB-B2A09E5FE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40" y="3763643"/>
            <a:ext cx="2232025" cy="2606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175" name="Tekstboks 5">
            <a:extLst>
              <a:ext uri="{FF2B5EF4-FFF2-40B4-BE49-F238E27FC236}">
                <a16:creationId xmlns:a16="http://schemas.microsoft.com/office/drawing/2014/main" id="{9F17909E-42F5-447C-BEBE-7E3E1F9E1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066" y="2655089"/>
            <a:ext cx="26646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b="1" dirty="0">
                <a:latin typeface="Arial" panose="020B0604020202020204" pitchFamily="34" charset="0"/>
              </a:rPr>
              <a:t>Eksempel</a:t>
            </a:r>
            <a:r>
              <a:rPr lang="da-DK" altLang="da-DK" sz="1600" dirty="0"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</a:rPr>
              <a:t>Database hedder </a:t>
            </a:r>
            <a:r>
              <a:rPr lang="da-DK" altLang="da-DK" sz="1600" b="1" dirty="0">
                <a:solidFill>
                  <a:srgbClr val="C00000"/>
                </a:solidFill>
                <a:latin typeface="Arial Black" panose="020B0A04020102020204" pitchFamily="34" charset="0"/>
              </a:rPr>
              <a:t>test</a:t>
            </a:r>
            <a:r>
              <a:rPr lang="da-DK" altLang="da-DK" sz="1600" dirty="0">
                <a:latin typeface="Arial" panose="020B0604020202020204" pitchFamily="34" charset="0"/>
              </a:rPr>
              <a:t> indeholder 9 tabeller</a:t>
            </a:r>
          </a:p>
        </p:txBody>
      </p:sp>
    </p:spTree>
    <p:extLst>
      <p:ext uri="{BB962C8B-B14F-4D97-AF65-F5344CB8AC3E}">
        <p14:creationId xmlns:p14="http://schemas.microsoft.com/office/powerpoint/2010/main" val="340560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8ECF3DA1-64E7-4E15-A2B1-47E34D6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altLang="da-DK" b="1" dirty="0">
                <a:latin typeface="Trebuchet MS" pitchFamily="34" charset="0"/>
              </a:rPr>
              <a:t>Tabel eksempel</a:t>
            </a:r>
            <a:br>
              <a:rPr lang="da-DK" altLang="da-DK" b="1" dirty="0">
                <a:latin typeface="Trebuchet MS" pitchFamily="34" charset="0"/>
              </a:rPr>
            </a:br>
            <a:r>
              <a:rPr lang="da-DK" altLang="da-DK" b="1" dirty="0">
                <a:latin typeface="Trebuchet MS" pitchFamily="34" charset="0"/>
              </a:rPr>
              <a:t>Medarbejdere (</a:t>
            </a:r>
            <a:r>
              <a:rPr lang="da-DK" altLang="da-DK" b="1" dirty="0" err="1">
                <a:latin typeface="Trebuchet MS" pitchFamily="34" charset="0"/>
              </a:rPr>
              <a:t>emp</a:t>
            </a:r>
            <a:r>
              <a:rPr lang="da-DK" altLang="da-DK" b="1" dirty="0">
                <a:latin typeface="Trebuchet MS" pitchFamily="34" charset="0"/>
              </a:rPr>
              <a:t>)</a:t>
            </a:r>
          </a:p>
        </p:txBody>
      </p:sp>
      <p:graphicFrame>
        <p:nvGraphicFramePr>
          <p:cNvPr id="6" name="Pladsholder til indhold 5">
            <a:extLst>
              <a:ext uri="{FF2B5EF4-FFF2-40B4-BE49-F238E27FC236}">
                <a16:creationId xmlns:a16="http://schemas.microsoft.com/office/drawing/2014/main" id="{342687B2-09E1-4EE4-9019-3E16FE2D1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3180"/>
              </p:ext>
            </p:extLst>
          </p:nvPr>
        </p:nvGraphicFramePr>
        <p:xfrm>
          <a:off x="900113" y="2204243"/>
          <a:ext cx="7920037" cy="34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600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empno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ename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mgr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hiredate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deptno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7369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SMITH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7902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12/17/1980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20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7499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ALLEN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SALESMAN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02/20/1981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30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7521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WARD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SALESMAN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02/22/1981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1250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7566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JONES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MANAGER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7839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04-02-1981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2975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7654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MARTIN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SALESMAN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09/28/1981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1250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BLAKE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MANAGER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7839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05-01-1981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2850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7782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CLARK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MANAGER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7839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06-09-1981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2450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7788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SCOTT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ANALYST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7566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04/19/1987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7839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KING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PRESIDENT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endParaRPr lang="da-DK" sz="1000">
                        <a:effectLst/>
                        <a:latin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11/17/1981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5000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7844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TURNER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SALESMAN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09-08-1981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1500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7876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ADAMS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CLERK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7788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05/23/1987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1100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7900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JAMES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CLERK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12-03-1981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950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7902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FORD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ANALYST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7566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12-03-1981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7934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MILLER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CLERK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7782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01/23/1982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1300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10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4" marR="9524" marT="952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325" name="Pladsholder til dato 3">
            <a:extLst>
              <a:ext uri="{FF2B5EF4-FFF2-40B4-BE49-F238E27FC236}">
                <a16:creationId xmlns:a16="http://schemas.microsoft.com/office/drawing/2014/main" id="{01132029-8882-4F11-A39E-0AB9FEDB2E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2FADF6-2309-4886-8C1F-A93FF48B225C}" type="datetime1">
              <a:rPr lang="da-DK" altLang="da-DK" sz="1400" smtClean="0"/>
              <a:pPr eaLnBrk="1" hangingPunct="1">
                <a:spcBef>
                  <a:spcPct val="0"/>
                </a:spcBef>
                <a:buFontTx/>
                <a:buNone/>
              </a:pPr>
              <a:t>04-11-2019</a:t>
            </a:fld>
            <a:endParaRPr lang="da-DK" altLang="da-DK" sz="140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515F88-5C20-4DC7-A57E-B9F3E839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Database1</a:t>
            </a:r>
          </a:p>
        </p:txBody>
      </p:sp>
      <p:sp>
        <p:nvSpPr>
          <p:cNvPr id="7" name="Tekstboks 6">
            <a:extLst>
              <a:ext uri="{FF2B5EF4-FFF2-40B4-BE49-F238E27FC236}">
                <a16:creationId xmlns:a16="http://schemas.microsoft.com/office/drawing/2014/main" id="{2C5107E1-7C84-42E8-9FE1-A897C205B290}"/>
              </a:ext>
            </a:extLst>
          </p:cNvPr>
          <p:cNvSpPr txBox="1"/>
          <p:nvPr/>
        </p:nvSpPr>
        <p:spPr bwMode="auto">
          <a:xfrm>
            <a:off x="5148064" y="1678781"/>
            <a:ext cx="28696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da-DK" sz="1600" dirty="0">
                <a:latin typeface="Arial" charset="0"/>
              </a:rPr>
              <a:t>Kolonner </a:t>
            </a:r>
            <a:r>
              <a:rPr lang="da-DK" sz="1050" dirty="0">
                <a:latin typeface="Arial" charset="0"/>
              </a:rPr>
              <a:t>– har navn og simpel datatype</a:t>
            </a:r>
            <a:endParaRPr lang="da-DK" sz="1600" dirty="0">
              <a:latin typeface="Arial" charset="0"/>
            </a:endParaRPr>
          </a:p>
        </p:txBody>
      </p:sp>
      <p:sp>
        <p:nvSpPr>
          <p:cNvPr id="8" name="Tekstboks 7">
            <a:extLst>
              <a:ext uri="{FF2B5EF4-FFF2-40B4-BE49-F238E27FC236}">
                <a16:creationId xmlns:a16="http://schemas.microsoft.com/office/drawing/2014/main" id="{E4FF81F1-9046-4941-AF95-41619AF44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1605" y="2852936"/>
            <a:ext cx="106521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latin typeface="Arial" panose="020B0604020202020204" pitchFamily="34" charset="0"/>
              </a:rPr>
              <a:t>Rækker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100" dirty="0">
                <a:latin typeface="Arial" panose="020B0604020202020204" pitchFamily="34" charset="0"/>
              </a:rPr>
              <a:t>– indeholder relaterede værdier</a:t>
            </a:r>
          </a:p>
        </p:txBody>
      </p:sp>
      <p:sp>
        <p:nvSpPr>
          <p:cNvPr id="9" name="Afrundet rektangel 8">
            <a:extLst>
              <a:ext uri="{FF2B5EF4-FFF2-40B4-BE49-F238E27FC236}">
                <a16:creationId xmlns:a16="http://schemas.microsoft.com/office/drawing/2014/main" id="{E262D0BD-064A-4450-97BE-090F36FE042D}"/>
              </a:ext>
            </a:extLst>
          </p:cNvPr>
          <p:cNvSpPr/>
          <p:nvPr/>
        </p:nvSpPr>
        <p:spPr>
          <a:xfrm>
            <a:off x="827088" y="3090068"/>
            <a:ext cx="8029575" cy="26670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/>
          </a:p>
        </p:txBody>
      </p:sp>
      <p:sp>
        <p:nvSpPr>
          <p:cNvPr id="10" name="Afrundet rektangel 9">
            <a:extLst>
              <a:ext uri="{FF2B5EF4-FFF2-40B4-BE49-F238E27FC236}">
                <a16:creationId xmlns:a16="http://schemas.microsoft.com/office/drawing/2014/main" id="{41DA39DB-ED5A-4ACB-BD20-60A68F13148A}"/>
              </a:ext>
            </a:extLst>
          </p:cNvPr>
          <p:cNvSpPr/>
          <p:nvPr/>
        </p:nvSpPr>
        <p:spPr>
          <a:xfrm flipH="1">
            <a:off x="5292080" y="2132806"/>
            <a:ext cx="1367507" cy="360045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433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altLang="da-DK" sz="5400" b="1" dirty="0">
                <a:latin typeface="Trebuchet MS" pitchFamily="34" charset="0"/>
              </a:rPr>
              <a:t>Tabel eksempel 2</a:t>
            </a:r>
            <a:br>
              <a:rPr lang="da-DK" altLang="da-DK" sz="5400" b="1" dirty="0">
                <a:latin typeface="Trebuchet MS" pitchFamily="34" charset="0"/>
              </a:rPr>
            </a:br>
            <a:r>
              <a:rPr lang="da-DK" altLang="da-DK" sz="4000" b="1" dirty="0">
                <a:latin typeface="Trebuchet MS" pitchFamily="34" charset="0"/>
              </a:rPr>
              <a:t>Medarbejdere (</a:t>
            </a:r>
            <a:r>
              <a:rPr lang="da-DK" altLang="da-DK" sz="4000" b="1" dirty="0" err="1">
                <a:latin typeface="Trebuchet MS" pitchFamily="34" charset="0"/>
              </a:rPr>
              <a:t>emp</a:t>
            </a:r>
            <a:r>
              <a:rPr lang="da-DK" altLang="da-DK" sz="4000" b="1" dirty="0">
                <a:latin typeface="Trebuchet MS" pitchFamily="34" charset="0"/>
              </a:rPr>
              <a:t>)</a:t>
            </a:r>
            <a:br>
              <a:rPr lang="da-DK" altLang="da-DK" sz="4000" b="1" dirty="0">
                <a:latin typeface="Trebuchet MS" pitchFamily="34" charset="0"/>
              </a:rPr>
            </a:br>
            <a:r>
              <a:rPr lang="da-DK" altLang="da-DK" sz="4000" b="1" dirty="0">
                <a:latin typeface="Trebuchet MS" pitchFamily="34" charset="0"/>
              </a:rPr>
              <a:t>Afdelinger (</a:t>
            </a:r>
            <a:r>
              <a:rPr lang="da-DK" altLang="da-DK" sz="4000" b="1" dirty="0" err="1">
                <a:latin typeface="Trebuchet MS" pitchFamily="34" charset="0"/>
              </a:rPr>
              <a:t>dept</a:t>
            </a:r>
            <a:r>
              <a:rPr lang="da-DK" altLang="da-DK" sz="4000" b="1" dirty="0">
                <a:latin typeface="Trebuchet MS" pitchFamily="34" charset="0"/>
              </a:rPr>
              <a:t>)</a:t>
            </a:r>
            <a:endParaRPr lang="da-DK" altLang="da-DK" sz="2000" dirty="0"/>
          </a:p>
        </p:txBody>
      </p:sp>
      <p:graphicFrame>
        <p:nvGraphicFramePr>
          <p:cNvPr id="7" name="Pladsholder til indhol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100246"/>
              </p:ext>
            </p:extLst>
          </p:nvPr>
        </p:nvGraphicFramePr>
        <p:xfrm>
          <a:off x="461963" y="2431946"/>
          <a:ext cx="5357811" cy="3589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3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dirty="0" err="1">
                          <a:effectLst/>
                        </a:rPr>
                        <a:t>empno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ename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job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mgr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hiredate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sal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deptno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7369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SMITH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CLERK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7902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12/17/1980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800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7499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ALLEN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SALESMAN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02/20/1981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1600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7521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WARD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SALESMAN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7698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02/22/1981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1250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7566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JONES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MANAGER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7839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04-02-1981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2975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7654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MARTIN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SALESMAN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09/28/1981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1250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BLAKE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MANAGER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7839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05-01-1981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2850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7782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CLARK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MANAGER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7839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06-09-1981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2450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7788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SCOTT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ANALYST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7566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04/19/1987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7839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KING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PRESIDENT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endParaRPr lang="da-DK" sz="1000">
                        <a:effectLst/>
                        <a:latin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11/17/1981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5000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7844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TURNER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SALESMAN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09-08-1981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1500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7876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ADAMS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CLERK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7788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05/23/1987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1100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7900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JAMES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CLERK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7698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12-03-1981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950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30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7902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FORD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ANALYST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7566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12-03-1981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8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7934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MILLER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CLERK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7782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01/23/1982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1300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10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6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92417"/>
              </p:ext>
            </p:extLst>
          </p:nvPr>
        </p:nvGraphicFramePr>
        <p:xfrm>
          <a:off x="6122988" y="2463696"/>
          <a:ext cx="2587625" cy="87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 err="1">
                          <a:effectLst/>
                        </a:rPr>
                        <a:t>deptno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dname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loc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10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ACCOUNTING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NEW YORK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20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RESEARCH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DALLAS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4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30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SALES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CHICAGO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40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>
                          <a:effectLst/>
                        </a:rPr>
                        <a:t>OPERATIONS</a:t>
                      </a:r>
                      <a:endParaRPr lang="da-DK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00" dirty="0">
                          <a:effectLst/>
                        </a:rPr>
                        <a:t>BOSTON</a:t>
                      </a:r>
                      <a:endParaRPr lang="da-DK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30" marR="9530" marT="950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543" name="TextBox 1"/>
          <p:cNvSpPr txBox="1">
            <a:spLocks noChangeArrowheads="1"/>
          </p:cNvSpPr>
          <p:nvPr/>
        </p:nvSpPr>
        <p:spPr bwMode="auto">
          <a:xfrm>
            <a:off x="395288" y="1960513"/>
            <a:ext cx="1008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da-DK" sz="2400" dirty="0" err="1">
                <a:latin typeface="Tahoma" pitchFamily="34" charset="0"/>
              </a:rPr>
              <a:t>emp</a:t>
            </a:r>
            <a:endParaRPr lang="da-DK" altLang="da-DK" sz="2400" dirty="0">
              <a:latin typeface="Tahoma" pitchFamily="34" charset="0"/>
            </a:endParaRPr>
          </a:p>
        </p:txBody>
      </p:sp>
      <p:sp>
        <p:nvSpPr>
          <p:cNvPr id="16544" name="TextBox 2"/>
          <p:cNvSpPr txBox="1">
            <a:spLocks noChangeArrowheads="1"/>
          </p:cNvSpPr>
          <p:nvPr/>
        </p:nvSpPr>
        <p:spPr bwMode="auto">
          <a:xfrm>
            <a:off x="6011863" y="2032521"/>
            <a:ext cx="792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a-DK" altLang="da-DK" sz="2400" dirty="0" err="1">
                <a:latin typeface="Tahoma" pitchFamily="34" charset="0"/>
              </a:rPr>
              <a:t>dept</a:t>
            </a:r>
            <a:endParaRPr lang="da-DK" altLang="da-DK" sz="2400" dirty="0">
              <a:latin typeface="Tahom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9558-E080-4861-BC92-C47F96C897BC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084168" y="393305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Er tabellerne </a:t>
            </a:r>
          </a:p>
          <a:p>
            <a:pPr algn="ctr"/>
            <a:r>
              <a:rPr lang="da-DK" sz="2400" dirty="0"/>
              <a:t>logisk forbundne?</a:t>
            </a:r>
          </a:p>
        </p:txBody>
      </p:sp>
    </p:spTree>
    <p:extLst>
      <p:ext uri="{BB962C8B-B14F-4D97-AF65-F5344CB8AC3E}">
        <p14:creationId xmlns:p14="http://schemas.microsoft.com/office/powerpoint/2010/main" val="362882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a-DK" sz="4100" b="1" dirty="0">
                <a:latin typeface="Trebuchet MS" pitchFamily="34" charset="0"/>
              </a:rPr>
              <a:t>SQL</a:t>
            </a: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582738"/>
            <a:ext cx="7991475" cy="45608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da-DK" altLang="da-DK" b="1" dirty="0" err="1"/>
              <a:t>S</a:t>
            </a:r>
            <a:r>
              <a:rPr lang="da-DK" altLang="da-DK" dirty="0" err="1"/>
              <a:t>tructured</a:t>
            </a:r>
            <a:r>
              <a:rPr lang="da-DK" altLang="da-DK" dirty="0"/>
              <a:t> </a:t>
            </a:r>
            <a:r>
              <a:rPr lang="da-DK" altLang="da-DK" b="1" dirty="0"/>
              <a:t>Q</a:t>
            </a:r>
            <a:r>
              <a:rPr lang="da-DK" altLang="da-DK" dirty="0"/>
              <a:t>uery </a:t>
            </a:r>
            <a:r>
              <a:rPr lang="da-DK" altLang="da-DK" b="1" dirty="0"/>
              <a:t>L</a:t>
            </a:r>
            <a:r>
              <a:rPr lang="da-DK" altLang="da-DK" dirty="0"/>
              <a:t>anguage</a:t>
            </a:r>
            <a:endParaRPr lang="en-GB" altLang="da-DK" dirty="0"/>
          </a:p>
          <a:p>
            <a:pPr lvl="1">
              <a:lnSpc>
                <a:spcPct val="90000"/>
              </a:lnSpc>
            </a:pPr>
            <a:r>
              <a:rPr lang="da-DK" altLang="da-DK" dirty="0"/>
              <a:t>Sprog til at arbejde på relationel database </a:t>
            </a:r>
          </a:p>
          <a:p>
            <a:pPr lvl="1">
              <a:lnSpc>
                <a:spcPct val="90000"/>
              </a:lnSpc>
            </a:pPr>
            <a:endParaRPr lang="da-DK" altLang="da-DK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dirty="0"/>
              <a:t>Karakteristika</a:t>
            </a:r>
            <a:r>
              <a:rPr lang="en-GB" altLang="da-DK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da-DK" dirty="0"/>
              <a:t>Relativt let at lære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da-DK" dirty="0"/>
              <a:t>Man specificerer </a:t>
            </a:r>
            <a:r>
              <a:rPr lang="da-DK" altLang="da-DK" b="1" i="1" dirty="0"/>
              <a:t>hvad</a:t>
            </a:r>
            <a:r>
              <a:rPr lang="da-DK" altLang="da-DK" dirty="0"/>
              <a:t> fremfor </a:t>
            </a:r>
            <a:r>
              <a:rPr lang="da-DK" altLang="da-DK" b="1" i="1" dirty="0"/>
              <a:t>hvordan</a:t>
            </a:r>
            <a:endParaRPr lang="da-DK" altLang="da-DK" dirty="0"/>
          </a:p>
          <a:p>
            <a:pPr lvl="1" eaLnBrk="1" hangingPunct="1">
              <a:lnSpc>
                <a:spcPct val="90000"/>
              </a:lnSpc>
            </a:pPr>
            <a:r>
              <a:rPr lang="da-DK" altLang="da-DK" dirty="0"/>
              <a:t>Der bruges ord som </a:t>
            </a:r>
            <a:r>
              <a:rPr lang="en-GB" alt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altLang="da-DK" dirty="0"/>
              <a:t>, </a:t>
            </a:r>
            <a:r>
              <a:rPr lang="en-GB" alt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GB" altLang="da-DK" dirty="0"/>
              <a:t> og </a:t>
            </a:r>
            <a:r>
              <a:rPr lang="en-GB" alt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algn="just" eaLnBrk="1" hangingPunct="1">
              <a:lnSpc>
                <a:spcPct val="90000"/>
              </a:lnSpc>
            </a:pPr>
            <a:endParaRPr lang="en-US" altLang="da-DK" b="1" dirty="0">
              <a:latin typeface="Trebuchet MS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6912-4A7D-49E1-9449-0FB15575CC57}" type="datetime1">
              <a:rPr lang="da-DK" smtClean="0"/>
              <a:t>04-11-2019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SQL dag 1</a:t>
            </a:r>
          </a:p>
        </p:txBody>
      </p:sp>
    </p:spTree>
    <p:extLst>
      <p:ext uri="{BB962C8B-B14F-4D97-AF65-F5344CB8AC3E}">
        <p14:creationId xmlns:p14="http://schemas.microsoft.com/office/powerpoint/2010/main" val="288790614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Initials xmlns="d40e101a-1fec-4fbd-a9d0-ed41492f4cd8" xsi:nil="true"/>
    <Semester xmlns="d40e101a-1fec-4fbd-a9d0-ed41492f4cd8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23" ma:contentTypeDescription="Create a new document." ma:contentTypeScope="" ma:versionID="c2569042148122c5d782b0b0b17e16c5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4defd57386cb7753da6f46106f275941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D5C88-C5FE-47A8-8FC2-64DE690DC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D8F1D1-53F9-4C61-9AF5-96178501BF3D}">
  <ds:schemaRefs>
    <ds:schemaRef ds:uri="http://schemas.microsoft.com/office/2006/metadata/properties"/>
    <ds:schemaRef ds:uri="http://schemas.microsoft.com/office/infopath/2007/PartnerControls"/>
    <ds:schemaRef ds:uri="d40e101a-1fec-4fbd-a9d0-ed41492f4cd8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AED3860-F56C-4635-A004-22248FA06A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665</Words>
  <Application>Microsoft Office PowerPoint</Application>
  <PresentationFormat>On-screen Show (4:3)</PresentationFormat>
  <Paragraphs>397</Paragraphs>
  <Slides>13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Kontortema</vt:lpstr>
      <vt:lpstr>Database-dagene</vt:lpstr>
      <vt:lpstr>Ressourcer SQL og MySQL </vt:lpstr>
      <vt:lpstr>Data &amp; Database</vt:lpstr>
      <vt:lpstr>Database-system</vt:lpstr>
      <vt:lpstr>Database Management System (DBMS)</vt:lpstr>
      <vt:lpstr>Relationel Database</vt:lpstr>
      <vt:lpstr>Tabel eksempel Medarbejdere (emp)</vt:lpstr>
      <vt:lpstr>Tabel eksempel 2 Medarbejdere (emp) Afdelinger (dept)</vt:lpstr>
      <vt:lpstr>SQL</vt:lpstr>
      <vt:lpstr>SQL – flere formål</vt:lpstr>
      <vt:lpstr>SQL  </vt:lpstr>
      <vt:lpstr>SQL SELECT eksempler</vt:lpstr>
      <vt:lpstr>SQL SELECT eksempler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days overview</dc:title>
  <dc:creator>Henrik</dc:creator>
  <cp:lastModifiedBy>Tine Marbjerg (TM - Lektor - Cphbusiness)</cp:lastModifiedBy>
  <cp:revision>53</cp:revision>
  <cp:lastPrinted>2017-04-21T12:17:29Z</cp:lastPrinted>
  <dcterms:created xsi:type="dcterms:W3CDTF">2017-04-21T11:42:23Z</dcterms:created>
  <dcterms:modified xsi:type="dcterms:W3CDTF">2019-11-04T15:30:35Z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