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3" r:id="rId6"/>
    <p:sldId id="273" r:id="rId7"/>
    <p:sldId id="274" r:id="rId8"/>
    <p:sldId id="276" r:id="rId9"/>
    <p:sldId id="278" r:id="rId10"/>
    <p:sldId id="279" r:id="rId11"/>
    <p:sldId id="282" r:id="rId12"/>
    <p:sldId id="283" r:id="rId13"/>
    <p:sldId id="280" r:id="rId14"/>
    <p:sldId id="281" r:id="rId15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43" d="100"/>
          <a:sy n="43" d="100"/>
        </p:scale>
        <p:origin x="11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03C9C075-86DC-460A-A22E-23C7FCEA22F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en-GB"/>
              <a:t>SQL Select - 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E7F75D4-DF3B-47C6-BC75-9657F0112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056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8-10-22T19:09:36.9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19544 10583 0,'-17'18'218,"-1"0"-202,18-1 0,0 19-1,0-19 17,0 1-17,0-1 1,0 1-1,-18 17 17,18-17-32,0 0 47,0-1-16,0 19 78,0-19-109,0 18 47,0-17-47,0 0 78,-17-1-62,17 1 78,0 0-79,-18 17 16,18-17-15,0-1 15,0 18-15,0-17 0,0 0-16,-18-1 46,18 1-30,0 0 0,0 17-1,0 0 1,0 1-16,0-19 31,0 1-15,0 17-1,0 18 1,0-35 0,0 35-1,0-18 1,0 18 15,0-36-31,0 36 31,0 0-15,0-17 47,0-19-63,0 36 46,0-35-46,0-1 16,0 36 0,0 0-1,0-35-15,0 17 63,0-17-48,0-1 1,0 1 15,0 0-15,0-1 0,18 19-1,0-19 1,35 1 187,-36-18-203,19 0 16,-1 0-1,-18 0-15,1 0 16,35 0 46,-35-18-62,-1 1 16,1-1-16,0-17 16,-1-18 15,1 0-16,-1 18 1,-17-36 0,0 36-1,0 17-15,0 0 94,0 1-78,0-18-1,-17-1-15,-1 19 16,1-19-16,17 19 31,-36-19-15,36-34-1,-35 35 1,17-1 0,18-17-1,-17 0 1,17 36 0,-18-1 30,18 1-30,-18-19 0,18 19-1,0-19 1,0 1 15,0 0-15,0 17-1,0 0 1,0 1 0,0-1-1,0-17 1,0 0 0,0-1-1,0-34 1,0 35-1,0 17 17,0 53 155,0 36-171,0-1-16,0-17 15,0 0-15,0 0 16,36 35 0,-36-70 31,0 17-32,0 0 1,0-17-1,-18 17 1,18-17 0,-18 17-1,1 36 1,17-54 0,0 1 15,-18-18-16,18 35-15,0 1 16,0-1 0,0-17-1,0 17 1,-17 0 15,17-17-15,0-36 93,0 1-93,0-54-16,0 0 15,-36-70-15,1-17 16,-18 52 0,18 0-1,-1 53 17,19 18-17,-18-1 1,17 19-16,0-19 15,1 19-15,17-1 16,0 1 0,-18-36-1,18 88 173,35 0-188,-17-17 15,35 35-15,-36 0 16,-17-18 0,36 0-1,-36 18 1,35-18 0,-35-17-1,0 17 16,0-17-31,18 17 16,-1-17-16,1-18 16,-18 35-1,0-17-15,0-1 32,0 36 46,0-35-63,0 0 1,0-1 0,0 1-16,0 0 15,0-36 79,0 0-78,0-52-16,0-1 15,0 18 1,0-106-1,0 107 1,0 16 0,0 19-16,0-1 47,0 0-32,-18 36 141,-17 35-156,35 35 16,-35-35-16,35-35 16,0 17-1,0 0 1,0 1 0,-18 16-1,18 19 1,0-53 15,0 17-15,0-17-1,0 17-15,0 0 16,0 18 0,0-18-16,0 1 15,0 34 1,0-35 15,0-17-15,35-18 109,-17 0-78,0 0-16,-1 0-16,19 0 1,-19 0 0,19 0-1,-19 0-15,18 0 16,-17 0-16,0 0 16,-1 0-1,1 0 32,0 0-31,-1 0 171,1-35-171,0 0-1,-18-1-15,0-17 16,0 36-16,0-89 31,0 35-15,0 36 0,0-18-1,0 35-15,0-34 16,0 34-16,0 0 15,0 1 1,0-54 0,0 36-1,0-1 17,0 19-32,0-36 15,-18 35 79,-17-17-63,17 35-31,0-35 16,18 17-16,-35-17 15,0 17 1,35-17 47,-35 0-48,17 17-15,0 18 16,18-18-16,-70-17 15,34 35 1,19 0 328,17 18-344,0 17 15,0 0-15,17 1 16,-17-19 0,0 1 31,0-1-32,0 1 16,0 17-31,0-17 32,0 17-17,0-17 79,0 0-63,0-1-31,0 18 16,0-17 0,0 0 15,0-1-16,0 1 1,0 17 15,0-17-15,0 0 0,0-1-1,0 1 16,0 17 16,0-17-47,0-1 157,0 1-157,0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8-10-22T19:09:36.9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19544 10583 0,'-17'18'218,"-1"0"-202,18-1 0,0 19-1,0-19 17,0 1-17,0-1 1,0 1-1,-18 17 17,18-17-32,0 0 47,0-1-16,0 19 78,0-19-109,0 18 47,0-17-47,0 0 78,-17-1-62,17 1 78,0 0-79,-18 17 16,18-17-15,0-1 15,0 18-15,0-17 0,0 0-16,-18-1 46,18 1-30,0 0 0,0 17-1,0 0 1,0 1-16,0-19 31,0 1-15,0 17-1,0 18 1,0-35 0,0 35-1,0-18 1,0 18 15,0-36-31,0 36 31,0 0-15,0-17 47,0-19-63,0 36 46,0-35-46,0-1 16,0 36 0,0 0-1,0-35-15,0 17 63,0-17-48,0-1 1,0 1 15,0 0-15,0-1 0,18 19-1,0-19 1,35 1 187,-36-18-203,19 0 16,-1 0-1,-18 0-15,1 0 16,35 0 46,-35-18-62,-1 1 16,1-1-16,0-17 16,-1-18 15,1 0-16,-1 18 1,-17-36 0,0 36-1,0 17-15,0 0 94,0 1-78,0-18-1,-17-1-15,-1 19 16,1-19-16,17 19 31,-36-19-15,36-34-1,-35 35 1,17-1 0,18-17-1,-17 0 1,17 36 0,-18-1 30,18 1-30,-18-19 0,18 19-1,0-19 1,0 1 15,0 0-15,0 17-1,0 0 1,0 1 0,0-1-1,0-17 1,0 0 0,0-1-1,0-34 1,0 35-1,0 17 17,0 53 155,0 36-171,0-1-16,0-17 15,0 0-15,0 0 16,36 35 0,-36-70 31,0 17-32,0 0 1,0-17-1,-18 17 1,18-17 0,-18 17-1,1 36 1,17-54 0,0 1 15,-18-18-16,18 35-15,0 1 16,0-1 0,0-17-1,0 17 1,-17 0 15,17-17-15,0-36 93,0 1-93,0-54-16,0 0 15,-36-70-15,1-17 16,-18 52 0,18 0-1,-1 53 17,19 18-17,-18-1 1,17 19-16,0-19 15,1 19-15,17-1 16,0 1 0,-18-36-1,18 88 173,35 0-188,-17-17 15,35 35-15,-36 0 16,-17-18 0,36 0-1,-36 18 1,35-18 0,-35-17-1,0 17 16,0-17-31,18 17 16,-1-17-16,1-18 16,-18 35-1,0-17-15,0-1 32,0 36 46,0-35-63,0 0 1,0-1 0,0 1-16,0 0 15,0-36 79,0 0-78,0-52-16,0-1 15,0 18 1,0-106-1,0 107 1,0 16 0,0 19-16,0-1 47,0 0-32,-18 36 141,-17 35-156,35 35 16,-35-35-16,35-35 16,0 17-1,0 0 1,0 1 0,-18 16-1,18 19 1,0-53 15,0 17-15,0-17-1,0 17-15,0 0 16,0 18 0,0-18-16,0 1 15,0 34 1,0-35 15,0-17-15,35-18 109,-17 0-78,0 0-16,-1 0-16,19 0 1,-19 0 0,19 0-1,-19 0-15,18 0 16,-17 0-16,0 0 16,-1 0-1,1 0 32,0 0-31,-1 0 171,1-35-171,0 0-1,-18-1-15,0-17 16,0 36-16,0-89 31,0 35-15,0 36 0,0-18-1,0 35-15,0-34 16,0 34-16,0 0 15,0 1 1,0-54 0,0 36-1,0-1 17,0 19-32,0-36 15,-18 35 79,-17-17-63,17 35-31,0-35 16,18 17-16,-35-17 15,0 17 1,35-17 47,-35 0-48,17 17-15,0 18 16,18-18-16,-70-17 15,34 35 1,19 0 328,17 18-344,0 17 15,0 0-15,17 1 16,-17-19 0,0 1 31,0-1-32,0 1 16,0 17-31,0-17 32,0 17-17,0-17 79,0 0-63,0-1-31,0 18 16,0-17 0,0 0 15,0-1-16,0 1 1,0 17 15,0-17-15,0 0 0,0-1-1,0 1 16,0 17 16,0-17-47,0-1 157,0 1-157,0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8-10-22T19:09:36.9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19544 10583 0,'-17'18'218,"-1"0"-202,18-1 0,0 19-1,0-19 17,0 1-17,0-1 1,0 1-1,-18 17 17,18-17-32,0 0 47,0-1-16,0 19 78,0-19-109,0 18 47,0-17-47,0 0 78,-17-1-62,17 1 78,0 0-79,-18 17 16,18-17-15,0-1 15,0 18-15,0-17 0,0 0-16,-18-1 46,18 1-30,0 0 0,0 17-1,0 0 1,0 1-16,0-19 31,0 1-15,0 17-1,0 18 1,0-35 0,0 35-1,0-18 1,0 18 15,0-36-31,0 36 31,0 0-15,0-17 47,0-19-63,0 36 46,0-35-46,0-1 16,0 36 0,0 0-1,0-35-15,0 17 63,0-17-48,0-1 1,0 1 15,0 0-15,0-1 0,18 19-1,0-19 1,35 1 187,-36-18-203,19 0 16,-1 0-1,-18 0-15,1 0 16,35 0 46,-35-18-62,-1 1 16,1-1-16,0-17 16,-1-18 15,1 0-16,-1 18 1,-17-36 0,0 36-1,0 17-15,0 0 94,0 1-78,0-18-1,-17-1-15,-1 19 16,1-19-16,17 19 31,-36-19-15,36-34-1,-35 35 1,17-1 0,18-17-1,-17 0 1,17 36 0,-18-1 30,18 1-30,-18-19 0,18 19-1,0-19 1,0 1 15,0 0-15,0 17-1,0 0 1,0 1 0,0-1-1,0-17 1,0 0 0,0-1-1,0-34 1,0 35-1,0 17 17,0 53 155,0 36-171,0-1-16,0-17 15,0 0-15,0 0 16,36 35 0,-36-70 31,0 17-32,0 0 1,0-17-1,-18 17 1,18-17 0,-18 17-1,1 36 1,17-54 0,0 1 15,-18-18-16,18 35-15,0 1 16,0-1 0,0-17-1,0 17 1,-17 0 15,17-17-15,0-36 93,0 1-93,0-54-16,0 0 15,-36-70-15,1-17 16,-18 52 0,18 0-1,-1 53 17,19 18-17,-18-1 1,17 19-16,0-19 15,1 19-15,17-1 16,0 1 0,-18-36-1,18 88 173,35 0-188,-17-17 15,35 35-15,-36 0 16,-17-18 0,36 0-1,-36 18 1,35-18 0,-35-17-1,0 17 16,0-17-31,18 17 16,-1-17-16,1-18 16,-18 35-1,0-17-15,0-1 32,0 36 46,0-35-63,0 0 1,0-1 0,0 1-16,0 0 15,0-36 79,0 0-78,0-52-16,0-1 15,0 18 1,0-106-1,0 107 1,0 16 0,0 19-16,0-1 47,0 0-32,-18 36 141,-17 35-156,35 35 16,-35-35-16,35-35 16,0 17-1,0 0 1,0 1 0,-18 16-1,18 19 1,0-53 15,0 17-15,0-17-1,0 17-15,0 0 16,0 18 0,0-18-16,0 1 15,0 34 1,0-35 15,0-17-15,35-18 109,-17 0-78,0 0-16,-1 0-16,19 0 1,-19 0 0,19 0-1,-19 0-15,18 0 16,-17 0-16,0 0 16,-1 0-1,1 0 32,0 0-31,-1 0 171,1-35-171,0 0-1,-18-1-15,0-17 16,0 36-16,0-89 31,0 35-15,0 36 0,0-18-1,0 35-15,0-34 16,0 34-16,0 0 15,0 1 1,0-54 0,0 36-1,0-1 17,0 19-32,0-36 15,-18 35 79,-17-17-63,17 35-31,0-35 16,18 17-16,-35-17 15,0 17 1,35-17 47,-35 0-48,17 17-15,0 18 16,18-18-16,-70-17 15,34 35 1,19 0 328,17 18-344,0 17 15,0 0-15,17 1 16,-17-19 0,0 1 31,0-1-32,0 1 16,0 17-31,0-17 32,0 17-17,0-17 79,0 0-63,0-1-31,0 18 16,0-17 0,0 0 15,0-1-16,0 1 1,0 17 15,0-17-15,0 0 0,0-1-1,0 1 16,0 17 16,0-17-47,0-1 157,0 1-157,0 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03923A9C-6CD2-4D97-9DCC-80B77F15D35B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en-GB"/>
              <a:t>SQL Select - day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BE014D7-CFB4-4C77-B000-4D6039557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638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count(*) from </a:t>
            </a:r>
            <a:r>
              <a:rPr lang="en-US" dirty="0" err="1"/>
              <a:t>emp</a:t>
            </a:r>
            <a:r>
              <a:rPr lang="en-US" dirty="0"/>
              <a:t> group by </a:t>
            </a:r>
            <a:r>
              <a:rPr lang="en-US" dirty="0" err="1"/>
              <a:t>deptno</a:t>
            </a:r>
            <a:r>
              <a:rPr lang="en-US" dirty="0"/>
              <a:t> having count(*) &gt; 4</a:t>
            </a:r>
          </a:p>
          <a:p>
            <a:endParaRPr lang="en-US" dirty="0"/>
          </a:p>
          <a:p>
            <a:r>
              <a:rPr lang="en-US" dirty="0"/>
              <a:t>select count(*) from </a:t>
            </a:r>
            <a:r>
              <a:rPr lang="en-US" dirty="0" err="1"/>
              <a:t>emp</a:t>
            </a:r>
            <a:r>
              <a:rPr lang="en-US" dirty="0"/>
              <a:t> group by </a:t>
            </a:r>
            <a:r>
              <a:rPr lang="en-US" dirty="0" err="1"/>
              <a:t>deptno</a:t>
            </a:r>
            <a:r>
              <a:rPr lang="en-US" dirty="0"/>
              <a:t> having </a:t>
            </a:r>
            <a:r>
              <a:rPr lang="en-US" dirty="0" err="1"/>
              <a:t>deptno</a:t>
            </a:r>
            <a:r>
              <a:rPr lang="en-US" dirty="0"/>
              <a:t> &gt; 20</a:t>
            </a:r>
          </a:p>
          <a:p>
            <a:endParaRPr lang="en-US" dirty="0"/>
          </a:p>
          <a:p>
            <a:r>
              <a:rPr lang="en-US" dirty="0"/>
              <a:t>select round(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sal</a:t>
            </a:r>
            <a:r>
              <a:rPr lang="en-US" dirty="0"/>
              <a:t>),1) from </a:t>
            </a:r>
            <a:r>
              <a:rPr lang="en-US" dirty="0" err="1"/>
              <a:t>emp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Distinct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select job from </a:t>
            </a:r>
            <a:r>
              <a:rPr lang="en-US" baseline="0" dirty="0" err="1">
                <a:sym typeface="Wingdings" panose="05000000000000000000" pitchFamily="2" charset="2"/>
              </a:rPr>
              <a:t>emp</a:t>
            </a:r>
            <a:r>
              <a:rPr lang="en-US" baseline="0" dirty="0">
                <a:sym typeface="Wingdings" panose="05000000000000000000" pitchFamily="2" charset="2"/>
              </a:rPr>
              <a:t> group by job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</p:spTree>
    <p:extLst>
      <p:ext uri="{BB962C8B-B14F-4D97-AF65-F5344CB8AC3E}">
        <p14:creationId xmlns:p14="http://schemas.microsoft.com/office/powerpoint/2010/main" val="19467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9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8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1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1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3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5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https://www.guru99.com/sub-queries.html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3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8B05-8602-4533-800A-1F41190E4868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144-9606-496B-A00F-951E84A0243D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2296-61CC-46FA-90F5-EAC4B66CBCEE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44A1-0059-493B-8F84-209BDAFC69EF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3BF9-46C2-48BF-867C-68C71B0E0789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F982-F734-4E17-B044-E63C8C8D9C8E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C0E0-AF90-40AA-B78B-1DA8462B4C2D}" type="datetime1">
              <a:rPr lang="da-DK" smtClean="0"/>
              <a:t>04-11-2019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B2C-6976-4B2D-8795-6B157507CF5B}" type="datetime1">
              <a:rPr lang="da-DK" smtClean="0"/>
              <a:t>04-11-2019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D357-0CEA-41D5-9294-F3A3C0F04ED5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49E-7DA5-41E3-93A1-BF51E4228F1D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399-B9E3-499C-9C3A-2306BFFA7F41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E09C-3284-4911-9577-E3D7A3A843E1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SQL dag 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da-DK" b="1" dirty="0">
                <a:latin typeface="Trebuchet MS" pitchFamily="34" charset="0"/>
              </a:rPr>
              <a:t>Hvordan gik det med øvelserne?</a:t>
            </a:r>
          </a:p>
        </p:txBody>
      </p:sp>
      <p:sp>
        <p:nvSpPr>
          <p:cNvPr id="4099" name="Pladsholder til dato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5260AE-82F2-481E-888B-4B4DCA826936}" type="datetime1">
              <a:rPr lang="da-DK" altLang="da-DK" sz="1400" smtClean="0"/>
              <a:t>04-11-2019</a:t>
            </a:fld>
            <a:endParaRPr lang="da-DK" altLang="da-DK" sz="140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SQL dag 2</a:t>
            </a:r>
            <a:endParaRPr lang="da-DK" dirty="0"/>
          </a:p>
        </p:txBody>
      </p:sp>
      <p:sp>
        <p:nvSpPr>
          <p:cNvPr id="4101" name="Pladsholder til indhold 1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da-DK" altLang="da-DK" dirty="0" err="1"/>
              <a:t>order</a:t>
            </a:r>
            <a:r>
              <a:rPr lang="da-DK" altLang="da-DK" dirty="0"/>
              <a:t> by</a:t>
            </a:r>
          </a:p>
          <a:p>
            <a:r>
              <a:rPr lang="da-DK" altLang="da-DK" dirty="0"/>
              <a:t>aggregat-funktioner (</a:t>
            </a:r>
            <a:r>
              <a:rPr lang="da-DK" altLang="da-DK" dirty="0" err="1"/>
              <a:t>count</a:t>
            </a:r>
            <a:r>
              <a:rPr lang="da-DK" altLang="da-DK" dirty="0"/>
              <a:t>, min, max, </a:t>
            </a:r>
            <a:r>
              <a:rPr lang="da-DK" altLang="da-DK" dirty="0" err="1"/>
              <a:t>avg</a:t>
            </a:r>
            <a:r>
              <a:rPr lang="da-DK" altLang="da-DK" dirty="0"/>
              <a:t>)</a:t>
            </a:r>
          </a:p>
          <a:p>
            <a:r>
              <a:rPr lang="da-DK" altLang="da-DK" dirty="0" err="1"/>
              <a:t>group</a:t>
            </a:r>
            <a:r>
              <a:rPr lang="da-DK" altLang="da-DK" dirty="0"/>
              <a:t> by</a:t>
            </a:r>
          </a:p>
          <a:p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022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left join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left join customers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zipcodes.zip = customers.zip;</a:t>
            </a:r>
            <a:endParaRPr lang="da-DK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B923-74AB-4B9E-BF2D-AD016636D75C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503140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>
                <a:solidFill>
                  <a:schemeClr val="tx1"/>
                </a:solidFill>
              </a:rPr>
              <a:t>zipcodes</a:t>
            </a:r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339752" y="3430065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 err="1">
                <a:solidFill>
                  <a:schemeClr val="tx1"/>
                </a:solidFill>
              </a:rPr>
              <a:t>customers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430066"/>
            <a:ext cx="1656184" cy="144229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>
                <a:solidFill>
                  <a:schemeClr val="tx1"/>
                </a:solidFill>
              </a:rPr>
              <a:t>zipcodes</a:t>
            </a:r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929482" y="3341536"/>
            <a:ext cx="1757318" cy="15266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customers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120172" y="51651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Alle rækker fra venstre tabel</a:t>
            </a:r>
          </a:p>
        </p:txBody>
      </p:sp>
      <p:cxnSp>
        <p:nvCxnSpPr>
          <p:cNvPr id="14" name="Lige pilforbindelse 13"/>
          <p:cNvCxnSpPr/>
          <p:nvPr/>
        </p:nvCxnSpPr>
        <p:spPr>
          <a:xfrm>
            <a:off x="4067944" y="4151212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4166373" y="3789040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74844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6929482" y="3341536"/>
            <a:ext cx="1757318" cy="152664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employees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right join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ono FROM orders right join employees on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orders.eno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employees.eno</a:t>
            </a:r>
            <a:endParaRPr lang="da-DK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E4C4-81EB-46CD-972C-4DABA764BB93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503140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>
                <a:solidFill>
                  <a:schemeClr val="tx1"/>
                </a:solidFill>
              </a:rPr>
              <a:t>orders</a:t>
            </a:r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339752" y="3430065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b="1" dirty="0" err="1">
                <a:solidFill>
                  <a:schemeClr val="tx1"/>
                </a:solidFill>
              </a:rPr>
              <a:t>employees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430066"/>
            <a:ext cx="1656184" cy="1442292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>
                <a:solidFill>
                  <a:schemeClr val="tx1"/>
                </a:solidFill>
              </a:rPr>
              <a:t>orders</a:t>
            </a:r>
            <a:endParaRPr lang="da-DK" sz="1200" b="1" dirty="0">
              <a:solidFill>
                <a:schemeClr val="tx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120172" y="51651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Alle rækker fra højre tabel</a:t>
            </a:r>
          </a:p>
        </p:txBody>
      </p:sp>
      <p:cxnSp>
        <p:nvCxnSpPr>
          <p:cNvPr id="11" name="Lige pilforbindelse 10"/>
          <p:cNvCxnSpPr/>
          <p:nvPr/>
        </p:nvCxnSpPr>
        <p:spPr>
          <a:xfrm>
            <a:off x="4067944" y="4151212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4166373" y="3789040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right </a:t>
            </a:r>
            <a:r>
              <a:rPr lang="da-DK" dirty="0" err="1"/>
              <a:t>join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23703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subquery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2800" dirty="0"/>
              <a:t>En </a:t>
            </a:r>
            <a:r>
              <a:rPr lang="da-DK" sz="2800" dirty="0" err="1"/>
              <a:t>subquery</a:t>
            </a:r>
            <a:r>
              <a:rPr lang="da-DK" sz="2800" dirty="0"/>
              <a:t> er en </a:t>
            </a:r>
            <a:r>
              <a:rPr lang="da-DK" sz="2800" dirty="0" err="1"/>
              <a:t>select</a:t>
            </a:r>
            <a:r>
              <a:rPr lang="da-DK" sz="2800" dirty="0"/>
              <a:t> </a:t>
            </a:r>
            <a:r>
              <a:rPr lang="da-DK" sz="2800" dirty="0" err="1"/>
              <a:t>query</a:t>
            </a:r>
            <a:r>
              <a:rPr lang="da-DK" sz="2800" dirty="0"/>
              <a:t> indeni en anden </a:t>
            </a:r>
            <a:r>
              <a:rPr lang="da-DK" sz="2800" dirty="0" err="1"/>
              <a:t>select</a:t>
            </a:r>
            <a:r>
              <a:rPr lang="da-DK" sz="2800" dirty="0"/>
              <a:t> </a:t>
            </a:r>
            <a:r>
              <a:rPr lang="da-DK" sz="2800" dirty="0" err="1"/>
              <a:t>query</a:t>
            </a:r>
            <a:r>
              <a:rPr lang="da-DK" sz="2800" dirty="0"/>
              <a:t>. </a:t>
            </a:r>
            <a:endParaRPr lang="da-DK" sz="2400" dirty="0"/>
          </a:p>
          <a:p>
            <a:pPr>
              <a:lnSpc>
                <a:spcPct val="90000"/>
              </a:lnSpc>
            </a:pPr>
            <a:r>
              <a:rPr lang="da-DK" sz="2800" dirty="0"/>
              <a:t>Den indre </a:t>
            </a:r>
            <a:r>
              <a:rPr lang="da-DK" sz="2800" dirty="0" err="1"/>
              <a:t>select</a:t>
            </a:r>
            <a:r>
              <a:rPr lang="da-DK" sz="2800" dirty="0"/>
              <a:t> </a:t>
            </a:r>
            <a:r>
              <a:rPr lang="da-DK" sz="2800" dirty="0" err="1"/>
              <a:t>query</a:t>
            </a:r>
            <a:r>
              <a:rPr lang="da-DK" sz="2800" dirty="0"/>
              <a:t> bruges typisk til at bestemme resultatet af den yderste </a:t>
            </a:r>
            <a:r>
              <a:rPr lang="da-DK" sz="2800" dirty="0" err="1"/>
              <a:t>query</a:t>
            </a:r>
            <a:endParaRPr lang="da-DK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32BD-9307-4F54-A2E0-951E57A7CFC6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01" y="3717032"/>
            <a:ext cx="5962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0614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subquery</a:t>
            </a:r>
            <a:br>
              <a:rPr lang="en-US" altLang="da-DK" sz="4100" b="1" dirty="0">
                <a:latin typeface="Trebuchet MS" pitchFamily="34" charset="0"/>
              </a:rPr>
            </a:br>
            <a:r>
              <a:rPr lang="en-US" altLang="da-DK" sz="4100" b="1" dirty="0" err="1">
                <a:latin typeface="Trebuchet MS" pitchFamily="34" charset="0"/>
              </a:rPr>
              <a:t>eksempel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WHERE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'DALLAS')</a:t>
            </a:r>
            <a:endParaRPr lang="da-DK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AFBD-3149-4850-BD4D-048745A282CB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</p:spTree>
    <p:extLst>
      <p:ext uri="{BB962C8B-B14F-4D97-AF65-F5344CB8AC3E}">
        <p14:creationId xmlns:p14="http://schemas.microsoft.com/office/powerpoint/2010/main" val="327598554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subquery</a:t>
            </a:r>
            <a:br>
              <a:rPr lang="en-US" altLang="da-DK" sz="4100" b="1" dirty="0">
                <a:latin typeface="Trebuchet MS" pitchFamily="34" charset="0"/>
              </a:rPr>
            </a:br>
            <a:r>
              <a:rPr lang="en-US" altLang="da-DK" sz="4100" b="1" dirty="0" err="1">
                <a:latin typeface="Trebuchet MS" pitchFamily="34" charset="0"/>
              </a:rPr>
              <a:t>eksempel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Den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indre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subquery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udføres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først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Giver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dette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resultat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Output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subquery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substitueres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ydre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query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resultat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5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Ved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eksekvering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fås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dette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resultat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DA-67B1-4B4B-B71C-B57A0077696D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6" name="Kombinationstegning 5"/>
          <p:cNvSpPr/>
          <p:nvPr/>
        </p:nvSpPr>
        <p:spPr>
          <a:xfrm>
            <a:off x="363745" y="2132856"/>
            <a:ext cx="407532" cy="1025718"/>
          </a:xfrm>
          <a:custGeom>
            <a:avLst/>
            <a:gdLst>
              <a:gd name="connsiteX0" fmla="*/ 407532 w 407532"/>
              <a:gd name="connsiteY0" fmla="*/ 0 h 1025718"/>
              <a:gd name="connsiteX1" fmla="*/ 2015 w 407532"/>
              <a:gd name="connsiteY1" fmla="*/ 699715 h 1025718"/>
              <a:gd name="connsiteX2" fmla="*/ 280311 w 407532"/>
              <a:gd name="connsiteY2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532" h="1025718">
                <a:moveTo>
                  <a:pt x="407532" y="0"/>
                </a:moveTo>
                <a:cubicBezTo>
                  <a:pt x="215375" y="264381"/>
                  <a:pt x="23218" y="528762"/>
                  <a:pt x="2015" y="699715"/>
                </a:cubicBezTo>
                <a:cubicBezTo>
                  <a:pt x="-19188" y="870668"/>
                  <a:pt x="130561" y="948193"/>
                  <a:pt x="280311" y="1025718"/>
                </a:cubicBezTo>
              </a:path>
            </a:pathLst>
          </a:custGeom>
          <a:noFill/>
          <a:ln w="412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Kombinationstegning 10"/>
          <p:cNvSpPr/>
          <p:nvPr/>
        </p:nvSpPr>
        <p:spPr>
          <a:xfrm>
            <a:off x="204028" y="3915450"/>
            <a:ext cx="407532" cy="1025718"/>
          </a:xfrm>
          <a:custGeom>
            <a:avLst/>
            <a:gdLst>
              <a:gd name="connsiteX0" fmla="*/ 407532 w 407532"/>
              <a:gd name="connsiteY0" fmla="*/ 0 h 1025718"/>
              <a:gd name="connsiteX1" fmla="*/ 2015 w 407532"/>
              <a:gd name="connsiteY1" fmla="*/ 699715 h 1025718"/>
              <a:gd name="connsiteX2" fmla="*/ 280311 w 407532"/>
              <a:gd name="connsiteY2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532" h="1025718">
                <a:moveTo>
                  <a:pt x="407532" y="0"/>
                </a:moveTo>
                <a:cubicBezTo>
                  <a:pt x="215375" y="264381"/>
                  <a:pt x="23218" y="528762"/>
                  <a:pt x="2015" y="699715"/>
                </a:cubicBezTo>
                <a:cubicBezTo>
                  <a:pt x="-19188" y="870668"/>
                  <a:pt x="130561" y="948193"/>
                  <a:pt x="280311" y="1025718"/>
                </a:cubicBezTo>
              </a:path>
            </a:pathLst>
          </a:custGeom>
          <a:noFill/>
          <a:ln w="412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Kombinationstegning 11"/>
          <p:cNvSpPr/>
          <p:nvPr/>
        </p:nvSpPr>
        <p:spPr>
          <a:xfrm>
            <a:off x="179512" y="5139586"/>
            <a:ext cx="407532" cy="1025718"/>
          </a:xfrm>
          <a:custGeom>
            <a:avLst/>
            <a:gdLst>
              <a:gd name="connsiteX0" fmla="*/ 407532 w 407532"/>
              <a:gd name="connsiteY0" fmla="*/ 0 h 1025718"/>
              <a:gd name="connsiteX1" fmla="*/ 2015 w 407532"/>
              <a:gd name="connsiteY1" fmla="*/ 699715 h 1025718"/>
              <a:gd name="connsiteX2" fmla="*/ 280311 w 407532"/>
              <a:gd name="connsiteY2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532" h="1025718">
                <a:moveTo>
                  <a:pt x="407532" y="0"/>
                </a:moveTo>
                <a:cubicBezTo>
                  <a:pt x="215375" y="264381"/>
                  <a:pt x="23218" y="528762"/>
                  <a:pt x="2015" y="699715"/>
                </a:cubicBezTo>
                <a:cubicBezTo>
                  <a:pt x="-19188" y="870668"/>
                  <a:pt x="130561" y="948193"/>
                  <a:pt x="280311" y="1025718"/>
                </a:cubicBezTo>
              </a:path>
            </a:pathLst>
          </a:custGeom>
          <a:noFill/>
          <a:ln w="412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4714875" cy="4191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61" y="2924944"/>
            <a:ext cx="1323975" cy="542925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58" y="3993303"/>
            <a:ext cx="2524125" cy="476250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77" y="5148179"/>
            <a:ext cx="1219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4827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join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r>
              <a:rPr lang="da-DK" dirty="0" err="1"/>
              <a:t>Join</a:t>
            </a:r>
            <a:r>
              <a:rPr lang="da-DK" dirty="0"/>
              <a:t> henter data fra flere tabeller</a:t>
            </a:r>
          </a:p>
          <a:p>
            <a:r>
              <a:rPr lang="da-DK" dirty="0"/>
              <a:t>Tabellerne er relateret med primær og fremmednøgle.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55E-DD86-4832-8980-3653AABE3E93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</p:spTree>
    <p:extLst>
      <p:ext uri="{BB962C8B-B14F-4D97-AF65-F5344CB8AC3E}">
        <p14:creationId xmlns:p14="http://schemas.microsoft.com/office/powerpoint/2010/main" val="1370714127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cross join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		</a:t>
            </a:r>
          </a:p>
          <a:p>
            <a:pPr marL="0" indent="0">
              <a:buNone/>
            </a:pPr>
            <a:r>
              <a:rPr lang="da-DK" dirty="0"/>
              <a:t>		</a:t>
            </a:r>
            <a:r>
              <a:rPr lang="da-DK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</a:t>
            </a:r>
            <a:r>
              <a:rPr lang="da-DK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a-D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endParaRPr lang="da-DK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28AA-F483-44E6-AD11-DA8CA60C43B1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503140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332112" y="3391929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430066"/>
            <a:ext cx="1656184" cy="1442292"/>
          </a:xfrm>
          <a:prstGeom prst="ellipse">
            <a:avLst/>
          </a:prstGeom>
          <a:solidFill>
            <a:schemeClr val="accent1"/>
          </a:solidFill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929483" y="3356992"/>
            <a:ext cx="1757318" cy="1526644"/>
          </a:xfrm>
          <a:prstGeom prst="ellipse">
            <a:avLst/>
          </a:prstGeom>
          <a:solidFill>
            <a:schemeClr val="accent1"/>
          </a:solidFill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6" name="Bue 5"/>
          <p:cNvSpPr/>
          <p:nvPr/>
        </p:nvSpPr>
        <p:spPr>
          <a:xfrm>
            <a:off x="7020272" y="37170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Bue 9"/>
          <p:cNvSpPr/>
          <p:nvPr/>
        </p:nvSpPr>
        <p:spPr>
          <a:xfrm>
            <a:off x="6444208" y="3645024"/>
            <a:ext cx="720080" cy="936104"/>
          </a:xfrm>
          <a:prstGeom prst="arc">
            <a:avLst>
              <a:gd name="adj1" fmla="val 18151120"/>
              <a:gd name="adj2" fmla="val 3341140"/>
            </a:avLst>
          </a:prstGeom>
          <a:ln w="539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120172" y="51651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Alle rækker fra begge tabeller</a:t>
            </a:r>
          </a:p>
        </p:txBody>
      </p:sp>
      <p:cxnSp>
        <p:nvCxnSpPr>
          <p:cNvPr id="12" name="Lige pilforbindelse 11"/>
          <p:cNvCxnSpPr/>
          <p:nvPr/>
        </p:nvCxnSpPr>
        <p:spPr>
          <a:xfrm>
            <a:off x="4067944" y="4151212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4139951" y="3789040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join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6776912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inner join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	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B313-BCEF-4487-AAAB-FD6C19B6432F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784941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411760" y="3711866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711867"/>
            <a:ext cx="1656184" cy="1442292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929482" y="3623337"/>
            <a:ext cx="1757318" cy="15266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120172" y="544696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Kun matchende rækker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/>
              <p14:cNvContentPartPr/>
              <p14:nvPr/>
            </p14:nvContentPartPr>
            <p14:xfrm>
              <a:off x="6934320" y="4091681"/>
              <a:ext cx="203400" cy="572040"/>
            </p14:xfrm>
          </p:contentPart>
        </mc:Choice>
        <mc:Fallback xmlns="">
          <p:pic>
            <p:nvPicPr>
              <p:cNvPr id="13" name="Håndskrift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480" y="4028321"/>
                <a:ext cx="235080" cy="69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pilforbindelse 16"/>
          <p:cNvCxnSpPr/>
          <p:nvPr/>
        </p:nvCxnSpPr>
        <p:spPr>
          <a:xfrm>
            <a:off x="4211960" y="4433013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4310389" y="4070841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inner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4391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inner join variant 2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	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job from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(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B313-BCEF-4487-AAAB-FD6C19B6432F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640925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411760" y="3567850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567851"/>
            <a:ext cx="1656184" cy="1442292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929482" y="3479321"/>
            <a:ext cx="1757318" cy="15266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120172" y="530294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Kun matchende rækker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/>
              <p14:cNvContentPartPr/>
              <p14:nvPr/>
            </p14:nvContentPartPr>
            <p14:xfrm>
              <a:off x="6934320" y="3947665"/>
              <a:ext cx="203400" cy="572040"/>
            </p14:xfrm>
          </p:contentPart>
        </mc:Choice>
        <mc:Fallback xmlns="">
          <p:pic>
            <p:nvPicPr>
              <p:cNvPr id="13" name="Håndskrift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480" y="3884305"/>
                <a:ext cx="235080" cy="69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pilforbindelse 16"/>
          <p:cNvCxnSpPr/>
          <p:nvPr/>
        </p:nvCxnSpPr>
        <p:spPr>
          <a:xfrm>
            <a:off x="4211960" y="4288997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4310389" y="3926825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inner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79541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 inner join variant 3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	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job from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inner join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dept.deptno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emp.deptno</a:t>
            </a:r>
            <a:endParaRPr lang="da-DK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B313-BCEF-4487-AAAB-FD6C19B6432F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2</a:t>
            </a:r>
          </a:p>
        </p:txBody>
      </p:sp>
      <p:sp>
        <p:nvSpPr>
          <p:cNvPr id="4" name="Ellipse 3"/>
          <p:cNvSpPr/>
          <p:nvPr/>
        </p:nvSpPr>
        <p:spPr>
          <a:xfrm>
            <a:off x="540383" y="3784941"/>
            <a:ext cx="1584176" cy="12961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411760" y="3711866"/>
            <a:ext cx="1584176" cy="1442293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08104" y="3711867"/>
            <a:ext cx="1656184" cy="1442292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emp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929482" y="3623337"/>
            <a:ext cx="1757318" cy="1526644"/>
          </a:xfrm>
          <a:prstGeom prst="ellipse">
            <a:avLst/>
          </a:prstGeom>
          <a:noFill/>
          <a:ln w="508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dirty="0" err="1">
                <a:solidFill>
                  <a:schemeClr val="tx1"/>
                </a:solidFill>
              </a:rPr>
              <a:t>dept</a:t>
            </a:r>
            <a:endParaRPr lang="da-DK" sz="3200" b="1" dirty="0">
              <a:solidFill>
                <a:schemeClr val="tx1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120172" y="544696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Comic Sans MS" panose="030F0702030302020204" pitchFamily="66" charset="0"/>
              </a:rPr>
              <a:t>Kun matchende rækker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Håndskrift 12"/>
              <p14:cNvContentPartPr/>
              <p14:nvPr/>
            </p14:nvContentPartPr>
            <p14:xfrm>
              <a:off x="6934320" y="4091681"/>
              <a:ext cx="203400" cy="572040"/>
            </p14:xfrm>
          </p:contentPart>
        </mc:Choice>
        <mc:Fallback xmlns="">
          <p:pic>
            <p:nvPicPr>
              <p:cNvPr id="13" name="Håndskrift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480" y="4028321"/>
                <a:ext cx="235080" cy="69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Lige pilforbindelse 16"/>
          <p:cNvCxnSpPr/>
          <p:nvPr/>
        </p:nvCxnSpPr>
        <p:spPr>
          <a:xfrm>
            <a:off x="4211960" y="4433013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/>
          <p:cNvSpPr txBox="1"/>
          <p:nvPr/>
        </p:nvSpPr>
        <p:spPr>
          <a:xfrm>
            <a:off x="4310389" y="4070841"/>
            <a:ext cx="11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inner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1334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Initials xmlns="d40e101a-1fec-4fbd-a9d0-ed41492f4cd8" xsi:nil="true"/>
    <Semester xmlns="d40e101a-1fec-4fbd-a9d0-ed41492f4cd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21" ma:contentTypeDescription="Create a new document." ma:contentTypeScope="" ma:versionID="a1ecb3e38cf76319d76077bc680b3a62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ca0855a30610a0d7222e3a866c99a4dd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D8F1D1-53F9-4C61-9AF5-96178501BF3D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737A156-9AFC-46EA-B44D-9215D0416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D5C88-C5FE-47A8-8FC2-64DE690DC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381</Words>
  <Application>Microsoft Office PowerPoint</Application>
  <PresentationFormat>On-screen Show (4:3)</PresentationFormat>
  <Paragraphs>144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Kontortema</vt:lpstr>
      <vt:lpstr>Hvordan gik det med øvelserne?</vt:lpstr>
      <vt:lpstr>SQL subquery</vt:lpstr>
      <vt:lpstr>SQL subquery eksempel</vt:lpstr>
      <vt:lpstr>SQL subquery eksempel</vt:lpstr>
      <vt:lpstr>SQL join</vt:lpstr>
      <vt:lpstr>SQL cross join</vt:lpstr>
      <vt:lpstr>SQL inner join</vt:lpstr>
      <vt:lpstr>SQL inner join variant 2</vt:lpstr>
      <vt:lpstr>SQL inner join variant 3</vt:lpstr>
      <vt:lpstr>SQL left join</vt:lpstr>
      <vt:lpstr>SQL right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days overview</dc:title>
  <dc:creator>Henrik</dc:creator>
  <cp:lastModifiedBy>Tine Marbjerg (TM - Lektor - Cphbusiness)</cp:lastModifiedBy>
  <cp:revision>90</cp:revision>
  <cp:lastPrinted>2017-04-21T12:17:29Z</cp:lastPrinted>
  <dcterms:created xsi:type="dcterms:W3CDTF">2017-04-21T11:42:23Z</dcterms:created>
  <dcterms:modified xsi:type="dcterms:W3CDTF">2019-11-04T15:34:08Z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