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16" r:id="rId1"/>
  </p:sldMasterIdLst>
  <p:notesMasterIdLst>
    <p:notesMasterId r:id="rId7"/>
  </p:notesMasterIdLst>
  <p:handoutMasterIdLst>
    <p:handoutMasterId r:id="rId8"/>
  </p:handoutMasterIdLst>
  <p:sldIdLst>
    <p:sldId id="1166" r:id="rId2"/>
    <p:sldId id="1264" r:id="rId3"/>
    <p:sldId id="1275" r:id="rId4"/>
    <p:sldId id="1276" r:id="rId5"/>
    <p:sldId id="1274" r:id="rId6"/>
  </p:sldIdLst>
  <p:sldSz cx="12192000" cy="6858000"/>
  <p:notesSz cx="9144000" cy="6858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ont Awesome 6 Free Solid" panose="02000903000000000000"/>
      <p:bold r:id="rId13"/>
    </p:embeddedFont>
    <p:embeddedFont>
      <p:font typeface="LM Sans 1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861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888" userDrawn="1">
          <p15:clr>
            <a:srgbClr val="A4A3A4"/>
          </p15:clr>
        </p15:guide>
        <p15:guide id="10" pos="4407" userDrawn="1">
          <p15:clr>
            <a:srgbClr val="A4A3A4"/>
          </p15:clr>
        </p15:guide>
        <p15:guide id="13" pos="4067" userDrawn="1">
          <p15:clr>
            <a:srgbClr val="A4A3A4"/>
          </p15:clr>
        </p15:guide>
        <p15:guide id="14" pos="7469" userDrawn="1">
          <p15:clr>
            <a:srgbClr val="A4A3A4"/>
          </p15:clr>
        </p15:guide>
        <p15:guide id="16" pos="529" userDrawn="1">
          <p15:clr>
            <a:srgbClr val="A4A3A4"/>
          </p15:clr>
        </p15:guide>
        <p15:guide id="18" pos="1391" userDrawn="1">
          <p15:clr>
            <a:srgbClr val="A4A3A4"/>
          </p15:clr>
        </p15:guide>
        <p15:guide id="19" pos="4520" userDrawn="1">
          <p15:clr>
            <a:srgbClr val="A4A3A4"/>
          </p15:clr>
        </p15:guide>
        <p15:guide id="20" pos="3273" userDrawn="1">
          <p15:clr>
            <a:srgbClr val="A4A3A4"/>
          </p15:clr>
        </p15:guide>
        <p15:guide id="21" pos="4294" userDrawn="1">
          <p15:clr>
            <a:srgbClr val="A4A3A4"/>
          </p15:clr>
        </p15:guide>
        <p15:guide id="23" pos="6425" userDrawn="1">
          <p15:clr>
            <a:srgbClr val="A4A3A4"/>
          </p15:clr>
        </p15:guide>
        <p15:guide id="24" orient="horz" pos="232" userDrawn="1">
          <p15:clr>
            <a:srgbClr val="A4A3A4"/>
          </p15:clr>
        </p15:guide>
        <p15:guide id="25" orient="horz" pos="595" userDrawn="1">
          <p15:clr>
            <a:srgbClr val="A4A3A4"/>
          </p15:clr>
        </p15:guide>
        <p15:guide id="27" orient="horz" pos="1593" userDrawn="1">
          <p15:clr>
            <a:srgbClr val="A4A3A4"/>
          </p15:clr>
        </p15:guide>
        <p15:guide id="28" orient="horz" pos="1434" userDrawn="1">
          <p15:clr>
            <a:srgbClr val="A4A3A4"/>
          </p15:clr>
        </p15:guide>
        <p15:guide id="29" pos="756" userDrawn="1">
          <p15:clr>
            <a:srgbClr val="A4A3A4"/>
          </p15:clr>
        </p15:guide>
        <p15:guide id="30" orient="horz" pos="3589" userDrawn="1">
          <p15:clr>
            <a:srgbClr val="A4A3A4"/>
          </p15:clr>
        </p15:guide>
        <p15:guide id="31" pos="2593" userDrawn="1">
          <p15:clr>
            <a:srgbClr val="A4A3A4"/>
          </p15:clr>
        </p15:guide>
        <p15:guide id="32" pos="688" userDrawn="1">
          <p15:clr>
            <a:srgbClr val="A4A3A4"/>
          </p15:clr>
        </p15:guide>
        <p15:guide id="33" orient="horz" pos="2273" userDrawn="1">
          <p15:clr>
            <a:srgbClr val="A4A3A4"/>
          </p15:clr>
        </p15:guide>
        <p15:guide id="34" pos="23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EBD6"/>
    <a:srgbClr val="707070"/>
    <a:srgbClr val="BFBFBF"/>
    <a:srgbClr val="E5ECF6"/>
    <a:srgbClr val="636EFA"/>
    <a:srgbClr val="FF2121"/>
    <a:srgbClr val="CDE0DC"/>
    <a:srgbClr val="65B13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0" autoAdjust="0"/>
    <p:restoredTop sz="82308" autoAdjust="0"/>
  </p:normalViewPr>
  <p:slideViewPr>
    <p:cSldViewPr snapToGrid="0" showGuides="1">
      <p:cViewPr>
        <p:scale>
          <a:sx n="66" d="100"/>
          <a:sy n="66" d="100"/>
        </p:scale>
        <p:origin x="783" y="522"/>
      </p:cViewPr>
      <p:guideLst>
        <p:guide orient="horz" pos="3861"/>
        <p:guide orient="horz" pos="935"/>
        <p:guide orient="horz" pos="1888"/>
        <p:guide pos="4407"/>
        <p:guide pos="4067"/>
        <p:guide pos="7469"/>
        <p:guide pos="529"/>
        <p:guide pos="1391"/>
        <p:guide pos="4520"/>
        <p:guide pos="3273"/>
        <p:guide pos="4294"/>
        <p:guide pos="6425"/>
        <p:guide orient="horz" pos="232"/>
        <p:guide orient="horz" pos="595"/>
        <p:guide orient="horz" pos="1593"/>
        <p:guide orient="horz" pos="1434"/>
        <p:guide pos="756"/>
        <p:guide orient="horz" pos="3589"/>
        <p:guide pos="2593"/>
        <p:guide pos="688"/>
        <p:guide orient="horz" pos="2273"/>
        <p:guide pos="23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82"/>
    </p:cViewPr>
  </p:sorterViewPr>
  <p:notesViewPr>
    <p:cSldViewPr snapToGrid="0" showGuides="1">
      <p:cViewPr>
        <p:scale>
          <a:sx n="125" d="100"/>
          <a:sy n="125" d="100"/>
        </p:scale>
        <p:origin x="-738" y="-60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/>
          <p:cNvSpPr txBox="1">
            <a:spLocks/>
          </p:cNvSpPr>
          <p:nvPr/>
        </p:nvSpPr>
        <p:spPr>
          <a:xfrm>
            <a:off x="628072" y="390291"/>
            <a:ext cx="4022725" cy="286746"/>
          </a:xfrm>
          <a:prstGeom prst="rect">
            <a:avLst/>
          </a:prstGeom>
        </p:spPr>
        <p:txBody>
          <a:bodyPr vert="horz" lIns="0" tIns="0" rIns="0" bIns="0" rtlCol="0"/>
          <a:lstStyle>
            <a:defPPr>
              <a:defRPr lang="de-DE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900" dirty="0"/>
              <a:t>EWSN 20</a:t>
            </a:r>
            <a:r>
              <a:rPr lang="en-CH" sz="1900" dirty="0"/>
              <a:t>20</a:t>
            </a:r>
            <a:endParaRPr lang="de-CH" sz="1900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8072" y="724640"/>
            <a:ext cx="5096009" cy="28674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February </a:t>
            </a:r>
            <a:r>
              <a:rPr lang="en-CH" sz="1500" dirty="0">
                <a:solidFill>
                  <a:schemeClr val="bg1">
                    <a:lumMod val="85000"/>
                  </a:schemeClr>
                </a:solidFill>
              </a:rPr>
              <a:t>19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, 20</a:t>
            </a:r>
            <a:r>
              <a:rPr lang="en-CH" sz="1500" dirty="0">
                <a:solidFill>
                  <a:schemeClr val="bg1">
                    <a:lumMod val="85000"/>
                  </a:schemeClr>
                </a:solidFill>
              </a:rPr>
              <a:t>20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    |    </a:t>
            </a:r>
            <a:r>
              <a:rPr lang="en-CH" sz="1500" dirty="0">
                <a:solidFill>
                  <a:schemeClr val="bg1">
                    <a:lumMod val="85000"/>
                  </a:schemeClr>
                </a:solidFill>
              </a:rPr>
              <a:t>Lyon    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|     </a:t>
            </a:r>
            <a:r>
              <a:rPr lang="en-CH" sz="1500" dirty="0">
                <a:solidFill>
                  <a:schemeClr val="bg1">
                    <a:lumMod val="85000"/>
                  </a:schemeClr>
                </a:solidFill>
              </a:rPr>
              <a:t>France</a:t>
            </a:r>
            <a:endParaRPr lang="de-CH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8072" y="5801370"/>
            <a:ext cx="8215131" cy="894519"/>
            <a:chOff x="628072" y="5639258"/>
            <a:chExt cx="8215131" cy="894519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28072" y="6056038"/>
              <a:ext cx="3880483" cy="28674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500" dirty="0">
                  <a:solidFill>
                    <a:schemeClr val="bg1">
                      <a:lumMod val="85000"/>
                    </a:schemeClr>
                  </a:solidFill>
                </a:rPr>
                <a:t>© 20</a:t>
              </a:r>
              <a:r>
                <a:rPr lang="en-CH" sz="1500" dirty="0">
                  <a:solidFill>
                    <a:schemeClr val="bg1">
                      <a:lumMod val="85000"/>
                    </a:schemeClr>
                  </a:solidFill>
                </a:rPr>
                <a:t>20</a:t>
              </a:r>
              <a:r>
                <a:rPr lang="en-US" sz="1500" dirty="0">
                  <a:solidFill>
                    <a:schemeClr val="bg1">
                      <a:lumMod val="85000"/>
                    </a:schemeClr>
                  </a:solidFill>
                </a:rPr>
                <a:t>  Romain Jacob    |    All rights reserved</a:t>
              </a:r>
              <a:endParaRPr lang="de-CH" sz="1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128" y="5639258"/>
              <a:ext cx="2660075" cy="894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909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1E89-CCBB-4EDD-B46D-04970057EE4F}" type="datetimeFigureOut">
              <a:rPr lang="de-CH" smtClean="0"/>
              <a:t>06.11.23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4B09-AE41-4230-B9E8-1B6B3A44EB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08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4B09-AE41-4230-B9E8-1B6B3A44EB0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15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4B09-AE41-4230-B9E8-1B6B3A44EB0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95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8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36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53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tIns="0" rIns="0" bIns="0" anchor="t">
            <a:noAutofit/>
          </a:bodyPr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T</a:t>
            </a:r>
            <a:r>
              <a:rPr lang="en-150" sz="4000" dirty="0">
                <a:solidFill>
                  <a:schemeClr val="tx1"/>
                </a:solidFill>
              </a:rPr>
              <a:t>omorrow’s Internet must </a:t>
            </a:r>
            <a:br>
              <a:rPr lang="en-150" sz="4000" dirty="0">
                <a:solidFill>
                  <a:schemeClr val="tx1"/>
                </a:solidFill>
              </a:rPr>
            </a:br>
            <a:r>
              <a:rPr lang="en-150" sz="4000" b="1" dirty="0">
                <a:solidFill>
                  <a:schemeClr val="tx1"/>
                </a:solidFill>
              </a:rPr>
              <a:t>sleep more  </a:t>
            </a:r>
            <a:r>
              <a:rPr lang="en-150" sz="4000" dirty="0">
                <a:solidFill>
                  <a:schemeClr val="tx1"/>
                </a:solidFill>
              </a:rPr>
              <a:t>and  </a:t>
            </a:r>
            <a:r>
              <a:rPr lang="en-150" sz="4000" b="1" dirty="0">
                <a:solidFill>
                  <a:schemeClr val="tx1"/>
                </a:solidFill>
              </a:rPr>
              <a:t>grow old</a:t>
            </a:r>
            <a:endParaRPr lang="en-US" dirty="0"/>
          </a:p>
        </p:txBody>
      </p:sp>
      <p:pic>
        <p:nvPicPr>
          <p:cNvPr id="1026" name="Picture 2" descr="https://upload.wikimedia.org/wikipedia/commons/thumb/d/d1/20181204_Warming_stripes_%28global%2C_WMO%2C_1850-2018%29_-_Climate_Lab_Book_%28Ed_Hawkins%29.png/2560px-20181204_Warming_stripes_%28global%2C_WMO%2C_1850-2018%29_-_Climate_Lab_Book_%28Ed_Hawkins%2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03" y="3429000"/>
            <a:ext cx="4419747" cy="15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4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88" y="2682671"/>
            <a:ext cx="2908052" cy="28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tIns="0" rIns="0" b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</p:spTree>
    <p:extLst>
      <p:ext uri="{BB962C8B-B14F-4D97-AF65-F5344CB8AC3E}">
        <p14:creationId xmlns:p14="http://schemas.microsoft.com/office/powerpoint/2010/main" val="9709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2050" y="900001"/>
            <a:ext cx="8568303" cy="1081200"/>
          </a:xfrm>
        </p:spPr>
        <p:txBody>
          <a:bodyPr lIns="0" tIns="0" rIns="0" b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pic>
        <p:nvPicPr>
          <p:cNvPr id="4" name="Picture 2" descr="IoTBench_logo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92" y="670625"/>
            <a:ext cx="996117" cy="99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2682671"/>
            <a:ext cx="290805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6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ttGett_ETH_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tIns="0" rIns="0" b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02" y="2881203"/>
            <a:ext cx="4520351" cy="839899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Authors names</a:t>
            </a:r>
            <a:br>
              <a:rPr lang="en-US" dirty="0"/>
            </a:br>
            <a:r>
              <a:rPr lang="en-US" dirty="0"/>
              <a:t>on two lines</a:t>
            </a:r>
            <a:br>
              <a:rPr lang="en-US" dirty="0"/>
            </a:br>
            <a:r>
              <a:rPr lang="en-US" dirty="0"/>
              <a:t>or three…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80002" y="4077105"/>
            <a:ext cx="4520351" cy="22517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480002" y="4362753"/>
            <a:ext cx="4520351" cy="22517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28" name="Group 4"/>
          <p:cNvGrpSpPr>
            <a:grpSpLocks noChangeAspect="1"/>
          </p:cNvGrpSpPr>
          <p:nvPr userDrawn="1"/>
        </p:nvGrpSpPr>
        <p:grpSpPr bwMode="auto">
          <a:xfrm>
            <a:off x="6480001" y="5476876"/>
            <a:ext cx="2880000" cy="470205"/>
            <a:chOff x="440" y="3232"/>
            <a:chExt cx="4557" cy="744"/>
          </a:xfrm>
          <a:noFill/>
        </p:grpSpPr>
        <p:sp>
          <p:nvSpPr>
            <p:cNvPr id="2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0" y="3232"/>
              <a:ext cx="4557" cy="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2934" y="3448"/>
              <a:ext cx="451" cy="528"/>
            </a:xfrm>
            <a:custGeom>
              <a:avLst/>
              <a:gdLst>
                <a:gd name="T0" fmla="*/ 129 w 185"/>
                <a:gd name="T1" fmla="*/ 127 h 211"/>
                <a:gd name="T2" fmla="*/ 129 w 185"/>
                <a:gd name="T3" fmla="*/ 127 h 211"/>
                <a:gd name="T4" fmla="*/ 68 w 185"/>
                <a:gd name="T5" fmla="*/ 184 h 211"/>
                <a:gd name="T6" fmla="*/ 31 w 185"/>
                <a:gd name="T7" fmla="*/ 148 h 211"/>
                <a:gd name="T8" fmla="*/ 33 w 185"/>
                <a:gd name="T9" fmla="*/ 128 h 211"/>
                <a:gd name="T10" fmla="*/ 59 w 185"/>
                <a:gd name="T11" fmla="*/ 1 h 211"/>
                <a:gd name="T12" fmla="*/ 59 w 185"/>
                <a:gd name="T13" fmla="*/ 0 h 211"/>
                <a:gd name="T14" fmla="*/ 29 w 185"/>
                <a:gd name="T15" fmla="*/ 0 h 211"/>
                <a:gd name="T16" fmla="*/ 3 w 185"/>
                <a:gd name="T17" fmla="*/ 131 h 211"/>
                <a:gd name="T18" fmla="*/ 2 w 185"/>
                <a:gd name="T19" fmla="*/ 133 h 211"/>
                <a:gd name="T20" fmla="*/ 0 w 185"/>
                <a:gd name="T21" fmla="*/ 152 h 211"/>
                <a:gd name="T22" fmla="*/ 58 w 185"/>
                <a:gd name="T23" fmla="*/ 211 h 211"/>
                <a:gd name="T24" fmla="*/ 118 w 185"/>
                <a:gd name="T25" fmla="*/ 186 h 211"/>
                <a:gd name="T26" fmla="*/ 114 w 185"/>
                <a:gd name="T27" fmla="*/ 207 h 211"/>
                <a:gd name="T28" fmla="*/ 114 w 185"/>
                <a:gd name="T29" fmla="*/ 208 h 211"/>
                <a:gd name="T30" fmla="*/ 143 w 185"/>
                <a:gd name="T31" fmla="*/ 208 h 211"/>
                <a:gd name="T32" fmla="*/ 185 w 185"/>
                <a:gd name="T33" fmla="*/ 1 h 211"/>
                <a:gd name="T34" fmla="*/ 185 w 185"/>
                <a:gd name="T35" fmla="*/ 0 h 211"/>
                <a:gd name="T36" fmla="*/ 154 w 185"/>
                <a:gd name="T37" fmla="*/ 0 h 211"/>
                <a:gd name="T38" fmla="*/ 129 w 185"/>
                <a:gd name="T39" fmla="*/ 12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211">
                  <a:moveTo>
                    <a:pt x="129" y="127"/>
                  </a:moveTo>
                  <a:lnTo>
                    <a:pt x="129" y="127"/>
                  </a:lnTo>
                  <a:cubicBezTo>
                    <a:pt x="118" y="181"/>
                    <a:pt x="77" y="184"/>
                    <a:pt x="68" y="184"/>
                  </a:cubicBezTo>
                  <a:cubicBezTo>
                    <a:pt x="45" y="184"/>
                    <a:pt x="31" y="170"/>
                    <a:pt x="31" y="148"/>
                  </a:cubicBezTo>
                  <a:cubicBezTo>
                    <a:pt x="31" y="142"/>
                    <a:pt x="32" y="135"/>
                    <a:pt x="33" y="128"/>
                  </a:cubicBezTo>
                  <a:lnTo>
                    <a:pt x="59" y="1"/>
                  </a:lnTo>
                  <a:lnTo>
                    <a:pt x="59" y="0"/>
                  </a:lnTo>
                  <a:lnTo>
                    <a:pt x="29" y="0"/>
                  </a:lnTo>
                  <a:lnTo>
                    <a:pt x="3" y="131"/>
                  </a:lnTo>
                  <a:lnTo>
                    <a:pt x="2" y="133"/>
                  </a:lnTo>
                  <a:cubicBezTo>
                    <a:pt x="1" y="139"/>
                    <a:pt x="0" y="145"/>
                    <a:pt x="0" y="152"/>
                  </a:cubicBezTo>
                  <a:cubicBezTo>
                    <a:pt x="0" y="187"/>
                    <a:pt x="23" y="211"/>
                    <a:pt x="58" y="211"/>
                  </a:cubicBezTo>
                  <a:cubicBezTo>
                    <a:pt x="83" y="211"/>
                    <a:pt x="103" y="202"/>
                    <a:pt x="118" y="186"/>
                  </a:cubicBezTo>
                  <a:lnTo>
                    <a:pt x="114" y="207"/>
                  </a:lnTo>
                  <a:lnTo>
                    <a:pt x="114" y="208"/>
                  </a:lnTo>
                  <a:lnTo>
                    <a:pt x="143" y="208"/>
                  </a:lnTo>
                  <a:lnTo>
                    <a:pt x="185" y="1"/>
                  </a:lnTo>
                  <a:lnTo>
                    <a:pt x="185" y="0"/>
                  </a:lnTo>
                  <a:lnTo>
                    <a:pt x="154" y="0"/>
                  </a:lnTo>
                  <a:lnTo>
                    <a:pt x="129" y="12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448" y="3443"/>
              <a:ext cx="412" cy="526"/>
            </a:xfrm>
            <a:custGeom>
              <a:avLst/>
              <a:gdLst>
                <a:gd name="T0" fmla="*/ 124 w 169"/>
                <a:gd name="T1" fmla="*/ 0 h 210"/>
                <a:gd name="T2" fmla="*/ 124 w 169"/>
                <a:gd name="T3" fmla="*/ 0 h 210"/>
                <a:gd name="T4" fmla="*/ 67 w 169"/>
                <a:gd name="T5" fmla="*/ 26 h 210"/>
                <a:gd name="T6" fmla="*/ 71 w 169"/>
                <a:gd name="T7" fmla="*/ 3 h 210"/>
                <a:gd name="T8" fmla="*/ 72 w 169"/>
                <a:gd name="T9" fmla="*/ 2 h 210"/>
                <a:gd name="T10" fmla="*/ 42 w 169"/>
                <a:gd name="T11" fmla="*/ 2 h 210"/>
                <a:gd name="T12" fmla="*/ 1 w 169"/>
                <a:gd name="T13" fmla="*/ 209 h 210"/>
                <a:gd name="T14" fmla="*/ 0 w 169"/>
                <a:gd name="T15" fmla="*/ 210 h 210"/>
                <a:gd name="T16" fmla="*/ 31 w 169"/>
                <a:gd name="T17" fmla="*/ 210 h 210"/>
                <a:gd name="T18" fmla="*/ 56 w 169"/>
                <a:gd name="T19" fmla="*/ 83 h 210"/>
                <a:gd name="T20" fmla="*/ 115 w 169"/>
                <a:gd name="T21" fmla="*/ 27 h 210"/>
                <a:gd name="T22" fmla="*/ 144 w 169"/>
                <a:gd name="T23" fmla="*/ 41 h 210"/>
                <a:gd name="T24" fmla="*/ 145 w 169"/>
                <a:gd name="T25" fmla="*/ 42 h 210"/>
                <a:gd name="T26" fmla="*/ 169 w 169"/>
                <a:gd name="T27" fmla="*/ 20 h 210"/>
                <a:gd name="T28" fmla="*/ 169 w 169"/>
                <a:gd name="T29" fmla="*/ 19 h 210"/>
                <a:gd name="T30" fmla="*/ 124 w 169"/>
                <a:gd name="T3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9" h="210">
                  <a:moveTo>
                    <a:pt x="124" y="0"/>
                  </a:moveTo>
                  <a:lnTo>
                    <a:pt x="124" y="0"/>
                  </a:lnTo>
                  <a:cubicBezTo>
                    <a:pt x="101" y="0"/>
                    <a:pt x="80" y="9"/>
                    <a:pt x="67" y="26"/>
                  </a:cubicBezTo>
                  <a:lnTo>
                    <a:pt x="71" y="3"/>
                  </a:lnTo>
                  <a:lnTo>
                    <a:pt x="72" y="2"/>
                  </a:lnTo>
                  <a:lnTo>
                    <a:pt x="42" y="2"/>
                  </a:lnTo>
                  <a:lnTo>
                    <a:pt x="1" y="209"/>
                  </a:lnTo>
                  <a:lnTo>
                    <a:pt x="0" y="210"/>
                  </a:lnTo>
                  <a:lnTo>
                    <a:pt x="31" y="210"/>
                  </a:lnTo>
                  <a:lnTo>
                    <a:pt x="56" y="83"/>
                  </a:lnTo>
                  <a:cubicBezTo>
                    <a:pt x="62" y="50"/>
                    <a:pt x="87" y="27"/>
                    <a:pt x="115" y="27"/>
                  </a:cubicBezTo>
                  <a:cubicBezTo>
                    <a:pt x="128" y="27"/>
                    <a:pt x="137" y="32"/>
                    <a:pt x="144" y="41"/>
                  </a:cubicBezTo>
                  <a:lnTo>
                    <a:pt x="145" y="42"/>
                  </a:lnTo>
                  <a:lnTo>
                    <a:pt x="169" y="20"/>
                  </a:lnTo>
                  <a:lnTo>
                    <a:pt x="169" y="19"/>
                  </a:lnTo>
                  <a:cubicBezTo>
                    <a:pt x="158" y="6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2437" y="3448"/>
              <a:ext cx="451" cy="521"/>
            </a:xfrm>
            <a:custGeom>
              <a:avLst/>
              <a:gdLst>
                <a:gd name="T0" fmla="*/ 39 w 185"/>
                <a:gd name="T1" fmla="*/ 27 h 208"/>
                <a:gd name="T2" fmla="*/ 39 w 185"/>
                <a:gd name="T3" fmla="*/ 27 h 208"/>
                <a:gd name="T4" fmla="*/ 39 w 185"/>
                <a:gd name="T5" fmla="*/ 27 h 208"/>
                <a:gd name="T6" fmla="*/ 142 w 185"/>
                <a:gd name="T7" fmla="*/ 27 h 208"/>
                <a:gd name="T8" fmla="*/ 5 w 185"/>
                <a:gd name="T9" fmla="*/ 183 h 208"/>
                <a:gd name="T10" fmla="*/ 5 w 185"/>
                <a:gd name="T11" fmla="*/ 183 h 208"/>
                <a:gd name="T12" fmla="*/ 0 w 185"/>
                <a:gd name="T13" fmla="*/ 208 h 208"/>
                <a:gd name="T14" fmla="*/ 146 w 185"/>
                <a:gd name="T15" fmla="*/ 208 h 208"/>
                <a:gd name="T16" fmla="*/ 151 w 185"/>
                <a:gd name="T17" fmla="*/ 181 h 208"/>
                <a:gd name="T18" fmla="*/ 42 w 185"/>
                <a:gd name="T19" fmla="*/ 181 h 208"/>
                <a:gd name="T20" fmla="*/ 179 w 185"/>
                <a:gd name="T21" fmla="*/ 26 h 208"/>
                <a:gd name="T22" fmla="*/ 180 w 185"/>
                <a:gd name="T23" fmla="*/ 26 h 208"/>
                <a:gd name="T24" fmla="*/ 185 w 185"/>
                <a:gd name="T25" fmla="*/ 0 h 208"/>
                <a:gd name="T26" fmla="*/ 44 w 185"/>
                <a:gd name="T27" fmla="*/ 0 h 208"/>
                <a:gd name="T28" fmla="*/ 39 w 185"/>
                <a:gd name="T29" fmla="*/ 2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208">
                  <a:moveTo>
                    <a:pt x="39" y="27"/>
                  </a:moveTo>
                  <a:lnTo>
                    <a:pt x="39" y="27"/>
                  </a:lnTo>
                  <a:lnTo>
                    <a:pt x="39" y="27"/>
                  </a:lnTo>
                  <a:lnTo>
                    <a:pt x="142" y="27"/>
                  </a:lnTo>
                  <a:lnTo>
                    <a:pt x="5" y="183"/>
                  </a:lnTo>
                  <a:lnTo>
                    <a:pt x="5" y="183"/>
                  </a:lnTo>
                  <a:lnTo>
                    <a:pt x="0" y="208"/>
                  </a:lnTo>
                  <a:lnTo>
                    <a:pt x="146" y="208"/>
                  </a:lnTo>
                  <a:lnTo>
                    <a:pt x="151" y="181"/>
                  </a:lnTo>
                  <a:lnTo>
                    <a:pt x="42" y="181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5" y="0"/>
                  </a:lnTo>
                  <a:lnTo>
                    <a:pt x="44" y="0"/>
                  </a:lnTo>
                  <a:lnTo>
                    <a:pt x="39" y="2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3870" y="3448"/>
              <a:ext cx="175" cy="521"/>
            </a:xfrm>
            <a:custGeom>
              <a:avLst/>
              <a:gdLst>
                <a:gd name="T0" fmla="*/ 0 w 72"/>
                <a:gd name="T1" fmla="*/ 207 h 208"/>
                <a:gd name="T2" fmla="*/ 0 w 72"/>
                <a:gd name="T3" fmla="*/ 207 h 208"/>
                <a:gd name="T4" fmla="*/ 0 w 72"/>
                <a:gd name="T5" fmla="*/ 208 h 208"/>
                <a:gd name="T6" fmla="*/ 30 w 72"/>
                <a:gd name="T7" fmla="*/ 208 h 208"/>
                <a:gd name="T8" fmla="*/ 72 w 72"/>
                <a:gd name="T9" fmla="*/ 0 h 208"/>
                <a:gd name="T10" fmla="*/ 42 w 72"/>
                <a:gd name="T11" fmla="*/ 0 h 208"/>
                <a:gd name="T12" fmla="*/ 0 w 72"/>
                <a:gd name="T13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08">
                  <a:moveTo>
                    <a:pt x="0" y="207"/>
                  </a:moveTo>
                  <a:lnTo>
                    <a:pt x="0" y="207"/>
                  </a:lnTo>
                  <a:lnTo>
                    <a:pt x="0" y="208"/>
                  </a:lnTo>
                  <a:lnTo>
                    <a:pt x="30" y="208"/>
                  </a:lnTo>
                  <a:lnTo>
                    <a:pt x="72" y="0"/>
                  </a:lnTo>
                  <a:lnTo>
                    <a:pt x="42" y="0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4559" y="3215"/>
              <a:ext cx="451" cy="754"/>
            </a:xfrm>
            <a:custGeom>
              <a:avLst/>
              <a:gdLst>
                <a:gd name="T0" fmla="*/ 127 w 185"/>
                <a:gd name="T1" fmla="*/ 91 h 301"/>
                <a:gd name="T2" fmla="*/ 127 w 185"/>
                <a:gd name="T3" fmla="*/ 91 h 301"/>
                <a:gd name="T4" fmla="*/ 68 w 185"/>
                <a:gd name="T5" fmla="*/ 114 h 301"/>
                <a:gd name="T6" fmla="*/ 91 w 185"/>
                <a:gd name="T7" fmla="*/ 0 h 301"/>
                <a:gd name="T8" fmla="*/ 61 w 185"/>
                <a:gd name="T9" fmla="*/ 0 h 301"/>
                <a:gd name="T10" fmla="*/ 0 w 185"/>
                <a:gd name="T11" fmla="*/ 301 h 301"/>
                <a:gd name="T12" fmla="*/ 31 w 185"/>
                <a:gd name="T13" fmla="*/ 301 h 301"/>
                <a:gd name="T14" fmla="*/ 56 w 185"/>
                <a:gd name="T15" fmla="*/ 174 h 301"/>
                <a:gd name="T16" fmla="*/ 117 w 185"/>
                <a:gd name="T17" fmla="*/ 118 h 301"/>
                <a:gd name="T18" fmla="*/ 153 w 185"/>
                <a:gd name="T19" fmla="*/ 154 h 301"/>
                <a:gd name="T20" fmla="*/ 151 w 185"/>
                <a:gd name="T21" fmla="*/ 173 h 301"/>
                <a:gd name="T22" fmla="*/ 126 w 185"/>
                <a:gd name="T23" fmla="*/ 301 h 301"/>
                <a:gd name="T24" fmla="*/ 156 w 185"/>
                <a:gd name="T25" fmla="*/ 301 h 301"/>
                <a:gd name="T26" fmla="*/ 182 w 185"/>
                <a:gd name="T27" fmla="*/ 170 h 301"/>
                <a:gd name="T28" fmla="*/ 185 w 185"/>
                <a:gd name="T29" fmla="*/ 150 h 301"/>
                <a:gd name="T30" fmla="*/ 127 w 185"/>
                <a:gd name="T31" fmla="*/ 9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301">
                  <a:moveTo>
                    <a:pt x="127" y="91"/>
                  </a:moveTo>
                  <a:lnTo>
                    <a:pt x="127" y="91"/>
                  </a:lnTo>
                  <a:cubicBezTo>
                    <a:pt x="102" y="91"/>
                    <a:pt x="83" y="99"/>
                    <a:pt x="68" y="114"/>
                  </a:cubicBezTo>
                  <a:lnTo>
                    <a:pt x="91" y="0"/>
                  </a:lnTo>
                  <a:lnTo>
                    <a:pt x="61" y="0"/>
                  </a:lnTo>
                  <a:lnTo>
                    <a:pt x="0" y="301"/>
                  </a:lnTo>
                  <a:lnTo>
                    <a:pt x="31" y="301"/>
                  </a:lnTo>
                  <a:lnTo>
                    <a:pt x="56" y="174"/>
                  </a:lnTo>
                  <a:cubicBezTo>
                    <a:pt x="67" y="120"/>
                    <a:pt x="108" y="118"/>
                    <a:pt x="117" y="118"/>
                  </a:cubicBezTo>
                  <a:cubicBezTo>
                    <a:pt x="140" y="118"/>
                    <a:pt x="153" y="131"/>
                    <a:pt x="153" y="154"/>
                  </a:cubicBezTo>
                  <a:cubicBezTo>
                    <a:pt x="153" y="159"/>
                    <a:pt x="153" y="166"/>
                    <a:pt x="151" y="173"/>
                  </a:cubicBezTo>
                  <a:lnTo>
                    <a:pt x="126" y="301"/>
                  </a:lnTo>
                  <a:lnTo>
                    <a:pt x="156" y="301"/>
                  </a:lnTo>
                  <a:lnTo>
                    <a:pt x="182" y="170"/>
                  </a:lnTo>
                  <a:cubicBezTo>
                    <a:pt x="184" y="163"/>
                    <a:pt x="185" y="157"/>
                    <a:pt x="185" y="150"/>
                  </a:cubicBezTo>
                  <a:cubicBezTo>
                    <a:pt x="185" y="115"/>
                    <a:pt x="161" y="91"/>
                    <a:pt x="127" y="9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116" y="3443"/>
              <a:ext cx="411" cy="533"/>
            </a:xfrm>
            <a:custGeom>
              <a:avLst/>
              <a:gdLst>
                <a:gd name="T0" fmla="*/ 109 w 169"/>
                <a:gd name="T1" fmla="*/ 0 h 213"/>
                <a:gd name="T2" fmla="*/ 109 w 169"/>
                <a:gd name="T3" fmla="*/ 0 h 213"/>
                <a:gd name="T4" fmla="*/ 3 w 169"/>
                <a:gd name="T5" fmla="*/ 106 h 213"/>
                <a:gd name="T6" fmla="*/ 0 w 169"/>
                <a:gd name="T7" fmla="*/ 138 h 213"/>
                <a:gd name="T8" fmla="*/ 73 w 169"/>
                <a:gd name="T9" fmla="*/ 213 h 213"/>
                <a:gd name="T10" fmla="*/ 142 w 169"/>
                <a:gd name="T11" fmla="*/ 183 h 213"/>
                <a:gd name="T12" fmla="*/ 142 w 169"/>
                <a:gd name="T13" fmla="*/ 183 h 213"/>
                <a:gd name="T14" fmla="*/ 125 w 169"/>
                <a:gd name="T15" fmla="*/ 162 h 213"/>
                <a:gd name="T16" fmla="*/ 125 w 169"/>
                <a:gd name="T17" fmla="*/ 162 h 213"/>
                <a:gd name="T18" fmla="*/ 124 w 169"/>
                <a:gd name="T19" fmla="*/ 162 h 213"/>
                <a:gd name="T20" fmla="*/ 75 w 169"/>
                <a:gd name="T21" fmla="*/ 186 h 213"/>
                <a:gd name="T22" fmla="*/ 30 w 169"/>
                <a:gd name="T23" fmla="*/ 137 h 213"/>
                <a:gd name="T24" fmla="*/ 34 w 169"/>
                <a:gd name="T25" fmla="*/ 106 h 213"/>
                <a:gd name="T26" fmla="*/ 60 w 169"/>
                <a:gd name="T27" fmla="*/ 47 h 213"/>
                <a:gd name="T28" fmla="*/ 106 w 169"/>
                <a:gd name="T29" fmla="*/ 27 h 213"/>
                <a:gd name="T30" fmla="*/ 146 w 169"/>
                <a:gd name="T31" fmla="*/ 50 h 213"/>
                <a:gd name="T32" fmla="*/ 146 w 169"/>
                <a:gd name="T33" fmla="*/ 50 h 213"/>
                <a:gd name="T34" fmla="*/ 168 w 169"/>
                <a:gd name="T35" fmla="*/ 31 h 213"/>
                <a:gd name="T36" fmla="*/ 169 w 169"/>
                <a:gd name="T37" fmla="*/ 31 h 213"/>
                <a:gd name="T38" fmla="*/ 169 w 169"/>
                <a:gd name="T39" fmla="*/ 31 h 213"/>
                <a:gd name="T40" fmla="*/ 109 w 169"/>
                <a:gd name="T4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213">
                  <a:moveTo>
                    <a:pt x="109" y="0"/>
                  </a:moveTo>
                  <a:lnTo>
                    <a:pt x="109" y="0"/>
                  </a:lnTo>
                  <a:cubicBezTo>
                    <a:pt x="54" y="0"/>
                    <a:pt x="15" y="39"/>
                    <a:pt x="3" y="106"/>
                  </a:cubicBezTo>
                  <a:cubicBezTo>
                    <a:pt x="1" y="117"/>
                    <a:pt x="0" y="130"/>
                    <a:pt x="0" y="138"/>
                  </a:cubicBezTo>
                  <a:cubicBezTo>
                    <a:pt x="0" y="184"/>
                    <a:pt x="28" y="213"/>
                    <a:pt x="73" y="213"/>
                  </a:cubicBezTo>
                  <a:cubicBezTo>
                    <a:pt x="99" y="213"/>
                    <a:pt x="123" y="202"/>
                    <a:pt x="142" y="183"/>
                  </a:cubicBezTo>
                  <a:lnTo>
                    <a:pt x="142" y="183"/>
                  </a:lnTo>
                  <a:lnTo>
                    <a:pt x="125" y="162"/>
                  </a:lnTo>
                  <a:lnTo>
                    <a:pt x="125" y="162"/>
                  </a:lnTo>
                  <a:lnTo>
                    <a:pt x="124" y="162"/>
                  </a:lnTo>
                  <a:cubicBezTo>
                    <a:pt x="108" y="179"/>
                    <a:pt x="94" y="186"/>
                    <a:pt x="75" y="186"/>
                  </a:cubicBezTo>
                  <a:cubicBezTo>
                    <a:pt x="53" y="186"/>
                    <a:pt x="30" y="173"/>
                    <a:pt x="30" y="137"/>
                  </a:cubicBezTo>
                  <a:cubicBezTo>
                    <a:pt x="30" y="126"/>
                    <a:pt x="32" y="117"/>
                    <a:pt x="34" y="106"/>
                  </a:cubicBezTo>
                  <a:cubicBezTo>
                    <a:pt x="37" y="88"/>
                    <a:pt x="44" y="64"/>
                    <a:pt x="60" y="47"/>
                  </a:cubicBezTo>
                  <a:cubicBezTo>
                    <a:pt x="73" y="34"/>
                    <a:pt x="88" y="27"/>
                    <a:pt x="106" y="27"/>
                  </a:cubicBezTo>
                  <a:cubicBezTo>
                    <a:pt x="124" y="27"/>
                    <a:pt x="135" y="33"/>
                    <a:pt x="146" y="50"/>
                  </a:cubicBezTo>
                  <a:lnTo>
                    <a:pt x="146" y="50"/>
                  </a:lnTo>
                  <a:lnTo>
                    <a:pt x="168" y="31"/>
                  </a:lnTo>
                  <a:lnTo>
                    <a:pt x="169" y="31"/>
                  </a:lnTo>
                  <a:lnTo>
                    <a:pt x="169" y="31"/>
                  </a:lnTo>
                  <a:cubicBezTo>
                    <a:pt x="153" y="9"/>
                    <a:pt x="135" y="0"/>
                    <a:pt x="109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3999" y="3215"/>
              <a:ext cx="92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0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0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3283" y="3215"/>
              <a:ext cx="92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0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0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3085" y="3215"/>
              <a:ext cx="93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1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1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440" y="3215"/>
              <a:ext cx="1951" cy="754"/>
            </a:xfrm>
            <a:custGeom>
              <a:avLst/>
              <a:gdLst>
                <a:gd name="T0" fmla="*/ 683 w 801"/>
                <a:gd name="T1" fmla="*/ 116 h 301"/>
                <a:gd name="T2" fmla="*/ 683 w 801"/>
                <a:gd name="T3" fmla="*/ 116 h 301"/>
                <a:gd name="T4" fmla="*/ 615 w 801"/>
                <a:gd name="T5" fmla="*/ 116 h 301"/>
                <a:gd name="T6" fmla="*/ 638 w 801"/>
                <a:gd name="T7" fmla="*/ 0 h 301"/>
                <a:gd name="T8" fmla="*/ 60 w 801"/>
                <a:gd name="T9" fmla="*/ 0 h 301"/>
                <a:gd name="T10" fmla="*/ 0 w 801"/>
                <a:gd name="T11" fmla="*/ 301 h 301"/>
                <a:gd name="T12" fmla="*/ 230 w 801"/>
                <a:gd name="T13" fmla="*/ 301 h 301"/>
                <a:gd name="T14" fmla="*/ 245 w 801"/>
                <a:gd name="T15" fmla="*/ 225 h 301"/>
                <a:gd name="T16" fmla="*/ 109 w 801"/>
                <a:gd name="T17" fmla="*/ 225 h 301"/>
                <a:gd name="T18" fmla="*/ 117 w 801"/>
                <a:gd name="T19" fmla="*/ 184 h 301"/>
                <a:gd name="T20" fmla="*/ 253 w 801"/>
                <a:gd name="T21" fmla="*/ 184 h 301"/>
                <a:gd name="T22" fmla="*/ 267 w 801"/>
                <a:gd name="T23" fmla="*/ 116 h 301"/>
                <a:gd name="T24" fmla="*/ 131 w 801"/>
                <a:gd name="T25" fmla="*/ 116 h 301"/>
                <a:gd name="T26" fmla="*/ 139 w 801"/>
                <a:gd name="T27" fmla="*/ 74 h 301"/>
                <a:gd name="T28" fmla="*/ 355 w 801"/>
                <a:gd name="T29" fmla="*/ 74 h 301"/>
                <a:gd name="T30" fmla="*/ 309 w 801"/>
                <a:gd name="T31" fmla="*/ 301 h 301"/>
                <a:gd name="T32" fmla="*/ 404 w 801"/>
                <a:gd name="T33" fmla="*/ 301 h 301"/>
                <a:gd name="T34" fmla="*/ 449 w 801"/>
                <a:gd name="T35" fmla="*/ 74 h 301"/>
                <a:gd name="T36" fmla="*/ 529 w 801"/>
                <a:gd name="T37" fmla="*/ 74 h 301"/>
                <a:gd name="T38" fmla="*/ 483 w 801"/>
                <a:gd name="T39" fmla="*/ 301 h 301"/>
                <a:gd name="T40" fmla="*/ 578 w 801"/>
                <a:gd name="T41" fmla="*/ 301 h 301"/>
                <a:gd name="T42" fmla="*/ 601 w 801"/>
                <a:gd name="T43" fmla="*/ 184 h 301"/>
                <a:gd name="T44" fmla="*/ 669 w 801"/>
                <a:gd name="T45" fmla="*/ 184 h 301"/>
                <a:gd name="T46" fmla="*/ 646 w 801"/>
                <a:gd name="T47" fmla="*/ 301 h 301"/>
                <a:gd name="T48" fmla="*/ 740 w 801"/>
                <a:gd name="T49" fmla="*/ 301 h 301"/>
                <a:gd name="T50" fmla="*/ 801 w 801"/>
                <a:gd name="T51" fmla="*/ 0 h 301"/>
                <a:gd name="T52" fmla="*/ 706 w 801"/>
                <a:gd name="T53" fmla="*/ 0 h 301"/>
                <a:gd name="T54" fmla="*/ 683 w 801"/>
                <a:gd name="T55" fmla="*/ 11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1" h="301">
                  <a:moveTo>
                    <a:pt x="683" y="116"/>
                  </a:moveTo>
                  <a:lnTo>
                    <a:pt x="683" y="116"/>
                  </a:lnTo>
                  <a:lnTo>
                    <a:pt x="615" y="116"/>
                  </a:lnTo>
                  <a:lnTo>
                    <a:pt x="638" y="0"/>
                  </a:lnTo>
                  <a:lnTo>
                    <a:pt x="60" y="0"/>
                  </a:lnTo>
                  <a:lnTo>
                    <a:pt x="0" y="301"/>
                  </a:lnTo>
                  <a:lnTo>
                    <a:pt x="230" y="301"/>
                  </a:lnTo>
                  <a:lnTo>
                    <a:pt x="245" y="225"/>
                  </a:lnTo>
                  <a:lnTo>
                    <a:pt x="109" y="225"/>
                  </a:lnTo>
                  <a:lnTo>
                    <a:pt x="117" y="184"/>
                  </a:lnTo>
                  <a:lnTo>
                    <a:pt x="253" y="184"/>
                  </a:lnTo>
                  <a:lnTo>
                    <a:pt x="267" y="116"/>
                  </a:lnTo>
                  <a:lnTo>
                    <a:pt x="131" y="116"/>
                  </a:lnTo>
                  <a:lnTo>
                    <a:pt x="139" y="74"/>
                  </a:lnTo>
                  <a:lnTo>
                    <a:pt x="355" y="74"/>
                  </a:lnTo>
                  <a:lnTo>
                    <a:pt x="309" y="301"/>
                  </a:lnTo>
                  <a:lnTo>
                    <a:pt x="404" y="301"/>
                  </a:lnTo>
                  <a:lnTo>
                    <a:pt x="449" y="74"/>
                  </a:lnTo>
                  <a:lnTo>
                    <a:pt x="529" y="74"/>
                  </a:lnTo>
                  <a:lnTo>
                    <a:pt x="483" y="301"/>
                  </a:lnTo>
                  <a:lnTo>
                    <a:pt x="578" y="301"/>
                  </a:lnTo>
                  <a:lnTo>
                    <a:pt x="601" y="184"/>
                  </a:lnTo>
                  <a:lnTo>
                    <a:pt x="669" y="184"/>
                  </a:lnTo>
                  <a:lnTo>
                    <a:pt x="646" y="301"/>
                  </a:lnTo>
                  <a:lnTo>
                    <a:pt x="740" y="301"/>
                  </a:lnTo>
                  <a:lnTo>
                    <a:pt x="801" y="0"/>
                  </a:lnTo>
                  <a:lnTo>
                    <a:pt x="706" y="0"/>
                  </a:lnTo>
                  <a:lnTo>
                    <a:pt x="683" y="11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823400" y="2258098"/>
            <a:ext cx="4032000" cy="3707355"/>
            <a:chOff x="823400" y="2258098"/>
            <a:chExt cx="4032000" cy="3707355"/>
          </a:xfrm>
        </p:grpSpPr>
        <p:grpSp>
          <p:nvGrpSpPr>
            <p:cNvPr id="67" name="Group 66"/>
            <p:cNvGrpSpPr>
              <a:grpSpLocks noChangeAspect="1"/>
            </p:cNvGrpSpPr>
            <p:nvPr userDrawn="1"/>
          </p:nvGrpSpPr>
          <p:grpSpPr>
            <a:xfrm>
              <a:off x="823400" y="2258098"/>
              <a:ext cx="4032000" cy="3707355"/>
              <a:chOff x="175501" y="1710599"/>
              <a:chExt cx="4659148" cy="4284000"/>
            </a:xfrm>
          </p:grpSpPr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2676372" y="2505712"/>
                <a:ext cx="2144322" cy="2144320"/>
              </a:xfrm>
              <a:prstGeom prst="ellipse">
                <a:avLst/>
              </a:prstGeom>
              <a:solidFill>
                <a:srgbClr val="421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>
                <a:off x="2575506" y="1748134"/>
                <a:ext cx="2144322" cy="2144320"/>
              </a:xfrm>
              <a:prstGeom prst="ellipse">
                <a:avLst/>
              </a:prstGeom>
              <a:solidFill>
                <a:srgbClr val="421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1862800" y="3576654"/>
                <a:ext cx="2144322" cy="2144320"/>
              </a:xfrm>
              <a:prstGeom prst="ellipse">
                <a:avLst/>
              </a:prstGeom>
              <a:solidFill>
                <a:srgbClr val="421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2085626" y="2353529"/>
                <a:ext cx="2144322" cy="2144320"/>
              </a:xfrm>
              <a:prstGeom prst="ellipse">
                <a:avLst/>
              </a:prstGeom>
              <a:solidFill>
                <a:srgbClr val="AA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>
                <a:off x="1419417" y="2882748"/>
                <a:ext cx="2144322" cy="2144320"/>
              </a:xfrm>
              <a:prstGeom prst="ellipse">
                <a:avLst/>
              </a:prstGeom>
              <a:solidFill>
                <a:srgbClr val="AA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693470" y="3419772"/>
                <a:ext cx="2144322" cy="2144320"/>
              </a:xfrm>
              <a:prstGeom prst="ellipse">
                <a:avLst/>
              </a:prstGeom>
              <a:solidFill>
                <a:srgbClr val="AA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698740" y="2627241"/>
                <a:ext cx="2144322" cy="2144320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1254563" y="1756014"/>
                <a:ext cx="2144322" cy="2144320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360753" y="2201346"/>
                <a:ext cx="2144322" cy="2144320"/>
              </a:xfrm>
              <a:prstGeom prst="ellipse">
                <a:avLst/>
              </a:prstGeom>
              <a:solidFill>
                <a:srgbClr val="FFE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356528" y="2732506"/>
                <a:ext cx="2459259" cy="2002872"/>
                <a:chOff x="7057686" y="2361921"/>
                <a:chExt cx="2890113" cy="2353771"/>
              </a:xfrm>
            </p:grpSpPr>
            <p:sp>
              <p:nvSpPr>
                <p:cNvPr id="80" name="Oval 79"/>
                <p:cNvSpPr>
                  <a:spLocks noChangeAspect="1"/>
                </p:cNvSpPr>
                <p:nvPr/>
              </p:nvSpPr>
              <p:spPr>
                <a:xfrm rot="498513">
                  <a:off x="7057686" y="2894500"/>
                  <a:ext cx="216000" cy="216000"/>
                </a:xfrm>
                <a:prstGeom prst="ellipse">
                  <a:avLst/>
                </a:prstGeom>
                <a:solidFill>
                  <a:srgbClr val="1D76B3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/>
                <p:cNvSpPr>
                  <a:spLocks noChangeAspect="1"/>
                </p:cNvSpPr>
                <p:nvPr/>
              </p:nvSpPr>
              <p:spPr>
                <a:xfrm rot="20813605">
                  <a:off x="8087700" y="236635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7427550" y="342265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Oval 82"/>
                <p:cNvSpPr>
                  <a:spLocks noChangeAspect="1"/>
                </p:cNvSpPr>
                <p:nvPr/>
              </p:nvSpPr>
              <p:spPr>
                <a:xfrm>
                  <a:off x="8831625" y="449969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Oval 83"/>
                <p:cNvSpPr>
                  <a:spLocks noChangeAspect="1"/>
                </p:cNvSpPr>
                <p:nvPr/>
              </p:nvSpPr>
              <p:spPr>
                <a:xfrm rot="881836">
                  <a:off x="8265221" y="36782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 rot="949393">
                  <a:off x="9731799" y="323828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Oval 85"/>
                <p:cNvSpPr>
                  <a:spLocks noChangeAspect="1"/>
                </p:cNvSpPr>
                <p:nvPr/>
              </p:nvSpPr>
              <p:spPr>
                <a:xfrm rot="719667">
                  <a:off x="9011625" y="306265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7445763" y="431969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8" name="Straight Connector 87"/>
                <p:cNvCxnSpPr>
                  <a:stCxn id="81" idx="5"/>
                  <a:endCxn id="86" idx="1"/>
                </p:cNvCxnSpPr>
                <p:nvPr/>
              </p:nvCxnSpPr>
              <p:spPr>
                <a:xfrm>
                  <a:off x="8287396" y="2531411"/>
                  <a:ext cx="773399" cy="548668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9" name="Straight Connector 88"/>
                <p:cNvCxnSpPr>
                  <a:stCxn id="81" idx="3"/>
                  <a:endCxn id="82" idx="7"/>
                </p:cNvCxnSpPr>
                <p:nvPr/>
              </p:nvCxnSpPr>
              <p:spPr>
                <a:xfrm flipH="1">
                  <a:off x="7611918" y="2566046"/>
                  <a:ext cx="526721" cy="888236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0" name="Straight Connector 89"/>
                <p:cNvCxnSpPr>
                  <a:stCxn id="81" idx="2"/>
                  <a:endCxn id="80" idx="7"/>
                </p:cNvCxnSpPr>
                <p:nvPr/>
              </p:nvCxnSpPr>
              <p:spPr>
                <a:xfrm flipH="1">
                  <a:off x="7252288" y="2498840"/>
                  <a:ext cx="838225" cy="439129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Straight Connector 90"/>
                <p:cNvCxnSpPr>
                  <a:stCxn id="82" idx="1"/>
                  <a:endCxn id="80" idx="5"/>
                </p:cNvCxnSpPr>
                <p:nvPr/>
              </p:nvCxnSpPr>
              <p:spPr>
                <a:xfrm flipH="1" flipV="1">
                  <a:off x="7230217" y="3089102"/>
                  <a:ext cx="228965" cy="36518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2" name="Straight Connector 91"/>
                <p:cNvCxnSpPr>
                  <a:stCxn id="82" idx="4"/>
                  <a:endCxn id="87" idx="0"/>
                </p:cNvCxnSpPr>
                <p:nvPr/>
              </p:nvCxnSpPr>
              <p:spPr>
                <a:xfrm>
                  <a:off x="7535550" y="3638650"/>
                  <a:ext cx="18213" cy="68104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3" name="Straight Connector 92"/>
                <p:cNvCxnSpPr>
                  <a:stCxn id="82" idx="5"/>
                  <a:endCxn id="84" idx="2"/>
                </p:cNvCxnSpPr>
                <p:nvPr/>
              </p:nvCxnSpPr>
              <p:spPr>
                <a:xfrm>
                  <a:off x="7611918" y="3607018"/>
                  <a:ext cx="656837" cy="151833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4" name="Straight Connector 93"/>
                <p:cNvCxnSpPr>
                  <a:stCxn id="84" idx="7"/>
                  <a:endCxn id="86" idx="3"/>
                </p:cNvCxnSpPr>
                <p:nvPr/>
              </p:nvCxnSpPr>
              <p:spPr>
                <a:xfrm flipV="1">
                  <a:off x="8466466" y="3229480"/>
                  <a:ext cx="562588" cy="502278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5" name="Straight Connector 94"/>
                <p:cNvCxnSpPr>
                  <a:stCxn id="86" idx="7"/>
                  <a:endCxn id="98" idx="3"/>
                </p:cNvCxnSpPr>
                <p:nvPr/>
              </p:nvCxnSpPr>
              <p:spPr>
                <a:xfrm flipV="1">
                  <a:off x="9210196" y="2546289"/>
                  <a:ext cx="463661" cy="565531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6" name="Straight Connector 95"/>
                <p:cNvCxnSpPr>
                  <a:stCxn id="84" idx="5"/>
                  <a:endCxn id="83" idx="1"/>
                </p:cNvCxnSpPr>
                <p:nvPr/>
              </p:nvCxnSpPr>
              <p:spPr>
                <a:xfrm>
                  <a:off x="8427715" y="3879497"/>
                  <a:ext cx="435542" cy="651827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7" name="Straight Connector 96"/>
                <p:cNvCxnSpPr>
                  <a:stCxn id="84" idx="3"/>
                  <a:endCxn id="87" idx="7"/>
                </p:cNvCxnSpPr>
                <p:nvPr/>
              </p:nvCxnSpPr>
              <p:spPr>
                <a:xfrm flipH="1">
                  <a:off x="7630131" y="3840746"/>
                  <a:ext cx="649845" cy="510578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98" name="Oval 97"/>
                <p:cNvSpPr>
                  <a:spLocks noChangeAspect="1"/>
                </p:cNvSpPr>
                <p:nvPr/>
              </p:nvSpPr>
              <p:spPr>
                <a:xfrm>
                  <a:off x="9642225" y="236192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/>
                <p:cNvCxnSpPr>
                  <a:stCxn id="86" idx="6"/>
                  <a:endCxn id="85" idx="2"/>
                </p:cNvCxnSpPr>
                <p:nvPr/>
              </p:nvCxnSpPr>
              <p:spPr>
                <a:xfrm>
                  <a:off x="9225267" y="3193094"/>
                  <a:ext cx="510624" cy="12374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9" name="Freeform 78"/>
              <p:cNvSpPr/>
              <p:nvPr/>
            </p:nvSpPr>
            <p:spPr>
              <a:xfrm>
                <a:off x="175501" y="1710599"/>
                <a:ext cx="4659148" cy="4284000"/>
              </a:xfrm>
              <a:custGeom>
                <a:avLst/>
                <a:gdLst>
                  <a:gd name="connsiteX0" fmla="*/ 1212008 w 5475416"/>
                  <a:gd name="connsiteY0" fmla="*/ 1039917 h 5034547"/>
                  <a:gd name="connsiteX1" fmla="*/ 1212008 w 5475416"/>
                  <a:gd name="connsiteY1" fmla="*/ 4639917 h 5034547"/>
                  <a:gd name="connsiteX2" fmla="*/ 4812008 w 5475416"/>
                  <a:gd name="connsiteY2" fmla="*/ 4639917 h 5034547"/>
                  <a:gd name="connsiteX3" fmla="*/ 4812008 w 5475416"/>
                  <a:gd name="connsiteY3" fmla="*/ 1039917 h 5034547"/>
                  <a:gd name="connsiteX4" fmla="*/ 0 w 5475416"/>
                  <a:gd name="connsiteY4" fmla="*/ 0 h 5034547"/>
                  <a:gd name="connsiteX5" fmla="*/ 5475416 w 5475416"/>
                  <a:gd name="connsiteY5" fmla="*/ 0 h 5034547"/>
                  <a:gd name="connsiteX6" fmla="*/ 5475416 w 5475416"/>
                  <a:gd name="connsiteY6" fmla="*/ 5034547 h 5034547"/>
                  <a:gd name="connsiteX7" fmla="*/ 0 w 5475416"/>
                  <a:gd name="connsiteY7" fmla="*/ 5034547 h 503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416" h="5034547">
                    <a:moveTo>
                      <a:pt x="1212008" y="1039917"/>
                    </a:moveTo>
                    <a:lnTo>
                      <a:pt x="1212008" y="4639917"/>
                    </a:lnTo>
                    <a:lnTo>
                      <a:pt x="4812008" y="4639917"/>
                    </a:lnTo>
                    <a:lnTo>
                      <a:pt x="4812008" y="1039917"/>
                    </a:lnTo>
                    <a:close/>
                    <a:moveTo>
                      <a:pt x="0" y="0"/>
                    </a:moveTo>
                    <a:lnTo>
                      <a:pt x="5475416" y="0"/>
                    </a:lnTo>
                    <a:lnTo>
                      <a:pt x="5475416" y="5034547"/>
                    </a:lnTo>
                    <a:lnTo>
                      <a:pt x="0" y="503454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LM Sans 10" panose="00000500000000000000" pitchFamily="50" charset="0"/>
                </a:endParaRPr>
              </a:p>
            </p:txBody>
          </p:sp>
        </p:grpSp>
        <p:sp>
          <p:nvSpPr>
            <p:cNvPr id="68" name="Rectangle 67"/>
            <p:cNvSpPr>
              <a:spLocks noChangeAspect="1"/>
            </p:cNvSpPr>
            <p:nvPr userDrawn="1"/>
          </p:nvSpPr>
          <p:spPr>
            <a:xfrm>
              <a:off x="1716856" y="3019582"/>
              <a:ext cx="2646000" cy="264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0395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699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rgbClr val="FFE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46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solidFill>
          <a:srgbClr val="FFE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98439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78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rgbClr val="FFE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39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8124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ttGett_3entries_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673265"/>
            <a:ext cx="4697143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/>
            </a:lvl1pPr>
          </a:lstStyle>
          <a:p>
            <a:pPr marL="0" lvl="0"/>
            <a:r>
              <a:rPr lang="en-US" dirty="0"/>
              <a:t>Title	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6098034" y="3290330"/>
            <a:ext cx="4902319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1" y="4645438"/>
            <a:ext cx="4697143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/>
            </a:lvl1pPr>
          </a:lstStyle>
          <a:p>
            <a:pPr marL="0" lvl="0"/>
            <a:r>
              <a:rPr lang="en-US" dirty="0"/>
              <a:t>Title	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098034" y="4262503"/>
            <a:ext cx="4902319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/>
            <a:r>
              <a:rPr lang="en-US" dirty="0"/>
              <a:t>Subtitle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5617613"/>
            <a:ext cx="4697143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/>
            </a:lvl1pPr>
          </a:lstStyle>
          <a:p>
            <a:pPr marL="0" lvl="0"/>
            <a:r>
              <a:rPr lang="en-US" dirty="0"/>
              <a:t>Title	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2" hasCustomPrompt="1"/>
          </p:nvPr>
        </p:nvSpPr>
        <p:spPr>
          <a:xfrm>
            <a:off x="6098034" y="5234678"/>
            <a:ext cx="4902319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02" y="2657332"/>
            <a:ext cx="3312719" cy="32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37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ttGett_ETH_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3578" y="3460917"/>
            <a:ext cx="3476775" cy="432000"/>
          </a:xfrm>
        </p:spPr>
        <p:txBody>
          <a:bodyPr>
            <a:normAutofit/>
          </a:bodyPr>
          <a:lstStyle>
            <a:lvl1pPr marL="0" indent="0" algn="just">
              <a:buNone/>
              <a:defRPr sz="20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Romain Jacob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523577" y="4877133"/>
            <a:ext cx="3476775" cy="4320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7523577" y="5309133"/>
            <a:ext cx="3476775" cy="2251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523578" y="3892919"/>
            <a:ext cx="3476775" cy="409267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ETH Zurich</a:t>
            </a:r>
          </a:p>
        </p:txBody>
      </p:sp>
    </p:spTree>
    <p:extLst>
      <p:ext uri="{BB962C8B-B14F-4D97-AF65-F5344CB8AC3E}">
        <p14:creationId xmlns:p14="http://schemas.microsoft.com/office/powerpoint/2010/main" val="1373045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ETH_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95826" y="3200250"/>
            <a:ext cx="9800351" cy="70216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Authors names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95826" y="4280252"/>
            <a:ext cx="9800351" cy="721201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Affiliations</a:t>
            </a:r>
            <a:br>
              <a:rPr lang="en-US" dirty="0"/>
            </a:br>
            <a:r>
              <a:rPr lang="en-US" dirty="0"/>
              <a:t>may be on two lines</a:t>
            </a:r>
          </a:p>
        </p:txBody>
      </p:sp>
      <p:grpSp>
        <p:nvGrpSpPr>
          <p:cNvPr id="16" name="Group 4"/>
          <p:cNvGrpSpPr>
            <a:grpSpLocks noChangeAspect="1"/>
          </p:cNvGrpSpPr>
          <p:nvPr userDrawn="1"/>
        </p:nvGrpSpPr>
        <p:grpSpPr bwMode="auto">
          <a:xfrm>
            <a:off x="1195826" y="5573890"/>
            <a:ext cx="3136900" cy="384111"/>
            <a:chOff x="440" y="3232"/>
            <a:chExt cx="4557" cy="744"/>
          </a:xfrm>
          <a:noFill/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0" y="3232"/>
              <a:ext cx="4557" cy="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934" y="3448"/>
              <a:ext cx="451" cy="528"/>
            </a:xfrm>
            <a:custGeom>
              <a:avLst/>
              <a:gdLst>
                <a:gd name="T0" fmla="*/ 129 w 185"/>
                <a:gd name="T1" fmla="*/ 127 h 211"/>
                <a:gd name="T2" fmla="*/ 129 w 185"/>
                <a:gd name="T3" fmla="*/ 127 h 211"/>
                <a:gd name="T4" fmla="*/ 68 w 185"/>
                <a:gd name="T5" fmla="*/ 184 h 211"/>
                <a:gd name="T6" fmla="*/ 31 w 185"/>
                <a:gd name="T7" fmla="*/ 148 h 211"/>
                <a:gd name="T8" fmla="*/ 33 w 185"/>
                <a:gd name="T9" fmla="*/ 128 h 211"/>
                <a:gd name="T10" fmla="*/ 59 w 185"/>
                <a:gd name="T11" fmla="*/ 1 h 211"/>
                <a:gd name="T12" fmla="*/ 59 w 185"/>
                <a:gd name="T13" fmla="*/ 0 h 211"/>
                <a:gd name="T14" fmla="*/ 29 w 185"/>
                <a:gd name="T15" fmla="*/ 0 h 211"/>
                <a:gd name="T16" fmla="*/ 3 w 185"/>
                <a:gd name="T17" fmla="*/ 131 h 211"/>
                <a:gd name="T18" fmla="*/ 2 w 185"/>
                <a:gd name="T19" fmla="*/ 133 h 211"/>
                <a:gd name="T20" fmla="*/ 0 w 185"/>
                <a:gd name="T21" fmla="*/ 152 h 211"/>
                <a:gd name="T22" fmla="*/ 58 w 185"/>
                <a:gd name="T23" fmla="*/ 211 h 211"/>
                <a:gd name="T24" fmla="*/ 118 w 185"/>
                <a:gd name="T25" fmla="*/ 186 h 211"/>
                <a:gd name="T26" fmla="*/ 114 w 185"/>
                <a:gd name="T27" fmla="*/ 207 h 211"/>
                <a:gd name="T28" fmla="*/ 114 w 185"/>
                <a:gd name="T29" fmla="*/ 208 h 211"/>
                <a:gd name="T30" fmla="*/ 143 w 185"/>
                <a:gd name="T31" fmla="*/ 208 h 211"/>
                <a:gd name="T32" fmla="*/ 185 w 185"/>
                <a:gd name="T33" fmla="*/ 1 h 211"/>
                <a:gd name="T34" fmla="*/ 185 w 185"/>
                <a:gd name="T35" fmla="*/ 0 h 211"/>
                <a:gd name="T36" fmla="*/ 154 w 185"/>
                <a:gd name="T37" fmla="*/ 0 h 211"/>
                <a:gd name="T38" fmla="*/ 129 w 185"/>
                <a:gd name="T39" fmla="*/ 12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211">
                  <a:moveTo>
                    <a:pt x="129" y="127"/>
                  </a:moveTo>
                  <a:lnTo>
                    <a:pt x="129" y="127"/>
                  </a:lnTo>
                  <a:cubicBezTo>
                    <a:pt x="118" y="181"/>
                    <a:pt x="77" y="184"/>
                    <a:pt x="68" y="184"/>
                  </a:cubicBezTo>
                  <a:cubicBezTo>
                    <a:pt x="45" y="184"/>
                    <a:pt x="31" y="170"/>
                    <a:pt x="31" y="148"/>
                  </a:cubicBezTo>
                  <a:cubicBezTo>
                    <a:pt x="31" y="142"/>
                    <a:pt x="32" y="135"/>
                    <a:pt x="33" y="128"/>
                  </a:cubicBezTo>
                  <a:lnTo>
                    <a:pt x="59" y="1"/>
                  </a:lnTo>
                  <a:lnTo>
                    <a:pt x="59" y="0"/>
                  </a:lnTo>
                  <a:lnTo>
                    <a:pt x="29" y="0"/>
                  </a:lnTo>
                  <a:lnTo>
                    <a:pt x="3" y="131"/>
                  </a:lnTo>
                  <a:lnTo>
                    <a:pt x="2" y="133"/>
                  </a:lnTo>
                  <a:cubicBezTo>
                    <a:pt x="1" y="139"/>
                    <a:pt x="0" y="145"/>
                    <a:pt x="0" y="152"/>
                  </a:cubicBezTo>
                  <a:cubicBezTo>
                    <a:pt x="0" y="187"/>
                    <a:pt x="23" y="211"/>
                    <a:pt x="58" y="211"/>
                  </a:cubicBezTo>
                  <a:cubicBezTo>
                    <a:pt x="83" y="211"/>
                    <a:pt x="103" y="202"/>
                    <a:pt x="118" y="186"/>
                  </a:cubicBezTo>
                  <a:lnTo>
                    <a:pt x="114" y="207"/>
                  </a:lnTo>
                  <a:lnTo>
                    <a:pt x="114" y="208"/>
                  </a:lnTo>
                  <a:lnTo>
                    <a:pt x="143" y="208"/>
                  </a:lnTo>
                  <a:lnTo>
                    <a:pt x="185" y="1"/>
                  </a:lnTo>
                  <a:lnTo>
                    <a:pt x="185" y="0"/>
                  </a:lnTo>
                  <a:lnTo>
                    <a:pt x="154" y="0"/>
                  </a:lnTo>
                  <a:lnTo>
                    <a:pt x="129" y="12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3448" y="3443"/>
              <a:ext cx="412" cy="526"/>
            </a:xfrm>
            <a:custGeom>
              <a:avLst/>
              <a:gdLst>
                <a:gd name="T0" fmla="*/ 124 w 169"/>
                <a:gd name="T1" fmla="*/ 0 h 210"/>
                <a:gd name="T2" fmla="*/ 124 w 169"/>
                <a:gd name="T3" fmla="*/ 0 h 210"/>
                <a:gd name="T4" fmla="*/ 67 w 169"/>
                <a:gd name="T5" fmla="*/ 26 h 210"/>
                <a:gd name="T6" fmla="*/ 71 w 169"/>
                <a:gd name="T7" fmla="*/ 3 h 210"/>
                <a:gd name="T8" fmla="*/ 72 w 169"/>
                <a:gd name="T9" fmla="*/ 2 h 210"/>
                <a:gd name="T10" fmla="*/ 42 w 169"/>
                <a:gd name="T11" fmla="*/ 2 h 210"/>
                <a:gd name="T12" fmla="*/ 1 w 169"/>
                <a:gd name="T13" fmla="*/ 209 h 210"/>
                <a:gd name="T14" fmla="*/ 0 w 169"/>
                <a:gd name="T15" fmla="*/ 210 h 210"/>
                <a:gd name="T16" fmla="*/ 31 w 169"/>
                <a:gd name="T17" fmla="*/ 210 h 210"/>
                <a:gd name="T18" fmla="*/ 56 w 169"/>
                <a:gd name="T19" fmla="*/ 83 h 210"/>
                <a:gd name="T20" fmla="*/ 115 w 169"/>
                <a:gd name="T21" fmla="*/ 27 h 210"/>
                <a:gd name="T22" fmla="*/ 144 w 169"/>
                <a:gd name="T23" fmla="*/ 41 h 210"/>
                <a:gd name="T24" fmla="*/ 145 w 169"/>
                <a:gd name="T25" fmla="*/ 42 h 210"/>
                <a:gd name="T26" fmla="*/ 169 w 169"/>
                <a:gd name="T27" fmla="*/ 20 h 210"/>
                <a:gd name="T28" fmla="*/ 169 w 169"/>
                <a:gd name="T29" fmla="*/ 19 h 210"/>
                <a:gd name="T30" fmla="*/ 124 w 169"/>
                <a:gd name="T3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9" h="210">
                  <a:moveTo>
                    <a:pt x="124" y="0"/>
                  </a:moveTo>
                  <a:lnTo>
                    <a:pt x="124" y="0"/>
                  </a:lnTo>
                  <a:cubicBezTo>
                    <a:pt x="101" y="0"/>
                    <a:pt x="80" y="9"/>
                    <a:pt x="67" y="26"/>
                  </a:cubicBezTo>
                  <a:lnTo>
                    <a:pt x="71" y="3"/>
                  </a:lnTo>
                  <a:lnTo>
                    <a:pt x="72" y="2"/>
                  </a:lnTo>
                  <a:lnTo>
                    <a:pt x="42" y="2"/>
                  </a:lnTo>
                  <a:lnTo>
                    <a:pt x="1" y="209"/>
                  </a:lnTo>
                  <a:lnTo>
                    <a:pt x="0" y="210"/>
                  </a:lnTo>
                  <a:lnTo>
                    <a:pt x="31" y="210"/>
                  </a:lnTo>
                  <a:lnTo>
                    <a:pt x="56" y="83"/>
                  </a:lnTo>
                  <a:cubicBezTo>
                    <a:pt x="62" y="50"/>
                    <a:pt x="87" y="27"/>
                    <a:pt x="115" y="27"/>
                  </a:cubicBezTo>
                  <a:cubicBezTo>
                    <a:pt x="128" y="27"/>
                    <a:pt x="137" y="32"/>
                    <a:pt x="144" y="41"/>
                  </a:cubicBezTo>
                  <a:lnTo>
                    <a:pt x="145" y="42"/>
                  </a:lnTo>
                  <a:lnTo>
                    <a:pt x="169" y="20"/>
                  </a:lnTo>
                  <a:lnTo>
                    <a:pt x="169" y="19"/>
                  </a:lnTo>
                  <a:cubicBezTo>
                    <a:pt x="158" y="6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437" y="3448"/>
              <a:ext cx="451" cy="521"/>
            </a:xfrm>
            <a:custGeom>
              <a:avLst/>
              <a:gdLst>
                <a:gd name="T0" fmla="*/ 39 w 185"/>
                <a:gd name="T1" fmla="*/ 27 h 208"/>
                <a:gd name="T2" fmla="*/ 39 w 185"/>
                <a:gd name="T3" fmla="*/ 27 h 208"/>
                <a:gd name="T4" fmla="*/ 39 w 185"/>
                <a:gd name="T5" fmla="*/ 27 h 208"/>
                <a:gd name="T6" fmla="*/ 142 w 185"/>
                <a:gd name="T7" fmla="*/ 27 h 208"/>
                <a:gd name="T8" fmla="*/ 5 w 185"/>
                <a:gd name="T9" fmla="*/ 183 h 208"/>
                <a:gd name="T10" fmla="*/ 5 w 185"/>
                <a:gd name="T11" fmla="*/ 183 h 208"/>
                <a:gd name="T12" fmla="*/ 0 w 185"/>
                <a:gd name="T13" fmla="*/ 208 h 208"/>
                <a:gd name="T14" fmla="*/ 146 w 185"/>
                <a:gd name="T15" fmla="*/ 208 h 208"/>
                <a:gd name="T16" fmla="*/ 151 w 185"/>
                <a:gd name="T17" fmla="*/ 181 h 208"/>
                <a:gd name="T18" fmla="*/ 42 w 185"/>
                <a:gd name="T19" fmla="*/ 181 h 208"/>
                <a:gd name="T20" fmla="*/ 179 w 185"/>
                <a:gd name="T21" fmla="*/ 26 h 208"/>
                <a:gd name="T22" fmla="*/ 180 w 185"/>
                <a:gd name="T23" fmla="*/ 26 h 208"/>
                <a:gd name="T24" fmla="*/ 185 w 185"/>
                <a:gd name="T25" fmla="*/ 0 h 208"/>
                <a:gd name="T26" fmla="*/ 44 w 185"/>
                <a:gd name="T27" fmla="*/ 0 h 208"/>
                <a:gd name="T28" fmla="*/ 39 w 185"/>
                <a:gd name="T29" fmla="*/ 2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208">
                  <a:moveTo>
                    <a:pt x="39" y="27"/>
                  </a:moveTo>
                  <a:lnTo>
                    <a:pt x="39" y="27"/>
                  </a:lnTo>
                  <a:lnTo>
                    <a:pt x="39" y="27"/>
                  </a:lnTo>
                  <a:lnTo>
                    <a:pt x="142" y="27"/>
                  </a:lnTo>
                  <a:lnTo>
                    <a:pt x="5" y="183"/>
                  </a:lnTo>
                  <a:lnTo>
                    <a:pt x="5" y="183"/>
                  </a:lnTo>
                  <a:lnTo>
                    <a:pt x="0" y="208"/>
                  </a:lnTo>
                  <a:lnTo>
                    <a:pt x="146" y="208"/>
                  </a:lnTo>
                  <a:lnTo>
                    <a:pt x="151" y="181"/>
                  </a:lnTo>
                  <a:lnTo>
                    <a:pt x="42" y="181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5" y="0"/>
                  </a:lnTo>
                  <a:lnTo>
                    <a:pt x="44" y="0"/>
                  </a:lnTo>
                  <a:lnTo>
                    <a:pt x="39" y="2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3870" y="3448"/>
              <a:ext cx="175" cy="521"/>
            </a:xfrm>
            <a:custGeom>
              <a:avLst/>
              <a:gdLst>
                <a:gd name="T0" fmla="*/ 0 w 72"/>
                <a:gd name="T1" fmla="*/ 207 h 208"/>
                <a:gd name="T2" fmla="*/ 0 w 72"/>
                <a:gd name="T3" fmla="*/ 207 h 208"/>
                <a:gd name="T4" fmla="*/ 0 w 72"/>
                <a:gd name="T5" fmla="*/ 208 h 208"/>
                <a:gd name="T6" fmla="*/ 30 w 72"/>
                <a:gd name="T7" fmla="*/ 208 h 208"/>
                <a:gd name="T8" fmla="*/ 72 w 72"/>
                <a:gd name="T9" fmla="*/ 0 h 208"/>
                <a:gd name="T10" fmla="*/ 42 w 72"/>
                <a:gd name="T11" fmla="*/ 0 h 208"/>
                <a:gd name="T12" fmla="*/ 0 w 72"/>
                <a:gd name="T13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08">
                  <a:moveTo>
                    <a:pt x="0" y="207"/>
                  </a:moveTo>
                  <a:lnTo>
                    <a:pt x="0" y="207"/>
                  </a:lnTo>
                  <a:lnTo>
                    <a:pt x="0" y="208"/>
                  </a:lnTo>
                  <a:lnTo>
                    <a:pt x="30" y="208"/>
                  </a:lnTo>
                  <a:lnTo>
                    <a:pt x="72" y="0"/>
                  </a:lnTo>
                  <a:lnTo>
                    <a:pt x="42" y="0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4559" y="3215"/>
              <a:ext cx="451" cy="754"/>
            </a:xfrm>
            <a:custGeom>
              <a:avLst/>
              <a:gdLst>
                <a:gd name="T0" fmla="*/ 127 w 185"/>
                <a:gd name="T1" fmla="*/ 91 h 301"/>
                <a:gd name="T2" fmla="*/ 127 w 185"/>
                <a:gd name="T3" fmla="*/ 91 h 301"/>
                <a:gd name="T4" fmla="*/ 68 w 185"/>
                <a:gd name="T5" fmla="*/ 114 h 301"/>
                <a:gd name="T6" fmla="*/ 91 w 185"/>
                <a:gd name="T7" fmla="*/ 0 h 301"/>
                <a:gd name="T8" fmla="*/ 61 w 185"/>
                <a:gd name="T9" fmla="*/ 0 h 301"/>
                <a:gd name="T10" fmla="*/ 0 w 185"/>
                <a:gd name="T11" fmla="*/ 301 h 301"/>
                <a:gd name="T12" fmla="*/ 31 w 185"/>
                <a:gd name="T13" fmla="*/ 301 h 301"/>
                <a:gd name="T14" fmla="*/ 56 w 185"/>
                <a:gd name="T15" fmla="*/ 174 h 301"/>
                <a:gd name="T16" fmla="*/ 117 w 185"/>
                <a:gd name="T17" fmla="*/ 118 h 301"/>
                <a:gd name="T18" fmla="*/ 153 w 185"/>
                <a:gd name="T19" fmla="*/ 154 h 301"/>
                <a:gd name="T20" fmla="*/ 151 w 185"/>
                <a:gd name="T21" fmla="*/ 173 h 301"/>
                <a:gd name="T22" fmla="*/ 126 w 185"/>
                <a:gd name="T23" fmla="*/ 301 h 301"/>
                <a:gd name="T24" fmla="*/ 156 w 185"/>
                <a:gd name="T25" fmla="*/ 301 h 301"/>
                <a:gd name="T26" fmla="*/ 182 w 185"/>
                <a:gd name="T27" fmla="*/ 170 h 301"/>
                <a:gd name="T28" fmla="*/ 185 w 185"/>
                <a:gd name="T29" fmla="*/ 150 h 301"/>
                <a:gd name="T30" fmla="*/ 127 w 185"/>
                <a:gd name="T31" fmla="*/ 9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301">
                  <a:moveTo>
                    <a:pt x="127" y="91"/>
                  </a:moveTo>
                  <a:lnTo>
                    <a:pt x="127" y="91"/>
                  </a:lnTo>
                  <a:cubicBezTo>
                    <a:pt x="102" y="91"/>
                    <a:pt x="83" y="99"/>
                    <a:pt x="68" y="114"/>
                  </a:cubicBezTo>
                  <a:lnTo>
                    <a:pt x="91" y="0"/>
                  </a:lnTo>
                  <a:lnTo>
                    <a:pt x="61" y="0"/>
                  </a:lnTo>
                  <a:lnTo>
                    <a:pt x="0" y="301"/>
                  </a:lnTo>
                  <a:lnTo>
                    <a:pt x="31" y="301"/>
                  </a:lnTo>
                  <a:lnTo>
                    <a:pt x="56" y="174"/>
                  </a:lnTo>
                  <a:cubicBezTo>
                    <a:pt x="67" y="120"/>
                    <a:pt x="108" y="118"/>
                    <a:pt x="117" y="118"/>
                  </a:cubicBezTo>
                  <a:cubicBezTo>
                    <a:pt x="140" y="118"/>
                    <a:pt x="153" y="131"/>
                    <a:pt x="153" y="154"/>
                  </a:cubicBezTo>
                  <a:cubicBezTo>
                    <a:pt x="153" y="159"/>
                    <a:pt x="153" y="166"/>
                    <a:pt x="151" y="173"/>
                  </a:cubicBezTo>
                  <a:lnTo>
                    <a:pt x="126" y="301"/>
                  </a:lnTo>
                  <a:lnTo>
                    <a:pt x="156" y="301"/>
                  </a:lnTo>
                  <a:lnTo>
                    <a:pt x="182" y="170"/>
                  </a:lnTo>
                  <a:cubicBezTo>
                    <a:pt x="184" y="163"/>
                    <a:pt x="185" y="157"/>
                    <a:pt x="185" y="150"/>
                  </a:cubicBezTo>
                  <a:cubicBezTo>
                    <a:pt x="185" y="115"/>
                    <a:pt x="161" y="91"/>
                    <a:pt x="127" y="9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116" y="3443"/>
              <a:ext cx="411" cy="533"/>
            </a:xfrm>
            <a:custGeom>
              <a:avLst/>
              <a:gdLst>
                <a:gd name="T0" fmla="*/ 109 w 169"/>
                <a:gd name="T1" fmla="*/ 0 h 213"/>
                <a:gd name="T2" fmla="*/ 109 w 169"/>
                <a:gd name="T3" fmla="*/ 0 h 213"/>
                <a:gd name="T4" fmla="*/ 3 w 169"/>
                <a:gd name="T5" fmla="*/ 106 h 213"/>
                <a:gd name="T6" fmla="*/ 0 w 169"/>
                <a:gd name="T7" fmla="*/ 138 h 213"/>
                <a:gd name="T8" fmla="*/ 73 w 169"/>
                <a:gd name="T9" fmla="*/ 213 h 213"/>
                <a:gd name="T10" fmla="*/ 142 w 169"/>
                <a:gd name="T11" fmla="*/ 183 h 213"/>
                <a:gd name="T12" fmla="*/ 142 w 169"/>
                <a:gd name="T13" fmla="*/ 183 h 213"/>
                <a:gd name="T14" fmla="*/ 125 w 169"/>
                <a:gd name="T15" fmla="*/ 162 h 213"/>
                <a:gd name="T16" fmla="*/ 125 w 169"/>
                <a:gd name="T17" fmla="*/ 162 h 213"/>
                <a:gd name="T18" fmla="*/ 124 w 169"/>
                <a:gd name="T19" fmla="*/ 162 h 213"/>
                <a:gd name="T20" fmla="*/ 75 w 169"/>
                <a:gd name="T21" fmla="*/ 186 h 213"/>
                <a:gd name="T22" fmla="*/ 30 w 169"/>
                <a:gd name="T23" fmla="*/ 137 h 213"/>
                <a:gd name="T24" fmla="*/ 34 w 169"/>
                <a:gd name="T25" fmla="*/ 106 h 213"/>
                <a:gd name="T26" fmla="*/ 60 w 169"/>
                <a:gd name="T27" fmla="*/ 47 h 213"/>
                <a:gd name="T28" fmla="*/ 106 w 169"/>
                <a:gd name="T29" fmla="*/ 27 h 213"/>
                <a:gd name="T30" fmla="*/ 146 w 169"/>
                <a:gd name="T31" fmla="*/ 50 h 213"/>
                <a:gd name="T32" fmla="*/ 146 w 169"/>
                <a:gd name="T33" fmla="*/ 50 h 213"/>
                <a:gd name="T34" fmla="*/ 168 w 169"/>
                <a:gd name="T35" fmla="*/ 31 h 213"/>
                <a:gd name="T36" fmla="*/ 169 w 169"/>
                <a:gd name="T37" fmla="*/ 31 h 213"/>
                <a:gd name="T38" fmla="*/ 169 w 169"/>
                <a:gd name="T39" fmla="*/ 31 h 213"/>
                <a:gd name="T40" fmla="*/ 109 w 169"/>
                <a:gd name="T4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213">
                  <a:moveTo>
                    <a:pt x="109" y="0"/>
                  </a:moveTo>
                  <a:lnTo>
                    <a:pt x="109" y="0"/>
                  </a:lnTo>
                  <a:cubicBezTo>
                    <a:pt x="54" y="0"/>
                    <a:pt x="15" y="39"/>
                    <a:pt x="3" y="106"/>
                  </a:cubicBezTo>
                  <a:cubicBezTo>
                    <a:pt x="1" y="117"/>
                    <a:pt x="0" y="130"/>
                    <a:pt x="0" y="138"/>
                  </a:cubicBezTo>
                  <a:cubicBezTo>
                    <a:pt x="0" y="184"/>
                    <a:pt x="28" y="213"/>
                    <a:pt x="73" y="213"/>
                  </a:cubicBezTo>
                  <a:cubicBezTo>
                    <a:pt x="99" y="213"/>
                    <a:pt x="123" y="202"/>
                    <a:pt x="142" y="183"/>
                  </a:cubicBezTo>
                  <a:lnTo>
                    <a:pt x="142" y="183"/>
                  </a:lnTo>
                  <a:lnTo>
                    <a:pt x="125" y="162"/>
                  </a:lnTo>
                  <a:lnTo>
                    <a:pt x="125" y="162"/>
                  </a:lnTo>
                  <a:lnTo>
                    <a:pt x="124" y="162"/>
                  </a:lnTo>
                  <a:cubicBezTo>
                    <a:pt x="108" y="179"/>
                    <a:pt x="94" y="186"/>
                    <a:pt x="75" y="186"/>
                  </a:cubicBezTo>
                  <a:cubicBezTo>
                    <a:pt x="53" y="186"/>
                    <a:pt x="30" y="173"/>
                    <a:pt x="30" y="137"/>
                  </a:cubicBezTo>
                  <a:cubicBezTo>
                    <a:pt x="30" y="126"/>
                    <a:pt x="32" y="117"/>
                    <a:pt x="34" y="106"/>
                  </a:cubicBezTo>
                  <a:cubicBezTo>
                    <a:pt x="37" y="88"/>
                    <a:pt x="44" y="64"/>
                    <a:pt x="60" y="47"/>
                  </a:cubicBezTo>
                  <a:cubicBezTo>
                    <a:pt x="73" y="34"/>
                    <a:pt x="88" y="27"/>
                    <a:pt x="106" y="27"/>
                  </a:cubicBezTo>
                  <a:cubicBezTo>
                    <a:pt x="124" y="27"/>
                    <a:pt x="135" y="33"/>
                    <a:pt x="146" y="50"/>
                  </a:cubicBezTo>
                  <a:lnTo>
                    <a:pt x="146" y="50"/>
                  </a:lnTo>
                  <a:lnTo>
                    <a:pt x="168" y="31"/>
                  </a:lnTo>
                  <a:lnTo>
                    <a:pt x="169" y="31"/>
                  </a:lnTo>
                  <a:lnTo>
                    <a:pt x="169" y="31"/>
                  </a:lnTo>
                  <a:cubicBezTo>
                    <a:pt x="153" y="9"/>
                    <a:pt x="135" y="0"/>
                    <a:pt x="109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3999" y="3215"/>
              <a:ext cx="92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0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0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3283" y="3215"/>
              <a:ext cx="92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0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0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085" y="3215"/>
              <a:ext cx="93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1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1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440" y="3215"/>
              <a:ext cx="1951" cy="754"/>
            </a:xfrm>
            <a:custGeom>
              <a:avLst/>
              <a:gdLst>
                <a:gd name="T0" fmla="*/ 683 w 801"/>
                <a:gd name="T1" fmla="*/ 116 h 301"/>
                <a:gd name="T2" fmla="*/ 683 w 801"/>
                <a:gd name="T3" fmla="*/ 116 h 301"/>
                <a:gd name="T4" fmla="*/ 615 w 801"/>
                <a:gd name="T5" fmla="*/ 116 h 301"/>
                <a:gd name="T6" fmla="*/ 638 w 801"/>
                <a:gd name="T7" fmla="*/ 0 h 301"/>
                <a:gd name="T8" fmla="*/ 60 w 801"/>
                <a:gd name="T9" fmla="*/ 0 h 301"/>
                <a:gd name="T10" fmla="*/ 0 w 801"/>
                <a:gd name="T11" fmla="*/ 301 h 301"/>
                <a:gd name="T12" fmla="*/ 230 w 801"/>
                <a:gd name="T13" fmla="*/ 301 h 301"/>
                <a:gd name="T14" fmla="*/ 245 w 801"/>
                <a:gd name="T15" fmla="*/ 225 h 301"/>
                <a:gd name="T16" fmla="*/ 109 w 801"/>
                <a:gd name="T17" fmla="*/ 225 h 301"/>
                <a:gd name="T18" fmla="*/ 117 w 801"/>
                <a:gd name="T19" fmla="*/ 184 h 301"/>
                <a:gd name="T20" fmla="*/ 253 w 801"/>
                <a:gd name="T21" fmla="*/ 184 h 301"/>
                <a:gd name="T22" fmla="*/ 267 w 801"/>
                <a:gd name="T23" fmla="*/ 116 h 301"/>
                <a:gd name="T24" fmla="*/ 131 w 801"/>
                <a:gd name="T25" fmla="*/ 116 h 301"/>
                <a:gd name="T26" fmla="*/ 139 w 801"/>
                <a:gd name="T27" fmla="*/ 74 h 301"/>
                <a:gd name="T28" fmla="*/ 355 w 801"/>
                <a:gd name="T29" fmla="*/ 74 h 301"/>
                <a:gd name="T30" fmla="*/ 309 w 801"/>
                <a:gd name="T31" fmla="*/ 301 h 301"/>
                <a:gd name="T32" fmla="*/ 404 w 801"/>
                <a:gd name="T33" fmla="*/ 301 h 301"/>
                <a:gd name="T34" fmla="*/ 449 w 801"/>
                <a:gd name="T35" fmla="*/ 74 h 301"/>
                <a:gd name="T36" fmla="*/ 529 w 801"/>
                <a:gd name="T37" fmla="*/ 74 h 301"/>
                <a:gd name="T38" fmla="*/ 483 w 801"/>
                <a:gd name="T39" fmla="*/ 301 h 301"/>
                <a:gd name="T40" fmla="*/ 578 w 801"/>
                <a:gd name="T41" fmla="*/ 301 h 301"/>
                <a:gd name="T42" fmla="*/ 601 w 801"/>
                <a:gd name="T43" fmla="*/ 184 h 301"/>
                <a:gd name="T44" fmla="*/ 669 w 801"/>
                <a:gd name="T45" fmla="*/ 184 h 301"/>
                <a:gd name="T46" fmla="*/ 646 w 801"/>
                <a:gd name="T47" fmla="*/ 301 h 301"/>
                <a:gd name="T48" fmla="*/ 740 w 801"/>
                <a:gd name="T49" fmla="*/ 301 h 301"/>
                <a:gd name="T50" fmla="*/ 801 w 801"/>
                <a:gd name="T51" fmla="*/ 0 h 301"/>
                <a:gd name="T52" fmla="*/ 706 w 801"/>
                <a:gd name="T53" fmla="*/ 0 h 301"/>
                <a:gd name="T54" fmla="*/ 683 w 801"/>
                <a:gd name="T55" fmla="*/ 11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1" h="301">
                  <a:moveTo>
                    <a:pt x="683" y="116"/>
                  </a:moveTo>
                  <a:lnTo>
                    <a:pt x="683" y="116"/>
                  </a:lnTo>
                  <a:lnTo>
                    <a:pt x="615" y="116"/>
                  </a:lnTo>
                  <a:lnTo>
                    <a:pt x="638" y="0"/>
                  </a:lnTo>
                  <a:lnTo>
                    <a:pt x="60" y="0"/>
                  </a:lnTo>
                  <a:lnTo>
                    <a:pt x="0" y="301"/>
                  </a:lnTo>
                  <a:lnTo>
                    <a:pt x="230" y="301"/>
                  </a:lnTo>
                  <a:lnTo>
                    <a:pt x="245" y="225"/>
                  </a:lnTo>
                  <a:lnTo>
                    <a:pt x="109" y="225"/>
                  </a:lnTo>
                  <a:lnTo>
                    <a:pt x="117" y="184"/>
                  </a:lnTo>
                  <a:lnTo>
                    <a:pt x="253" y="184"/>
                  </a:lnTo>
                  <a:lnTo>
                    <a:pt x="267" y="116"/>
                  </a:lnTo>
                  <a:lnTo>
                    <a:pt x="131" y="116"/>
                  </a:lnTo>
                  <a:lnTo>
                    <a:pt x="139" y="74"/>
                  </a:lnTo>
                  <a:lnTo>
                    <a:pt x="355" y="74"/>
                  </a:lnTo>
                  <a:lnTo>
                    <a:pt x="309" y="301"/>
                  </a:lnTo>
                  <a:lnTo>
                    <a:pt x="404" y="301"/>
                  </a:lnTo>
                  <a:lnTo>
                    <a:pt x="449" y="74"/>
                  </a:lnTo>
                  <a:lnTo>
                    <a:pt x="529" y="74"/>
                  </a:lnTo>
                  <a:lnTo>
                    <a:pt x="483" y="301"/>
                  </a:lnTo>
                  <a:lnTo>
                    <a:pt x="578" y="301"/>
                  </a:lnTo>
                  <a:lnTo>
                    <a:pt x="601" y="184"/>
                  </a:lnTo>
                  <a:lnTo>
                    <a:pt x="669" y="184"/>
                  </a:lnTo>
                  <a:lnTo>
                    <a:pt x="646" y="301"/>
                  </a:lnTo>
                  <a:lnTo>
                    <a:pt x="740" y="301"/>
                  </a:lnTo>
                  <a:lnTo>
                    <a:pt x="801" y="0"/>
                  </a:lnTo>
                  <a:lnTo>
                    <a:pt x="706" y="0"/>
                  </a:lnTo>
                  <a:lnTo>
                    <a:pt x="683" y="11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026" name="Picture 2" descr="Logo TU Dresden.sv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55" y="5361451"/>
            <a:ext cx="2724300" cy="5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80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2" y="2044827"/>
            <a:ext cx="4645500" cy="4273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44600" y="2044827"/>
            <a:ext cx="5376000" cy="427317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3066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2"/>
            <a:ext cx="10515600" cy="5580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451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0002" y="2881203"/>
            <a:ext cx="9800351" cy="70216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Authors names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00002" y="3961204"/>
            <a:ext cx="9800351" cy="721201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Affiliations</a:t>
            </a:r>
            <a:br>
              <a:rPr lang="en-US" dirty="0"/>
            </a:br>
            <a:r>
              <a:rPr lang="en-US" dirty="0"/>
              <a:t>may be on two lines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0" y="1981201"/>
            <a:ext cx="12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0" y="3601203"/>
            <a:ext cx="12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9" name="Rectangle 18"/>
          <p:cNvSpPr/>
          <p:nvPr userDrawn="1"/>
        </p:nvSpPr>
        <p:spPr>
          <a:xfrm>
            <a:off x="10992000" y="5958000"/>
            <a:ext cx="12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1975374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6318000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1451000" y="6308727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1508375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11451000" y="0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353944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2739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872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81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535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336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4276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1902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9189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3136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62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393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69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42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42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082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0912" y="5808623"/>
            <a:ext cx="2351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20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38" r:id="rId12"/>
    <p:sldLayoutId id="2147483747" r:id="rId13"/>
    <p:sldLayoutId id="2147483769" r:id="rId14"/>
    <p:sldLayoutId id="2147483734" r:id="rId15"/>
    <p:sldLayoutId id="2147483729" r:id="rId16"/>
    <p:sldLayoutId id="2147483735" r:id="rId17"/>
    <p:sldLayoutId id="2147483737" r:id="rId18"/>
    <p:sldLayoutId id="2147483736" r:id="rId19"/>
    <p:sldLayoutId id="2147483691" r:id="rId20"/>
    <p:sldLayoutId id="2147483688" r:id="rId21"/>
    <p:sldLayoutId id="2147483668" r:id="rId22"/>
    <p:sldLayoutId id="2147483670" r:id="rId23"/>
    <p:sldLayoutId id="2147483664" r:id="rId24"/>
    <p:sldLayoutId id="2147483667" r:id="rId25"/>
    <p:sldLayoutId id="2147483665" r:id="rId26"/>
    <p:sldLayoutId id="2147483694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ding.ac.uk/planet/climate-resources/climate-strip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cpignata@gmail.com" TargetMode="External"/><Relationship Id="rId4" Type="http://schemas.openxmlformats.org/officeDocument/2006/relationships/hyperlink" Target="mailto:jacobr@ethz.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0003" y="900001"/>
            <a:ext cx="4464197" cy="1081200"/>
          </a:xfrm>
        </p:spPr>
        <p:txBody>
          <a:bodyPr anchor="ctr">
            <a:noAutofit/>
          </a:bodyPr>
          <a:lstStyle/>
          <a:p>
            <a:pPr algn="just"/>
            <a:r>
              <a:rPr lang="en-150" sz="3200" dirty="0">
                <a:solidFill>
                  <a:schemeClr val="tx1"/>
                </a:solidFill>
              </a:rPr>
              <a:t>Benchmarking the Power </a:t>
            </a:r>
            <a:br>
              <a:rPr lang="en-150" sz="3200" dirty="0">
                <a:solidFill>
                  <a:schemeClr val="tx1"/>
                </a:solidFill>
              </a:rPr>
            </a:br>
            <a:r>
              <a:rPr lang="en-150" sz="3200" dirty="0">
                <a:solidFill>
                  <a:schemeClr val="tx1"/>
                </a:solidFill>
              </a:rPr>
              <a:t>Usage of Network Devices</a:t>
            </a:r>
            <a:endParaRPr lang="de-CH" sz="3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29204" y="4606639"/>
            <a:ext cx="27972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2000" dirty="0">
                <a:solidFill>
                  <a:srgbClr val="707070"/>
                </a:solidFill>
              </a:rPr>
              <a:t>Prague, Nov. 4 - 10, 2023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9204" y="3454499"/>
            <a:ext cx="2226572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sz="2000">
                <a:solidFill>
                  <a:srgbClr val="707070"/>
                </a:solidFill>
              </a:rPr>
              <a:t>NC State University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6363" y="4606639"/>
            <a:ext cx="1014701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CH" sz="2000" dirty="0">
                <a:solidFill>
                  <a:srgbClr val="707070"/>
                </a:solidFill>
              </a:rPr>
              <a:t>IETF 118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456363" y="3479834"/>
            <a:ext cx="157321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dirty="0"/>
              <a:t>C</a:t>
            </a:r>
            <a:r>
              <a:rPr lang="en-150" dirty="0"/>
              <a:t>arlos Pignataro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9204" y="4027847"/>
            <a:ext cx="1280800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CH" sz="2000" dirty="0">
                <a:solidFill>
                  <a:srgbClr val="707070"/>
                </a:solidFill>
              </a:rPr>
              <a:t>ETH Zürich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56363" y="4027847"/>
            <a:ext cx="157321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dirty="0"/>
              <a:t>Romain Jacob</a:t>
            </a:r>
            <a:r>
              <a:rPr lang="en-150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10137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830457" y="5223712"/>
            <a:ext cx="3827971" cy="1148031"/>
            <a:chOff x="7830457" y="5223712"/>
            <a:chExt cx="3827971" cy="1148031"/>
          </a:xfrm>
        </p:grpSpPr>
        <p:sp>
          <p:nvSpPr>
            <p:cNvPr id="13" name="Rectangle 12"/>
            <p:cNvSpPr/>
            <p:nvPr/>
          </p:nvSpPr>
          <p:spPr>
            <a:xfrm>
              <a:off x="7830457" y="5223712"/>
              <a:ext cx="1775506" cy="380252"/>
            </a:xfrm>
            <a:prstGeom prst="rect">
              <a:avLst/>
            </a:prstGeom>
            <a:solidFill>
              <a:srgbClr val="FFE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30457" y="5757021"/>
              <a:ext cx="285975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Defining this is non-trivial!</a:t>
              </a:r>
              <a:endParaRPr lang="en-US" sz="2000" dirty="0"/>
            </a:p>
          </p:txBody>
        </p:sp>
        <p:cxnSp>
          <p:nvCxnSpPr>
            <p:cNvPr id="16" name="Straight Connector 15"/>
            <p:cNvCxnSpPr>
              <a:stCxn id="13" idx="2"/>
            </p:cNvCxnSpPr>
            <p:nvPr/>
          </p:nvCxnSpPr>
          <p:spPr>
            <a:xfrm>
              <a:off x="8718210" y="5603964"/>
              <a:ext cx="0" cy="153057"/>
            </a:xfrm>
            <a:prstGeom prst="line">
              <a:avLst/>
            </a:prstGeom>
            <a:ln w="19050">
              <a:solidFill>
                <a:srgbClr val="FF99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30457" y="6063966"/>
              <a:ext cx="382797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That’s why we need a benchmark...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We started a draft 10 years ago,</a:t>
            </a:r>
            <a:br>
              <a:rPr lang="en-150" dirty="0"/>
            </a:br>
            <a:r>
              <a:rPr lang="en-150" dirty="0"/>
              <a:t>it’s high time we finish it!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9" y="2068486"/>
            <a:ext cx="5215391" cy="5239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816724" y="2042776"/>
            <a:ext cx="44082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The only data we get from manufacturers </a:t>
            </a:r>
            <a:r>
              <a:rPr lang="en-150"/>
              <a:t>is </a:t>
            </a:r>
            <a:r>
              <a:rPr lang="en-US"/>
              <a:t>usually </a:t>
            </a:r>
            <a:r>
              <a:rPr lang="en-150"/>
              <a:t>“</a:t>
            </a:r>
            <a:r>
              <a:rPr lang="en-150" dirty="0"/>
              <a:t>max power”  </a:t>
            </a:r>
            <a:endParaRPr lang="en-150" dirty="0">
              <a:solidFill>
                <a:srgbClr val="70707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6725" y="2889139"/>
            <a:ext cx="36467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Hardly any device runs at its maximum capacity</a:t>
            </a:r>
            <a:endParaRPr lang="en-150" dirty="0">
              <a:solidFill>
                <a:srgbClr val="70707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16725" y="4936842"/>
            <a:ext cx="4106776" cy="615553"/>
            <a:chOff x="6818148" y="5417341"/>
            <a:chExt cx="4106776" cy="615553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6776313" y="5459176"/>
              <a:ext cx="286870" cy="203200"/>
            </a:xfrm>
            <a:prstGeom prst="triangl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5500" y="5417341"/>
              <a:ext cx="374942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We have a poor understanding</a:t>
              </a:r>
              <a:br>
                <a:rPr lang="en-150" sz="2000" dirty="0"/>
              </a:br>
              <a:r>
                <a:rPr lang="en-150" sz="2000" dirty="0"/>
                <a:t>of the “typical” power usage today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16725" y="3735502"/>
            <a:ext cx="42286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Few measurements are available,</a:t>
            </a:r>
            <a:br>
              <a:rPr lang="en-150"/>
            </a:br>
            <a:r>
              <a:rPr lang="en-US"/>
              <a:t>Most</a:t>
            </a:r>
            <a:r>
              <a:rPr lang="en-150"/>
              <a:t> </a:t>
            </a:r>
            <a:r>
              <a:rPr lang="en-150" dirty="0"/>
              <a:t>are 10+ years old</a:t>
            </a:r>
            <a:endParaRPr lang="en-15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The high-level goal is to model power usage better.</a:t>
            </a:r>
            <a:br>
              <a:rPr lang="en-150" dirty="0"/>
            </a:br>
            <a:r>
              <a:rPr lang="en-150" dirty="0"/>
              <a:t>The challenge lies in the details...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47875"/>
            <a:ext cx="4143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150" sz="2000" dirty="0"/>
              <a:t>What are the useful loads to measure?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9788" y="2762647"/>
            <a:ext cx="3646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100% idle</a:t>
            </a:r>
            <a:endParaRPr lang="en-150" dirty="0">
              <a:solidFill>
                <a:srgbClr val="70707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169642"/>
            <a:ext cx="3646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Some in-between loads</a:t>
            </a:r>
            <a:endParaRPr lang="en-150" dirty="0">
              <a:solidFill>
                <a:srgbClr val="70707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573356"/>
            <a:ext cx="3646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Fully loaded</a:t>
            </a:r>
            <a:endParaRPr lang="en-150" dirty="0">
              <a:solidFill>
                <a:srgbClr val="70707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2798" y="4291409"/>
            <a:ext cx="4004066" cy="1123450"/>
            <a:chOff x="842798" y="4291409"/>
            <a:chExt cx="4004066" cy="1123450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800963" y="4333244"/>
              <a:ext cx="286870" cy="203200"/>
            </a:xfrm>
            <a:prstGeom prst="triangl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0150" y="4291409"/>
              <a:ext cx="324287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What does “idle” mean w.r.t. 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0150" y="4700087"/>
              <a:ext cx="3646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US" dirty="0"/>
                <a:t>P</a:t>
              </a:r>
              <a:r>
                <a:rPr lang="en-150" dirty="0"/>
                <a:t>ort configuration?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0150" y="5107082"/>
              <a:ext cx="3646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Control plane state?</a:t>
              </a:r>
              <a:endParaRPr lang="en-150" dirty="0">
                <a:solidFill>
                  <a:srgbClr val="70707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96000" y="2047875"/>
            <a:ext cx="5401467" cy="1833257"/>
            <a:chOff x="6096000" y="2047875"/>
            <a:chExt cx="5401467" cy="1833257"/>
          </a:xfrm>
        </p:grpSpPr>
        <p:sp>
          <p:nvSpPr>
            <p:cNvPr id="12" name="TextBox 11"/>
            <p:cNvSpPr txBox="1"/>
            <p:nvPr/>
          </p:nvSpPr>
          <p:spPr>
            <a:xfrm>
              <a:off x="6096000" y="2047875"/>
              <a:ext cx="325730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What approach is best suited?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7587" y="2762647"/>
              <a:ext cx="539908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Black-box measurement of the entire device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0" y="3169642"/>
              <a:ext cx="540067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Additive measurement of logical modules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6793" y="3573355"/>
              <a:ext cx="540067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Mix of both</a:t>
              </a:r>
              <a:endParaRPr lang="en-150" dirty="0">
                <a:solidFill>
                  <a:srgbClr val="70707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00598" y="4291409"/>
            <a:ext cx="5482153" cy="1528762"/>
            <a:chOff x="6100598" y="4291409"/>
            <a:chExt cx="5482153" cy="1528762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6058763" y="4333244"/>
              <a:ext cx="286870" cy="203200"/>
            </a:xfrm>
            <a:prstGeom prst="triangl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950" y="4291409"/>
              <a:ext cx="51248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The benchmark must strike a trade-off between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57949" y="4700087"/>
              <a:ext cx="383698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US" dirty="0"/>
                <a:t>F</a:t>
              </a:r>
              <a:r>
                <a:rPr lang="en-150" dirty="0"/>
                <a:t>easibility of the measurements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7949" y="5107082"/>
              <a:ext cx="424338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Generality of the method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6361" y="5512394"/>
              <a:ext cx="473392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Accuracy of the resulting model</a:t>
              </a:r>
              <a:endParaRPr lang="en-150" dirty="0">
                <a:solidFill>
                  <a:srgbClr val="70707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9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Feedback and contributors </a:t>
            </a:r>
            <a:br>
              <a:rPr lang="en-150" dirty="0"/>
            </a:br>
            <a:r>
              <a:rPr lang="en-150" dirty="0"/>
              <a:t>are more than welcome!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32397"/>
            <a:ext cx="521493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Which benchmarking approach </a:t>
            </a:r>
            <a:br>
              <a:rPr lang="en-150" dirty="0"/>
            </a:br>
            <a:r>
              <a:rPr lang="en-150" dirty="0"/>
              <a:t>do you think is best?</a:t>
            </a:r>
            <a:endParaRPr lang="en-150" dirty="0">
              <a:solidFill>
                <a:srgbClr val="70707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6363" y="2895266"/>
            <a:ext cx="4014107" cy="1067468"/>
            <a:chOff x="3294743" y="-1221581"/>
            <a:chExt cx="4014107" cy="1067468"/>
          </a:xfrm>
        </p:grpSpPr>
        <p:sp>
          <p:nvSpPr>
            <p:cNvPr id="5" name="Rectangle 4"/>
            <p:cNvSpPr/>
            <p:nvPr/>
          </p:nvSpPr>
          <p:spPr>
            <a:xfrm>
              <a:off x="3294743" y="-1221581"/>
              <a:ext cx="4014107" cy="1067468"/>
            </a:xfrm>
            <a:prstGeom prst="rect">
              <a:avLst/>
            </a:prstGeom>
            <a:solidFill>
              <a:srgbClr val="FFE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48264" y="-1004318"/>
              <a:ext cx="57708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3600" dirty="0">
                  <a:latin typeface="Font Awesome 6 Free Solid" panose="02000903000000000000" pitchFamily="50"/>
                  <a:ea typeface="Font Awesome 6 Free Solid" panose="02000903000000000000" pitchFamily="50"/>
                </a:rPr>
                <a:t></a:t>
              </a:r>
              <a:endParaRPr lang="en-US" sz="3600" dirty="0">
                <a:latin typeface="Font Awesome 6 Free Solid" panose="02000903000000000000" pitchFamily="50"/>
                <a:ea typeface="Font Awesome 6 Free Solid" panose="02000903000000000000" pitchFamily="5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8625" y="-903291"/>
              <a:ext cx="219290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800" dirty="0"/>
                <a:t>Help welcome!</a:t>
              </a:r>
              <a:endParaRPr lang="en-US" sz="28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8197" y="3121223"/>
            <a:ext cx="521493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Do you think such a benchmark </a:t>
            </a:r>
            <a:br>
              <a:rPr lang="en-150" dirty="0"/>
            </a:br>
            <a:r>
              <a:rPr lang="en-150" dirty="0"/>
              <a:t>is useful for the e-impact work?</a:t>
            </a:r>
            <a:endParaRPr lang="en-150" dirty="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6" y="4210049"/>
            <a:ext cx="521493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Do you you have ideas / data / time</a:t>
            </a:r>
            <a:br>
              <a:rPr lang="en-150" dirty="0"/>
            </a:br>
            <a:r>
              <a:rPr lang="en-150" dirty="0"/>
              <a:t>to contribute to this project?</a:t>
            </a:r>
            <a:endParaRPr lang="en-15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0003" y="900001"/>
            <a:ext cx="4464198" cy="1081200"/>
          </a:xfrm>
        </p:spPr>
        <p:txBody>
          <a:bodyPr anchor="ctr">
            <a:noAutofit/>
          </a:bodyPr>
          <a:lstStyle/>
          <a:p>
            <a:pPr algn="just"/>
            <a:r>
              <a:rPr lang="en-US" dirty="0">
                <a:solidFill>
                  <a:srgbClr val="707070"/>
                </a:solidFill>
              </a:rPr>
              <a:t>Benchmarking the Power </a:t>
            </a:r>
            <a:br>
              <a:rPr lang="en-US" dirty="0">
                <a:solidFill>
                  <a:srgbClr val="707070"/>
                </a:solidFill>
              </a:rPr>
            </a:br>
            <a:r>
              <a:rPr lang="en-US" dirty="0">
                <a:solidFill>
                  <a:srgbClr val="707070"/>
                </a:solidFill>
              </a:rPr>
              <a:t>Usage of Network Devices</a:t>
            </a:r>
            <a:endParaRPr lang="de-CH" sz="3200" dirty="0">
              <a:solidFill>
                <a:srgbClr val="70707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0002" y="5142667"/>
            <a:ext cx="225122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150" sz="1600" b="0" i="0" kern="1200" dirty="0">
                <a:effectLst/>
                <a:latin typeface="+mn-lt"/>
                <a:ea typeface="+mn-ea"/>
                <a:cs typeface="+mn-cs"/>
              </a:rPr>
              <a:t>Climate </a:t>
            </a:r>
            <a:r>
              <a:rPr lang="en-US" sz="1600" b="0" i="0" kern="1200" dirty="0">
                <a:effectLst/>
                <a:latin typeface="+mn-lt"/>
                <a:ea typeface="+mn-ea"/>
                <a:cs typeface="+mn-cs"/>
              </a:rPr>
              <a:t>stripes</a:t>
            </a:r>
            <a:r>
              <a:rPr lang="en-150" sz="1600" b="0" i="0" kern="1200" dirty="0"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600" b="0" i="0" kern="1200" dirty="0"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80345" y="2803917"/>
            <a:ext cx="461665" cy="467921"/>
            <a:chOff x="4965055" y="2803917"/>
            <a:chExt cx="461665" cy="467921"/>
          </a:xfrm>
        </p:grpSpPr>
        <p:sp>
          <p:nvSpPr>
            <p:cNvPr id="13" name="TextBox 12"/>
            <p:cNvSpPr txBox="1"/>
            <p:nvPr/>
          </p:nvSpPr>
          <p:spPr>
            <a:xfrm>
              <a:off x="4965055" y="2803917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dirty="0">
                  <a:solidFill>
                    <a:srgbClr val="707070"/>
                  </a:solidFill>
                </a:rPr>
                <a:t>2018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195887" y="3162300"/>
              <a:ext cx="0" cy="109538"/>
            </a:xfrm>
            <a:prstGeom prst="line">
              <a:avLst/>
            </a:prstGeom>
            <a:ln w="19050">
              <a:solidFill>
                <a:srgbClr val="70707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69317" y="2803917"/>
            <a:ext cx="461665" cy="467921"/>
            <a:chOff x="969317" y="2803917"/>
            <a:chExt cx="461665" cy="467921"/>
          </a:xfrm>
        </p:grpSpPr>
        <p:sp>
          <p:nvSpPr>
            <p:cNvPr id="16" name="TextBox 15"/>
            <p:cNvSpPr txBox="1"/>
            <p:nvPr/>
          </p:nvSpPr>
          <p:spPr>
            <a:xfrm>
              <a:off x="969317" y="2803917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dirty="0">
                  <a:solidFill>
                    <a:srgbClr val="707070"/>
                  </a:solidFill>
                </a:rPr>
                <a:t>1850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00150" y="3162300"/>
              <a:ext cx="0" cy="109538"/>
            </a:xfrm>
            <a:prstGeom prst="line">
              <a:avLst/>
            </a:prstGeom>
            <a:ln w="19050">
              <a:solidFill>
                <a:srgbClr val="70707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200150" y="5388887"/>
            <a:ext cx="44110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>
                <a:solidFill>
                  <a:srgbClr val="707070"/>
                </a:solidFill>
              </a:rPr>
              <a:t>portrays the increase of average</a:t>
            </a:r>
            <a:r>
              <a:rPr lang="en-150" sz="1600" dirty="0">
                <a:solidFill>
                  <a:srgbClr val="707070"/>
                </a:solidFill>
              </a:rPr>
              <a:t> </a:t>
            </a:r>
            <a:r>
              <a:rPr lang="en-US" sz="1600" dirty="0">
                <a:solidFill>
                  <a:srgbClr val="707070"/>
                </a:solidFill>
              </a:rPr>
              <a:t>global temperature</a:t>
            </a:r>
            <a:br>
              <a:rPr lang="en-150" sz="1600" dirty="0">
                <a:solidFill>
                  <a:srgbClr val="707070"/>
                </a:solidFill>
              </a:rPr>
            </a:br>
            <a:r>
              <a:rPr lang="en-US" sz="1600" dirty="0">
                <a:solidFill>
                  <a:srgbClr val="70707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5425" y="5142666"/>
            <a:ext cx="1575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0" i="0" u="none" strike="noStrike" kern="1200" dirty="0">
                <a:effectLst/>
                <a:latin typeface="+mn-lt"/>
                <a:ea typeface="+mn-ea"/>
                <a:cs typeface="+mn-cs"/>
              </a:rPr>
              <a:t>Ed Hawkins</a:t>
            </a:r>
            <a:r>
              <a:rPr lang="en-150" sz="1600" b="0" i="0" u="none" strike="noStrike" kern="1200" dirty="0">
                <a:effectLst/>
                <a:latin typeface="+mn-lt"/>
                <a:ea typeface="+mn-ea"/>
                <a:cs typeface="+mn-cs"/>
              </a:rPr>
              <a:t>, 2018</a:t>
            </a:r>
            <a:endParaRPr lang="en-US" dirty="0"/>
          </a:p>
        </p:txBody>
      </p:sp>
      <p:sp>
        <p:nvSpPr>
          <p:cNvPr id="22" name="Rectangle 21">
            <a:hlinkClick r:id="rId3"/>
          </p:cNvPr>
          <p:cNvSpPr/>
          <p:nvPr/>
        </p:nvSpPr>
        <p:spPr>
          <a:xfrm>
            <a:off x="1200150" y="3429000"/>
            <a:ext cx="4411027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29204" y="4606639"/>
            <a:ext cx="27972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2000" dirty="0">
                <a:solidFill>
                  <a:srgbClr val="707070"/>
                </a:solidFill>
              </a:rPr>
              <a:t>Prague, Nov. 4 - 10, 2023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6363" y="4606639"/>
            <a:ext cx="1014701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CH" sz="2000" dirty="0">
                <a:solidFill>
                  <a:srgbClr val="707070"/>
                </a:solidFill>
              </a:rPr>
              <a:t>IETF 118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6456363" y="3479834"/>
            <a:ext cx="157321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dirty="0"/>
              <a:t>C</a:t>
            </a:r>
            <a:r>
              <a:rPr lang="en-150" dirty="0"/>
              <a:t>arlos Pignataro</a:t>
            </a: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6456363" y="4027847"/>
            <a:ext cx="157321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dirty="0"/>
              <a:t>Romain Jacob</a:t>
            </a:r>
            <a:r>
              <a:rPr lang="en-150" dirty="0"/>
              <a:t> 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58204" y="4012457"/>
            <a:ext cx="2059474" cy="307777"/>
            <a:chOff x="8958205" y="4023684"/>
            <a:chExt cx="2059474" cy="307777"/>
          </a:xfrm>
        </p:grpSpPr>
        <p:sp>
          <p:nvSpPr>
            <p:cNvPr id="31" name="Text Placeholder 5"/>
            <p:cNvSpPr txBox="1">
              <a:spLocks/>
            </p:cNvSpPr>
            <p:nvPr/>
          </p:nvSpPr>
          <p:spPr>
            <a:xfrm>
              <a:off x="9604375" y="4039072"/>
              <a:ext cx="1304925" cy="277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CH" sz="1600" dirty="0"/>
                <a:t>jacobr@ethz.ch</a:t>
              </a:r>
              <a:endParaRPr lang="en-US" sz="1600" dirty="0"/>
            </a:p>
          </p:txBody>
        </p:sp>
        <p:sp>
          <p:nvSpPr>
            <p:cNvPr id="32" name="Rectangle 31">
              <a:hlinkClick r:id="rId4"/>
            </p:cNvPr>
            <p:cNvSpPr/>
            <p:nvPr/>
          </p:nvSpPr>
          <p:spPr>
            <a:xfrm>
              <a:off x="8958205" y="4025338"/>
              <a:ext cx="2059474" cy="30446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29204" y="4023684"/>
              <a:ext cx="2564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>
                  <a:solidFill>
                    <a:srgbClr val="707070"/>
                  </a:solidFill>
                  <a:latin typeface="Font Awesome 6 Free Solid" panose="02000903000000000000" pitchFamily="50"/>
                  <a:ea typeface="Font Awesome 6 Free Solid" panose="02000903000000000000" pitchFamily="50"/>
                </a:rPr>
                <a:t></a:t>
              </a:r>
              <a:endParaRPr lang="en-US" sz="2000" dirty="0">
                <a:solidFill>
                  <a:srgbClr val="707070"/>
                </a:solidFill>
                <a:latin typeface="Font Awesome 6 Free Solid" panose="02000903000000000000" pitchFamily="50"/>
                <a:ea typeface="Font Awesome 6 Free Solid" panose="02000903000000000000" pitchFamily="5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958204" y="3464444"/>
            <a:ext cx="2433558" cy="307777"/>
            <a:chOff x="8958204" y="3551592"/>
            <a:chExt cx="2433558" cy="307777"/>
          </a:xfrm>
        </p:grpSpPr>
        <p:sp>
          <p:nvSpPr>
            <p:cNvPr id="33" name="Text Placeholder 5"/>
            <p:cNvSpPr txBox="1">
              <a:spLocks/>
            </p:cNvSpPr>
            <p:nvPr/>
          </p:nvSpPr>
          <p:spPr>
            <a:xfrm>
              <a:off x="9609985" y="3566980"/>
              <a:ext cx="1781777" cy="277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CH" sz="1600" dirty="0"/>
                <a:t>cpignata@gmail.com</a:t>
              </a:r>
              <a:endParaRPr lang="en-US" sz="1600" dirty="0"/>
            </a:p>
          </p:txBody>
        </p:sp>
        <p:sp>
          <p:nvSpPr>
            <p:cNvPr id="36" name="Rectangle 35">
              <a:hlinkClick r:id="rId5"/>
            </p:cNvPr>
            <p:cNvSpPr/>
            <p:nvPr/>
          </p:nvSpPr>
          <p:spPr>
            <a:xfrm>
              <a:off x="8958204" y="3553246"/>
              <a:ext cx="2433557" cy="30446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29204" y="3551592"/>
              <a:ext cx="2564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>
                  <a:solidFill>
                    <a:srgbClr val="707070"/>
                  </a:solidFill>
                  <a:latin typeface="Font Awesome 6 Free Solid" panose="02000903000000000000" pitchFamily="50"/>
                  <a:ea typeface="Font Awesome 6 Free Solid" panose="02000903000000000000" pitchFamily="50"/>
                </a:rPr>
                <a:t></a:t>
              </a:r>
              <a:endParaRPr lang="en-US" sz="2000" dirty="0">
                <a:solidFill>
                  <a:srgbClr val="707070"/>
                </a:solidFill>
                <a:latin typeface="Font Awesome 6 Free Solid" panose="02000903000000000000" pitchFamily="50"/>
                <a:ea typeface="Font Awesome 6 Free Solid" panose="02000903000000000000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5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M Sans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65537</TotalTime>
  <Words>221</Words>
  <Application>Microsoft Office PowerPoint</Application>
  <PresentationFormat>Widescreen</PresentationFormat>
  <Paragraphs>52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Benchmarking the Power  Usage of Network Devices</vt:lpstr>
      <vt:lpstr>We started a draft 10 years ago, it’s high time we finish it!</vt:lpstr>
      <vt:lpstr>The high-level goal is to model power usage better. The challenge lies in the details...</vt:lpstr>
      <vt:lpstr>Feedback and contributors  are more than welcome!</vt:lpstr>
      <vt:lpstr>Benchmarking the Power  Usage of Network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Carlos Pignataro</cp:lastModifiedBy>
  <cp:revision>1918</cp:revision>
  <dcterms:created xsi:type="dcterms:W3CDTF">2016-06-15T13:39:17Z</dcterms:created>
  <dcterms:modified xsi:type="dcterms:W3CDTF">2023-11-06T12:17:46Z</dcterms:modified>
</cp:coreProperties>
</file>