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147482172" r:id="rId6"/>
    <p:sldId id="273" r:id="rId7"/>
    <p:sldId id="267" r:id="rId8"/>
    <p:sldId id="2147482177" r:id="rId9"/>
    <p:sldId id="2147482164" r:id="rId10"/>
    <p:sldId id="2147470823" r:id="rId11"/>
    <p:sldId id="2147482167" r:id="rId12"/>
    <p:sldId id="2147482166" r:id="rId13"/>
    <p:sldId id="2147482178" r:id="rId14"/>
    <p:sldId id="269" r:id="rId15"/>
    <p:sldId id="274" r:id="rId16"/>
    <p:sldId id="2147482171" r:id="rId17"/>
    <p:sldId id="214748216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9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8" autoAdjust="0"/>
    <p:restoredTop sz="83605" autoAdjust="0"/>
  </p:normalViewPr>
  <p:slideViewPr>
    <p:cSldViewPr snapToGrid="0">
      <p:cViewPr>
        <p:scale>
          <a:sx n="107" d="100"/>
          <a:sy n="10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3742-0126-4B16-8A29-D738D9FD24C2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7558E-9A05-44FF-B627-C28CC0E3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558E-9A05-44FF-B627-C28CC0E38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558E-9A05-44FF-B627-C28CC0E38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the model should be open enough to alleviate the assumption...</a:t>
            </a:r>
          </a:p>
          <a:p>
            <a:r>
              <a:rPr lang="en-ES" dirty="0"/>
              <a:t>avoiding assumptions, or reducing assumptions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558E-9A05-44FF-B627-C28CC0E38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558E-9A05-44FF-B627-C28CC0E38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5E004-5098-7F4C-B4FD-222DA2BD93A6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1829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5E004-5098-7F4C-B4FD-222DA2BD93A6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409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5E004-5098-7F4C-B4FD-222DA2BD93A6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988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558E-9A05-44FF-B627-C28CC0E387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3C58-C0D4-48AD-84B5-29F8E466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6201F-D8D7-421E-8002-091343604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B949-D89C-4CA1-87B0-5D2636D8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4D57-A768-4497-8712-727DAF962267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2337-969E-4C36-BC8E-50E685EA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1F0B-34C8-4445-A379-5EC27337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9ECE-B74F-4154-80A1-055566E3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DF5EF-A79E-400C-9615-5E89B351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EAF2-F559-4FCE-AB70-0D3B8751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F80D-F8B2-4FA8-8FB2-1FBEFDB21CAC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CD1B-7112-48C7-B4BC-DD9EC95F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4183-B42A-4CBD-8EB2-6488176F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E05DA-FA2A-4620-87AD-99CBB75CC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4205-9344-4B04-8D02-6EC3A34A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288E-61C0-48E0-8212-18131156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B863-BF4F-45A7-8238-4A79C915263A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978E-00A9-418E-AF30-572D23C0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4704-BA92-4FBF-BB4F-33CB773E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5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9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219F-D151-40AC-ADB1-012DDBA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2F04-608F-4719-803D-E1861B79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3DC7-9D7F-4C63-8861-03133AE5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A01-AD77-4C6A-8BD7-3EED3FF0FB6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C47A-E61C-401D-8320-F125E46D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85DD-A6D4-4732-B593-3F38BE8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21414" cy="365125"/>
          </a:xfrm>
        </p:spPr>
        <p:txBody>
          <a:bodyPr/>
          <a:lstStyle>
            <a:lvl1pPr>
              <a:defRPr sz="1800"/>
            </a:lvl1pPr>
          </a:lstStyle>
          <a:p>
            <a:fld id="{866236BB-037C-4071-B974-292515B4A2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D42C-497B-4868-B04A-783683BC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8332-FCD0-4A60-9E30-4EAD5B01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FBB1-643D-47E4-BAF9-BC42C0D8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DD3-1125-4514-8124-C6B5E87CB326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3EAA-14B4-4969-A5A9-8BB2A377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E196-1A84-4849-B94E-A283476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C3AD-5C2A-4BCD-912F-5A8ABEE9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143F-444F-47F8-ABF8-F14119981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99689-5FCA-4ACA-B2EE-663753E9D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AB407-1936-4B65-B8B1-762FAEBA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37C-093F-42BD-8D7E-FCD3315B23E7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AD413-3671-465F-9FAB-6D05973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4FBB-5430-4CE4-84E6-65DF1D19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57BD-1402-40AB-BAFB-C60374F5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319C-5F79-4315-B44A-0A67C259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5DC81-6F0E-46D2-9E4B-E300F62A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907A6-1001-4FD6-B5D1-35BD23E2D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B77A5-E914-4EB3-8212-CC43515FF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97F25-E3B6-4752-A4A1-E86EBDA3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79B6-4635-44DF-93B6-ABF1D6781781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31419-CBBE-4BD7-97EF-4C249F10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30D57-80BA-46C0-BB49-4E7E4BAB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72F7-CFF3-47AC-9945-A8BA3175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660D1-1253-4E85-80B4-A91C122D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4C51-81CA-4152-B88B-927C33A89E7F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9B7A5-7E3E-46BF-B60A-741E851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9B06F-1E3A-4528-BD14-8C8DE7F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6EA8C-21A2-4B3F-8F07-6BC43A12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2E8C-10F1-4D02-9B02-DE5832B17CF4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5923B-3475-4448-9DCD-2A0531D0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46D67-06CC-4BB9-A97F-0E80EA6B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E14E-EAAD-4F18-AAF3-9D11CA5D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2CFB-CDAD-43AF-9A10-3EC04F6F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056F2-D57D-486B-A702-31830A54C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4ECB2-78B1-40AA-9E94-C158F6C5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E07-429C-4B1D-97A1-3EA885C82BB4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8912-567A-417A-8878-2B18977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8664-E22D-4669-8721-301FDA02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7D9D-655F-4CCC-9F77-28CBF8CE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40063-83BA-4F19-96E6-34F916C6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60054-2FAA-4806-A24C-8DFE8AFB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1800-5645-4226-8D2D-3F32F57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B944-4625-46D2-A154-D9A8BD4869FB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90606-952D-4045-A2CD-85432FF9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E15B-1A2B-4622-A799-6D3FDABE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7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1576C-A147-4B7A-9901-58190A06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941E-52CB-46FD-954E-E455021F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DE83-39F9-451A-AA5A-244F8B917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FFDE-717F-4402-B6C4-6D02B9DB4ADC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B27B-5AF2-42B8-846C-381F9D423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150B-C884-4344-BDAF-6C9F77861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8FBF-05DC-4163-B6CE-72937A2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dwig@clemm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palmero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electricitymap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cx-green-metrics-0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rtf-nmrg-green-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cx-green-metrics-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cx-green-metrics-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6F7D-B2BF-41C4-96C6-252E74F98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60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Network sustainability, </a:t>
            </a:r>
            <a:br>
              <a:rPr lang="en-US" sz="4400" dirty="0"/>
            </a:br>
            <a:r>
              <a:rPr lang="en-US" sz="4400" dirty="0"/>
              <a:t>green metrics, data models, and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91DD-1F54-4654-9F41-6814BED5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12" y="4262290"/>
            <a:ext cx="11749176" cy="2595710"/>
          </a:xfrm>
        </p:spPr>
        <p:txBody>
          <a:bodyPr>
            <a:normAutofit/>
          </a:bodyPr>
          <a:lstStyle/>
          <a:p>
            <a:br>
              <a:rPr lang="en-US" sz="2000" dirty="0"/>
            </a:br>
            <a:endParaRPr lang="en-US" sz="2000" dirty="0"/>
          </a:p>
          <a:p>
            <a:br>
              <a:rPr lang="en-US" sz="2000" i="1" dirty="0"/>
            </a:br>
            <a:r>
              <a:rPr lang="en-US" sz="2000" i="1" dirty="0"/>
              <a:t>Alexander Clemm </a:t>
            </a:r>
            <a:r>
              <a:rPr lang="en-US" sz="2000" i="1" dirty="0">
                <a:hlinkClick r:id="rId3"/>
              </a:rPr>
              <a:t>ludwig@clemm.org</a:t>
            </a:r>
            <a:r>
              <a:rPr lang="en-US" sz="2000" i="1" dirty="0"/>
              <a:t>  &amp; Marisol </a:t>
            </a:r>
            <a:r>
              <a:rPr lang="en-US" sz="2000" i="1" dirty="0" err="1"/>
              <a:t>Palmero</a:t>
            </a:r>
            <a:r>
              <a:rPr lang="en-US" sz="2000" i="1" dirty="0"/>
              <a:t> </a:t>
            </a:r>
            <a:r>
              <a:rPr lang="en-US" sz="2000" i="1" dirty="0">
                <a:hlinkClick r:id="rId4"/>
              </a:rPr>
              <a:t>mpalmero@cisco.com</a:t>
            </a:r>
            <a:r>
              <a:rPr lang="en-US" sz="2000" i="1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B8477-F118-42A0-D73F-F433B04A27CB}"/>
              </a:ext>
            </a:extLst>
          </p:cNvPr>
          <p:cNvSpPr txBox="1"/>
          <p:nvPr/>
        </p:nvSpPr>
        <p:spPr>
          <a:xfrm>
            <a:off x="3964334" y="784104"/>
            <a:ext cx="4263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IETF 118, Prague, Czech Republic</a:t>
            </a:r>
          </a:p>
          <a:p>
            <a:pPr algn="ctr"/>
            <a:r>
              <a:rPr lang="en-US" sz="2400" dirty="0"/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341706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A48B9-AAF6-1A85-8E30-BF27827A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under POWEFF-derived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7CA089-CFC5-8B1E-3309-EF2F0BD85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82122"/>
              </p:ext>
            </p:extLst>
          </p:nvPr>
        </p:nvGraphicFramePr>
        <p:xfrm>
          <a:off x="609602" y="1504834"/>
          <a:ext cx="11146237" cy="454152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3603680">
                  <a:extLst>
                    <a:ext uri="{9D8B030D-6E8A-4147-A177-3AD203B41FA5}">
                      <a16:colId xmlns:a16="http://schemas.microsoft.com/office/drawing/2014/main" val="3984286559"/>
                    </a:ext>
                  </a:extLst>
                </a:gridCol>
                <a:gridCol w="7542557">
                  <a:extLst>
                    <a:ext uri="{9D8B030D-6E8A-4147-A177-3AD203B41FA5}">
                      <a16:colId xmlns:a16="http://schemas.microsoft.com/office/drawing/2014/main" val="133752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/>
                        <a:t>Metric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Description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32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0"/>
                        <a:t>Energy consumption (</a:t>
                      </a:r>
                      <a:r>
                        <a:rPr lang="es-ES" sz="2400"/>
                        <a:t>kWh)</a:t>
                      </a:r>
                      <a:endParaRPr lang="en-US" sz="2400" noProof="0"/>
                    </a:p>
                    <a:p>
                      <a:endParaRPr lang="en-US" sz="2400" noProof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represents the energy consumed by the device. Represented by the Power Draw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Power to traffic ratio (watts/Gbps)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measure on device (watts) / Traffic throughput (Kbps)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Extrapolated CO2 emissions (</a:t>
                      </a:r>
                      <a:r>
                        <a:rPr lang="es-E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 CO2eq)</a:t>
                      </a:r>
                      <a:endParaRPr lang="en-US" sz="24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current energy consumption (kwh) and the device geo-location (e.g.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-34.6037°, -58.3816°) to query carbon factor (</a:t>
                      </a:r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Electricy Maps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and calculate extrapolated CO2 emissions</a:t>
                      </a:r>
                      <a:endParaRPr lang="en-US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43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noProof="0"/>
                        <a:t>PSU ratio (%)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efficiency (offered powered vs consumed power)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9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3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475C-AD41-183D-0CEF-492B61B1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80"/>
            <a:ext cx="10515600" cy="807854"/>
          </a:xfrm>
        </p:spPr>
        <p:txBody>
          <a:bodyPr/>
          <a:lstStyle/>
          <a:p>
            <a:r>
              <a:rPr lang="en-US"/>
              <a:t>Sustainability Insights 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E0FA-962B-327A-7A24-11026758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411" y="1787089"/>
            <a:ext cx="5737820" cy="4155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Data Standardization</a:t>
            </a:r>
            <a:endParaRPr lang="en-US" dirty="0"/>
          </a:p>
          <a:p>
            <a:r>
              <a:rPr lang="en-US" sz="2600" dirty="0"/>
              <a:t>Where? </a:t>
            </a:r>
          </a:p>
          <a:p>
            <a:pPr marL="0" indent="0">
              <a:buNone/>
            </a:pPr>
            <a:endParaRPr lang="en-US" b="1" dirty="0">
              <a:ea typeface="Calibri"/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F6701-4219-F3C3-53E8-FC87DD0434A3}"/>
              </a:ext>
            </a:extLst>
          </p:cNvPr>
          <p:cNvGrpSpPr/>
          <p:nvPr/>
        </p:nvGrpSpPr>
        <p:grpSpPr>
          <a:xfrm>
            <a:off x="764641" y="5382736"/>
            <a:ext cx="2009777" cy="743717"/>
            <a:chOff x="764642" y="4143154"/>
            <a:chExt cx="2009777" cy="743717"/>
          </a:xfrm>
          <a:solidFill>
            <a:srgbClr val="0070C0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AB93E05-0130-BCDC-8B40-9518BE114F76}"/>
                </a:ext>
              </a:extLst>
            </p:cNvPr>
            <p:cNvSpPr/>
            <p:nvPr/>
          </p:nvSpPr>
          <p:spPr>
            <a:xfrm>
              <a:off x="764642" y="41431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19BD373-BB8B-8204-B554-A1C10E5C7585}"/>
                </a:ext>
              </a:extLst>
            </p:cNvPr>
            <p:cNvSpPr/>
            <p:nvPr/>
          </p:nvSpPr>
          <p:spPr>
            <a:xfrm>
              <a:off x="917042" y="42955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8B60B13-59CF-0F81-0263-C8D97EFCCD4A}"/>
                </a:ext>
              </a:extLst>
            </p:cNvPr>
            <p:cNvSpPr/>
            <p:nvPr/>
          </p:nvSpPr>
          <p:spPr>
            <a:xfrm>
              <a:off x="1069442" y="44479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91B36D-92C2-2754-CDA0-A492D3AFF523}"/>
              </a:ext>
            </a:extLst>
          </p:cNvPr>
          <p:cNvGrpSpPr/>
          <p:nvPr/>
        </p:nvGrpSpPr>
        <p:grpSpPr>
          <a:xfrm>
            <a:off x="3630668" y="5380355"/>
            <a:ext cx="2009777" cy="743717"/>
            <a:chOff x="3528624" y="4205025"/>
            <a:chExt cx="2009777" cy="743717"/>
          </a:xfrm>
          <a:solidFill>
            <a:srgbClr val="0070C0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C55A6F1-F1AB-8C6F-EA45-E19601F2A423}"/>
                </a:ext>
              </a:extLst>
            </p:cNvPr>
            <p:cNvSpPr/>
            <p:nvPr/>
          </p:nvSpPr>
          <p:spPr>
            <a:xfrm>
              <a:off x="3528624" y="42050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E7C20CE-D0BB-7248-5CB5-722E698B8D6F}"/>
                </a:ext>
              </a:extLst>
            </p:cNvPr>
            <p:cNvSpPr/>
            <p:nvPr/>
          </p:nvSpPr>
          <p:spPr>
            <a:xfrm>
              <a:off x="3681024" y="43574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24DDC93-75FC-9D6D-159E-746497D6402C}"/>
                </a:ext>
              </a:extLst>
            </p:cNvPr>
            <p:cNvSpPr/>
            <p:nvPr/>
          </p:nvSpPr>
          <p:spPr>
            <a:xfrm>
              <a:off x="3833424" y="45098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5734A1-8204-5D1A-82C6-BDFCCD0775B2}"/>
              </a:ext>
            </a:extLst>
          </p:cNvPr>
          <p:cNvGrpSpPr/>
          <p:nvPr/>
        </p:nvGrpSpPr>
        <p:grpSpPr>
          <a:xfrm>
            <a:off x="1363396" y="2078585"/>
            <a:ext cx="2140756" cy="650199"/>
            <a:chOff x="2392756" y="1622713"/>
            <a:chExt cx="2140756" cy="650199"/>
          </a:xfrm>
          <a:solidFill>
            <a:srgbClr val="7030A0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463B10-23E2-A5A2-2992-8214BD6FFECC}"/>
                </a:ext>
              </a:extLst>
            </p:cNvPr>
            <p:cNvSpPr/>
            <p:nvPr/>
          </p:nvSpPr>
          <p:spPr>
            <a:xfrm>
              <a:off x="2392756" y="172835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AGGREGATOR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633DC19A-1339-6FCB-EEB2-83FA37BFDFEB}"/>
                </a:ext>
              </a:extLst>
            </p:cNvPr>
            <p:cNvSpPr/>
            <p:nvPr/>
          </p:nvSpPr>
          <p:spPr>
            <a:xfrm>
              <a:off x="3955336" y="1622713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99B65-099D-42E2-F99F-F29451FDBED6}"/>
              </a:ext>
            </a:extLst>
          </p:cNvPr>
          <p:cNvGrpSpPr/>
          <p:nvPr/>
        </p:nvGrpSpPr>
        <p:grpSpPr>
          <a:xfrm>
            <a:off x="-112193" y="3659713"/>
            <a:ext cx="2053765" cy="650199"/>
            <a:chOff x="1190884" y="2800538"/>
            <a:chExt cx="2053765" cy="650199"/>
          </a:xfrm>
          <a:solidFill>
            <a:srgbClr val="002060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C49037D-19B6-3293-7797-0EBF4D3231BA}"/>
                </a:ext>
              </a:extLst>
            </p:cNvPr>
            <p:cNvSpPr/>
            <p:nvPr/>
          </p:nvSpPr>
          <p:spPr>
            <a:xfrm>
              <a:off x="1190884" y="291692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F363285F-4968-6303-D914-A693D03F270F}"/>
                </a:ext>
              </a:extLst>
            </p:cNvPr>
            <p:cNvSpPr/>
            <p:nvPr/>
          </p:nvSpPr>
          <p:spPr>
            <a:xfrm>
              <a:off x="2666473" y="2800538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2B250E-67C1-676D-8F18-B42081F68B97}"/>
              </a:ext>
            </a:extLst>
          </p:cNvPr>
          <p:cNvGrpSpPr/>
          <p:nvPr/>
        </p:nvGrpSpPr>
        <p:grpSpPr>
          <a:xfrm>
            <a:off x="3190479" y="3681611"/>
            <a:ext cx="2053765" cy="650199"/>
            <a:chOff x="1190884" y="2800538"/>
            <a:chExt cx="2053765" cy="650199"/>
          </a:xfrm>
          <a:solidFill>
            <a:srgbClr val="002060"/>
          </a:solidFill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EEA89ED-E17F-040F-C816-6CC289926F8D}"/>
                </a:ext>
              </a:extLst>
            </p:cNvPr>
            <p:cNvSpPr/>
            <p:nvPr/>
          </p:nvSpPr>
          <p:spPr>
            <a:xfrm>
              <a:off x="1190884" y="291692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75017068-1E88-E703-28CA-A388D766101C}"/>
                </a:ext>
              </a:extLst>
            </p:cNvPr>
            <p:cNvSpPr/>
            <p:nvPr/>
          </p:nvSpPr>
          <p:spPr>
            <a:xfrm>
              <a:off x="2666473" y="2800538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1ECBA-EA55-708F-B5B6-40D67C041E36}"/>
              </a:ext>
            </a:extLst>
          </p:cNvPr>
          <p:cNvCxnSpPr>
            <a:cxnSpLocks/>
            <a:stCxn id="12" idx="0"/>
            <a:endCxn id="27" idx="3"/>
          </p:cNvCxnSpPr>
          <p:nvPr/>
        </p:nvCxnSpPr>
        <p:spPr>
          <a:xfrm flipV="1">
            <a:off x="1617130" y="4309912"/>
            <a:ext cx="35354" cy="10728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28EE26-E20E-19D5-0854-DBB9DC796656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1652484" y="2709746"/>
            <a:ext cx="1358345" cy="9499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D6ED93-CD7A-0211-0D42-053F2BB43D7C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300761" y="2709746"/>
            <a:ext cx="1654395" cy="97186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08D39B-79E6-AEF0-3698-3A7CA61A4DB6}"/>
              </a:ext>
            </a:extLst>
          </p:cNvPr>
          <p:cNvCxnSpPr>
            <a:cxnSpLocks/>
            <a:stCxn id="21" idx="0"/>
            <a:endCxn id="33" idx="3"/>
          </p:cNvCxnSpPr>
          <p:nvPr/>
        </p:nvCxnSpPr>
        <p:spPr>
          <a:xfrm flipV="1">
            <a:off x="4483157" y="4331810"/>
            <a:ext cx="471999" cy="10485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0D0EB3D-431B-A571-F26C-A00C8152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5" y="5298110"/>
            <a:ext cx="529841" cy="52984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FACE66-F61B-CE66-38B1-7677BF8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52" y="5081116"/>
            <a:ext cx="438917" cy="4389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F1DB5AD-471F-1EEF-4AE5-7E30F6B6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7" y="5594638"/>
            <a:ext cx="481882" cy="4818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05E997-B5A8-60AA-2BAE-00FA0971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87" y="6199377"/>
            <a:ext cx="461080" cy="4610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BCE7FF9-AB75-1CBB-A304-B0FEF97DC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547" y="5827951"/>
            <a:ext cx="548100" cy="5481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306FC741-716B-EC37-18FE-0DA0956ED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873" y="6168479"/>
            <a:ext cx="672630" cy="672630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7092E45-6330-C047-B250-A270029CC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0471" y="6040641"/>
            <a:ext cx="816836" cy="816836"/>
          </a:xfrm>
          <a:prstGeom prst="rect">
            <a:avLst/>
          </a:prstGeom>
        </p:spPr>
      </p:pic>
      <p:pic>
        <p:nvPicPr>
          <p:cNvPr id="50" name="Graphic 42">
            <a:extLst>
              <a:ext uri="{FF2B5EF4-FFF2-40B4-BE49-F238E27FC236}">
                <a16:creationId xmlns:a16="http://schemas.microsoft.com/office/drawing/2014/main" id="{65C8DF19-EF5E-64F7-B45C-756081F01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5468" y="6109697"/>
            <a:ext cx="689522" cy="68952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C64457-9A9A-263D-83B1-0ABF2719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061" y="6069368"/>
            <a:ext cx="481882" cy="48188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941E3A-FAAE-1483-D391-05BA3664CADA}"/>
              </a:ext>
            </a:extLst>
          </p:cNvPr>
          <p:cNvSpPr/>
          <p:nvPr/>
        </p:nvSpPr>
        <p:spPr>
          <a:xfrm>
            <a:off x="609771" y="1392755"/>
            <a:ext cx="1704977" cy="4389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FE0851-A6CE-B992-D784-F3179F38704E}"/>
              </a:ext>
            </a:extLst>
          </p:cNvPr>
          <p:cNvSpPr/>
          <p:nvPr/>
        </p:nvSpPr>
        <p:spPr>
          <a:xfrm>
            <a:off x="4017542" y="1386562"/>
            <a:ext cx="1704977" cy="4389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8CB91A-523A-7732-8867-A1F8ECB1770D}"/>
              </a:ext>
            </a:extLst>
          </p:cNvPr>
          <p:cNvCxnSpPr>
            <a:cxnSpLocks/>
          </p:cNvCxnSpPr>
          <p:nvPr/>
        </p:nvCxnSpPr>
        <p:spPr>
          <a:xfrm flipH="1" flipV="1">
            <a:off x="2215884" y="1778817"/>
            <a:ext cx="809539" cy="35980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2299CD-A15A-5B97-A8CC-7B6A793F76D5}"/>
              </a:ext>
            </a:extLst>
          </p:cNvPr>
          <p:cNvCxnSpPr>
            <a:cxnSpLocks/>
          </p:cNvCxnSpPr>
          <p:nvPr/>
        </p:nvCxnSpPr>
        <p:spPr>
          <a:xfrm flipV="1">
            <a:off x="3484059" y="1748798"/>
            <a:ext cx="813135" cy="38982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7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475C-AD41-183D-0CEF-492B61B1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80"/>
            <a:ext cx="10515600" cy="807854"/>
          </a:xfrm>
        </p:spPr>
        <p:txBody>
          <a:bodyPr/>
          <a:lstStyle/>
          <a:p>
            <a:r>
              <a:rPr lang="en-US"/>
              <a:t>Sustainability Insights 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E0FA-962B-327A-7A24-11026758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411" y="1620601"/>
            <a:ext cx="5737820" cy="4417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Circularity</a:t>
            </a:r>
          </a:p>
          <a:p>
            <a:r>
              <a:rPr lang="en-US" sz="2800" dirty="0"/>
              <a:t>materials, R’s, packaging, transport, etc...=&gt;  YANG or any other language defining semantic is required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F6701-4219-F3C3-53E8-FC87DD0434A3}"/>
              </a:ext>
            </a:extLst>
          </p:cNvPr>
          <p:cNvGrpSpPr/>
          <p:nvPr/>
        </p:nvGrpSpPr>
        <p:grpSpPr>
          <a:xfrm>
            <a:off x="764641" y="5382736"/>
            <a:ext cx="2009777" cy="743717"/>
            <a:chOff x="764642" y="4143154"/>
            <a:chExt cx="2009777" cy="743717"/>
          </a:xfrm>
          <a:solidFill>
            <a:srgbClr val="0070C0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AB93E05-0130-BCDC-8B40-9518BE114F76}"/>
                </a:ext>
              </a:extLst>
            </p:cNvPr>
            <p:cNvSpPr/>
            <p:nvPr/>
          </p:nvSpPr>
          <p:spPr>
            <a:xfrm>
              <a:off x="764642" y="41431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19BD373-BB8B-8204-B554-A1C10E5C7585}"/>
                </a:ext>
              </a:extLst>
            </p:cNvPr>
            <p:cNvSpPr/>
            <p:nvPr/>
          </p:nvSpPr>
          <p:spPr>
            <a:xfrm>
              <a:off x="917042" y="42955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8B60B13-59CF-0F81-0263-C8D97EFCCD4A}"/>
                </a:ext>
              </a:extLst>
            </p:cNvPr>
            <p:cNvSpPr/>
            <p:nvPr/>
          </p:nvSpPr>
          <p:spPr>
            <a:xfrm>
              <a:off x="1069442" y="44479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91B36D-92C2-2754-CDA0-A492D3AFF523}"/>
              </a:ext>
            </a:extLst>
          </p:cNvPr>
          <p:cNvGrpSpPr/>
          <p:nvPr/>
        </p:nvGrpSpPr>
        <p:grpSpPr>
          <a:xfrm>
            <a:off x="3630668" y="5380355"/>
            <a:ext cx="2009777" cy="743717"/>
            <a:chOff x="3528624" y="4205025"/>
            <a:chExt cx="2009777" cy="743717"/>
          </a:xfrm>
          <a:solidFill>
            <a:srgbClr val="0070C0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C55A6F1-F1AB-8C6F-EA45-E19601F2A423}"/>
                </a:ext>
              </a:extLst>
            </p:cNvPr>
            <p:cNvSpPr/>
            <p:nvPr/>
          </p:nvSpPr>
          <p:spPr>
            <a:xfrm>
              <a:off x="3528624" y="42050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E7C20CE-D0BB-7248-5CB5-722E698B8D6F}"/>
                </a:ext>
              </a:extLst>
            </p:cNvPr>
            <p:cNvSpPr/>
            <p:nvPr/>
          </p:nvSpPr>
          <p:spPr>
            <a:xfrm>
              <a:off x="3681024" y="43574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24DDC93-75FC-9D6D-159E-746497D6402C}"/>
                </a:ext>
              </a:extLst>
            </p:cNvPr>
            <p:cNvSpPr/>
            <p:nvPr/>
          </p:nvSpPr>
          <p:spPr>
            <a:xfrm>
              <a:off x="3833424" y="45098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5734A1-8204-5D1A-82C6-BDFCCD0775B2}"/>
              </a:ext>
            </a:extLst>
          </p:cNvPr>
          <p:cNvGrpSpPr/>
          <p:nvPr/>
        </p:nvGrpSpPr>
        <p:grpSpPr>
          <a:xfrm>
            <a:off x="1363396" y="2078585"/>
            <a:ext cx="2140756" cy="650199"/>
            <a:chOff x="2392756" y="1622713"/>
            <a:chExt cx="2140756" cy="650199"/>
          </a:xfrm>
          <a:solidFill>
            <a:srgbClr val="7030A0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463B10-23E2-A5A2-2992-8214BD6FFECC}"/>
                </a:ext>
              </a:extLst>
            </p:cNvPr>
            <p:cNvSpPr/>
            <p:nvPr/>
          </p:nvSpPr>
          <p:spPr>
            <a:xfrm>
              <a:off x="2392756" y="172835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AGGREGATOR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633DC19A-1339-6FCB-EEB2-83FA37BFDFEB}"/>
                </a:ext>
              </a:extLst>
            </p:cNvPr>
            <p:cNvSpPr/>
            <p:nvPr/>
          </p:nvSpPr>
          <p:spPr>
            <a:xfrm>
              <a:off x="3955336" y="1622713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99B65-099D-42E2-F99F-F29451FDBED6}"/>
              </a:ext>
            </a:extLst>
          </p:cNvPr>
          <p:cNvGrpSpPr/>
          <p:nvPr/>
        </p:nvGrpSpPr>
        <p:grpSpPr>
          <a:xfrm>
            <a:off x="-112193" y="3659713"/>
            <a:ext cx="2053765" cy="650199"/>
            <a:chOff x="1190884" y="2800538"/>
            <a:chExt cx="2053765" cy="650199"/>
          </a:xfrm>
          <a:solidFill>
            <a:srgbClr val="002060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C49037D-19B6-3293-7797-0EBF4D3231BA}"/>
                </a:ext>
              </a:extLst>
            </p:cNvPr>
            <p:cNvSpPr/>
            <p:nvPr/>
          </p:nvSpPr>
          <p:spPr>
            <a:xfrm>
              <a:off x="1190884" y="291692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F363285F-4968-6303-D914-A693D03F270F}"/>
                </a:ext>
              </a:extLst>
            </p:cNvPr>
            <p:cNvSpPr/>
            <p:nvPr/>
          </p:nvSpPr>
          <p:spPr>
            <a:xfrm>
              <a:off x="2666473" y="2800538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2B250E-67C1-676D-8F18-B42081F68B97}"/>
              </a:ext>
            </a:extLst>
          </p:cNvPr>
          <p:cNvGrpSpPr/>
          <p:nvPr/>
        </p:nvGrpSpPr>
        <p:grpSpPr>
          <a:xfrm>
            <a:off x="3190479" y="3681611"/>
            <a:ext cx="2053765" cy="650199"/>
            <a:chOff x="1190884" y="2800538"/>
            <a:chExt cx="2053765" cy="650199"/>
          </a:xfrm>
          <a:solidFill>
            <a:srgbClr val="002060"/>
          </a:solidFill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EEA89ED-E17F-040F-C816-6CC289926F8D}"/>
                </a:ext>
              </a:extLst>
            </p:cNvPr>
            <p:cNvSpPr/>
            <p:nvPr/>
          </p:nvSpPr>
          <p:spPr>
            <a:xfrm>
              <a:off x="1190884" y="291692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75017068-1E88-E703-28CA-A388D766101C}"/>
                </a:ext>
              </a:extLst>
            </p:cNvPr>
            <p:cNvSpPr/>
            <p:nvPr/>
          </p:nvSpPr>
          <p:spPr>
            <a:xfrm>
              <a:off x="2666473" y="2800538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1ECBA-EA55-708F-B5B6-40D67C041E36}"/>
              </a:ext>
            </a:extLst>
          </p:cNvPr>
          <p:cNvCxnSpPr>
            <a:cxnSpLocks/>
            <a:stCxn id="12" idx="0"/>
            <a:endCxn id="27" idx="3"/>
          </p:cNvCxnSpPr>
          <p:nvPr/>
        </p:nvCxnSpPr>
        <p:spPr>
          <a:xfrm flipV="1">
            <a:off x="1617130" y="4309912"/>
            <a:ext cx="35354" cy="10728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28EE26-E20E-19D5-0854-DBB9DC796656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1652484" y="2709746"/>
            <a:ext cx="1358345" cy="9499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D6ED93-CD7A-0211-0D42-053F2BB43D7C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300761" y="2709746"/>
            <a:ext cx="1654395" cy="97186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08D39B-79E6-AEF0-3698-3A7CA61A4DB6}"/>
              </a:ext>
            </a:extLst>
          </p:cNvPr>
          <p:cNvCxnSpPr>
            <a:cxnSpLocks/>
            <a:stCxn id="21" idx="0"/>
            <a:endCxn id="33" idx="3"/>
          </p:cNvCxnSpPr>
          <p:nvPr/>
        </p:nvCxnSpPr>
        <p:spPr>
          <a:xfrm flipV="1">
            <a:off x="4483157" y="4331810"/>
            <a:ext cx="471999" cy="10485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0D0EB3D-431B-A571-F26C-A00C8152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5" y="5298110"/>
            <a:ext cx="529841" cy="52984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FACE66-F61B-CE66-38B1-7677BF8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52" y="5081116"/>
            <a:ext cx="438917" cy="4389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F1DB5AD-471F-1EEF-4AE5-7E30F6B6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7" y="5594638"/>
            <a:ext cx="481882" cy="4818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05E997-B5A8-60AA-2BAE-00FA0971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87" y="6199377"/>
            <a:ext cx="461080" cy="4610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BCE7FF9-AB75-1CBB-A304-B0FEF97DC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547" y="5827951"/>
            <a:ext cx="548100" cy="5481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306FC741-716B-EC37-18FE-0DA0956ED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873" y="6168479"/>
            <a:ext cx="672630" cy="672630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7092E45-6330-C047-B250-A270029CC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0471" y="6040641"/>
            <a:ext cx="816836" cy="816836"/>
          </a:xfrm>
          <a:prstGeom prst="rect">
            <a:avLst/>
          </a:prstGeom>
        </p:spPr>
      </p:pic>
      <p:pic>
        <p:nvPicPr>
          <p:cNvPr id="50" name="Graphic 42">
            <a:extLst>
              <a:ext uri="{FF2B5EF4-FFF2-40B4-BE49-F238E27FC236}">
                <a16:creationId xmlns:a16="http://schemas.microsoft.com/office/drawing/2014/main" id="{65C8DF19-EF5E-64F7-B45C-756081F01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5468" y="6109697"/>
            <a:ext cx="689522" cy="68952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C64457-9A9A-263D-83B1-0ABF2719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061" y="6069368"/>
            <a:ext cx="481882" cy="48188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941E3A-FAAE-1483-D391-05BA3664CADA}"/>
              </a:ext>
            </a:extLst>
          </p:cNvPr>
          <p:cNvSpPr/>
          <p:nvPr/>
        </p:nvSpPr>
        <p:spPr>
          <a:xfrm>
            <a:off x="609771" y="1392755"/>
            <a:ext cx="1704977" cy="4389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FE0851-A6CE-B992-D784-F3179F38704E}"/>
              </a:ext>
            </a:extLst>
          </p:cNvPr>
          <p:cNvSpPr/>
          <p:nvPr/>
        </p:nvSpPr>
        <p:spPr>
          <a:xfrm>
            <a:off x="4017542" y="1386562"/>
            <a:ext cx="1704977" cy="4389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8CB91A-523A-7732-8867-A1F8ECB1770D}"/>
              </a:ext>
            </a:extLst>
          </p:cNvPr>
          <p:cNvCxnSpPr>
            <a:cxnSpLocks/>
          </p:cNvCxnSpPr>
          <p:nvPr/>
        </p:nvCxnSpPr>
        <p:spPr>
          <a:xfrm flipH="1" flipV="1">
            <a:off x="2215884" y="1778817"/>
            <a:ext cx="809539" cy="35980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2299CD-A15A-5B97-A8CC-7B6A793F76D5}"/>
              </a:ext>
            </a:extLst>
          </p:cNvPr>
          <p:cNvCxnSpPr>
            <a:cxnSpLocks/>
          </p:cNvCxnSpPr>
          <p:nvPr/>
        </p:nvCxnSpPr>
        <p:spPr>
          <a:xfrm flipV="1">
            <a:off x="3484059" y="1748798"/>
            <a:ext cx="813135" cy="38982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4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475C-AD41-183D-0CEF-492B61B1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80"/>
            <a:ext cx="10515600" cy="807854"/>
          </a:xfrm>
        </p:spPr>
        <p:txBody>
          <a:bodyPr/>
          <a:lstStyle/>
          <a:p>
            <a:r>
              <a:rPr lang="en-US"/>
              <a:t>Sustainability Insights 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E0FA-962B-327A-7A24-11026758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85" y="1665424"/>
            <a:ext cx="5744223" cy="3898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Optimization</a:t>
            </a:r>
          </a:p>
          <a:p>
            <a:pPr marL="0" indent="0">
              <a:buNone/>
            </a:pPr>
            <a:r>
              <a:rPr lang="en-US" sz="2600" dirty="0"/>
              <a:t>What to Optimize?</a:t>
            </a:r>
          </a:p>
          <a:p>
            <a:r>
              <a:rPr lang="en-US" sz="2600" dirty="0"/>
              <a:t>Reduce CO2eq emissions </a:t>
            </a:r>
          </a:p>
          <a:p>
            <a:r>
              <a:rPr lang="en-US" sz="2600" dirty="0"/>
              <a:t>Reduce e-Waste</a:t>
            </a:r>
          </a:p>
          <a:p>
            <a:r>
              <a:rPr lang="en-US" sz="2600" dirty="0"/>
              <a:t>Reduce embedded carbon </a:t>
            </a:r>
          </a:p>
          <a:p>
            <a:r>
              <a:rPr lang="en-US" sz="2600" dirty="0"/>
              <a:t>Accuracy of the measurements</a:t>
            </a:r>
          </a:p>
          <a:p>
            <a:r>
              <a:rPr lang="en-US" sz="2600" dirty="0"/>
              <a:t>Simulated vs Real metrics</a:t>
            </a:r>
          </a:p>
          <a:p>
            <a:r>
              <a:rPr lang="en-US" sz="2600" dirty="0"/>
              <a:t>Cross Domain (Ex: Traffic Path Optimization based on energy constraints)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F6701-4219-F3C3-53E8-FC87DD0434A3}"/>
              </a:ext>
            </a:extLst>
          </p:cNvPr>
          <p:cNvGrpSpPr/>
          <p:nvPr/>
        </p:nvGrpSpPr>
        <p:grpSpPr>
          <a:xfrm>
            <a:off x="764641" y="5382736"/>
            <a:ext cx="2009777" cy="743717"/>
            <a:chOff x="764642" y="4143154"/>
            <a:chExt cx="2009777" cy="743717"/>
          </a:xfrm>
          <a:solidFill>
            <a:srgbClr val="0070C0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AB93E05-0130-BCDC-8B40-9518BE114F76}"/>
                </a:ext>
              </a:extLst>
            </p:cNvPr>
            <p:cNvSpPr/>
            <p:nvPr/>
          </p:nvSpPr>
          <p:spPr>
            <a:xfrm>
              <a:off x="764642" y="41431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19BD373-BB8B-8204-B554-A1C10E5C7585}"/>
                </a:ext>
              </a:extLst>
            </p:cNvPr>
            <p:cNvSpPr/>
            <p:nvPr/>
          </p:nvSpPr>
          <p:spPr>
            <a:xfrm>
              <a:off x="917042" y="42955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8B60B13-59CF-0F81-0263-C8D97EFCCD4A}"/>
                </a:ext>
              </a:extLst>
            </p:cNvPr>
            <p:cNvSpPr/>
            <p:nvPr/>
          </p:nvSpPr>
          <p:spPr>
            <a:xfrm>
              <a:off x="1069442" y="4447954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91B36D-92C2-2754-CDA0-A492D3AFF523}"/>
              </a:ext>
            </a:extLst>
          </p:cNvPr>
          <p:cNvGrpSpPr/>
          <p:nvPr/>
        </p:nvGrpSpPr>
        <p:grpSpPr>
          <a:xfrm>
            <a:off x="3630668" y="5380355"/>
            <a:ext cx="2009777" cy="743717"/>
            <a:chOff x="3528624" y="4205025"/>
            <a:chExt cx="2009777" cy="743717"/>
          </a:xfrm>
          <a:solidFill>
            <a:srgbClr val="0070C0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C55A6F1-F1AB-8C6F-EA45-E19601F2A423}"/>
                </a:ext>
              </a:extLst>
            </p:cNvPr>
            <p:cNvSpPr/>
            <p:nvPr/>
          </p:nvSpPr>
          <p:spPr>
            <a:xfrm>
              <a:off x="3528624" y="42050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E7C20CE-D0BB-7248-5CB5-722E698B8D6F}"/>
                </a:ext>
              </a:extLst>
            </p:cNvPr>
            <p:cNvSpPr/>
            <p:nvPr/>
          </p:nvSpPr>
          <p:spPr>
            <a:xfrm>
              <a:off x="3681024" y="43574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24DDC93-75FC-9D6D-159E-746497D6402C}"/>
                </a:ext>
              </a:extLst>
            </p:cNvPr>
            <p:cNvSpPr/>
            <p:nvPr/>
          </p:nvSpPr>
          <p:spPr>
            <a:xfrm>
              <a:off x="3833424" y="450982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NON-YANG SYS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5734A1-8204-5D1A-82C6-BDFCCD0775B2}"/>
              </a:ext>
            </a:extLst>
          </p:cNvPr>
          <p:cNvGrpSpPr/>
          <p:nvPr/>
        </p:nvGrpSpPr>
        <p:grpSpPr>
          <a:xfrm>
            <a:off x="2083086" y="1254761"/>
            <a:ext cx="2140756" cy="650199"/>
            <a:chOff x="2392756" y="1622713"/>
            <a:chExt cx="2140756" cy="650199"/>
          </a:xfrm>
          <a:solidFill>
            <a:srgbClr val="7030A0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463B10-23E2-A5A2-2992-8214BD6FFECC}"/>
                </a:ext>
              </a:extLst>
            </p:cNvPr>
            <p:cNvSpPr/>
            <p:nvPr/>
          </p:nvSpPr>
          <p:spPr>
            <a:xfrm>
              <a:off x="2392756" y="1728355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AGGREGATOR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633DC19A-1339-6FCB-EEB2-83FA37BFDFEB}"/>
                </a:ext>
              </a:extLst>
            </p:cNvPr>
            <p:cNvSpPr/>
            <p:nvPr/>
          </p:nvSpPr>
          <p:spPr>
            <a:xfrm>
              <a:off x="3955336" y="1622713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99B65-099D-42E2-F99F-F29451FDBED6}"/>
              </a:ext>
            </a:extLst>
          </p:cNvPr>
          <p:cNvGrpSpPr/>
          <p:nvPr/>
        </p:nvGrpSpPr>
        <p:grpSpPr>
          <a:xfrm>
            <a:off x="-112193" y="3659713"/>
            <a:ext cx="2053765" cy="650199"/>
            <a:chOff x="1190884" y="2800538"/>
            <a:chExt cx="2053765" cy="650199"/>
          </a:xfrm>
          <a:solidFill>
            <a:srgbClr val="002060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C49037D-19B6-3293-7797-0EBF4D3231BA}"/>
                </a:ext>
              </a:extLst>
            </p:cNvPr>
            <p:cNvSpPr/>
            <p:nvPr/>
          </p:nvSpPr>
          <p:spPr>
            <a:xfrm>
              <a:off x="1190884" y="291692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F363285F-4968-6303-D914-A693D03F270F}"/>
                </a:ext>
              </a:extLst>
            </p:cNvPr>
            <p:cNvSpPr/>
            <p:nvPr/>
          </p:nvSpPr>
          <p:spPr>
            <a:xfrm>
              <a:off x="2666473" y="2800538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2B250E-67C1-676D-8F18-B42081F68B97}"/>
              </a:ext>
            </a:extLst>
          </p:cNvPr>
          <p:cNvGrpSpPr/>
          <p:nvPr/>
        </p:nvGrpSpPr>
        <p:grpSpPr>
          <a:xfrm>
            <a:off x="3190479" y="3681611"/>
            <a:ext cx="2053765" cy="650199"/>
            <a:chOff x="1190884" y="2800538"/>
            <a:chExt cx="2053765" cy="650199"/>
          </a:xfrm>
          <a:solidFill>
            <a:srgbClr val="002060"/>
          </a:solidFill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EEA89ED-E17F-040F-C816-6CC289926F8D}"/>
                </a:ext>
              </a:extLst>
            </p:cNvPr>
            <p:cNvSpPr/>
            <p:nvPr/>
          </p:nvSpPr>
          <p:spPr>
            <a:xfrm>
              <a:off x="1190884" y="2916921"/>
              <a:ext cx="1704977" cy="43891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75017068-1E88-E703-28CA-A388D766101C}"/>
                </a:ext>
              </a:extLst>
            </p:cNvPr>
            <p:cNvSpPr/>
            <p:nvPr/>
          </p:nvSpPr>
          <p:spPr>
            <a:xfrm>
              <a:off x="2666473" y="2800538"/>
              <a:ext cx="578176" cy="650199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1ECBA-EA55-708F-B5B6-40D67C041E36}"/>
              </a:ext>
            </a:extLst>
          </p:cNvPr>
          <p:cNvCxnSpPr>
            <a:cxnSpLocks/>
            <a:stCxn id="12" idx="0"/>
            <a:endCxn id="27" idx="3"/>
          </p:cNvCxnSpPr>
          <p:nvPr/>
        </p:nvCxnSpPr>
        <p:spPr>
          <a:xfrm flipV="1">
            <a:off x="1617130" y="4309912"/>
            <a:ext cx="35354" cy="10728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28EE26-E20E-19D5-0854-DBB9DC796656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V="1">
            <a:off x="1652484" y="1904960"/>
            <a:ext cx="2282270" cy="17547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D6ED93-CD7A-0211-0D42-053F2BB43D7C}"/>
              </a:ext>
            </a:extLst>
          </p:cNvPr>
          <p:cNvCxnSpPr>
            <a:cxnSpLocks/>
            <a:stCxn id="33" idx="1"/>
            <a:endCxn id="26" idx="3"/>
          </p:cNvCxnSpPr>
          <p:nvPr/>
        </p:nvCxnSpPr>
        <p:spPr>
          <a:xfrm flipH="1" flipV="1">
            <a:off x="3934754" y="1904960"/>
            <a:ext cx="1020402" cy="177665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08D39B-79E6-AEF0-3698-3A7CA61A4DB6}"/>
              </a:ext>
            </a:extLst>
          </p:cNvPr>
          <p:cNvCxnSpPr>
            <a:cxnSpLocks/>
            <a:stCxn id="21" idx="0"/>
            <a:endCxn id="33" idx="3"/>
          </p:cNvCxnSpPr>
          <p:nvPr/>
        </p:nvCxnSpPr>
        <p:spPr>
          <a:xfrm flipV="1">
            <a:off x="4483157" y="4331810"/>
            <a:ext cx="471999" cy="10485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0D0EB3D-431B-A571-F26C-A00C8152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5" y="5298110"/>
            <a:ext cx="529841" cy="52984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FACE66-F61B-CE66-38B1-7677BF8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52" y="5081116"/>
            <a:ext cx="438917" cy="4389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F1DB5AD-471F-1EEF-4AE5-7E30F6B6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7" y="5594638"/>
            <a:ext cx="481882" cy="4818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05E997-B5A8-60AA-2BAE-00FA0971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87" y="6199377"/>
            <a:ext cx="461080" cy="4610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BCE7FF9-AB75-1CBB-A304-B0FEF97DC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547" y="5827951"/>
            <a:ext cx="548100" cy="5481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306FC741-716B-EC37-18FE-0DA0956ED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873" y="6168479"/>
            <a:ext cx="672630" cy="672630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7092E45-6330-C047-B250-A270029CC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0471" y="6040641"/>
            <a:ext cx="816836" cy="816836"/>
          </a:xfrm>
          <a:prstGeom prst="rect">
            <a:avLst/>
          </a:prstGeom>
        </p:spPr>
      </p:pic>
      <p:pic>
        <p:nvPicPr>
          <p:cNvPr id="50" name="Graphic 42">
            <a:extLst>
              <a:ext uri="{FF2B5EF4-FFF2-40B4-BE49-F238E27FC236}">
                <a16:creationId xmlns:a16="http://schemas.microsoft.com/office/drawing/2014/main" id="{65C8DF19-EF5E-64F7-B45C-756081F01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5468" y="6109697"/>
            <a:ext cx="689522" cy="68952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C64457-9A9A-263D-83B1-0ABF2719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061" y="6069368"/>
            <a:ext cx="481882" cy="4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361835-8C4B-9C29-1F1E-9DCC28EEFD37}"/>
              </a:ext>
            </a:extLst>
          </p:cNvPr>
          <p:cNvSpPr/>
          <p:nvPr/>
        </p:nvSpPr>
        <p:spPr>
          <a:xfrm>
            <a:off x="2574315" y="4598711"/>
            <a:ext cx="9447186" cy="993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AE67E-AA11-B9B5-6518-97BBF775A1E2}"/>
              </a:ext>
            </a:extLst>
          </p:cNvPr>
          <p:cNvSpPr/>
          <p:nvPr/>
        </p:nvSpPr>
        <p:spPr>
          <a:xfrm>
            <a:off x="2579569" y="3478850"/>
            <a:ext cx="9447187" cy="111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1212-AA86-A13C-994C-4EE2C7F0BA48}"/>
              </a:ext>
            </a:extLst>
          </p:cNvPr>
          <p:cNvSpPr/>
          <p:nvPr/>
        </p:nvSpPr>
        <p:spPr>
          <a:xfrm>
            <a:off x="2574315" y="1549653"/>
            <a:ext cx="9452442" cy="1930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489BC-EEDE-2F12-F242-76D5EDACDF87}"/>
              </a:ext>
            </a:extLst>
          </p:cNvPr>
          <p:cNvSpPr/>
          <p:nvPr/>
        </p:nvSpPr>
        <p:spPr>
          <a:xfrm>
            <a:off x="399651" y="4598711"/>
            <a:ext cx="2175310" cy="993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2DBF5-2D11-3B07-C73C-613FF50AA2D1}"/>
              </a:ext>
            </a:extLst>
          </p:cNvPr>
          <p:cNvSpPr/>
          <p:nvPr/>
        </p:nvSpPr>
        <p:spPr>
          <a:xfrm>
            <a:off x="399651" y="3478850"/>
            <a:ext cx="2175310" cy="1118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2A3B20-DFB0-2B2E-2266-CDF812E7228E}"/>
              </a:ext>
            </a:extLst>
          </p:cNvPr>
          <p:cNvSpPr/>
          <p:nvPr/>
        </p:nvSpPr>
        <p:spPr>
          <a:xfrm>
            <a:off x="399651" y="1549652"/>
            <a:ext cx="2175310" cy="1930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C5506-8BA4-2740-8DDD-0CA61E21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space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3BDD-0D9D-2EE2-0467-4038F631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5482"/>
            <a:ext cx="3421414" cy="365125"/>
          </a:xfrm>
        </p:spPr>
        <p:txBody>
          <a:bodyPr/>
          <a:lstStyle/>
          <a:p>
            <a:fld id="{866236BB-037C-4071-B974-292515B4A2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409A5-CD27-24BE-3208-A9490E0D2F7D}"/>
              </a:ext>
            </a:extLst>
          </p:cNvPr>
          <p:cNvSpPr txBox="1"/>
          <p:nvPr/>
        </p:nvSpPr>
        <p:spPr>
          <a:xfrm>
            <a:off x="535765" y="1585668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5063C-5106-DFCF-4007-4EE46F23FCEF}"/>
              </a:ext>
            </a:extLst>
          </p:cNvPr>
          <p:cNvSpPr txBox="1"/>
          <p:nvPr/>
        </p:nvSpPr>
        <p:spPr>
          <a:xfrm>
            <a:off x="530442" y="3480691"/>
            <a:ext cx="98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89BB0-08DA-0AA0-09F7-4A7AE90B3394}"/>
              </a:ext>
            </a:extLst>
          </p:cNvPr>
          <p:cNvSpPr txBox="1"/>
          <p:nvPr/>
        </p:nvSpPr>
        <p:spPr>
          <a:xfrm>
            <a:off x="530442" y="4638071"/>
            <a:ext cx="15547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Network-</a:t>
            </a:r>
            <a:br>
              <a:rPr lang="en-US" sz="2800" dirty="0"/>
            </a:br>
            <a:r>
              <a:rPr lang="en-US" sz="2800" dirty="0"/>
              <a:t>at-large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E70EC-B6C3-54DA-D210-429DF657D977}"/>
              </a:ext>
            </a:extLst>
          </p:cNvPr>
          <p:cNvSpPr txBox="1"/>
          <p:nvPr/>
        </p:nvSpPr>
        <p:spPr>
          <a:xfrm>
            <a:off x="3005739" y="1549653"/>
            <a:ext cx="76659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Relate carbon footprint to flows and service instances</a:t>
            </a:r>
          </a:p>
          <a:p>
            <a:r>
              <a:rPr lang="en-US" sz="2000" dirty="0"/>
              <a:t>	Function of volume and duration</a:t>
            </a:r>
          </a:p>
          <a:p>
            <a:r>
              <a:rPr lang="en-US" sz="2000" dirty="0"/>
              <a:t>	Additional considerations for packet replication, loss, etc.</a:t>
            </a:r>
          </a:p>
          <a:p>
            <a:r>
              <a:rPr lang="en-US" sz="2000" dirty="0"/>
              <a:t>Carbon flow statistics, enable carbon-based accounting</a:t>
            </a:r>
          </a:p>
          <a:p>
            <a:r>
              <a:rPr lang="en-US" sz="2000" dirty="0"/>
              <a:t>Examples: Energy consumption / carbon footprint over duration of flow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2D94-7418-C54A-5A4C-C666EE42C92F}"/>
              </a:ext>
            </a:extLst>
          </p:cNvPr>
          <p:cNvSpPr txBox="1"/>
          <p:nvPr/>
        </p:nvSpPr>
        <p:spPr>
          <a:xfrm>
            <a:off x="3005739" y="3479915"/>
            <a:ext cx="7855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Assess carbon intensity of paths and route alternatives</a:t>
            </a:r>
          </a:p>
          <a:p>
            <a:r>
              <a:rPr lang="en-US" sz="2000" dirty="0"/>
              <a:t>Energy-/ Carbon-/ Pollution-Aware Networking</a:t>
            </a:r>
          </a:p>
          <a:p>
            <a:r>
              <a:rPr lang="en-US" sz="2000" dirty="0"/>
              <a:t>Examples: Path energy/carbon ratings (function of carbon ratings of hops)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CA13D-D4A6-B6F7-D636-BA9E5B508BB1}"/>
              </a:ext>
            </a:extLst>
          </p:cNvPr>
          <p:cNvSpPr txBox="1"/>
          <p:nvPr/>
        </p:nvSpPr>
        <p:spPr>
          <a:xfrm>
            <a:off x="3005739" y="4620298"/>
            <a:ext cx="8802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Totality of the picture aggregated across network-at-large</a:t>
            </a:r>
          </a:p>
          <a:p>
            <a:r>
              <a:rPr lang="en-US" sz="2000" dirty="0"/>
              <a:t>Consider also HVAC, hidden / non-instrumented devices</a:t>
            </a:r>
          </a:p>
          <a:p>
            <a:r>
              <a:rPr lang="en-US" sz="2000" dirty="0"/>
              <a:t>Examples: Total energy consumption (MWh), Network energy efficiency (MWh/PB)</a:t>
            </a:r>
          </a:p>
        </p:txBody>
      </p:sp>
    </p:spTree>
    <p:extLst>
      <p:ext uri="{BB962C8B-B14F-4D97-AF65-F5344CB8AC3E}">
        <p14:creationId xmlns:p14="http://schemas.microsoft.com/office/powerpoint/2010/main" val="95319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CA1C-0135-4FEB-5786-8050A645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Metrics Controversies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3FE-14B1-8D9A-3560-C100D4CB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11" y="1825624"/>
            <a:ext cx="11367911" cy="49533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traffic-level metrics even matter</a:t>
            </a:r>
          </a:p>
          <a:p>
            <a:pPr lvl="1"/>
            <a:r>
              <a:rPr lang="en-US" dirty="0"/>
              <a:t>Non-linearity of energy consumption</a:t>
            </a:r>
          </a:p>
          <a:p>
            <a:pPr lvl="1"/>
            <a:r>
              <a:rPr lang="en-US" dirty="0"/>
              <a:t>Idle power very close to power at max capacity</a:t>
            </a:r>
          </a:p>
          <a:p>
            <a:pPr lvl="1"/>
            <a:r>
              <a:rPr lang="en-US" dirty="0"/>
              <a:t>Traffic volume is subject to many tradeoffs – e.g. efficient encoding may incur cost in compute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Verdict is out, non-linearity may not change, more research is needed that is enabled by such metrics</a:t>
            </a:r>
          </a:p>
          <a:p>
            <a:r>
              <a:rPr lang="en-US" dirty="0"/>
              <a:t>Holistic metrics vs discount factors</a:t>
            </a:r>
          </a:p>
          <a:p>
            <a:pPr lvl="1"/>
            <a:r>
              <a:rPr lang="en-US" dirty="0"/>
              <a:t>Energy consumption – CO2 equivalents – greenhouse gas equivalents</a:t>
            </a:r>
          </a:p>
          <a:p>
            <a:pPr lvl="1"/>
            <a:r>
              <a:rPr lang="en-US" dirty="0"/>
              <a:t>Formulas and discount factors may introduce inaccuracies; how far do we go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Need to clearly document &amp; maintain separately assumptions and conversion factors vs base metrics</a:t>
            </a:r>
          </a:p>
          <a:p>
            <a:r>
              <a:rPr lang="en-US" dirty="0"/>
              <a:t>Relating sustainability cost to utility being derived as measures of efficiency</a:t>
            </a:r>
          </a:p>
          <a:p>
            <a:pPr lvl="1"/>
            <a:r>
              <a:rPr lang="en-US" dirty="0"/>
              <a:t>E.g. power consumption relative to traffic volume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Input needs to be put in relationship with utility that is being derived 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Volume of traffic (e.g. W/GB)is a flawed measure of utility, but better alternatives are lacking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Any one metric can paint a distorted picture and can be gamed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It’s the holistic picture that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74146-1BBB-3DC2-A525-0A18638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36BB-037C-4071-B974-292515B4A25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7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C7C6-F6C4-887D-A318-1ECD938D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Selected Open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FBCA-129D-5CD9-B716-1693A666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22"/>
            <a:ext cx="10515600" cy="49406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and metrics, specifically beyond device-level</a:t>
            </a:r>
          </a:p>
          <a:p>
            <a:pPr lvl="1"/>
            <a:r>
              <a:rPr lang="en-US" dirty="0"/>
              <a:t>Consistently applied and broadly supported</a:t>
            </a:r>
          </a:p>
          <a:p>
            <a:r>
              <a:rPr lang="en-US" dirty="0"/>
              <a:t>Energy consumed  ≠ greenhouse gas emissions</a:t>
            </a:r>
          </a:p>
          <a:p>
            <a:pPr lvl="1"/>
            <a:r>
              <a:rPr lang="en-US" dirty="0"/>
              <a:t>Which conversion factors are needed &amp; how are they precisely defined</a:t>
            </a:r>
          </a:p>
          <a:p>
            <a:pPr lvl="1"/>
            <a:r>
              <a:rPr lang="en-US" dirty="0"/>
              <a:t>Energy mix, deployment factors, embedded carbon tax, CO2/GG equivalents</a:t>
            </a:r>
          </a:p>
          <a:p>
            <a:r>
              <a:rPr lang="en-US" dirty="0"/>
              <a:t>Dealing with imprecision and uncertainty</a:t>
            </a:r>
          </a:p>
          <a:p>
            <a:pPr lvl="1"/>
            <a:r>
              <a:rPr lang="en-US" dirty="0"/>
              <a:t>Specify ranges vs absolute values in some cases (e.g. power consumption of links)</a:t>
            </a:r>
          </a:p>
          <a:p>
            <a:r>
              <a:rPr lang="en-US" dirty="0"/>
              <a:t>Measuring of utility delivered for efficiency measures</a:t>
            </a:r>
          </a:p>
          <a:p>
            <a:pPr lvl="1"/>
            <a:r>
              <a:rPr lang="en-US" dirty="0"/>
              <a:t>Can we do better than traffic volume</a:t>
            </a:r>
          </a:p>
          <a:p>
            <a:r>
              <a:rPr lang="en-US" dirty="0"/>
              <a:t>Virtualization – do we need virtual energy metrics</a:t>
            </a:r>
          </a:p>
          <a:p>
            <a:r>
              <a:rPr lang="en-US" dirty="0"/>
              <a:t>Compliance and certification</a:t>
            </a:r>
          </a:p>
          <a:p>
            <a:pPr lvl="1"/>
            <a:r>
              <a:rPr lang="en-US" dirty="0"/>
              <a:t>Including incentive structure for accurate instrumentation</a:t>
            </a:r>
          </a:p>
          <a:p>
            <a:r>
              <a:rPr lang="en-US" dirty="0"/>
              <a:t>Instrumentation of legacy equipment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+ on a practical level in IETF/IRTF, landing spots are not always clear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B569B-F376-537E-01AC-B5D20FF8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6236BB-037C-4071-B974-292515B4A2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20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C6C2-08D8-8AB7-A979-14E92FB5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3DE3-951F-86D2-CB05-87F8955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36BB-037C-4071-B974-292515B4A25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33E6-447D-437F-9FCB-A1C0AA4C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C1FB-B17E-481C-BC01-080AFB30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2074" cy="48263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Reducing greenhouse gas emissions to address climate change is one of mankind’s “grand challenges” </a:t>
            </a:r>
          </a:p>
          <a:p>
            <a:r>
              <a:rPr lang="en-US" dirty="0"/>
              <a:t>This challenge also extends to network technology</a:t>
            </a:r>
          </a:p>
          <a:p>
            <a:pPr lvl="1"/>
            <a:r>
              <a:rPr lang="en-US" dirty="0"/>
              <a:t>How to reduce environmental impact of networks?</a:t>
            </a:r>
          </a:p>
          <a:p>
            <a:pPr lvl="1"/>
            <a:r>
              <a:rPr lang="en-US" dirty="0"/>
              <a:t>How to make them more sustainable &amp; what can we do at IETF?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E-Impact Program sponsored by the IAB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Following several earlier activities: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E-Impact workshop, side meetings at IETF 115-117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Several Internet Drafts have begun to appear, loosely coordinated here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Landing spots for those drafts are not always clear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e.g. </a:t>
            </a:r>
            <a:r>
              <a:rPr lang="en-US" sz="2400" dirty="0">
                <a:hlinkClick r:id="rId3"/>
              </a:rPr>
              <a:t>https://datatracker.ietf.org/doc/html/draft-cx-green-metrics-02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opsawg</a:t>
            </a:r>
            <a:r>
              <a:rPr lang="en-US" dirty="0"/>
              <a:t>? </a:t>
            </a:r>
            <a:r>
              <a:rPr lang="en-US" dirty="0" err="1"/>
              <a:t>ippm</a:t>
            </a:r>
            <a:r>
              <a:rPr lang="en-US" dirty="0"/>
              <a:t>? somewhere else?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A444-AA2B-940E-DEAC-26E67287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36BB-037C-4071-B974-292515B4A25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22B-3F55-4C55-EC6A-EED42B53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1C96-C538-80B7-6BA2-982B1185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317"/>
            <a:ext cx="10515600" cy="529201"/>
          </a:xfrm>
        </p:spPr>
        <p:txBody>
          <a:bodyPr/>
          <a:lstStyle/>
          <a:p>
            <a:r>
              <a:rPr lang="en-US" dirty="0"/>
              <a:t>Structuring Challenges and Opportunities – </a:t>
            </a:r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irtf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nmrg</a:t>
            </a:r>
            <a:r>
              <a:rPr lang="en-US" dirty="0">
                <a:hlinkClick r:id="rId2"/>
              </a:rPr>
              <a:t>-green-</a:t>
            </a:r>
            <a:r>
              <a:rPr lang="en-US" dirty="0" err="1">
                <a:hlinkClick r:id="rId2"/>
              </a:rPr>
              <a:t>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24273-C28B-DD24-3D35-6BF415F1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36BB-037C-4071-B974-292515B4A25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0A837-0DA3-2164-6E9F-0BB2B46E2AE6}"/>
              </a:ext>
            </a:extLst>
          </p:cNvPr>
          <p:cNvGrpSpPr/>
          <p:nvPr/>
        </p:nvGrpSpPr>
        <p:grpSpPr>
          <a:xfrm>
            <a:off x="1629392" y="3059979"/>
            <a:ext cx="9187322" cy="2127881"/>
            <a:chOff x="1629392" y="2434287"/>
            <a:chExt cx="9187322" cy="3332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2EBDB4-2339-955F-24E8-BC719813AACA}"/>
                </a:ext>
              </a:extLst>
            </p:cNvPr>
            <p:cNvSpPr/>
            <p:nvPr/>
          </p:nvSpPr>
          <p:spPr>
            <a:xfrm>
              <a:off x="1629394" y="3533372"/>
              <a:ext cx="3200400" cy="11341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Protocol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AB9A47-F3E0-82CE-687C-3C130ACDFBE2}"/>
                </a:ext>
              </a:extLst>
            </p:cNvPr>
            <p:cNvSpPr/>
            <p:nvPr/>
          </p:nvSpPr>
          <p:spPr>
            <a:xfrm>
              <a:off x="5330955" y="3533372"/>
              <a:ext cx="3200400" cy="113416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DFB3C0-20FA-FEA7-3C57-8ECC1EAF12C3}"/>
                </a:ext>
              </a:extLst>
            </p:cNvPr>
            <p:cNvSpPr/>
            <p:nvPr/>
          </p:nvSpPr>
          <p:spPr>
            <a:xfrm>
              <a:off x="1629393" y="5066431"/>
              <a:ext cx="6901961" cy="70018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Equipment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934DB7-4F95-967B-EA54-69DB1917B87B}"/>
                </a:ext>
              </a:extLst>
            </p:cNvPr>
            <p:cNvSpPr/>
            <p:nvPr/>
          </p:nvSpPr>
          <p:spPr>
            <a:xfrm>
              <a:off x="1629392" y="2451872"/>
              <a:ext cx="6901961" cy="7001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Architecture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C16105-6494-5774-E6CB-B1CADD9B8050}"/>
                </a:ext>
              </a:extLst>
            </p:cNvPr>
            <p:cNvSpPr/>
            <p:nvPr/>
          </p:nvSpPr>
          <p:spPr>
            <a:xfrm>
              <a:off x="8812710" y="2434287"/>
              <a:ext cx="2004004" cy="33323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Management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D78108-5AF1-A8B6-FA23-59B067E5A8DC}"/>
              </a:ext>
            </a:extLst>
          </p:cNvPr>
          <p:cNvSpPr txBox="1">
            <a:spLocks/>
          </p:cNvSpPr>
          <p:nvPr/>
        </p:nvSpPr>
        <p:spPr>
          <a:xfrm>
            <a:off x="838200" y="1536160"/>
            <a:ext cx="10515600" cy="923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Plenty of opportunities to explore: pollution-aware traffic steering, energy-aware VNF placement, schemes to retire idling resources, ...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263784-B307-8F81-8B08-35C64BAF7984}"/>
              </a:ext>
            </a:extLst>
          </p:cNvPr>
          <p:cNvSpPr txBox="1">
            <a:spLocks/>
          </p:cNvSpPr>
          <p:nvPr/>
        </p:nvSpPr>
        <p:spPr>
          <a:xfrm>
            <a:off x="838200" y="5528500"/>
            <a:ext cx="10515600" cy="175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actionable for us?  Which areas promise the greatest impact?  What are the enablers?  </a:t>
            </a:r>
          </a:p>
        </p:txBody>
      </p:sp>
    </p:spTree>
    <p:extLst>
      <p:ext uri="{BB962C8B-B14F-4D97-AF65-F5344CB8AC3E}">
        <p14:creationId xmlns:p14="http://schemas.microsoft.com/office/powerpoint/2010/main" val="12350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9D14-E8BF-3917-9F7C-EB4A7410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relevance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96EE-5BED-2E4D-E778-0232FC92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1" y="1984786"/>
            <a:ext cx="701737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“You cannot manage what you cannot measure” (Peter Drucker)</a:t>
            </a:r>
          </a:p>
          <a:p>
            <a:pPr lvl="1"/>
            <a:r>
              <a:rPr lang="en-US" dirty="0"/>
              <a:t>Compare effectiveness of alternatives</a:t>
            </a:r>
          </a:p>
          <a:p>
            <a:pPr lvl="1"/>
            <a:r>
              <a:rPr lang="en-US" dirty="0"/>
              <a:t>Quantify impact (cost/benefit analysis)</a:t>
            </a:r>
          </a:p>
          <a:p>
            <a:pPr lvl="1"/>
            <a:r>
              <a:rPr lang="en-US" dirty="0"/>
              <a:t>Enable control loops</a:t>
            </a:r>
          </a:p>
          <a:p>
            <a:r>
              <a:rPr lang="en-US" dirty="0"/>
              <a:t>Foundational requirement hence: </a:t>
            </a:r>
            <a:br>
              <a:rPr lang="en-US" dirty="0"/>
            </a:br>
            <a:r>
              <a:rPr lang="en-US" dirty="0"/>
              <a:t>data that can be used to observe, assess, quantify “environmental impact”</a:t>
            </a:r>
          </a:p>
          <a:p>
            <a:r>
              <a:rPr lang="en-US" dirty="0"/>
              <a:t>This happens to also be actionable in IETF</a:t>
            </a:r>
          </a:p>
          <a:p>
            <a:pPr lvl="1"/>
            <a:r>
              <a:rPr lang="en-US" dirty="0"/>
              <a:t>Everybody will need this</a:t>
            </a:r>
          </a:p>
          <a:p>
            <a:pPr lvl="1"/>
            <a:r>
              <a:rPr lang="en-US" dirty="0"/>
              <a:t>Standardized data will facilitate solutions</a:t>
            </a:r>
          </a:p>
          <a:p>
            <a:pPr lvl="1"/>
            <a:r>
              <a:rPr lang="en-US" dirty="0"/>
              <a:t>Hence a priority for E-Impact (we hope)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B8A6-EBC5-C9A0-248B-06156F57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36BB-037C-4071-B974-292515B4A25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5CBFEFC-7DC2-FE1B-B210-368440CA3FE5}"/>
              </a:ext>
            </a:extLst>
          </p:cNvPr>
          <p:cNvGrpSpPr/>
          <p:nvPr/>
        </p:nvGrpSpPr>
        <p:grpSpPr>
          <a:xfrm>
            <a:off x="6733876" y="2060026"/>
            <a:ext cx="5298138" cy="2848969"/>
            <a:chOff x="6577389" y="2486559"/>
            <a:chExt cx="5298138" cy="2848969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0498CF0B-4A9B-0F4A-25EE-7AB8E2B9C41C}"/>
                </a:ext>
              </a:extLst>
            </p:cNvPr>
            <p:cNvSpPr/>
            <p:nvPr/>
          </p:nvSpPr>
          <p:spPr>
            <a:xfrm flipV="1">
              <a:off x="6577389" y="2652772"/>
              <a:ext cx="767210" cy="1796679"/>
            </a:xfrm>
            <a:prstGeom prst="curved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D2F90DDF-46B9-2883-BBB3-25E1F88B7127}"/>
                </a:ext>
              </a:extLst>
            </p:cNvPr>
            <p:cNvSpPr/>
            <p:nvPr/>
          </p:nvSpPr>
          <p:spPr>
            <a:xfrm rot="10800000" flipV="1">
              <a:off x="11108317" y="2699461"/>
              <a:ext cx="767210" cy="1796680"/>
            </a:xfrm>
            <a:prstGeom prst="curved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FBF4764-7A6C-09B8-0E2C-DDC4F4E173B0}"/>
                </a:ext>
              </a:extLst>
            </p:cNvPr>
            <p:cNvGrpSpPr/>
            <p:nvPr/>
          </p:nvGrpSpPr>
          <p:grpSpPr>
            <a:xfrm>
              <a:off x="7506742" y="3885633"/>
              <a:ext cx="3421414" cy="1449895"/>
              <a:chOff x="1347945" y="4898089"/>
              <a:chExt cx="8522791" cy="18203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DDF323E-3C92-A076-E7A0-EA4E6B5B75CC}"/>
                  </a:ext>
                </a:extLst>
              </p:cNvPr>
              <p:cNvGrpSpPr/>
              <p:nvPr/>
            </p:nvGrpSpPr>
            <p:grpSpPr>
              <a:xfrm>
                <a:off x="2008200" y="5006675"/>
                <a:ext cx="6822261" cy="1441254"/>
                <a:chOff x="2112786" y="4232962"/>
                <a:chExt cx="7608153" cy="2259913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5FFFDB6-737C-371C-864C-41B1F90695E4}"/>
                    </a:ext>
                  </a:extLst>
                </p:cNvPr>
                <p:cNvSpPr/>
                <p:nvPr/>
              </p:nvSpPr>
              <p:spPr>
                <a:xfrm>
                  <a:off x="3162939" y="4523505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5062A7F-4F95-5E5E-5EE0-576479541A6B}"/>
                    </a:ext>
                  </a:extLst>
                </p:cNvPr>
                <p:cNvSpPr/>
                <p:nvPr/>
              </p:nvSpPr>
              <p:spPr>
                <a:xfrm>
                  <a:off x="4308509" y="5793627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36E9C25-E5B6-04C3-5F71-FF34F634BA6F}"/>
                    </a:ext>
                  </a:extLst>
                </p:cNvPr>
                <p:cNvSpPr/>
                <p:nvPr/>
              </p:nvSpPr>
              <p:spPr>
                <a:xfrm>
                  <a:off x="4434487" y="4234107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539DB7E-8C69-8691-2062-0A3549505B07}"/>
                    </a:ext>
                  </a:extLst>
                </p:cNvPr>
                <p:cNvSpPr/>
                <p:nvPr/>
              </p:nvSpPr>
              <p:spPr>
                <a:xfrm>
                  <a:off x="5585012" y="5021856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6BDABD61-FE4D-3F49-D4FA-BE1F90CE015E}"/>
                    </a:ext>
                  </a:extLst>
                </p:cNvPr>
                <p:cNvSpPr/>
                <p:nvPr/>
              </p:nvSpPr>
              <p:spPr>
                <a:xfrm>
                  <a:off x="6589058" y="4232962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463278-B0B9-0764-C101-46B85EA6F912}"/>
                    </a:ext>
                  </a:extLst>
                </p:cNvPr>
                <p:cNvSpPr/>
                <p:nvPr/>
              </p:nvSpPr>
              <p:spPr>
                <a:xfrm>
                  <a:off x="7250343" y="5384757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ACD6E8C-5369-62DE-04C5-D2D4AFFF89BC}"/>
                    </a:ext>
                  </a:extLst>
                </p:cNvPr>
                <p:cNvSpPr/>
                <p:nvPr/>
              </p:nvSpPr>
              <p:spPr>
                <a:xfrm>
                  <a:off x="8289471" y="4473388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316214C-DDFA-6936-6A3E-860D47EBAA70}"/>
                    </a:ext>
                  </a:extLst>
                </p:cNvPr>
                <p:cNvSpPr/>
                <p:nvPr/>
              </p:nvSpPr>
              <p:spPr>
                <a:xfrm>
                  <a:off x="8878256" y="5793628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6C12B87-0224-7D65-3748-292B54901ED9}"/>
                    </a:ext>
                  </a:extLst>
                </p:cNvPr>
                <p:cNvSpPr/>
                <p:nvPr/>
              </p:nvSpPr>
              <p:spPr>
                <a:xfrm>
                  <a:off x="2112786" y="5518156"/>
                  <a:ext cx="842683" cy="69924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083C699-83CC-2D02-4AE9-84940E093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2061" y="5153617"/>
                  <a:ext cx="454286" cy="50020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81FA7B1-C9F8-23A2-2279-F7E90EECD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5469" y="5901048"/>
                  <a:ext cx="1353040" cy="2754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18F88E6-9148-2C47-BCEB-43595C80E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2214" y="5153617"/>
                  <a:ext cx="549703" cy="77567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4A6AEC9-C43F-5041-3DB0-1346C646D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05622" y="4616999"/>
                  <a:ext cx="428866" cy="28939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B3961BE-6D4F-1C57-598B-032B55EE31B1}"/>
                    </a:ext>
                  </a:extLst>
                </p:cNvPr>
                <p:cNvCxnSpPr>
                  <a:cxnSpLocks/>
                  <a:stCxn id="57" idx="0"/>
                  <a:endCxn id="58" idx="4"/>
                </p:cNvCxnSpPr>
                <p:nvPr/>
              </p:nvCxnSpPr>
              <p:spPr>
                <a:xfrm flipV="1">
                  <a:off x="4729851" y="4933355"/>
                  <a:ext cx="125979" cy="8602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B223D4F-AD69-A640-07C6-068752C73706}"/>
                    </a:ext>
                  </a:extLst>
                </p:cNvPr>
                <p:cNvCxnSpPr>
                  <a:cxnSpLocks/>
                  <a:stCxn id="57" idx="6"/>
                  <a:endCxn id="61" idx="2"/>
                </p:cNvCxnSpPr>
                <p:nvPr/>
              </p:nvCxnSpPr>
              <p:spPr>
                <a:xfrm flipV="1">
                  <a:off x="5151192" y="5734381"/>
                  <a:ext cx="2099151" cy="40887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4D17F79-DDF4-A657-AC58-81741FD7F5F5}"/>
                    </a:ext>
                  </a:extLst>
                </p:cNvPr>
                <p:cNvCxnSpPr>
                  <a:cxnSpLocks/>
                  <a:stCxn id="57" idx="7"/>
                  <a:endCxn id="59" idx="2"/>
                </p:cNvCxnSpPr>
                <p:nvPr/>
              </p:nvCxnSpPr>
              <p:spPr>
                <a:xfrm flipV="1">
                  <a:off x="5027784" y="5371480"/>
                  <a:ext cx="557228" cy="52454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7255C2F-5779-78E6-ED03-3317D95BDC8A}"/>
                    </a:ext>
                  </a:extLst>
                </p:cNvPr>
                <p:cNvCxnSpPr>
                  <a:cxnSpLocks/>
                  <a:stCxn id="58" idx="5"/>
                  <a:endCxn id="59" idx="1"/>
                </p:cNvCxnSpPr>
                <p:nvPr/>
              </p:nvCxnSpPr>
              <p:spPr>
                <a:xfrm>
                  <a:off x="5153762" y="4830952"/>
                  <a:ext cx="554658" cy="29330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350D339-D472-ED5C-9F85-DC3C9599B08B}"/>
                    </a:ext>
                  </a:extLst>
                </p:cNvPr>
                <p:cNvCxnSpPr>
                  <a:cxnSpLocks/>
                  <a:stCxn id="58" idx="6"/>
                  <a:endCxn id="60" idx="2"/>
                </p:cNvCxnSpPr>
                <p:nvPr/>
              </p:nvCxnSpPr>
              <p:spPr>
                <a:xfrm flipV="1">
                  <a:off x="5277170" y="4582586"/>
                  <a:ext cx="1311888" cy="114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D6447CB-B288-8D2D-6B01-189510539149}"/>
                    </a:ext>
                  </a:extLst>
                </p:cNvPr>
                <p:cNvCxnSpPr>
                  <a:cxnSpLocks/>
                  <a:stCxn id="59" idx="7"/>
                  <a:endCxn id="60" idx="3"/>
                </p:cNvCxnSpPr>
                <p:nvPr/>
              </p:nvCxnSpPr>
              <p:spPr>
                <a:xfrm flipV="1">
                  <a:off x="6304287" y="4829807"/>
                  <a:ext cx="408179" cy="2944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1894D07-A083-860B-6DC5-D0E7BEE58CD7}"/>
                    </a:ext>
                  </a:extLst>
                </p:cNvPr>
                <p:cNvCxnSpPr>
                  <a:cxnSpLocks/>
                  <a:stCxn id="59" idx="6"/>
                  <a:endCxn id="61" idx="1"/>
                </p:cNvCxnSpPr>
                <p:nvPr/>
              </p:nvCxnSpPr>
              <p:spPr>
                <a:xfrm>
                  <a:off x="6427695" y="5371480"/>
                  <a:ext cx="946056" cy="11567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F20E837-89BE-D140-AD66-4EB00357CC9B}"/>
                    </a:ext>
                  </a:extLst>
                </p:cNvPr>
                <p:cNvCxnSpPr>
                  <a:cxnSpLocks/>
                  <a:stCxn id="60" idx="5"/>
                  <a:endCxn id="61" idx="0"/>
                </p:cNvCxnSpPr>
                <p:nvPr/>
              </p:nvCxnSpPr>
              <p:spPr>
                <a:xfrm>
                  <a:off x="7308333" y="4829806"/>
                  <a:ext cx="363352" cy="55495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C98589C-DDF2-872C-08C6-85EEDF92365E}"/>
                    </a:ext>
                  </a:extLst>
                </p:cNvPr>
                <p:cNvCxnSpPr>
                  <a:cxnSpLocks/>
                  <a:stCxn id="60" idx="6"/>
                  <a:endCxn id="62" idx="2"/>
                </p:cNvCxnSpPr>
                <p:nvPr/>
              </p:nvCxnSpPr>
              <p:spPr>
                <a:xfrm>
                  <a:off x="7431741" y="4582586"/>
                  <a:ext cx="857730" cy="24042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E86E39B-8D55-BE93-2496-EC2A0C27FDD3}"/>
                    </a:ext>
                  </a:extLst>
                </p:cNvPr>
                <p:cNvCxnSpPr>
                  <a:cxnSpLocks/>
                  <a:stCxn id="61" idx="7"/>
                  <a:endCxn id="62" idx="3"/>
                </p:cNvCxnSpPr>
                <p:nvPr/>
              </p:nvCxnSpPr>
              <p:spPr>
                <a:xfrm flipV="1">
                  <a:off x="7969618" y="5070233"/>
                  <a:ext cx="443261" cy="41692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682593C-1E92-C6CA-422C-7142DB877C18}"/>
                    </a:ext>
                  </a:extLst>
                </p:cNvPr>
                <p:cNvCxnSpPr>
                  <a:cxnSpLocks/>
                  <a:stCxn id="61" idx="6"/>
                  <a:endCxn id="63" idx="2"/>
                </p:cNvCxnSpPr>
                <p:nvPr/>
              </p:nvCxnSpPr>
              <p:spPr>
                <a:xfrm>
                  <a:off x="8093026" y="5734381"/>
                  <a:ext cx="785230" cy="40887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8BD968F0-4D66-C92E-94F0-80F143D7EE60}"/>
                    </a:ext>
                  </a:extLst>
                </p:cNvPr>
                <p:cNvCxnSpPr>
                  <a:cxnSpLocks/>
                  <a:stCxn id="62" idx="4"/>
                  <a:endCxn id="63" idx="1"/>
                </p:cNvCxnSpPr>
                <p:nvPr/>
              </p:nvCxnSpPr>
              <p:spPr>
                <a:xfrm>
                  <a:off x="8710813" y="5172635"/>
                  <a:ext cx="290851" cy="72339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4C2EAFE-EEA4-02D8-396E-1C8300BB6A7C}"/>
                    </a:ext>
                  </a:extLst>
                </p:cNvPr>
                <p:cNvCxnSpPr>
                  <a:stCxn id="57" idx="5"/>
                  <a:endCxn id="63" idx="3"/>
                </p:cNvCxnSpPr>
                <p:nvPr/>
              </p:nvCxnSpPr>
              <p:spPr>
                <a:xfrm>
                  <a:off x="5027784" y="6390472"/>
                  <a:ext cx="3973880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73015B-7F3E-96FA-40B0-4E158F64FA08}"/>
                  </a:ext>
                </a:extLst>
              </p:cNvPr>
              <p:cNvSpPr/>
              <p:nvPr/>
            </p:nvSpPr>
            <p:spPr>
              <a:xfrm>
                <a:off x="1347945" y="4898089"/>
                <a:ext cx="8522791" cy="1588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4391DC-9D45-7CEC-733B-F146400E3764}"/>
                  </a:ext>
                </a:extLst>
              </p:cNvPr>
              <p:cNvSpPr txBox="1"/>
              <p:nvPr/>
            </p:nvSpPr>
            <p:spPr>
              <a:xfrm>
                <a:off x="7687110" y="6389150"/>
                <a:ext cx="919152" cy="329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Network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F4A8F09-89B7-F8B1-D6E6-473CF7C32AB4}"/>
                </a:ext>
              </a:extLst>
            </p:cNvPr>
            <p:cNvSpPr txBox="1"/>
            <p:nvPr/>
          </p:nvSpPr>
          <p:spPr>
            <a:xfrm>
              <a:off x="10724060" y="3465115"/>
              <a:ext cx="1056339" cy="329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Configure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09D8020-1DBD-86AF-EC82-E1E0B1FB4D8A}"/>
                </a:ext>
              </a:extLst>
            </p:cNvPr>
            <p:cNvSpPr txBox="1"/>
            <p:nvPr/>
          </p:nvSpPr>
          <p:spPr>
            <a:xfrm>
              <a:off x="6656184" y="3433176"/>
              <a:ext cx="11532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Monitor &amp;</a:t>
              </a:r>
            </a:p>
            <a:p>
              <a:r>
                <a:rPr lang="en-US" i="1" dirty="0"/>
                <a:t>Observe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6C49E6E-C21B-F0EE-F80A-F02BD6EB4031}"/>
                </a:ext>
              </a:extLst>
            </p:cNvPr>
            <p:cNvSpPr/>
            <p:nvPr/>
          </p:nvSpPr>
          <p:spPr>
            <a:xfrm>
              <a:off x="7479069" y="2486559"/>
              <a:ext cx="3454400" cy="7265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Determine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81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225-113B-385C-1F66-8025E5E3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vs Data Models vs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4FF9-F3A2-2B1D-5D2C-5976C9E2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3844" cy="4351338"/>
          </a:xfrm>
        </p:spPr>
        <p:txBody>
          <a:bodyPr>
            <a:normAutofit/>
          </a:bodyPr>
          <a:lstStyle/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What are the metrics that matter: </a:t>
            </a:r>
            <a:br>
              <a:rPr lang="en-US" dirty="0"/>
            </a:br>
            <a:r>
              <a:rPr lang="en-US" dirty="0"/>
              <a:t>for control loops, to assess and compare effectiveness</a:t>
            </a:r>
          </a:p>
          <a:p>
            <a:r>
              <a:rPr lang="en-US" dirty="0"/>
              <a:t>Data Models</a:t>
            </a:r>
          </a:p>
          <a:p>
            <a:pPr lvl="1"/>
            <a:r>
              <a:rPr lang="en-US" dirty="0"/>
              <a:t>How do we represent and organize metrics </a:t>
            </a:r>
          </a:p>
          <a:p>
            <a:pPr lvl="1"/>
            <a:r>
              <a:rPr lang="en-US" dirty="0"/>
              <a:t>How to relate them to different entities</a:t>
            </a:r>
          </a:p>
          <a:p>
            <a:r>
              <a:rPr lang="en-US" dirty="0"/>
              <a:t>Instrumentation</a:t>
            </a:r>
          </a:p>
          <a:p>
            <a:pPr lvl="1"/>
            <a:r>
              <a:rPr lang="en-US" dirty="0"/>
              <a:t>How do we implement software to provide actual data instances</a:t>
            </a:r>
          </a:p>
          <a:p>
            <a:pPr lvl="1"/>
            <a:r>
              <a:rPr lang="en-US" dirty="0"/>
              <a:t>May involve internal instrumentation on a device, </a:t>
            </a:r>
            <a:br>
              <a:rPr lang="en-US" dirty="0"/>
            </a:br>
            <a:r>
              <a:rPr lang="en-US" dirty="0"/>
              <a:t>but also measurements &amp; supporting protocols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C1AAB-FF7B-EB8D-54E2-13827AC5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2384"/>
            <a:ext cx="3421414" cy="365125"/>
          </a:xfrm>
        </p:spPr>
        <p:txBody>
          <a:bodyPr/>
          <a:lstStyle/>
          <a:p>
            <a:fld id="{866236BB-037C-4071-B974-292515B4A2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64EB3C-E65C-E85A-1D77-62BCB9688FB3}"/>
              </a:ext>
            </a:extLst>
          </p:cNvPr>
          <p:cNvSpPr/>
          <p:nvPr/>
        </p:nvSpPr>
        <p:spPr>
          <a:xfrm>
            <a:off x="9838267" y="2122312"/>
            <a:ext cx="1998134" cy="637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55642-3763-8B10-2207-343F27C94BEC}"/>
              </a:ext>
            </a:extLst>
          </p:cNvPr>
          <p:cNvSpPr/>
          <p:nvPr/>
        </p:nvSpPr>
        <p:spPr>
          <a:xfrm>
            <a:off x="9838267" y="3585429"/>
            <a:ext cx="1998134" cy="637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Represent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71962-2521-7FD6-37E5-7A3FDD0DA46B}"/>
              </a:ext>
            </a:extLst>
          </p:cNvPr>
          <p:cNvSpPr/>
          <p:nvPr/>
        </p:nvSpPr>
        <p:spPr>
          <a:xfrm>
            <a:off x="9838267" y="5048547"/>
            <a:ext cx="1998134" cy="637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E208F5-5EAE-896E-2982-B9445D01597D}"/>
              </a:ext>
            </a:extLst>
          </p:cNvPr>
          <p:cNvSpPr/>
          <p:nvPr/>
        </p:nvSpPr>
        <p:spPr>
          <a:xfrm>
            <a:off x="10718800" y="2759231"/>
            <a:ext cx="259644" cy="76854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9BD886E-8324-D57F-6267-FDD8FDC5E078}"/>
              </a:ext>
            </a:extLst>
          </p:cNvPr>
          <p:cNvSpPr/>
          <p:nvPr/>
        </p:nvSpPr>
        <p:spPr>
          <a:xfrm>
            <a:off x="10707512" y="4251625"/>
            <a:ext cx="259644" cy="76854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02DE26-405B-46CD-2D8D-9B2A4EB4A609}"/>
              </a:ext>
            </a:extLst>
          </p:cNvPr>
          <p:cNvSpPr/>
          <p:nvPr/>
        </p:nvSpPr>
        <p:spPr>
          <a:xfrm>
            <a:off x="3584221" y="2501948"/>
            <a:ext cx="2393245" cy="1325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F98B8-535A-5D1B-C572-45B2BAD91DAC}"/>
              </a:ext>
            </a:extLst>
          </p:cNvPr>
          <p:cNvSpPr/>
          <p:nvPr/>
        </p:nvSpPr>
        <p:spPr>
          <a:xfrm>
            <a:off x="6256539" y="2501948"/>
            <a:ext cx="2393245" cy="1325563"/>
          </a:xfrm>
          <a:prstGeom prst="rect">
            <a:avLst/>
          </a:prstGeom>
          <a:solidFill>
            <a:srgbClr val="F2F2F2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9368B-677A-0A8C-C703-C74F00078B08}"/>
              </a:ext>
            </a:extLst>
          </p:cNvPr>
          <p:cNvSpPr/>
          <p:nvPr/>
        </p:nvSpPr>
        <p:spPr>
          <a:xfrm>
            <a:off x="6256540" y="4045118"/>
            <a:ext cx="2393245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4D31B-DECB-A9DC-E4C5-67266BE14EFF}"/>
              </a:ext>
            </a:extLst>
          </p:cNvPr>
          <p:cNvSpPr/>
          <p:nvPr/>
        </p:nvSpPr>
        <p:spPr>
          <a:xfrm>
            <a:off x="3583133" y="4045118"/>
            <a:ext cx="2393245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F712D-8F2B-EA61-73CB-368D9516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4E8F-1354-9811-DB6D-AE6D235A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3356" y="6310312"/>
            <a:ext cx="3421414" cy="365125"/>
          </a:xfrm>
        </p:spPr>
        <p:txBody>
          <a:bodyPr/>
          <a:lstStyle/>
          <a:p>
            <a:fld id="{866236BB-037C-4071-B974-292515B4A2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B7AC6-5FFB-477F-08B6-887ECB39DA54}"/>
              </a:ext>
            </a:extLst>
          </p:cNvPr>
          <p:cNvSpPr txBox="1"/>
          <p:nvPr/>
        </p:nvSpPr>
        <p:spPr>
          <a:xfrm>
            <a:off x="2201770" y="4194832"/>
            <a:ext cx="124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</a:t>
            </a:r>
          </a:p>
          <a:p>
            <a:r>
              <a:rPr lang="en-US" sz="2400" dirty="0"/>
              <a:t>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FEB0E-41A7-CCED-9A4D-0DD8C1D3CAE2}"/>
              </a:ext>
            </a:extLst>
          </p:cNvPr>
          <p:cNvSpPr txBox="1"/>
          <p:nvPr/>
        </p:nvSpPr>
        <p:spPr>
          <a:xfrm>
            <a:off x="2201770" y="2862743"/>
            <a:ext cx="101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Traffic </a:t>
            </a:r>
          </a:p>
          <a:p>
            <a:r>
              <a:rPr lang="en-US" sz="2400" dirty="0"/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47846-2CBC-A78C-BAFB-D6D8D052290C}"/>
              </a:ext>
            </a:extLst>
          </p:cNvPr>
          <p:cNvSpPr txBox="1"/>
          <p:nvPr/>
        </p:nvSpPr>
        <p:spPr>
          <a:xfrm>
            <a:off x="4199904" y="5495694"/>
            <a:ext cx="1459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“Singular”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27BC7-7AEE-A9BD-3837-4D7C546CC869}"/>
              </a:ext>
            </a:extLst>
          </p:cNvPr>
          <p:cNvSpPr txBox="1"/>
          <p:nvPr/>
        </p:nvSpPr>
        <p:spPr>
          <a:xfrm>
            <a:off x="6700393" y="5507167"/>
            <a:ext cx="165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“Collective”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09317-492A-66B7-056C-897980FF3C03}"/>
              </a:ext>
            </a:extLst>
          </p:cNvPr>
          <p:cNvSpPr txBox="1"/>
          <p:nvPr/>
        </p:nvSpPr>
        <p:spPr>
          <a:xfrm>
            <a:off x="3872526" y="4194831"/>
            <a:ext cx="1666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Equipment/</a:t>
            </a:r>
            <a:br>
              <a:rPr lang="en-US" sz="2400" dirty="0"/>
            </a:br>
            <a:r>
              <a:rPr lang="en-US" sz="2400" dirty="0"/>
              <a:t>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9885-90BC-637D-DFC5-8F80113A34DF}"/>
              </a:ext>
            </a:extLst>
          </p:cNvPr>
          <p:cNvSpPr txBox="1"/>
          <p:nvPr/>
        </p:nvSpPr>
        <p:spPr>
          <a:xfrm>
            <a:off x="3872525" y="2734380"/>
            <a:ext cx="1195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Packets,</a:t>
            </a:r>
          </a:p>
          <a:p>
            <a:r>
              <a:rPr lang="en-US" sz="2400" dirty="0"/>
              <a:t>Flows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61D72-2048-F0B5-417D-A5BE01BE1C4D}"/>
              </a:ext>
            </a:extLst>
          </p:cNvPr>
          <p:cNvSpPr txBox="1"/>
          <p:nvPr/>
        </p:nvSpPr>
        <p:spPr>
          <a:xfrm>
            <a:off x="6909236" y="2874654"/>
            <a:ext cx="86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3CE0A-9FF5-BCFF-B6EA-AF29B81349EE}"/>
              </a:ext>
            </a:extLst>
          </p:cNvPr>
          <p:cNvSpPr txBox="1"/>
          <p:nvPr/>
        </p:nvSpPr>
        <p:spPr>
          <a:xfrm>
            <a:off x="6700393" y="4194831"/>
            <a:ext cx="150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 </a:t>
            </a:r>
            <a:br>
              <a:rPr lang="en-US" sz="2400" dirty="0"/>
            </a:br>
            <a:r>
              <a:rPr lang="en-US" sz="2400" dirty="0"/>
              <a:t>as a whole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58786-DD4E-32D1-D476-F47AB92EF4D3}"/>
              </a:ext>
            </a:extLst>
          </p:cNvPr>
          <p:cNvSpPr txBox="1"/>
          <p:nvPr/>
        </p:nvSpPr>
        <p:spPr>
          <a:xfrm>
            <a:off x="3819475" y="5957358"/>
            <a:ext cx="208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can be obtained</a:t>
            </a:r>
            <a:br>
              <a:rPr lang="en-US" i="1" dirty="0"/>
            </a:br>
            <a:r>
              <a:rPr lang="en-US" i="1" dirty="0"/>
              <a:t>on a per-entity basis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98F4B-BE48-9453-38DE-B9FF24DF639E}"/>
              </a:ext>
            </a:extLst>
          </p:cNvPr>
          <p:cNvSpPr txBox="1"/>
          <p:nvPr/>
        </p:nvSpPr>
        <p:spPr>
          <a:xfrm>
            <a:off x="6199808" y="5875099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needs to be aggregated</a:t>
            </a:r>
            <a:br>
              <a:rPr lang="en-US" i="1" dirty="0"/>
            </a:br>
            <a:r>
              <a:rPr lang="en-US" i="1" dirty="0"/>
              <a:t>across multiple entities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5941C-7162-C5CD-0BB1-4054F3D85172}"/>
              </a:ext>
            </a:extLst>
          </p:cNvPr>
          <p:cNvSpPr txBox="1"/>
          <p:nvPr/>
        </p:nvSpPr>
        <p:spPr>
          <a:xfrm>
            <a:off x="838200" y="155776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Green Networking Metrics: </a:t>
            </a:r>
            <a:r>
              <a:rPr lang="en-US" sz="2000" dirty="0">
                <a:hlinkClick r:id="rId2"/>
              </a:rPr>
              <a:t>https://datatracker.ietf.org/doc/html/draft-cx-green-metrics-02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287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02DE26-405B-46CD-2D8D-9B2A4EB4A609}"/>
              </a:ext>
            </a:extLst>
          </p:cNvPr>
          <p:cNvSpPr/>
          <p:nvPr/>
        </p:nvSpPr>
        <p:spPr>
          <a:xfrm>
            <a:off x="3584221" y="2501948"/>
            <a:ext cx="2393245" cy="1325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E4B6D31-24AB-DDA0-CFF8-0032548CF8FA}"/>
              </a:ext>
            </a:extLst>
          </p:cNvPr>
          <p:cNvSpPr/>
          <p:nvPr/>
        </p:nvSpPr>
        <p:spPr>
          <a:xfrm rot="10172149">
            <a:off x="5895502" y="2760781"/>
            <a:ext cx="3477028" cy="25365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F98B8-535A-5D1B-C572-45B2BAD91DAC}"/>
              </a:ext>
            </a:extLst>
          </p:cNvPr>
          <p:cNvSpPr/>
          <p:nvPr/>
        </p:nvSpPr>
        <p:spPr>
          <a:xfrm>
            <a:off x="6256539" y="2501948"/>
            <a:ext cx="2393245" cy="1325563"/>
          </a:xfrm>
          <a:prstGeom prst="rect">
            <a:avLst/>
          </a:prstGeom>
          <a:solidFill>
            <a:srgbClr val="F2F2F2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9368B-677A-0A8C-C703-C74F00078B08}"/>
              </a:ext>
            </a:extLst>
          </p:cNvPr>
          <p:cNvSpPr/>
          <p:nvPr/>
        </p:nvSpPr>
        <p:spPr>
          <a:xfrm>
            <a:off x="6256540" y="4045118"/>
            <a:ext cx="2393245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4D31B-DECB-A9DC-E4C5-67266BE14EFF}"/>
              </a:ext>
            </a:extLst>
          </p:cNvPr>
          <p:cNvSpPr/>
          <p:nvPr/>
        </p:nvSpPr>
        <p:spPr>
          <a:xfrm>
            <a:off x="3583133" y="4045118"/>
            <a:ext cx="2393245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F712D-8F2B-EA61-73CB-368D9516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4E8F-1354-9811-DB6D-AE6D235A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3356" y="6310312"/>
            <a:ext cx="3421414" cy="365125"/>
          </a:xfrm>
        </p:spPr>
        <p:txBody>
          <a:bodyPr/>
          <a:lstStyle/>
          <a:p>
            <a:fld id="{866236BB-037C-4071-B974-292515B4A2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B7AC6-5FFB-477F-08B6-887ECB39DA54}"/>
              </a:ext>
            </a:extLst>
          </p:cNvPr>
          <p:cNvSpPr txBox="1"/>
          <p:nvPr/>
        </p:nvSpPr>
        <p:spPr>
          <a:xfrm>
            <a:off x="2201770" y="4194832"/>
            <a:ext cx="124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</a:t>
            </a:r>
          </a:p>
          <a:p>
            <a:r>
              <a:rPr lang="en-US" sz="2400" dirty="0"/>
              <a:t>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FEB0E-41A7-CCED-9A4D-0DD8C1D3CAE2}"/>
              </a:ext>
            </a:extLst>
          </p:cNvPr>
          <p:cNvSpPr txBox="1"/>
          <p:nvPr/>
        </p:nvSpPr>
        <p:spPr>
          <a:xfrm>
            <a:off x="2201770" y="2862743"/>
            <a:ext cx="101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Traffic </a:t>
            </a:r>
          </a:p>
          <a:p>
            <a:r>
              <a:rPr lang="en-US" sz="2400" dirty="0"/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47846-2CBC-A78C-BAFB-D6D8D052290C}"/>
              </a:ext>
            </a:extLst>
          </p:cNvPr>
          <p:cNvSpPr txBox="1"/>
          <p:nvPr/>
        </p:nvSpPr>
        <p:spPr>
          <a:xfrm>
            <a:off x="4199904" y="5495694"/>
            <a:ext cx="1459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“Singular”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27BC7-7AEE-A9BD-3837-4D7C546CC869}"/>
              </a:ext>
            </a:extLst>
          </p:cNvPr>
          <p:cNvSpPr txBox="1"/>
          <p:nvPr/>
        </p:nvSpPr>
        <p:spPr>
          <a:xfrm>
            <a:off x="6700393" y="5507167"/>
            <a:ext cx="165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“Collective”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09317-492A-66B7-056C-897980FF3C03}"/>
              </a:ext>
            </a:extLst>
          </p:cNvPr>
          <p:cNvSpPr txBox="1"/>
          <p:nvPr/>
        </p:nvSpPr>
        <p:spPr>
          <a:xfrm>
            <a:off x="3872526" y="4194831"/>
            <a:ext cx="1666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Equipment/</a:t>
            </a:r>
            <a:br>
              <a:rPr lang="en-US" sz="2400" dirty="0"/>
            </a:br>
            <a:r>
              <a:rPr lang="en-US" sz="2400" dirty="0"/>
              <a:t>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9885-90BC-637D-DFC5-8F80113A34DF}"/>
              </a:ext>
            </a:extLst>
          </p:cNvPr>
          <p:cNvSpPr txBox="1"/>
          <p:nvPr/>
        </p:nvSpPr>
        <p:spPr>
          <a:xfrm>
            <a:off x="3872525" y="2734380"/>
            <a:ext cx="1195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Packets,</a:t>
            </a:r>
          </a:p>
          <a:p>
            <a:r>
              <a:rPr lang="en-US" sz="2400" dirty="0"/>
              <a:t>Flows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61D72-2048-F0B5-417D-A5BE01BE1C4D}"/>
              </a:ext>
            </a:extLst>
          </p:cNvPr>
          <p:cNvSpPr txBox="1"/>
          <p:nvPr/>
        </p:nvSpPr>
        <p:spPr>
          <a:xfrm>
            <a:off x="6909236" y="2874654"/>
            <a:ext cx="86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3CE0A-9FF5-BCFF-B6EA-AF29B81349EE}"/>
              </a:ext>
            </a:extLst>
          </p:cNvPr>
          <p:cNvSpPr txBox="1"/>
          <p:nvPr/>
        </p:nvSpPr>
        <p:spPr>
          <a:xfrm>
            <a:off x="6700393" y="4194831"/>
            <a:ext cx="150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 </a:t>
            </a:r>
            <a:br>
              <a:rPr lang="en-US" sz="2400" dirty="0"/>
            </a:br>
            <a:r>
              <a:rPr lang="en-US" sz="2400" dirty="0"/>
              <a:t>as a whole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58786-DD4E-32D1-D476-F47AB92EF4D3}"/>
              </a:ext>
            </a:extLst>
          </p:cNvPr>
          <p:cNvSpPr txBox="1"/>
          <p:nvPr/>
        </p:nvSpPr>
        <p:spPr>
          <a:xfrm>
            <a:off x="3819475" y="5957358"/>
            <a:ext cx="208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can be obtained</a:t>
            </a:r>
            <a:br>
              <a:rPr lang="en-US" i="1" dirty="0"/>
            </a:br>
            <a:r>
              <a:rPr lang="en-US" i="1" dirty="0"/>
              <a:t>on a per-entity basis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98F4B-BE48-9453-38DE-B9FF24DF639E}"/>
              </a:ext>
            </a:extLst>
          </p:cNvPr>
          <p:cNvSpPr txBox="1"/>
          <p:nvPr/>
        </p:nvSpPr>
        <p:spPr>
          <a:xfrm>
            <a:off x="6199808" y="5875099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needs to be aggregated</a:t>
            </a:r>
            <a:br>
              <a:rPr lang="en-US" i="1" dirty="0"/>
            </a:br>
            <a:r>
              <a:rPr lang="en-US" i="1" dirty="0"/>
              <a:t>across multiple entities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5941C-7162-C5CD-0BB1-4054F3D85172}"/>
              </a:ext>
            </a:extLst>
          </p:cNvPr>
          <p:cNvSpPr txBox="1"/>
          <p:nvPr/>
        </p:nvSpPr>
        <p:spPr>
          <a:xfrm>
            <a:off x="838200" y="155776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Green Networking Metrics: </a:t>
            </a:r>
            <a:r>
              <a:rPr lang="en-US" sz="2000" dirty="0">
                <a:hlinkClick r:id="rId2"/>
              </a:rPr>
              <a:t>https://datatracker.ietf.org/doc/html/draft-cx-green-metrics-02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1455E-3EFA-00A0-1878-A0E918A44A52}"/>
              </a:ext>
            </a:extLst>
          </p:cNvPr>
          <p:cNvSpPr txBox="1"/>
          <p:nvPr/>
        </p:nvSpPr>
        <p:spPr>
          <a:xfrm>
            <a:off x="918373" y="5438256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natural starting point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4496209-3821-F092-92DE-B68E3087C8E5}"/>
              </a:ext>
            </a:extLst>
          </p:cNvPr>
          <p:cNvSpPr/>
          <p:nvPr/>
        </p:nvSpPr>
        <p:spPr>
          <a:xfrm rot="20529990">
            <a:off x="2764190" y="5151045"/>
            <a:ext cx="790222" cy="2409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6FBA818-7FAE-9C62-C616-DF62C8A6E3DF}"/>
              </a:ext>
            </a:extLst>
          </p:cNvPr>
          <p:cNvSpPr/>
          <p:nvPr/>
        </p:nvSpPr>
        <p:spPr>
          <a:xfrm rot="11696653">
            <a:off x="8698526" y="5099532"/>
            <a:ext cx="790222" cy="2409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D78D6-94A4-B12B-A848-CEEE3487BBA4}"/>
              </a:ext>
            </a:extLst>
          </p:cNvPr>
          <p:cNvSpPr txBox="1"/>
          <p:nvPr/>
        </p:nvSpPr>
        <p:spPr>
          <a:xfrm>
            <a:off x="9210061" y="5370681"/>
            <a:ext cx="179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end outcome</a:t>
            </a:r>
            <a:br>
              <a:rPr lang="en-US" i="1" dirty="0"/>
            </a:br>
            <a:r>
              <a:rPr lang="en-US" i="1" dirty="0"/>
              <a:t>of interest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0C1FF87-7FEC-7729-3474-4D1BB5CBDD1A}"/>
              </a:ext>
            </a:extLst>
          </p:cNvPr>
          <p:cNvSpPr/>
          <p:nvPr/>
        </p:nvSpPr>
        <p:spPr>
          <a:xfrm rot="9209797">
            <a:off x="8754970" y="2713227"/>
            <a:ext cx="790222" cy="24090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DC64A-7706-DBBA-6BDD-0AB0036A8F6E}"/>
              </a:ext>
            </a:extLst>
          </p:cNvPr>
          <p:cNvSpPr txBox="1"/>
          <p:nvPr/>
        </p:nvSpPr>
        <p:spPr>
          <a:xfrm>
            <a:off x="9506447" y="2332113"/>
            <a:ext cx="1776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Advanced, </a:t>
            </a:r>
            <a:br>
              <a:rPr lang="en-US" i="1" dirty="0"/>
            </a:br>
            <a:r>
              <a:rPr lang="en-US" i="1" dirty="0"/>
              <a:t>more speculative</a:t>
            </a:r>
          </a:p>
          <a:p>
            <a:r>
              <a:rPr lang="en-US" i="1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7140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2520A3-E312-45D3-8A7B-BFBDECE4A66A}"/>
              </a:ext>
            </a:extLst>
          </p:cNvPr>
          <p:cNvSpPr/>
          <p:nvPr/>
        </p:nvSpPr>
        <p:spPr>
          <a:xfrm>
            <a:off x="2512193" y="2181577"/>
            <a:ext cx="9452443" cy="277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A8F5A-A16B-9065-8C9D-FEF8BB38D719}"/>
              </a:ext>
            </a:extLst>
          </p:cNvPr>
          <p:cNvSpPr/>
          <p:nvPr/>
        </p:nvSpPr>
        <p:spPr>
          <a:xfrm>
            <a:off x="336884" y="2181575"/>
            <a:ext cx="2175310" cy="2774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C5506-8BA4-2740-8DDD-0CA61E21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3BDD-0D9D-2EE2-0467-4038F631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36BB-037C-4071-B974-292515B4A2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DD6FA-3A8C-F1A2-00D2-B1438EAC3026}"/>
              </a:ext>
            </a:extLst>
          </p:cNvPr>
          <p:cNvSpPr txBox="1"/>
          <p:nvPr/>
        </p:nvSpPr>
        <p:spPr>
          <a:xfrm>
            <a:off x="463065" y="2207222"/>
            <a:ext cx="1913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Equipment/</a:t>
            </a:r>
            <a:br>
              <a:rPr lang="en-US" sz="2800" dirty="0"/>
            </a:br>
            <a:r>
              <a:rPr lang="en-US" sz="2800" dirty="0"/>
              <a:t>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AB147-C87B-8101-5569-F9C392BF6627}"/>
              </a:ext>
            </a:extLst>
          </p:cNvPr>
          <p:cNvSpPr txBox="1"/>
          <p:nvPr/>
        </p:nvSpPr>
        <p:spPr>
          <a:xfrm>
            <a:off x="2967866" y="2207222"/>
            <a:ext cx="87643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Energy consumption, energy utilization efficiency </a:t>
            </a:r>
          </a:p>
          <a:p>
            <a:r>
              <a:rPr lang="en-US" sz="2000" dirty="0"/>
              <a:t>Examples </a:t>
            </a:r>
          </a:p>
          <a:p>
            <a:r>
              <a:rPr lang="en-US" sz="2000" dirty="0"/>
              <a:t>	Power consumption absolute / normalized, per chassis/line card/port,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	Consumption ratings (datasheet stuff)</a:t>
            </a:r>
          </a:p>
          <a:p>
            <a:r>
              <a:rPr lang="en-US" sz="2000" dirty="0"/>
              <a:t>But it is not just about equipment power but about greenhouse gas emissions </a:t>
            </a:r>
          </a:p>
          <a:p>
            <a:r>
              <a:rPr lang="en-US" sz="2000" dirty="0"/>
              <a:t>	Account for sources (e.g. energy mix), deployment context (e.g. HVAC)</a:t>
            </a:r>
          </a:p>
          <a:p>
            <a:r>
              <a:rPr lang="en-US" sz="2000" dirty="0"/>
              <a:t>	Conversion factors between “power” and “carbon”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23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CF67-2D02-EC99-8077-826FAF6C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Conversion is a choice?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60C7-5DB8-074F-A9BE-2A90A430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36BB-037C-4071-B974-292515B4A2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35D0BF-8020-A5F3-D436-C0A114EE79D3}"/>
              </a:ext>
            </a:extLst>
          </p:cNvPr>
          <p:cNvSpPr/>
          <p:nvPr/>
        </p:nvSpPr>
        <p:spPr>
          <a:xfrm>
            <a:off x="421027" y="1876083"/>
            <a:ext cx="2815119" cy="18596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dirty="0"/>
              <a:t>Energy&lt;unit&gt;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0ACFE8-98EC-F30A-D029-C2E1CB0BBC9D}"/>
              </a:ext>
            </a:extLst>
          </p:cNvPr>
          <p:cNvSpPr/>
          <p:nvPr/>
        </p:nvSpPr>
        <p:spPr>
          <a:xfrm>
            <a:off x="4688440" y="1806733"/>
            <a:ext cx="2815119" cy="18596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dirty="0"/>
              <a:t>CO2eq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B9C17-261D-AAA9-CF5C-AF67D56BB2F4}"/>
              </a:ext>
            </a:extLst>
          </p:cNvPr>
          <p:cNvCxnSpPr>
            <a:cxnSpLocks/>
          </p:cNvCxnSpPr>
          <p:nvPr/>
        </p:nvCxnSpPr>
        <p:spPr>
          <a:xfrm>
            <a:off x="3236146" y="2805894"/>
            <a:ext cx="14522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E03E3E-25F4-C52F-3A46-981770F86933}"/>
              </a:ext>
            </a:extLst>
          </p:cNvPr>
          <p:cNvSpPr/>
          <p:nvPr/>
        </p:nvSpPr>
        <p:spPr>
          <a:xfrm>
            <a:off x="2527544" y="3921100"/>
            <a:ext cx="2908054" cy="19968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emission factor</a:t>
            </a:r>
          </a:p>
          <a:p>
            <a:pPr algn="ctr"/>
            <a:r>
              <a:rPr lang="en-ES" dirty="0"/>
              <a:t>location</a:t>
            </a:r>
          </a:p>
          <a:p>
            <a:pPr algn="ctr"/>
            <a:r>
              <a:rPr lang="en-ES" dirty="0"/>
              <a:t>power factor</a:t>
            </a:r>
          </a:p>
          <a:p>
            <a:pPr algn="ctr"/>
            <a:r>
              <a:rPr lang="en-ES" dirty="0"/>
              <a:t>energy source</a:t>
            </a:r>
          </a:p>
          <a:p>
            <a:pPr algn="ctr"/>
            <a:r>
              <a:rPr lang="en-ES" dirty="0"/>
              <a:t>lifetime</a:t>
            </a:r>
          </a:p>
          <a:p>
            <a:pPr algn="ctr"/>
            <a:r>
              <a:rPr lang="en-ES" dirty="0"/>
              <a:t>time of the day: min/hourly/season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07E83A-A5AD-6096-419A-711823932A2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979310" y="2805894"/>
            <a:ext cx="2261" cy="111520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8FE6C6-0D23-CD0F-60DE-D3D0A16B1CE6}"/>
              </a:ext>
            </a:extLst>
          </p:cNvPr>
          <p:cNvSpPr/>
          <p:nvPr/>
        </p:nvSpPr>
        <p:spPr>
          <a:xfrm>
            <a:off x="8955854" y="1806733"/>
            <a:ext cx="2815119" cy="1859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4800" dirty="0"/>
              <a:t>$$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1B1599-B3F9-4E84-8357-ADDE7469D0F2}"/>
              </a:ext>
            </a:extLst>
          </p:cNvPr>
          <p:cNvCxnSpPr>
            <a:cxnSpLocks/>
          </p:cNvCxnSpPr>
          <p:nvPr/>
        </p:nvCxnSpPr>
        <p:spPr>
          <a:xfrm>
            <a:off x="7503559" y="2770791"/>
            <a:ext cx="14522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647D11-5CE9-59BD-33B2-C4BCC85E29C0}"/>
              </a:ext>
            </a:extLst>
          </p:cNvPr>
          <p:cNvSpPr txBox="1"/>
          <p:nvPr/>
        </p:nvSpPr>
        <p:spPr>
          <a:xfrm>
            <a:off x="7812643" y="3019898"/>
            <a:ext cx="434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sz="48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F3BF447-DAF4-E5C5-F5D1-409D2B21CC2D}"/>
              </a:ext>
            </a:extLst>
          </p:cNvPr>
          <p:cNvSpPr/>
          <p:nvPr/>
        </p:nvSpPr>
        <p:spPr>
          <a:xfrm>
            <a:off x="6993948" y="3916089"/>
            <a:ext cx="2468552" cy="169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who has to pay?</a:t>
            </a:r>
          </a:p>
          <a:p>
            <a:pPr algn="ctr"/>
            <a:endParaRPr lang="en-ES" dirty="0"/>
          </a:p>
          <a:p>
            <a:pPr algn="ctr"/>
            <a:endParaRPr lang="en-ES" dirty="0"/>
          </a:p>
          <a:p>
            <a:pPr algn="ctr"/>
            <a:r>
              <a:rPr lang="en-ES" dirty="0"/>
              <a:t>GHG Protocol*: </a:t>
            </a:r>
          </a:p>
          <a:p>
            <a:pPr algn="ctr"/>
            <a:r>
              <a:rPr lang="en-ES" dirty="0"/>
              <a:t>Scope 3 vs Scope 2 &amp;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D6680B-E118-42FF-4D8F-A4A1474054D6}"/>
              </a:ext>
            </a:extLst>
          </p:cNvPr>
          <p:cNvCxnSpPr>
            <a:cxnSpLocks/>
          </p:cNvCxnSpPr>
          <p:nvPr/>
        </p:nvCxnSpPr>
        <p:spPr>
          <a:xfrm flipH="1" flipV="1">
            <a:off x="8246723" y="2773719"/>
            <a:ext cx="1" cy="113944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9B81B9-13DB-50C1-2F5D-8013AC7D5163}"/>
              </a:ext>
            </a:extLst>
          </p:cNvPr>
          <p:cNvSpPr txBox="1"/>
          <p:nvPr/>
        </p:nvSpPr>
        <p:spPr>
          <a:xfrm>
            <a:off x="7654248" y="6528245"/>
            <a:ext cx="4425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sz="1200" dirty="0"/>
              <a:t>Reference Green House Gas Protocol* https://ghgprotocol.org/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E81A1-AF06-4207-15DF-C297D8C9B4D8}"/>
              </a:ext>
            </a:extLst>
          </p:cNvPr>
          <p:cNvSpPr txBox="1"/>
          <p:nvPr/>
        </p:nvSpPr>
        <p:spPr>
          <a:xfrm>
            <a:off x="358880" y="5917986"/>
            <a:ext cx="1187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an inclusive list of possible factors: e.g. deployment context (e.g. HVAC / “building tax”), amortization of embedded carbon</a:t>
            </a:r>
          </a:p>
        </p:txBody>
      </p:sp>
    </p:spTree>
    <p:extLst>
      <p:ext uri="{BB962C8B-B14F-4D97-AF65-F5344CB8AC3E}">
        <p14:creationId xmlns:p14="http://schemas.microsoft.com/office/powerpoint/2010/main" val="23515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A85E9B95-14BC-001C-6A59-A4FF67D0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55" y="774470"/>
            <a:ext cx="10430721" cy="60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34A68-401C-75D5-ED6D-E5A15118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dirty="0"/>
              <a:t>POWEFF Data Model</a:t>
            </a:r>
          </a:p>
        </p:txBody>
      </p:sp>
    </p:spTree>
    <p:extLst>
      <p:ext uri="{BB962C8B-B14F-4D97-AF65-F5344CB8AC3E}">
        <p14:creationId xmlns:p14="http://schemas.microsoft.com/office/powerpoint/2010/main" val="422632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1318</Words>
  <Application>Microsoft Macintosh PowerPoint</Application>
  <PresentationFormat>Widescreen</PresentationFormat>
  <Paragraphs>239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Network sustainability,  green metrics, data models, and instrumentation</vt:lpstr>
      <vt:lpstr>Approaches to improve sustainability</vt:lpstr>
      <vt:lpstr>The relevance of data</vt:lpstr>
      <vt:lpstr>Metrics vs Data Models vs Instrumentation</vt:lpstr>
      <vt:lpstr>Metrics</vt:lpstr>
      <vt:lpstr>Metrics</vt:lpstr>
      <vt:lpstr>Metrics space</vt:lpstr>
      <vt:lpstr>Conversion is a choice?</vt:lpstr>
      <vt:lpstr>POWEFF Data Model</vt:lpstr>
      <vt:lpstr>Metrics under POWEFF-derived</vt:lpstr>
      <vt:lpstr>Sustainability Insights  Framework</vt:lpstr>
      <vt:lpstr>Sustainability Insights  Framework</vt:lpstr>
      <vt:lpstr>Sustainability Insights  Framework</vt:lpstr>
      <vt:lpstr>Metrics space (contd.)</vt:lpstr>
      <vt:lpstr>Individual Metrics Controversies</vt:lpstr>
      <vt:lpstr>Selected Open Issues </vt:lpstr>
      <vt:lpstr>Backup</vt:lpstr>
      <vt:lpstr>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SLO-aware high-precision service metrics</dc:title>
  <dc:creator>Alex</dc:creator>
  <cp:lastModifiedBy>Marisol Palmero Amador (mpalmero)</cp:lastModifiedBy>
  <cp:revision>34</cp:revision>
  <dcterms:created xsi:type="dcterms:W3CDTF">2021-11-02T02:02:48Z</dcterms:created>
  <dcterms:modified xsi:type="dcterms:W3CDTF">2023-11-07T07:43:42Z</dcterms:modified>
</cp:coreProperties>
</file>