
<file path=[Content_Types].xml><?xml version="1.0" encoding="utf-8"?>
<Types xmlns="http://schemas.openxmlformats.org/package/2006/content-types">
  <Default Extension="jpg" ContentType="image/jpeg"/>
  <Default Extension="wmf" ContentType="image/x-wmf"/>
  <Default Extension="png" ContentType="image/png"/>
  <Default Extension="xml" ContentType="application/xml"/>
  <Default Extension="jpeg" ContentType="image/jpeg"/>
  <Default Extension="rels" ContentType="application/vnd.openxmlformats-package.relationships+xml"/>
  <Default Extension="bin" ContentType="application/vnd.openxmlformats-officedocument.oleObject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Masters/slideMaster1.xml" ContentType="application/vnd.openxmlformats-officedocument.presentationml.slideMaster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Layouts/slideLayout6.xml" ContentType="application/vnd.openxmlformats-officedocument.presentationml.slideLayout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  <p:sldId id="257" r:id="rId4"/>
  </p:sldIdLst>
  <p:sldSz cx="12192000" cy="6858000"/>
  <p:notesSz cx="12192000" cy="6858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presProps" Target="presProps.xml" /><Relationship Id="rId6" Type="http://schemas.openxmlformats.org/officeDocument/2006/relationships/tableStyles" Target="tableStyles.xml" /><Relationship Id="rId7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Title Sli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ctrTitle" hasCustomPrompt="0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 hidden="0"/>
          <p:cNvSpPr>
            <a:spLocks noGrp="1"/>
          </p:cNvSpPr>
          <p:nvPr isPhoto="0" userDrawn="0">
            <p:ph type="subTitle" idx="1" hasCustomPrompt="0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Title and Vertical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Vertical Title and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 hidden="0"/>
          <p:cNvSpPr>
            <a:spLocks noGrp="1"/>
          </p:cNvSpPr>
          <p:nvPr isPhoto="0" userDrawn="0">
            <p:ph type="title" orient="vert" hasCustomPrompt="0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 and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Section Header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wo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 hidden="0"/>
          <p:cNvSpPr>
            <a:spLocks noGrp="1"/>
          </p:cNvSpPr>
          <p:nvPr isPhoto="0" userDrawn="0">
            <p:ph sz="half" idx="1" hasCustomPrompt="0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Comparis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 hidden="0"/>
          <p:cNvSpPr>
            <a:spLocks noGrp="1"/>
          </p:cNvSpPr>
          <p:nvPr isPhoto="0" userDrawn="0">
            <p:ph type="body" sz="quarter" idx="3" hasCustomPrompt="0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5" hidden="0"/>
          <p:cNvSpPr>
            <a:spLocks noGrp="1"/>
          </p:cNvSpPr>
          <p:nvPr isPhoto="0" userDrawn="0">
            <p:ph sz="quarter" idx="4" hasCustomPrompt="0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8" name="Footer Placeholder 7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4" name="Footer Placeholder 3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3" name="Footer Placeholder 2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Content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Picture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 hidden="0"/>
          <p:cNvSpPr>
            <a:spLocks noChangeAspect="1" noGrp="1"/>
          </p:cNvSpPr>
          <p:nvPr isPhoto="0" userDrawn="0">
            <p:ph type="pic" idx="1" hasCustomPrompt="0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2" hasCustomPrompt="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3" hasCustomPrompt="0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4" hasCustomPrompt="0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tte@cs.fau.de," TargetMode="External"/><Relationship Id="rId3" Type="http://schemas.openxmlformats.org/officeDocument/2006/relationships/hyperlink" Target="mailto:mohamed.boucadair@orange.com" TargetMode="External"/><Relationship Id="rId4" Type="http://schemas.openxmlformats.org/officeDocument/2006/relationships/hyperlink" Target="mailto:pthubert@cisco.com" TargetMode="External"/><Relationship Id="rId5" Type="http://schemas.openxmlformats.org/officeDocument/2006/relationships/image" Target="../media/image1.jp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recipe@ietf.org" TargetMode="External"/><Relationship Id="rId3" Type="http://schemas.openxmlformats.org/officeDocument/2006/relationships/hyperlink" Target="mailto:architecture-discuss@ietf.or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9485396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 flipH="0" flipV="0">
            <a:off x="429985" y="841374"/>
            <a:ext cx="10515600" cy="628196"/>
          </a:xfrm>
        </p:spPr>
        <p:txBody>
          <a:bodyPr vertOverflow="overflow" horzOverflow="clip" vert="horz" wrap="square" lIns="91440" tIns="45720" rIns="91440" bIns="45720" numCol="1" spcCol="0" rtlCol="0" fromWordArt="0" anchor="ctr" anchorCtr="0" forceAA="0" upright="0" compatLnSpc="0">
            <a:normAutofit fontScale="90000" lnSpcReduction="2000"/>
          </a:bodyPr>
          <a:lstStyle/>
          <a:p>
            <a:pPr algn="l">
              <a:defRPr/>
            </a:pPr>
            <a:r>
              <a:rPr sz="4800" b="1" spc="-141">
                <a:solidFill>
                  <a:srgbClr val="07545E"/>
                </a:solidFill>
                <a:latin typeface="Arial Rounded MT Bold"/>
                <a:ea typeface="Arial Rounded MT Bold"/>
                <a:cs typeface="Arial Rounded MT Bold"/>
              </a:rPr>
              <a:t>Wha</a:t>
            </a:r>
            <a:r>
              <a:rPr sz="4800" b="1" spc="-141">
                <a:solidFill>
                  <a:srgbClr val="07545E"/>
                </a:solidFill>
                <a:latin typeface="Arial Rounded MT Bold"/>
                <a:ea typeface="Arial Rounded MT Bold"/>
                <a:cs typeface="Arial Rounded MT Bold"/>
              </a:rPr>
              <a:t>t </a:t>
            </a:r>
            <a:r>
              <a:rPr sz="4800" b="1" spc="-141">
                <a:solidFill>
                  <a:srgbClr val="07545E"/>
                </a:solidFill>
                <a:latin typeface="Arial Rounded MT Bold"/>
                <a:ea typeface="Arial Rounded MT Bold"/>
                <a:cs typeface="Arial Rounded MT Bold"/>
              </a:rPr>
              <a:t>has the IETF ever done for Energy ?</a:t>
            </a:r>
            <a:br>
              <a:rPr/>
            </a:br>
            <a:r>
              <a:rPr sz="2600">
                <a:solidFill>
                  <a:srgbClr val="07545E"/>
                </a:solidFill>
              </a:rPr>
              <a:t>github.com/toerless/energy/draft-eckert-ietf-and-energy-overview</a:t>
            </a:r>
            <a:br>
              <a:rPr sz="2800"/>
            </a:br>
            <a:r>
              <a:rPr sz="2400" u="sng">
                <a:solidFill>
                  <a:srgbClr val="07545E"/>
                </a:solidFill>
                <a:hlinkClick r:id="rId2" tooltip="mailto:tte@cs.fau.de,"/>
              </a:rPr>
              <a:t>tte@cs.fau.de,</a:t>
            </a:r>
            <a:r>
              <a:rPr sz="2400">
                <a:solidFill>
                  <a:srgbClr val="07545E"/>
                </a:solidFill>
              </a:rPr>
              <a:t> </a:t>
            </a:r>
            <a:r>
              <a:rPr lang="en-US" sz="2200" b="0" i="0" u="sng" strike="noStrike" cap="none" spc="0">
                <a:solidFill>
                  <a:srgbClr val="07545E"/>
                </a:solidFill>
                <a:latin typeface="Arial"/>
                <a:ea typeface="Arial"/>
                <a:cs typeface="Arial"/>
                <a:hlinkClick r:id="rId3" tooltip="mailto:mohamed.boucadair@orange.com"/>
              </a:rPr>
              <a:t>mohamed.boucadair@orange.com</a:t>
            </a:r>
            <a:r>
              <a:rPr lang="en-US" sz="2200" b="0" i="0" u="none" strike="noStrike" cap="none" spc="0">
                <a:solidFill>
                  <a:srgbClr val="07545E"/>
                </a:solidFill>
                <a:latin typeface="Arial"/>
                <a:ea typeface="Arial"/>
                <a:cs typeface="Arial"/>
              </a:rPr>
              <a:t>, </a:t>
            </a:r>
            <a:r>
              <a:rPr lang="en-US" sz="2000" b="0" i="0" u="sng" strike="noStrike" cap="none" spc="0">
                <a:solidFill>
                  <a:srgbClr val="07545E"/>
                </a:solidFill>
                <a:latin typeface="Arial"/>
                <a:ea typeface="Arial"/>
                <a:cs typeface="Arial"/>
                <a:hlinkClick r:id="rId4" tooltip="mailto:pthubert@cisco.com"/>
              </a:rPr>
              <a:t>pthubert@cisco.com</a:t>
            </a:r>
            <a:br>
              <a:rPr lang="en-US" sz="23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br>
              <a:rPr lang="en-US" sz="25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endParaRPr/>
          </a:p>
        </p:txBody>
      </p:sp>
      <p:sp>
        <p:nvSpPr>
          <p:cNvPr id="555814308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 flipH="0" flipV="0">
            <a:off x="566056" y="1469571"/>
            <a:ext cx="10515600" cy="5238749"/>
          </a:xfrm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marL="0" indent="0">
              <a:buFont typeface="Arial"/>
              <a:buNone/>
              <a:defRPr/>
            </a:pPr>
            <a:r>
              <a:rPr sz="2200"/>
              <a:t>Intentionally (recently) or Incidentally (since inception)</a:t>
            </a:r>
            <a:endParaRPr sz="2200"/>
          </a:p>
          <a:p>
            <a:pPr marL="400050" lvl="1" indent="0">
              <a:buFont typeface="Arial"/>
              <a:buNone/>
              <a:defRPr/>
            </a:pPr>
            <a:r>
              <a:rPr sz="2000"/>
              <a:t>Finished (RFC) or attempted/abandoned (drafts)</a:t>
            </a:r>
            <a:endParaRPr sz="2000"/>
          </a:p>
          <a:p>
            <a:pPr marL="0" indent="0">
              <a:buFont typeface="Arial"/>
              <a:buNone/>
              <a:defRPr/>
            </a:pPr>
            <a:r>
              <a:rPr sz="2200"/>
              <a:t>Energy Savings Through Scale</a:t>
            </a:r>
            <a:endParaRPr sz="2200"/>
          </a:p>
          <a:p>
            <a:pPr marL="400050" lvl="1" indent="0">
              <a:buFont typeface="Arial"/>
              <a:buNone/>
              <a:defRPr/>
            </a:pPr>
            <a:r>
              <a:rPr sz="2000"/>
              <a:t>The (TCP/IP, Internet) Architecture</a:t>
            </a:r>
            <a:r>
              <a:rPr sz="2000"/>
              <a:t>s / Networks</a:t>
            </a:r>
            <a:endParaRPr sz="2000"/>
          </a:p>
          <a:p>
            <a:pPr marL="400050" lvl="1" indent="0">
              <a:buFont typeface="Arial"/>
              <a:buNone/>
              <a:defRPr/>
            </a:pPr>
            <a:r>
              <a:rPr sz="2000"/>
              <a:t>Converged, Global, Federated, Encryption, Freedom to innovate</a:t>
            </a:r>
            <a:endParaRPr sz="2000"/>
          </a:p>
          <a:p>
            <a:pPr marL="0" lvl="0" indent="0">
              <a:buFont typeface="Arial"/>
              <a:buNone/>
              <a:defRPr/>
            </a:pPr>
            <a:r>
              <a:rPr sz="2200"/>
              <a:t>Energy Saving vs. Sustainable Energy, Energy Waste/Use</a:t>
            </a:r>
            <a:endParaRPr sz="2200"/>
          </a:p>
          <a:p>
            <a:pPr marL="400050" lvl="1" indent="0">
              <a:buFont typeface="Arial"/>
              <a:buNone/>
              <a:defRPr/>
            </a:pPr>
            <a:r>
              <a:rPr sz="2000"/>
              <a:t>Digitization, Tele-collaboration, compute with sustainable energy</a:t>
            </a:r>
            <a:endParaRPr sz="2000"/>
          </a:p>
          <a:p>
            <a:pPr marL="0" lvl="0" indent="0">
              <a:buFont typeface="Arial"/>
              <a:buNone/>
              <a:defRPr/>
            </a:pPr>
            <a:r>
              <a:rPr sz="2200"/>
              <a:t>Low Power and Lossy &amp; Constrained Networks</a:t>
            </a:r>
            <a:endParaRPr sz="2200"/>
          </a:p>
          <a:p>
            <a:pPr marL="400050" lvl="1" indent="0">
              <a:buFont typeface="Arial"/>
              <a:buNone/>
              <a:defRPr/>
            </a:pPr>
            <a:r>
              <a:rPr sz="2000"/>
              <a:t>6LOWPAN, LPWAN, 6TISCH, 6LO, ROLL, LWIG, CoRE, Satellites</a:t>
            </a:r>
            <a:endParaRPr sz="2000"/>
          </a:p>
          <a:p>
            <a:pPr marL="0" lvl="0" indent="0">
              <a:buFont typeface="Arial"/>
              <a:buNone/>
              <a:defRPr/>
            </a:pPr>
            <a:r>
              <a:rPr sz="2200"/>
              <a:t>Sample Technologies: Multicast, Sleepy Nodes</a:t>
            </a:r>
            <a:endParaRPr sz="2200"/>
          </a:p>
          <a:p>
            <a:pPr marL="0" lvl="0" indent="0">
              <a:buFont typeface="Arial"/>
              <a:buNone/>
              <a:defRPr/>
            </a:pPr>
            <a:r>
              <a:rPr sz="2200"/>
              <a:t>Energy networks: Smart Grid and Syncro Phasor networks</a:t>
            </a:r>
            <a:endParaRPr sz="2200"/>
          </a:p>
          <a:p>
            <a:pPr marL="0" lvl="0" indent="0">
              <a:buFont typeface="Arial"/>
              <a:buNone/>
              <a:defRPr/>
            </a:pPr>
            <a:r>
              <a:rPr sz="2200"/>
              <a:t>Energy Management: EMAN &amp; Metrics / Benchmarking</a:t>
            </a:r>
            <a:endParaRPr sz="2200"/>
          </a:p>
          <a:p>
            <a:pPr marL="0" indent="0">
              <a:buFont typeface="Arial"/>
              <a:buNone/>
              <a:defRPr/>
            </a:pPr>
            <a:r>
              <a:rPr sz="2200"/>
              <a:t>Power awareness in networks: PANET, SDN</a:t>
            </a:r>
            <a:endParaRPr sz="2200"/>
          </a:p>
        </p:txBody>
      </p:sp>
      <p:sp>
        <p:nvSpPr>
          <p:cNvPr id="1870101479" name="" hidden="0"/>
          <p:cNvSpPr/>
          <p:nvPr isPhoto="0" userDrawn="0"/>
        </p:nvSpPr>
        <p:spPr bwMode="auto">
          <a:xfrm flipH="0" flipV="0">
            <a:off x="5968559" y="3291840"/>
            <a:ext cx="141310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grpSp>
        <p:nvGrpSpPr>
          <p:cNvPr id="1270126627" name="" hidden="0"/>
          <p:cNvGrpSpPr/>
          <p:nvPr isPhoto="0" userDrawn="0"/>
        </p:nvGrpSpPr>
        <p:grpSpPr bwMode="auto">
          <a:xfrm>
            <a:off x="9267856" y="916681"/>
            <a:ext cx="2230609" cy="5561822"/>
            <a:chOff x="0" y="0"/>
            <a:chExt cx="2230609" cy="5561822"/>
          </a:xfrm>
        </p:grpSpPr>
        <p:sp>
          <p:nvSpPr>
            <p:cNvPr id="900044409" name="" hidden="0"/>
            <p:cNvSpPr txBox="1"/>
            <p:nvPr isPhoto="0" userDrawn="0"/>
          </p:nvSpPr>
          <p:spPr bwMode="auto">
            <a:xfrm flipH="0" flipV="0">
              <a:off x="0" y="1249120"/>
              <a:ext cx="2230609" cy="4312701"/>
            </a:xfrm>
            <a:prstGeom prst="rect">
              <a:avLst/>
            </a:prstGeom>
            <a:solidFill>
              <a:srgbClr val="07545E"/>
            </a:solidFill>
          </p:spPr>
          <p:txBody>
            <a:bodyPr vertOverflow="overflow" horzOverflow="clip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marL="0" indent="0" algn="ctr">
                <a:lnSpc>
                  <a:spcPts val="2263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None/>
                <a:defRPr/>
              </a:pPr>
              <a:r>
                <a:rPr lang="en-US" sz="2000" b="1" i="0" u="none" strike="noStrike" cap="none" spc="0">
                  <a:solidFill>
                    <a:srgbClr val="FFFF00"/>
                  </a:solidFill>
                  <a:latin typeface="Herculanum"/>
                  <a:ea typeface="Herculanum"/>
                  <a:cs typeface="Herculanum"/>
                </a:rPr>
                <a:t>ALL RIGHT, BUT APART FROM</a:t>
              </a:r>
              <a:endParaRPr sz="2000" b="1">
                <a:solidFill>
                  <a:srgbClr val="FFFF00"/>
                </a:solidFill>
                <a:latin typeface="Herculanum"/>
                <a:ea typeface="Herculanum"/>
                <a:cs typeface="Herculanum"/>
              </a:endParaRPr>
            </a:p>
            <a:p>
              <a:pPr marL="0" indent="0" algn="ctr">
                <a:lnSpc>
                  <a:spcPts val="1498"/>
                </a:lnSpc>
                <a:spcBef>
                  <a:spcPts val="999"/>
                </a:spcBef>
                <a:spcAft>
                  <a:spcPts val="0"/>
                </a:spcAft>
                <a:buFont typeface="Arial"/>
                <a:buNone/>
                <a:defRPr/>
              </a:pPr>
              <a:endParaRPr sz="1600" b="1">
                <a:solidFill>
                  <a:srgbClr val="FFFF00"/>
                </a:solidFill>
                <a:latin typeface="Herculanum"/>
                <a:ea typeface="Herculanum"/>
                <a:cs typeface="Herculanum"/>
              </a:endParaRPr>
            </a:p>
            <a:p>
              <a:pPr marL="0" indent="0" algn="ctr">
                <a:lnSpc>
                  <a:spcPts val="2063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None/>
                <a:defRPr/>
              </a:pPr>
              <a:r>
                <a:rPr lang="en-US" sz="1600" b="1" i="0" u="none" strike="noStrike" cap="none" spc="0">
                  <a:solidFill>
                    <a:srgbClr val="FFFF00"/>
                  </a:solidFill>
                  <a:latin typeface="Herculanum"/>
                  <a:ea typeface="Herculanum"/>
                  <a:cs typeface="Herculanum"/>
                </a:rPr>
                <a:t>THE SANITATION,</a:t>
              </a:r>
              <a:endParaRPr sz="1600" b="1">
                <a:solidFill>
                  <a:srgbClr val="FFFF00"/>
                </a:solidFill>
                <a:latin typeface="Herculanum"/>
                <a:ea typeface="Herculanum"/>
                <a:cs typeface="Herculanum"/>
              </a:endParaRPr>
            </a:p>
            <a:p>
              <a:pPr marL="0" indent="0" algn="ctr">
                <a:lnSpc>
                  <a:spcPts val="2063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None/>
                <a:defRPr/>
              </a:pPr>
              <a:r>
                <a:rPr lang="en-US" sz="1600" b="1" i="0" u="none" strike="noStrike" cap="none" spc="0">
                  <a:solidFill>
                    <a:srgbClr val="FFFF00"/>
                  </a:solidFill>
                  <a:latin typeface="Herculanum"/>
                  <a:ea typeface="Herculanum"/>
                  <a:cs typeface="Herculanum"/>
                </a:rPr>
                <a:t>THE MEDICINE,</a:t>
              </a:r>
              <a:endParaRPr sz="1600" b="1">
                <a:solidFill>
                  <a:srgbClr val="FFFF00"/>
                </a:solidFill>
                <a:latin typeface="Herculanum"/>
                <a:ea typeface="Herculanum"/>
                <a:cs typeface="Herculanum"/>
              </a:endParaRPr>
            </a:p>
            <a:p>
              <a:pPr marL="0" indent="0" algn="ctr">
                <a:lnSpc>
                  <a:spcPts val="2063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None/>
                <a:defRPr/>
              </a:pPr>
              <a:r>
                <a:rPr lang="en-US" sz="1600" b="1" i="0" u="none" strike="noStrike" cap="none" spc="0">
                  <a:solidFill>
                    <a:srgbClr val="FFFF00"/>
                  </a:solidFill>
                  <a:latin typeface="Herculanum"/>
                  <a:ea typeface="Herculanum"/>
                  <a:cs typeface="Herculanum"/>
                </a:rPr>
                <a:t>EDUCATION, WINE,</a:t>
              </a:r>
              <a:endParaRPr sz="1600" b="1">
                <a:solidFill>
                  <a:srgbClr val="FFFF00"/>
                </a:solidFill>
                <a:latin typeface="Herculanum"/>
                <a:ea typeface="Herculanum"/>
                <a:cs typeface="Herculanum"/>
              </a:endParaRPr>
            </a:p>
            <a:p>
              <a:pPr marL="0" indent="0" algn="ctr">
                <a:lnSpc>
                  <a:spcPts val="2063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None/>
                <a:defRPr/>
              </a:pPr>
              <a:r>
                <a:rPr lang="en-US" sz="1600" b="1" i="0" u="none" strike="noStrike" cap="none" spc="0">
                  <a:solidFill>
                    <a:srgbClr val="FFFF00"/>
                  </a:solidFill>
                  <a:latin typeface="Herculanum"/>
                  <a:ea typeface="Herculanum"/>
                  <a:cs typeface="Herculanum"/>
                </a:rPr>
                <a:t>PUBLIC ORDER,</a:t>
              </a:r>
              <a:endParaRPr sz="1600" b="1">
                <a:solidFill>
                  <a:srgbClr val="FFFF00"/>
                </a:solidFill>
                <a:latin typeface="Herculanum"/>
                <a:ea typeface="Herculanum"/>
                <a:cs typeface="Herculanum"/>
              </a:endParaRPr>
            </a:p>
            <a:p>
              <a:pPr marL="0" indent="0" algn="ctr">
                <a:lnSpc>
                  <a:spcPts val="2063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None/>
                <a:defRPr/>
              </a:pPr>
              <a:r>
                <a:rPr lang="en-US" sz="1600" b="1" i="0" u="none" strike="noStrike" cap="none" spc="0">
                  <a:solidFill>
                    <a:srgbClr val="FFFF00"/>
                  </a:solidFill>
                  <a:latin typeface="Herculanum"/>
                  <a:ea typeface="Herculanum"/>
                  <a:cs typeface="Herculanum"/>
                </a:rPr>
                <a:t>IRRIGATION, ROADS,</a:t>
              </a:r>
              <a:endParaRPr sz="1600" b="1">
                <a:solidFill>
                  <a:srgbClr val="FFFF00"/>
                </a:solidFill>
                <a:latin typeface="Herculanum"/>
                <a:ea typeface="Herculanum"/>
                <a:cs typeface="Herculanum"/>
              </a:endParaRPr>
            </a:p>
            <a:p>
              <a:pPr marL="0" indent="0" algn="ctr">
                <a:lnSpc>
                  <a:spcPts val="2063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None/>
                <a:defRPr/>
              </a:pPr>
              <a:r>
                <a:rPr lang="en-US" sz="1600" b="1" i="0" u="none" strike="noStrike" cap="none" spc="0">
                  <a:solidFill>
                    <a:srgbClr val="FFFF00"/>
                  </a:solidFill>
                  <a:latin typeface="Herculanum"/>
                  <a:ea typeface="Herculanum"/>
                  <a:cs typeface="Herculanum"/>
                </a:rPr>
                <a:t>THE FRESH WATER SYSTEM</a:t>
              </a:r>
              <a:endParaRPr sz="1600" b="1">
                <a:solidFill>
                  <a:srgbClr val="FFFF00"/>
                </a:solidFill>
                <a:latin typeface="Herculanum"/>
                <a:ea typeface="Herculanum"/>
                <a:cs typeface="Herculanum"/>
              </a:endParaRPr>
            </a:p>
            <a:p>
              <a:pPr marL="0" indent="0" algn="ctr">
                <a:lnSpc>
                  <a:spcPts val="2063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None/>
                <a:defRPr/>
              </a:pPr>
              <a:r>
                <a:rPr lang="en-US" sz="1600" b="1" i="0" u="none" strike="noStrike" cap="none" spc="0">
                  <a:solidFill>
                    <a:srgbClr val="FFFF00"/>
                  </a:solidFill>
                  <a:latin typeface="Herculanum"/>
                  <a:ea typeface="Herculanum"/>
                  <a:cs typeface="Herculanum"/>
                </a:rPr>
                <a:t>AND PUBLIC HEALTH.</a:t>
              </a:r>
              <a:endParaRPr sz="1600" b="1">
                <a:solidFill>
                  <a:srgbClr val="FFFF00"/>
                </a:solidFill>
                <a:latin typeface="Herculanum"/>
                <a:ea typeface="Herculanum"/>
                <a:cs typeface="Herculanum"/>
              </a:endParaRPr>
            </a:p>
            <a:p>
              <a:pPr marL="0" indent="0" algn="ctr">
                <a:lnSpc>
                  <a:spcPts val="1498"/>
                </a:lnSpc>
                <a:spcBef>
                  <a:spcPts val="999"/>
                </a:spcBef>
                <a:spcAft>
                  <a:spcPts val="0"/>
                </a:spcAft>
                <a:buFont typeface="Arial"/>
                <a:buNone/>
                <a:defRPr/>
              </a:pPr>
              <a:endParaRPr sz="1600" b="1">
                <a:solidFill>
                  <a:srgbClr val="FFFF00"/>
                </a:solidFill>
                <a:latin typeface="Herculanum"/>
                <a:ea typeface="Herculanum"/>
                <a:cs typeface="Herculanum"/>
              </a:endParaRPr>
            </a:p>
            <a:p>
              <a:pPr algn="ctr">
                <a:defRPr/>
              </a:pPr>
              <a:r>
                <a:rPr lang="en-US" sz="2000" b="1" i="0" u="none" strike="noStrike" cap="none" spc="0">
                  <a:solidFill>
                    <a:srgbClr val="FFFF00"/>
                  </a:solidFill>
                  <a:latin typeface="Herculanum"/>
                  <a:ea typeface="Herculanum"/>
                  <a:cs typeface="Herculanum"/>
                </a:rPr>
                <a:t>WHAT HAVE THE ROMANS </a:t>
              </a:r>
              <a:r>
                <a:rPr lang="en-US" sz="2000" b="1" i="0" u="none" strike="noStrike" cap="none" spc="0">
                  <a:solidFill>
                    <a:srgbClr val="FFFF00"/>
                  </a:solidFill>
                  <a:latin typeface="Herculanum"/>
                  <a:ea typeface="Herculanum"/>
                  <a:cs typeface="Herculanum"/>
                </a:rPr>
                <a:t>EVER DONE FOR US ?</a:t>
              </a:r>
              <a:endParaRPr sz="2000" b="1">
                <a:solidFill>
                  <a:srgbClr val="FFFF00"/>
                </a:solidFill>
                <a:latin typeface="Herculanum"/>
                <a:ea typeface="Herculanum"/>
                <a:cs typeface="Herculanum"/>
              </a:endParaRPr>
            </a:p>
          </p:txBody>
        </p:sp>
        <p:pic>
          <p:nvPicPr>
            <p:cNvPr id="1628940949" name="" hidden="0"/>
            <p:cNvPicPr>
              <a:picLocks noChangeAspect="1"/>
            </p:cNvPicPr>
            <p:nvPr isPhoto="0" userDrawn="0"/>
          </p:nvPicPr>
          <p:blipFill>
            <a:blip r:embed="rId5"/>
            <a:stretch/>
          </p:blipFill>
          <p:spPr bwMode="auto">
            <a:xfrm flipH="0" flipV="0">
              <a:off x="0" y="0"/>
              <a:ext cx="2230573" cy="124912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38736071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 flipH="0" flipV="0">
            <a:off x="683357" y="161017"/>
            <a:ext cx="10670442" cy="1325562"/>
          </a:xfrm>
        </p:spPr>
        <p:txBody>
          <a:bodyPr vertOverflow="overflow" horzOverflow="clip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lang="en-US" sz="4400" b="1" i="0" u="none" strike="noStrike" cap="none" spc="-140">
                <a:solidFill>
                  <a:srgbClr val="07545E"/>
                </a:solidFill>
                <a:latin typeface="Arial Rounded MT Bold"/>
                <a:ea typeface="Arial Rounded MT Bold"/>
                <a:cs typeface="Arial Rounded MT Bold"/>
              </a:rPr>
              <a:t>Goal, Target, Logistics, ...</a:t>
            </a:r>
            <a:endParaRPr/>
          </a:p>
        </p:txBody>
      </p:sp>
      <p:sp>
        <p:nvSpPr>
          <p:cNvPr id="1676616871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 flipH="0" flipV="0">
            <a:off x="683357" y="1306285"/>
            <a:ext cx="11239499" cy="5293178"/>
          </a:xfrm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 fontScale="80000" lnSpcReduction="4000"/>
          </a:bodyPr>
          <a:lstStyle/>
          <a:p>
            <a:pPr>
              <a:defRPr/>
            </a:pPr>
            <a:r>
              <a:rPr/>
              <a:t>Enlightenment</a:t>
            </a:r>
            <a:endParaRPr/>
          </a:p>
          <a:p>
            <a:pPr>
              <a:defRPr/>
            </a:pPr>
            <a:r>
              <a:rPr/>
              <a:t>Of course: raise interest in future Energy/Green-Networking work</a:t>
            </a:r>
            <a:endParaRPr/>
          </a:p>
          <a:p>
            <a:pPr lvl="1">
              <a:defRPr/>
            </a:pPr>
            <a:r>
              <a:rPr/>
              <a:t>Gaps, new areas of work ?</a:t>
            </a:r>
            <a:endParaRPr/>
          </a:p>
          <a:p>
            <a:pPr lvl="1">
              <a:defRPr/>
            </a:pPr>
            <a:r>
              <a:rPr/>
              <a:t>NOT SUBJECT OF THIS DOCUMENT!</a:t>
            </a:r>
            <a:endParaRPr/>
          </a:p>
          <a:p>
            <a:pPr lvl="2">
              <a:defRPr/>
            </a:pPr>
            <a:r>
              <a:rPr/>
              <a:t>Hard goals of this document: structure of aspects, level of detail – of what was done</a:t>
            </a:r>
            <a:endParaRPr/>
          </a:p>
          <a:p>
            <a:pPr lvl="0">
              <a:defRPr/>
            </a:pPr>
            <a:r>
              <a:rPr/>
              <a:t>Target: individual submission ?!</a:t>
            </a:r>
            <a:endParaRPr/>
          </a:p>
          <a:p>
            <a:pPr lvl="1">
              <a:defRPr/>
            </a:pPr>
            <a:r>
              <a:rPr/>
              <a:t>Cross-IETF. Few “GEN” examples: </a:t>
            </a:r>
            <a:r>
              <a:rPr lang="en-US" sz="2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RFC6272 (Protocols for Smart Grid</a:t>
            </a:r>
            <a:r>
              <a:rPr/>
              <a:t>)</a:t>
            </a:r>
            <a:endParaRPr/>
          </a:p>
          <a:p>
            <a:pPr lvl="0">
              <a:defRPr/>
            </a:pPr>
            <a:r>
              <a:rPr/>
              <a:t>Looking for collaborators / contributors</a:t>
            </a:r>
            <a:endParaRPr/>
          </a:p>
          <a:p>
            <a:pPr lvl="0">
              <a:defRPr/>
            </a:pPr>
            <a:r>
              <a:rPr sz="2600"/>
              <a:t>Feedback / Discuss via Issues on githu</a:t>
            </a:r>
            <a:endParaRPr sz="2600"/>
          </a:p>
          <a:p>
            <a:pPr lvl="1">
              <a:defRPr/>
            </a:pPr>
            <a:r>
              <a:rPr sz="2200"/>
              <a:t>Even if just “i read it and (part of) it was useful!”</a:t>
            </a:r>
            <a:endParaRPr sz="2200"/>
          </a:p>
          <a:p>
            <a:pPr lvl="0">
              <a:defRPr/>
            </a:pPr>
            <a:r>
              <a:rPr sz="2800"/>
              <a:t>Mailing lists ?</a:t>
            </a:r>
            <a:endParaRPr sz="2400"/>
          </a:p>
          <a:p>
            <a:pPr lvl="1">
              <a:defRPr/>
            </a:pPr>
            <a:r>
              <a:rPr sz="2400" u="sng">
                <a:hlinkClick r:id="rId2" tooltip="mailto:recipe@ietf.org"/>
              </a:rPr>
              <a:t>recipe@ietf.org</a:t>
            </a:r>
            <a:r>
              <a:rPr sz="2400"/>
              <a:t> </a:t>
            </a:r>
            <a:r>
              <a:rPr lang="en-US" sz="2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“Reducing Energy Consumption with Internet Protocols Exploration</a:t>
            </a:r>
            <a:r>
              <a:rPr sz="2000"/>
              <a:t>” (dead since 2011)</a:t>
            </a:r>
            <a:endParaRPr sz="1600"/>
          </a:p>
          <a:p>
            <a:pPr lvl="1">
              <a:defRPr/>
            </a:pPr>
            <a:r>
              <a:rPr sz="2000"/>
              <a:t>                                Avoid mailing list energy waste, reuse old mailing lists ?</a:t>
            </a:r>
            <a:endParaRPr sz="1600"/>
          </a:p>
          <a:p>
            <a:pPr lvl="1">
              <a:defRPr/>
            </a:pPr>
            <a:r>
              <a:rPr sz="2400" u="sng">
                <a:hlinkClick r:id="rId3" tooltip="mailto:architecture-discuss@ietf.org"/>
              </a:rPr>
              <a:t>architecture-discuss@ietf.org</a:t>
            </a:r>
            <a:r>
              <a:rPr sz="2600"/>
              <a:t> ?</a:t>
            </a:r>
            <a:endParaRPr sz="2000"/>
          </a:p>
          <a:p>
            <a:pPr lvl="1">
              <a:defRPr/>
            </a:pPr>
            <a:endParaRPr sz="1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ONLYOFFICE/7.1.0.215</Application>
  <DocSecurity>0</DocSecurity>
  <PresentationFormat>Widescreen</PresentationFormat>
  <Paragraphs>0</Paragraphs>
  <Slides>2</Slides>
  <Notes>2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Theme 1</vt:lpstr>
      <vt:lpstr>Slide 1</vt:lpstr>
      <vt:lpstr>Slide 2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6</cp:revision>
  <dcterms:created xsi:type="dcterms:W3CDTF">2012-12-03T06:56:55Z</dcterms:created>
  <dcterms:modified xsi:type="dcterms:W3CDTF">2022-07-11T16:39:39Z</dcterms:modified>
  <cp:category/>
  <cp:contentStatus/>
  <cp:version/>
</cp:coreProperties>
</file>