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66"/>
  </p:normalViewPr>
  <p:slideViewPr>
    <p:cSldViewPr snapToGrid="0" snapToObjects="1">
      <p:cViewPr varScale="1">
        <p:scale>
          <a:sx n="136" d="100"/>
          <a:sy n="136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ts val="1800"/>
              <a:buChar char="●"/>
              <a:defRPr/>
            </a:lvl1pPr>
            <a:lvl2pPr lvl="1" algn="ctr" rtl="0">
              <a:spcBef>
                <a:spcPts val="0"/>
              </a:spcBef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2400"/>
              <a:buNone/>
              <a:defRPr sz="2400"/>
            </a:lvl1pPr>
            <a:lvl2pPr lvl="1" rtl="0">
              <a:spcBef>
                <a:spcPts val="0"/>
              </a:spcBef>
              <a:buSzPts val="2400"/>
              <a:buNone/>
              <a:defRPr sz="2400"/>
            </a:lvl2pPr>
            <a:lvl3pPr lvl="2" rtl="0">
              <a:spcBef>
                <a:spcPts val="0"/>
              </a:spcBef>
              <a:buSzPts val="2400"/>
              <a:buNone/>
              <a:defRPr sz="2400"/>
            </a:lvl3pPr>
            <a:lvl4pPr lvl="3" rtl="0">
              <a:spcBef>
                <a:spcPts val="0"/>
              </a:spcBef>
              <a:buSzPts val="2400"/>
              <a:buNone/>
              <a:defRPr sz="2400"/>
            </a:lvl4pPr>
            <a:lvl5pPr lvl="4" rtl="0">
              <a:spcBef>
                <a:spcPts val="0"/>
              </a:spcBef>
              <a:buSzPts val="2400"/>
              <a:buNone/>
              <a:defRPr sz="2400"/>
            </a:lvl5pPr>
            <a:lvl6pPr lvl="5" rtl="0">
              <a:spcBef>
                <a:spcPts val="0"/>
              </a:spcBef>
              <a:buSzPts val="2400"/>
              <a:buNone/>
              <a:defRPr sz="2400"/>
            </a:lvl6pPr>
            <a:lvl7pPr lvl="6" rtl="0">
              <a:spcBef>
                <a:spcPts val="0"/>
              </a:spcBef>
              <a:buSzPts val="2400"/>
              <a:buNone/>
              <a:defRPr sz="2400"/>
            </a:lvl7pPr>
            <a:lvl8pPr lvl="7" rtl="0">
              <a:spcBef>
                <a:spcPts val="0"/>
              </a:spcBef>
              <a:buSzPts val="2400"/>
              <a:buNone/>
              <a:defRPr sz="2400"/>
            </a:lvl8pPr>
            <a:lvl9pPr lvl="8" rtl="0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4076209" cy="154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0" dirty="0"/>
              <a:t> </a:t>
            </a:r>
            <a:r>
              <a:rPr lang="en" sz="6000" dirty="0" smtClean="0"/>
              <a:t>Hockey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" sz="6000" dirty="0" smtClean="0"/>
              <a:t> </a:t>
            </a:r>
            <a:r>
              <a:rPr lang="en" sz="6000" dirty="0"/>
              <a:t>Database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Cameron Pilarski | Bob Doser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535775" y="337225"/>
            <a:ext cx="5197200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 u="sng">
                <a:solidFill>
                  <a:schemeClr val="dk1"/>
                </a:solidFill>
              </a:rPr>
              <a:t>Overview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535775" y="1241950"/>
            <a:ext cx="5826300" cy="370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Hockey Database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 sz="1400" dirty="0">
                <a:latin typeface="Lato"/>
                <a:ea typeface="Lato"/>
                <a:cs typeface="Lato"/>
                <a:sym typeface="Lato"/>
              </a:rPr>
              <a:t>Stores current and historical data from players and teams active and retired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Tracks team and player </a:t>
            </a:r>
            <a:r>
              <a:rPr lang="en-US" sz="1800" dirty="0" err="1" smtClean="0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800" dirty="0" err="1" smtClean="0">
                <a:latin typeface="Lato"/>
                <a:ea typeface="Lato"/>
                <a:cs typeface="Lato"/>
                <a:sym typeface="Lato"/>
              </a:rPr>
              <a:t>nformation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and statistics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 sz="1400" dirty="0">
                <a:latin typeface="Lato"/>
                <a:ea typeface="Lato"/>
                <a:cs typeface="Lato"/>
                <a:sym typeface="Lato"/>
              </a:rPr>
              <a:t>Valuable information for any dedicated fan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Capable of storing data across multiple leagues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 sz="1400" dirty="0">
                <a:latin typeface="Lato"/>
                <a:ea typeface="Lato"/>
                <a:cs typeface="Lato"/>
                <a:sym typeface="Lato"/>
              </a:rPr>
              <a:t>This makes our database flexible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Ideal access to data for any super fan of hockey at all levels:</a:t>
            </a:r>
            <a:r>
              <a:rPr lang="en" sz="1400" dirty="0"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Font typeface="Lato"/>
              <a:buChar char="-"/>
            </a:pPr>
            <a:r>
              <a:rPr lang="en" sz="1400" dirty="0">
                <a:latin typeface="Lato"/>
                <a:ea typeface="Lato"/>
                <a:cs typeface="Lato"/>
                <a:sym typeface="Lato"/>
              </a:rPr>
              <a:t>Youth to Professional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125" y="2703205"/>
            <a:ext cx="2607225" cy="175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6423" y="337225"/>
            <a:ext cx="1703329" cy="175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16375" y="199275"/>
            <a:ext cx="5826300" cy="91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ER/Schema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37" y="315400"/>
            <a:ext cx="1694025" cy="8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 l="44927" t="25026"/>
          <a:stretch/>
        </p:blipFill>
        <p:spPr>
          <a:xfrm>
            <a:off x="1174875" y="1543750"/>
            <a:ext cx="3112176" cy="29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4604250" y="1543750"/>
            <a:ext cx="4125600" cy="300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Teams (</a:t>
            </a:r>
            <a:r>
              <a:rPr lang="en" u="sng">
                <a:solidFill>
                  <a:schemeClr val="lt1"/>
                </a:solidFill>
              </a:rPr>
              <a:t>Team_ID</a:t>
            </a:r>
            <a:r>
              <a:rPr lang="en">
                <a:solidFill>
                  <a:schemeClr val="lt1"/>
                </a:solidFill>
              </a:rPr>
              <a:t>, Team_Name, City, Active_Flag, League_Name, Owner_ID)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Players (</a:t>
            </a:r>
            <a:r>
              <a:rPr lang="en" u="sng">
                <a:solidFill>
                  <a:schemeClr val="lt1"/>
                </a:solidFill>
              </a:rPr>
              <a:t>Player_ID</a:t>
            </a:r>
            <a:r>
              <a:rPr lang="en">
                <a:solidFill>
                  <a:schemeClr val="lt1"/>
                </a:solidFill>
              </a:rPr>
              <a:t>, First_Name, Last_Name, Team_ID, Age, Gender, Level, Nationality, Height, Position, Number, Handedness, Active_Flag)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Statistics(</a:t>
            </a:r>
            <a:r>
              <a:rPr lang="en" u="sng">
                <a:solidFill>
                  <a:schemeClr val="lt1"/>
                </a:solidFill>
              </a:rPr>
              <a:t>Player_ID, Team_ID, Year,</a:t>
            </a:r>
            <a:r>
              <a:rPr lang="en">
                <a:solidFill>
                  <a:schemeClr val="lt1"/>
                </a:solidFill>
              </a:rPr>
              <a:t> Goals, Assists, Points, Shots,  GAA, Shooting_Percentage, PIM, Saves, Games_Played)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 idx="4294967295"/>
          </p:nvPr>
        </p:nvSpPr>
        <p:spPr>
          <a:xfrm>
            <a:off x="358600" y="152400"/>
            <a:ext cx="5958600" cy="91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 u="sng">
                <a:solidFill>
                  <a:srgbClr val="FFFFFF"/>
                </a:solidFill>
              </a:rPr>
              <a:t>FD/MVD Analysis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24850" y="1143000"/>
            <a:ext cx="6788100" cy="359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Statistics </a:t>
            </a:r>
            <a:r>
              <a:rPr lang="en">
                <a:solidFill>
                  <a:schemeClr val="lt1"/>
                </a:solidFill>
              </a:rPr>
              <a:t>(</a:t>
            </a:r>
            <a:r>
              <a:rPr lang="en" u="sng">
                <a:solidFill>
                  <a:schemeClr val="lt1"/>
                </a:solidFill>
              </a:rPr>
              <a:t>Player_ID,  Team_ID, Year,</a:t>
            </a:r>
            <a:r>
              <a:rPr lang="en">
                <a:solidFill>
                  <a:schemeClr val="lt1"/>
                </a:solidFill>
              </a:rPr>
              <a:t> Goals, Assists, Points, Shots, GAA, Shooting_Percentage, PIM, Saves, Games_Played)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{Player_ID, Team_ID, Year} → {Goals, Assists, Points, Shots, GAA, Shooting_Percentage, PIM, Saves, Games_Played}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Left side is superkey and is in BCNF and 4NF</a:t>
            </a:r>
          </a:p>
          <a:p>
            <a:pPr marL="0" lvl="0" indent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Players</a:t>
            </a:r>
            <a:r>
              <a:rPr lang="en">
                <a:solidFill>
                  <a:schemeClr val="lt1"/>
                </a:solidFill>
              </a:rPr>
              <a:t> (</a:t>
            </a:r>
            <a:r>
              <a:rPr lang="en" u="sng">
                <a:solidFill>
                  <a:schemeClr val="lt1"/>
                </a:solidFill>
              </a:rPr>
              <a:t>Player_ID</a:t>
            </a:r>
            <a:r>
              <a:rPr lang="en">
                <a:solidFill>
                  <a:schemeClr val="lt1"/>
                </a:solidFill>
              </a:rPr>
              <a:t>, Player_First, Player_Last, Team_ID, Age, Gender, Level, Nationality, Height, Position, Number, Handedness, Active_Flag)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{Player_ID} → {Player_First, Player_Last, Team_ID, Age, Gender, Level, Nationality, Height, Position, Number, Handedness, Active_Flag}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Player_ID uniquely identifies each row therefore Player_ID is a superkey so BCNF and 4NF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150" y="77163"/>
            <a:ext cx="2542599" cy="10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88625" y="82425"/>
            <a:ext cx="7420800" cy="98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u="sng">
                <a:solidFill>
                  <a:schemeClr val="accent5"/>
                </a:solidFill>
              </a:rPr>
              <a:t>Query Example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89600" y="1065300"/>
            <a:ext cx="8538300" cy="200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Stats for a player career: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b="0" i="1">
                <a:latin typeface="Arial"/>
                <a:ea typeface="Arial"/>
                <a:cs typeface="Arial"/>
                <a:sym typeface="Arial"/>
              </a:rPr>
              <a:t>with x as ( Select last_Name , first_Name, Team_id, sum(goals) as Goals, sum(assists) as Assists, sum(shooting_percentage)/count(shooting_percentage) as shot_percentage,sum(PIM) as Total_PIM, sum(saves) as Saves, sum(GAA) as Goals_Against_Average From players natural join statistics	Where Active_flag = True Group by last_name, first_name, Team_id)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b="0" i="1">
                <a:latin typeface="Arial"/>
                <a:ea typeface="Arial"/>
                <a:cs typeface="Arial"/>
                <a:sym typeface="Arial"/>
              </a:rPr>
              <a:t>Select last_Name as "Last", first_Name as "First", Team_Name as "Team", Goals, Assists, round(cast(shot_percentage as numeric), 2) as "Shot Percentage", Total_PIM, Saves, Goals_Against_Average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b="0" i="1">
                <a:latin typeface="Arial"/>
                <a:ea typeface="Arial"/>
                <a:cs typeface="Arial"/>
                <a:sym typeface="Arial"/>
              </a:rPr>
              <a:t>from x natural join teams;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 b="0" i="1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098" y="175725"/>
            <a:ext cx="1425000" cy="142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88" y="3442225"/>
            <a:ext cx="88106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 idx="4294967295"/>
          </p:nvPr>
        </p:nvSpPr>
        <p:spPr>
          <a:xfrm>
            <a:off x="358600" y="152400"/>
            <a:ext cx="3648300" cy="91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 u="sng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title" idx="4294967295"/>
          </p:nvPr>
        </p:nvSpPr>
        <p:spPr>
          <a:xfrm>
            <a:off x="824400" y="963950"/>
            <a:ext cx="7946400" cy="407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Room for expansion: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4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Game Statistics</a:t>
            </a:r>
            <a:r>
              <a:rPr lang="en-US" sz="14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4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4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4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Player Award</a:t>
            </a:r>
            <a:r>
              <a:rPr lang="en-US" sz="14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br>
              <a:rPr lang="en-US" sz="14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4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4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4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4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Media/News</a:t>
            </a:r>
            <a:endParaRPr lang="en" sz="14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Database is ideal for: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Youth leagues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College leagues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Semi-Pro leagues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Professional leagues</a:t>
            </a: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575" y="152400"/>
            <a:ext cx="1971100" cy="19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Macintosh PowerPoint</Application>
  <PresentationFormat>On-screen Show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Lato</vt:lpstr>
      <vt:lpstr>Raleway</vt:lpstr>
      <vt:lpstr>Swiss</vt:lpstr>
      <vt:lpstr> Hockey  Database</vt:lpstr>
      <vt:lpstr>Overview</vt:lpstr>
      <vt:lpstr>ER/Schema</vt:lpstr>
      <vt:lpstr>FD/MVD Analysis</vt:lpstr>
      <vt:lpstr>Query Example</vt:lpstr>
      <vt:lpstr>Summary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Hockey  Database</dc:title>
  <cp:lastModifiedBy>Cameron Pilarski</cp:lastModifiedBy>
  <cp:revision>2</cp:revision>
  <dcterms:modified xsi:type="dcterms:W3CDTF">2017-12-18T23:54:26Z</dcterms:modified>
</cp:coreProperties>
</file>