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85" r:id="rId3"/>
    <p:sldId id="294" r:id="rId4"/>
    <p:sldId id="289" r:id="rId5"/>
    <p:sldId id="295" r:id="rId6"/>
    <p:sldId id="297" r:id="rId7"/>
    <p:sldId id="298" r:id="rId8"/>
    <p:sldId id="296" r:id="rId9"/>
    <p:sldId id="302" r:id="rId10"/>
    <p:sldId id="299" r:id="rId11"/>
    <p:sldId id="300" r:id="rId12"/>
    <p:sldId id="286" r:id="rId13"/>
    <p:sldId id="290" r:id="rId14"/>
    <p:sldId id="293" r:id="rId15"/>
    <p:sldId id="303" r:id="rId16"/>
    <p:sldId id="301" r:id="rId17"/>
    <p:sldId id="304" r:id="rId1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AD"/>
    <a:srgbClr val="D19700"/>
    <a:srgbClr val="C41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75" autoAdjust="0"/>
    <p:restoredTop sz="70694" autoAdjust="0"/>
  </p:normalViewPr>
  <p:slideViewPr>
    <p:cSldViewPr snapToGrid="0" snapToObjects="1">
      <p:cViewPr varScale="1">
        <p:scale>
          <a:sx n="52" d="100"/>
          <a:sy n="52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19E8B-8AB2-46B5-880B-95FAC56EBA5C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A4B9D-913B-4CB6-AC59-25BB3DCF8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21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3421080"/>
            <a:ext cx="9144000" cy="345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035" y="6009640"/>
            <a:ext cx="6400800" cy="561515"/>
          </a:xfrm>
        </p:spPr>
        <p:txBody>
          <a:bodyPr lIns="108000">
            <a:normAutofit/>
          </a:bodyPr>
          <a:lstStyle>
            <a:lvl1pPr marL="0" indent="0" algn="l">
              <a:buNone/>
              <a:defRPr sz="1600" b="0" i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035" y="5082433"/>
            <a:ext cx="7772400" cy="940718"/>
          </a:xfrm>
        </p:spPr>
        <p:txBody>
          <a:bodyPr anchor="b" anchorCtr="0">
            <a:normAutofit/>
          </a:bodyPr>
          <a:lstStyle>
            <a:lvl1pPr algn="l">
              <a:defRPr sz="3200" b="0" i="1">
                <a:solidFill>
                  <a:schemeClr val="accent2"/>
                </a:solidFill>
                <a:latin typeface="Georgia"/>
                <a:cs typeface="Georgi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5" y="560536"/>
            <a:ext cx="3843521" cy="8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 algn="l">
              <a:defRPr sz="28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411"/>
            <a:ext cx="8229600" cy="4525963"/>
          </a:xfrm>
        </p:spPr>
        <p:txBody>
          <a:bodyPr/>
          <a:lstStyle>
            <a:lvl1pPr marL="342900" indent="-342900">
              <a:buClr>
                <a:schemeClr val="accent2"/>
              </a:buClr>
              <a:buFont typeface="Arial"/>
              <a:buChar char="•"/>
              <a:defRPr sz="2800">
                <a:latin typeface="Georgia"/>
                <a:cs typeface="Georgia"/>
              </a:defRPr>
            </a:lvl1pPr>
            <a:lvl2pPr marL="742950" indent="-28575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2pPr>
            <a:lvl3pPr marL="1143000" indent="-22860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3pPr>
            <a:lvl4pPr marL="1600200" indent="-22860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4pPr>
            <a:lvl5pPr marL="2057400" indent="-22860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accent2"/>
                </a:solidFill>
                <a:latin typeface="Georgia"/>
                <a:cs typeface="Georgia"/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741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1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8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3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59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D19700"/>
                </a:solidFill>
                <a:effectLst/>
                <a:latin typeface="Georgia"/>
                <a:cs typeface="Georgia"/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0472" y="6026544"/>
            <a:ext cx="8931844" cy="10110"/>
          </a:xfrm>
          <a:prstGeom prst="line">
            <a:avLst/>
          </a:prstGeom>
          <a:ln w="38100" cap="rnd"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5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800" kern="1200">
          <a:solidFill>
            <a:schemeClr val="bg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pitcherark/les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know about </a:t>
            </a:r>
            <a:r>
              <a:rPr lang="en-GB" b="1" i="1" dirty="0" smtClean="0"/>
              <a:t>bitmap images?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Talk about:</a:t>
            </a:r>
          </a:p>
          <a:p>
            <a:pPr lvl="1"/>
            <a:r>
              <a:rPr lang="en-GB" dirty="0" smtClean="0"/>
              <a:t>Pixels</a:t>
            </a:r>
          </a:p>
          <a:p>
            <a:pPr lvl="1"/>
            <a:r>
              <a:rPr lang="en-GB" dirty="0" smtClean="0"/>
              <a:t>Colours</a:t>
            </a:r>
          </a:p>
          <a:p>
            <a:pPr lvl="1"/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4213" y="1187450"/>
            <a:ext cx="3626573" cy="4525963"/>
          </a:xfrm>
        </p:spPr>
      </p:pic>
    </p:spTree>
    <p:extLst>
      <p:ext uri="{BB962C8B-B14F-4D97-AF65-F5344CB8AC3E}">
        <p14:creationId xmlns:p14="http://schemas.microsoft.com/office/powerpoint/2010/main" val="39099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Quiz!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78"/>
            <a:ext cx="9144000" cy="58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lesson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how data is stored in a computer</a:t>
            </a:r>
          </a:p>
          <a:p>
            <a:endParaRPr lang="en-GB" dirty="0" smtClean="0"/>
          </a:p>
          <a:p>
            <a:r>
              <a:rPr lang="en-GB" dirty="0" smtClean="0"/>
              <a:t>Understand how image data is stored using a bitmap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19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59" y="-176981"/>
            <a:ext cx="631104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9" y="2651781"/>
            <a:ext cx="2971584" cy="282565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753"/>
          </a:xfrm>
        </p:spPr>
        <p:txBody>
          <a:bodyPr/>
          <a:lstStyle/>
          <a:p>
            <a:r>
              <a:rPr lang="en-GB" dirty="0" smtClean="0"/>
              <a:t>RGB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07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59" y="-176981"/>
            <a:ext cx="631104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1799"/>
            <a:ext cx="2971584" cy="282565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75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Each pixel:</a:t>
            </a:r>
            <a:br>
              <a:rPr lang="en-GB" dirty="0" smtClean="0"/>
            </a:br>
            <a:r>
              <a:rPr lang="en-GB" dirty="0" smtClean="0"/>
              <a:t>3 colours, 3 bytes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46986" y="117134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1</a:t>
            </a:r>
            <a:r>
              <a:rPr lang="en-US" sz="5400" b="1" cap="none" spc="0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1111100</a:t>
            </a:r>
            <a:endParaRPr lang="en-US" sz="5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985" y="1911563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11111100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986" y="265915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rgbClr val="002060"/>
                  </a:solidFill>
                  <a:prstDash val="solid"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00000000</a:t>
            </a:r>
            <a:endParaRPr lang="en-US" sz="5400" b="1" cap="none" spc="0" dirty="0">
              <a:ln w="22225">
                <a:solidFill>
                  <a:srgbClr val="002060"/>
                </a:solidFill>
                <a:prstDash val="solid"/>
              </a:ln>
              <a:solidFill>
                <a:schemeClr val="bg2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746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6715" y="2332037"/>
            <a:ext cx="3626573" cy="4525963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87414"/>
            <a:ext cx="7455159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Go to www.onlinehexeditor.com</a:t>
            </a:r>
          </a:p>
          <a:p>
            <a:endParaRPr lang="en-GB" dirty="0" smtClean="0"/>
          </a:p>
          <a:p>
            <a:r>
              <a:rPr lang="en-GB" dirty="0" smtClean="0"/>
              <a:t>Open </a:t>
            </a:r>
            <a:r>
              <a:rPr lang="en-GB" i="1" dirty="0" smtClean="0"/>
              <a:t>bunny.bmp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What do you see?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01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about bitmaps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Pixels are tiny so you cannot see them</a:t>
            </a:r>
          </a:p>
          <a:p>
            <a:r>
              <a:rPr lang="en-GB" dirty="0" smtClean="0"/>
              <a:t>Means storing lots of pixels, so lots of data</a:t>
            </a:r>
          </a:p>
          <a:p>
            <a:r>
              <a:rPr lang="en-GB" dirty="0" smtClean="0"/>
              <a:t>A lot of this data is </a:t>
            </a:r>
            <a:r>
              <a:rPr lang="en-GB" b="1" i="1" dirty="0" smtClean="0"/>
              <a:t>redundant</a:t>
            </a:r>
          </a:p>
          <a:p>
            <a:pPr lvl="1"/>
            <a:r>
              <a:rPr lang="en-GB" dirty="0" smtClean="0"/>
              <a:t>this means data can be compressed</a:t>
            </a:r>
          </a:p>
          <a:p>
            <a:pPr lvl="1"/>
            <a:r>
              <a:rPr lang="en-GB" dirty="0" smtClean="0"/>
              <a:t>it also means we can do something a bit funky…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95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Have a look at </a:t>
            </a:r>
            <a:r>
              <a:rPr lang="en-GB" i="1" dirty="0" smtClean="0"/>
              <a:t>steno.py</a:t>
            </a:r>
            <a:r>
              <a:rPr lang="en-GB" dirty="0" smtClean="0"/>
              <a:t> – what is it going to do?</a:t>
            </a:r>
          </a:p>
          <a:p>
            <a:endParaRPr lang="en-GB" dirty="0"/>
          </a:p>
          <a:p>
            <a:r>
              <a:rPr lang="en-GB" dirty="0" smtClean="0"/>
              <a:t>Run it</a:t>
            </a:r>
          </a:p>
          <a:p>
            <a:endParaRPr lang="en-GB" dirty="0"/>
          </a:p>
          <a:p>
            <a:r>
              <a:rPr lang="en-GB" dirty="0" smtClean="0"/>
              <a:t>Look at </a:t>
            </a:r>
            <a:r>
              <a:rPr lang="en-GB" i="1" dirty="0" smtClean="0"/>
              <a:t>newbunny.bmp</a:t>
            </a:r>
            <a:r>
              <a:rPr lang="en-GB" dirty="0" smtClean="0"/>
              <a:t> file – what do you see?</a:t>
            </a:r>
          </a:p>
          <a:p>
            <a:endParaRPr lang="en-GB" dirty="0"/>
          </a:p>
          <a:p>
            <a:r>
              <a:rPr lang="en-GB" dirty="0" smtClean="0"/>
              <a:t>Go back to onlinehexeditor.com and open up </a:t>
            </a:r>
            <a:r>
              <a:rPr lang="en-GB" i="1" dirty="0" smtClean="0"/>
              <a:t>newbunny.bmp </a:t>
            </a:r>
            <a:r>
              <a:rPr lang="en-GB" dirty="0" smtClean="0"/>
              <a:t>– what do you see?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16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data is binary</a:t>
            </a:r>
          </a:p>
          <a:p>
            <a:r>
              <a:rPr lang="en-GB" dirty="0" smtClean="0"/>
              <a:t>Image data can be stored as a bitmap of pixels each with an RGB value =&gt; 3 bytes</a:t>
            </a:r>
          </a:p>
          <a:p>
            <a:r>
              <a:rPr lang="en-GB" dirty="0" smtClean="0"/>
              <a:t>Bitmap images have redundant data</a:t>
            </a:r>
          </a:p>
          <a:p>
            <a:r>
              <a:rPr lang="en-GB" dirty="0" smtClean="0"/>
              <a:t>We can use redundant data to hide secret </a:t>
            </a:r>
            <a:r>
              <a:rPr lang="en-GB" smtClean="0"/>
              <a:t>messages in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29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lesson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how data is stored in a computer</a:t>
            </a:r>
          </a:p>
          <a:p>
            <a:endParaRPr lang="en-GB" dirty="0" smtClean="0"/>
          </a:p>
          <a:p>
            <a:r>
              <a:rPr lang="en-GB" dirty="0" smtClean="0"/>
              <a:t>Understand how image data is stored using a bitmap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90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is data stored in a computer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/>
              <a:t>Everything</a:t>
            </a:r>
            <a:r>
              <a:rPr lang="en-GB" dirty="0" smtClean="0"/>
              <a:t> is binary</a:t>
            </a:r>
          </a:p>
          <a:p>
            <a:r>
              <a:rPr lang="en-GB" dirty="0" smtClean="0"/>
              <a:t>Zeros and ones (one bit)</a:t>
            </a:r>
          </a:p>
          <a:p>
            <a:r>
              <a:rPr lang="en-GB" dirty="0" smtClean="0"/>
              <a:t>Eights bits in one </a:t>
            </a:r>
            <a:r>
              <a:rPr lang="en-GB" b="1" dirty="0" smtClean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181388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smtClean="0"/>
              <a:t>Everything</a:t>
            </a:r>
            <a:r>
              <a:rPr lang="en-GB" dirty="0" smtClean="0"/>
              <a:t> is binary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what is this?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5436" y="3009727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01000001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660" y="4627987"/>
            <a:ext cx="4534678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000" dirty="0" smtClean="0"/>
              <a:t>Depends on the </a:t>
            </a:r>
            <a:r>
              <a:rPr lang="en-GB" sz="4000" b="1" i="1" dirty="0" smtClean="0"/>
              <a:t>type</a:t>
            </a:r>
            <a:endParaRPr lang="en-GB" sz="4000" b="1" i="1" dirty="0"/>
          </a:p>
        </p:txBody>
      </p:sp>
    </p:spTree>
    <p:extLst>
      <p:ext uri="{BB962C8B-B14F-4D97-AF65-F5344CB8AC3E}">
        <p14:creationId xmlns:p14="http://schemas.microsoft.com/office/powerpoint/2010/main" val="16280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9144000" cy="58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you know hexadecimal?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would we see if I ran this Python code?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1074"/>
            <a:ext cx="8301585" cy="45083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638939"/>
            <a:ext cx="1539551" cy="78377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2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you know hexadecimal?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would we see if I ran this Python code?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1074"/>
            <a:ext cx="8301585" cy="45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3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functions for data types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390"/>
            <a:ext cx="9169992" cy="48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9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github.com/cpitcherark/lesson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Download as zip and extract somewhere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62" t="48721" r="12279"/>
          <a:stretch/>
        </p:blipFill>
        <p:spPr>
          <a:xfrm>
            <a:off x="37323" y="2929813"/>
            <a:ext cx="9144000" cy="32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 Evelyn Grace">
      <a:dk1>
        <a:srgbClr val="FFFFFE"/>
      </a:dk1>
      <a:lt1>
        <a:srgbClr val="141313"/>
      </a:lt1>
      <a:dk2>
        <a:srgbClr val="FFFFFF"/>
      </a:dk2>
      <a:lt2>
        <a:srgbClr val="1A224A"/>
      </a:lt2>
      <a:accent1>
        <a:srgbClr val="77BD21"/>
      </a:accent1>
      <a:accent2>
        <a:srgbClr val="2B513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7BD21"/>
      </a:hlink>
      <a:folHlink>
        <a:srgbClr val="2B51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284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Georgia</vt:lpstr>
      <vt:lpstr>Office Theme</vt:lpstr>
      <vt:lpstr>What do you know about bitmap images?</vt:lpstr>
      <vt:lpstr>Today’s lesson</vt:lpstr>
      <vt:lpstr>How is data stored in a computer</vt:lpstr>
      <vt:lpstr>Everything is binary</vt:lpstr>
      <vt:lpstr>PowerPoint Presentation</vt:lpstr>
      <vt:lpstr>Do you know hexadecimal?</vt:lpstr>
      <vt:lpstr>Do you know hexadecimal?</vt:lpstr>
      <vt:lpstr>Python functions for data types</vt:lpstr>
      <vt:lpstr>Task</vt:lpstr>
      <vt:lpstr>Quiz!</vt:lpstr>
      <vt:lpstr>Today’s lesson</vt:lpstr>
      <vt:lpstr>RGB</vt:lpstr>
      <vt:lpstr>Each pixel: 3 colours, 3 bytes</vt:lpstr>
      <vt:lpstr>Task</vt:lpstr>
      <vt:lpstr>Things about bitmaps</vt:lpstr>
      <vt:lpstr>Task 2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Kieli Smith</dc:creator>
  <cp:lastModifiedBy>Christopher.Pitcher</cp:lastModifiedBy>
  <cp:revision>130</cp:revision>
  <cp:lastPrinted>2017-09-20T07:49:58Z</cp:lastPrinted>
  <dcterms:created xsi:type="dcterms:W3CDTF">2015-02-05T12:12:07Z</dcterms:created>
  <dcterms:modified xsi:type="dcterms:W3CDTF">2018-07-12T00:48:32Z</dcterms:modified>
</cp:coreProperties>
</file>