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handoutMasterIdLst>
    <p:handoutMasterId r:id="rId3"/>
  </p:handoutMasterIdLst>
  <p:sldIdLst>
    <p:sldId id="259" r:id="rId2"/>
  </p:sldIdLst>
  <p:sldSz cx="43891200" cy="32918400"/>
  <p:notesSz cx="6953250" cy="9239250"/>
  <p:embeddedFontLst>
    <p:embeddedFont>
      <p:font typeface="Nunito" pitchFamily="2" charset="77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Quattrocento" panose="02020502030000000404" pitchFamily="18" charset="0"/>
      <p:regular r:id="rId12"/>
      <p:bold r:id="rId13"/>
      <p:italic r:id="rId14"/>
      <p:boldItalic r:id="rId15"/>
    </p:embeddedFont>
  </p:embeddedFontLst>
  <p:custDataLst>
    <p:tags r:id="rId1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4300" b="1" kern="1200">
        <a:solidFill>
          <a:srgbClr val="FF9900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4300" b="1" kern="1200">
        <a:solidFill>
          <a:srgbClr val="FF9900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4300" b="1" kern="1200">
        <a:solidFill>
          <a:srgbClr val="FF9900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4300" b="1" kern="1200">
        <a:solidFill>
          <a:srgbClr val="FF9900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lre" initials="JD" lastIdx="0" clrIdx="0">
    <p:extLst>
      <p:ext uri="{19B8F6BF-5375-455C-9EA6-DF929625EA0E}">
        <p15:presenceInfo xmlns:p15="http://schemas.microsoft.com/office/powerpoint/2012/main" userId="Justin Del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  <a:srgbClr val="E64B3C"/>
    <a:srgbClr val="2D3C50"/>
    <a:srgbClr val="FF9900"/>
    <a:srgbClr val="990000"/>
    <a:srgbClr val="000050"/>
    <a:srgbClr val="00126A"/>
    <a:srgbClr val="0033CC"/>
    <a:srgbClr val="000066"/>
    <a:srgbClr val="000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57" autoAdjust="0"/>
    <p:restoredTop sz="94575" autoAdjust="0"/>
  </p:normalViewPr>
  <p:slideViewPr>
    <p:cSldViewPr>
      <p:cViewPr>
        <p:scale>
          <a:sx n="40" d="100"/>
          <a:sy n="40" d="100"/>
        </p:scale>
        <p:origin x="232" y="-91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handoutMaster" Target="handoutMasters/handout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l" defTabSz="928688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3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928688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5700"/>
            <a:ext cx="3013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l" defTabSz="928688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5700"/>
            <a:ext cx="3013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928688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4F1B5D8-D97D-47DE-99FD-BED51FB7C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78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7" y="10226675"/>
            <a:ext cx="37306250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5EDBB11-81A3-4CFA-BA97-1ABE9A8F3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167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5ECC0F7-0140-4FFA-BB4D-270D63D3C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77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41" y="1317625"/>
            <a:ext cx="9875837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2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C1B9D64-3336-481D-94A5-F579BB4A8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420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193927" y="1317625"/>
            <a:ext cx="39503350" cy="548640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93927" y="7680326"/>
            <a:ext cx="19675475" cy="10787063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021802" y="7680326"/>
            <a:ext cx="19675475" cy="10787063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193927" y="18619788"/>
            <a:ext cx="19675475" cy="10787062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21802" y="18619788"/>
            <a:ext cx="19675475" cy="10787062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2D98BD33-354E-4B11-91E6-709054688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980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5940B6B-3169-44D4-847B-7863905C3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90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42"/>
            <a:ext cx="37307838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03A4FA6-7C07-49C1-973B-224AB06B9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173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7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2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302B25C-7078-4EDD-9EEA-F171F39DF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033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8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8"/>
            <a:ext cx="1940083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2F454DA-B8E5-407C-A8B0-B2982CBF71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890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65CC813-0CE0-4F7E-9B7F-FCCCD6CE8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3568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5D3508A-868C-432E-A93E-3C5AF7B20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7732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EB5CAF5-4FB5-4E33-861E-BCE1A1103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691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5" y="23042567"/>
            <a:ext cx="26335038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5" y="2941638"/>
            <a:ext cx="26335038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5" y="25763542"/>
            <a:ext cx="26335038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1738493-E10F-4F1A-B075-F4B94CA41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747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A9A9"/>
            </a:gs>
            <a:gs pos="50000">
              <a:srgbClr val="990000"/>
            </a:gs>
            <a:gs pos="100000">
              <a:srgbClr val="DDA9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l" defTabSz="3762375">
              <a:defRPr sz="57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3762375">
              <a:defRPr sz="57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3762375">
              <a:defRPr sz="57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42DBB13-E718-4C9A-AC99-89A36AFA8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4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4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5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perceptualpewter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defPPr>
        <a:defRPr kern="1200" smtId="4294967295"/>
      </a:defPPr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5pPr>
      <a:lvl6pPr marL="4572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6pPr>
      <a:lvl7pPr marL="9144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7pPr>
      <a:lvl8pPr marL="13716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8pPr>
      <a:lvl9pPr marL="18288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9pPr>
    </p:titleStyle>
    <p:bodyStyle>
      <a:defPPr>
        <a:defRPr kern="1200" smtId="4294967295"/>
      </a:defPPr>
      <a:lvl1pPr marL="1409700" indent="-14097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7525" indent="-117633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</a:defRPr>
      </a:lvl3pPr>
      <a:lvl4pPr marL="6583363" indent="-93980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</a:defRPr>
      </a:lvl4pPr>
      <a:lvl5pPr marL="8466138" indent="-941388" algn="l" defTabSz="3762375" rtl="0" eaLnBrk="0" fontAlgn="base" hangingPunct="0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5pPr>
      <a:lvl6pPr marL="89233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6pPr>
      <a:lvl7pPr marL="93805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7pPr>
      <a:lvl8pPr marL="98377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8pPr>
      <a:lvl9pPr marL="102949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C8C8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5800" y="533399"/>
            <a:ext cx="42519600" cy="5994347"/>
          </a:xfrm>
          <a:prstGeom prst="roundRect">
            <a:avLst>
              <a:gd name="adj" fmla="val 6990"/>
            </a:avLst>
          </a:prstGeom>
          <a:solidFill>
            <a:srgbClr val="2D3C5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 sz="4000" i="1" dirty="0">
              <a:noFill/>
            </a:endParaRPr>
          </a:p>
        </p:txBody>
      </p:sp>
      <p:sp>
        <p:nvSpPr>
          <p:cNvPr id="2155" name="Rectangle 167"/>
          <p:cNvSpPr>
            <a:spLocks noChangeArrowheads="1"/>
          </p:cNvSpPr>
          <p:nvPr/>
        </p:nvSpPr>
        <p:spPr bwMode="auto">
          <a:xfrm>
            <a:off x="685800" y="7310735"/>
            <a:ext cx="10058400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Quattrocento" panose="02020802030000000404" pitchFamily="18" charset="0"/>
              </a:rPr>
              <a:t>Motivation and background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2C25681-95AF-45D0-852E-DC3E00E2FDFE}"/>
              </a:ext>
            </a:extLst>
          </p:cNvPr>
          <p:cNvSpPr txBox="1"/>
          <p:nvPr/>
        </p:nvSpPr>
        <p:spPr>
          <a:xfrm>
            <a:off x="3657600" y="1278651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8198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56396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34594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12797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90995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69197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47394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25593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500" dirty="0">
                <a:solidFill>
                  <a:schemeClr val="bg1"/>
                </a:solidFill>
                <a:latin typeface="Quattrocento" panose="02020802030000000404" pitchFamily="18" charset="0"/>
              </a:rPr>
              <a:t>A cellular automaton model of</a:t>
            </a:r>
          </a:p>
          <a:p>
            <a:pPr algn="ctr" defTabSz="3761086">
              <a:spcBef>
                <a:spcPct val="20000"/>
              </a:spcBef>
              <a:defRPr/>
            </a:pPr>
            <a:r>
              <a:rPr lang="en-US" sz="8500" dirty="0">
                <a:solidFill>
                  <a:schemeClr val="bg1"/>
                </a:solidFill>
                <a:latin typeface="Quattrocento" panose="02020802030000000404" pitchFamily="18" charset="0"/>
              </a:rPr>
              <a:t>Self-propagating star formation in spiral galaxies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F872E11-D0DF-4446-BE76-A398B88E9B44}"/>
              </a:ext>
            </a:extLst>
          </p:cNvPr>
          <p:cNvSpPr txBox="1"/>
          <p:nvPr/>
        </p:nvSpPr>
        <p:spPr>
          <a:xfrm>
            <a:off x="3657600" y="4361281"/>
            <a:ext cx="36576000" cy="172354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8198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56396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34594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12797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90995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69197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47394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25593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latin typeface="Quattrocento" panose="02020802030000000404" pitchFamily="18" charset="0"/>
                <a:cs typeface="Arial" panose="020B0604020202020204" pitchFamily="34" charset="0"/>
              </a:rPr>
              <a:t>Universiteit van Amsterdam - Complex system simulation – Group 15</a:t>
            </a:r>
          </a:p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latin typeface="Quattrocento" panose="02020802030000000404" pitchFamily="18" charset="0"/>
                <a:cs typeface="Arial" panose="020B0604020202020204" pitchFamily="34" charset="0"/>
              </a:rPr>
              <a:t>Casey Wong, Kasper van </a:t>
            </a:r>
            <a:r>
              <a:rPr lang="en-US" sz="5600" dirty="0" err="1">
                <a:solidFill>
                  <a:schemeClr val="bg1"/>
                </a:solidFill>
                <a:latin typeface="Quattrocento" panose="02020802030000000404" pitchFamily="18" charset="0"/>
                <a:cs typeface="Arial" panose="020B0604020202020204" pitchFamily="34" charset="0"/>
              </a:rPr>
              <a:t>Tulder</a:t>
            </a:r>
            <a:r>
              <a:rPr lang="en-US" sz="5600" dirty="0">
                <a:solidFill>
                  <a:schemeClr val="bg1"/>
                </a:solidFill>
                <a:latin typeface="Quattrocento" panose="02020802030000000404" pitchFamily="18" charset="0"/>
                <a:cs typeface="Arial" panose="020B0604020202020204" pitchFamily="34" charset="0"/>
              </a:rPr>
              <a:t>, Mehmet Arkin and </a:t>
            </a:r>
            <a:r>
              <a:rPr lang="en-US" sz="5600" dirty="0" err="1">
                <a:solidFill>
                  <a:schemeClr val="bg1"/>
                </a:solidFill>
                <a:latin typeface="Quattrocento" panose="02020802030000000404" pitchFamily="18" charset="0"/>
                <a:cs typeface="Arial" panose="020B0604020202020204" pitchFamily="34" charset="0"/>
              </a:rPr>
              <a:t>MeiFang</a:t>
            </a:r>
            <a:r>
              <a:rPr lang="en-US" sz="5600" dirty="0">
                <a:solidFill>
                  <a:schemeClr val="bg1"/>
                </a:solidFill>
                <a:latin typeface="Quattrocento" panose="02020802030000000404" pitchFamily="18" charset="0"/>
                <a:cs typeface="Arial" panose="020B0604020202020204" pitchFamily="34" charset="0"/>
              </a:rPr>
              <a:t> Li</a:t>
            </a:r>
          </a:p>
        </p:txBody>
      </p:sp>
      <p:sp>
        <p:nvSpPr>
          <p:cNvPr id="19" name="Rectangle 167">
            <a:extLst>
              <a:ext uri="{FF2B5EF4-FFF2-40B4-BE49-F238E27FC236}">
                <a16:creationId xmlns:a16="http://schemas.microsoft.com/office/drawing/2014/main" id="{CC5F2601-3472-4441-8610-673ACB878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6200" y="7310735"/>
            <a:ext cx="10058400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Nunito" panose="00000500000000000000" pitchFamily="2" charset="0"/>
              </a:rPr>
              <a:t>Methodology</a:t>
            </a:r>
          </a:p>
        </p:txBody>
      </p:sp>
      <p:sp>
        <p:nvSpPr>
          <p:cNvPr id="20" name="Rectangle 167">
            <a:extLst>
              <a:ext uri="{FF2B5EF4-FFF2-40B4-BE49-F238E27FC236}">
                <a16:creationId xmlns:a16="http://schemas.microsoft.com/office/drawing/2014/main" id="{F8160BCC-36FC-4419-BD0D-F8E0CD69D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6600" y="7310735"/>
            <a:ext cx="10058400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Nunito" panose="00000500000000000000" pitchFamily="2" charset="0"/>
              </a:rPr>
              <a:t>Results</a:t>
            </a:r>
          </a:p>
        </p:txBody>
      </p:sp>
      <p:sp>
        <p:nvSpPr>
          <p:cNvPr id="22" name="Rectangle 167">
            <a:extLst>
              <a:ext uri="{FF2B5EF4-FFF2-40B4-BE49-F238E27FC236}">
                <a16:creationId xmlns:a16="http://schemas.microsoft.com/office/drawing/2014/main" id="{911E8223-4617-4E14-85CC-64FBEF860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0" y="7310735"/>
            <a:ext cx="10058400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>
                <a:solidFill>
                  <a:schemeClr val="bg1"/>
                </a:solidFill>
                <a:latin typeface="Nunito" panose="00000500000000000000" pitchFamily="2" charset="0"/>
              </a:rPr>
              <a:t>Conclusion</a:t>
            </a:r>
          </a:p>
        </p:txBody>
      </p:sp>
      <p:sp>
        <p:nvSpPr>
          <p:cNvPr id="27" name="Rectangle 167">
            <a:extLst>
              <a:ext uri="{FF2B5EF4-FFF2-40B4-BE49-F238E27FC236}">
                <a16:creationId xmlns:a16="http://schemas.microsoft.com/office/drawing/2014/main" id="{9E369C6D-A264-4B89-931F-14FD6655F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513837"/>
            <a:ext cx="10058400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Quattrocento" panose="02020802030000000404" pitchFamily="18" charset="0"/>
              </a:rPr>
              <a:t>Research question</a:t>
            </a:r>
          </a:p>
        </p:txBody>
      </p:sp>
      <p:sp>
        <p:nvSpPr>
          <p:cNvPr id="32" name="Rectangle 167">
            <a:extLst>
              <a:ext uri="{FF2B5EF4-FFF2-40B4-BE49-F238E27FC236}">
                <a16:creationId xmlns:a16="http://schemas.microsoft.com/office/drawing/2014/main" id="{8A36DE9E-ADA7-4B49-A36B-D777D03B4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0" y="26573414"/>
            <a:ext cx="10058400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Nunito" panose="00000500000000000000" pitchFamily="2" charset="0"/>
              </a:rPr>
              <a:t>References</a:t>
            </a: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AD61A419-7763-464E-BEFD-5783756F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0" y="27732357"/>
            <a:ext cx="10058400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l"/>
            <a:r>
              <a:rPr lang="en-US" sz="24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0D303C-BC2E-4D27-8DCB-AFFC83235B99}"/>
              </a:ext>
            </a:extLst>
          </p:cNvPr>
          <p:cNvSpPr txBox="1"/>
          <p:nvPr/>
        </p:nvSpPr>
        <p:spPr>
          <a:xfrm>
            <a:off x="596255" y="8453735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US" sz="2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A09F5A-1661-4BDF-A2DF-89252468F52D}"/>
              </a:ext>
            </a:extLst>
          </p:cNvPr>
          <p:cNvSpPr txBox="1"/>
          <p:nvPr/>
        </p:nvSpPr>
        <p:spPr>
          <a:xfrm>
            <a:off x="685800" y="1965960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US" sz="24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FB01C1-373E-4866-BF69-4540A0DE8387}"/>
              </a:ext>
            </a:extLst>
          </p:cNvPr>
          <p:cNvSpPr txBox="1"/>
          <p:nvPr/>
        </p:nvSpPr>
        <p:spPr>
          <a:xfrm>
            <a:off x="11506200" y="8453735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US" sz="24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89F4C29-97DA-4889-85D4-4718B5EF9EE5}"/>
              </a:ext>
            </a:extLst>
          </p:cNvPr>
          <p:cNvSpPr txBox="1"/>
          <p:nvPr/>
        </p:nvSpPr>
        <p:spPr>
          <a:xfrm>
            <a:off x="22326598" y="8453735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US" sz="24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7F5A37C-2B6C-4404-91FF-0640D04BD011}"/>
              </a:ext>
            </a:extLst>
          </p:cNvPr>
          <p:cNvSpPr txBox="1"/>
          <p:nvPr/>
        </p:nvSpPr>
        <p:spPr>
          <a:xfrm>
            <a:off x="33147000" y="8453735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US" sz="24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erceptualpewter|09-2018"/>
</p:tagLst>
</file>

<file path=ppt/theme/theme1.xml><?xml version="1.0" encoding="utf-8"?>
<a:theme xmlns:a="http://schemas.openxmlformats.org/drawingml/2006/main" name="Default Desig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00000"/>
            </a:gs>
            <a:gs pos="50000">
              <a:srgbClr val="800000">
                <a:gamma/>
                <a:tint val="73725"/>
                <a:invGamma/>
              </a:srgbClr>
            </a:gs>
            <a:gs pos="100000">
              <a:srgbClr val="8000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37160" tIns="68580" rIns="137160" bIns="68580" numCol="1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1" i="0" u="none" strike="noStrike" cap="none" normalizeH="0" baseline="0" smtClean="0">
            <a:ln>
              <a:noFill/>
            </a:ln>
            <a:solidFill>
              <a:srgbClr val="FF99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00000"/>
            </a:gs>
            <a:gs pos="50000">
              <a:srgbClr val="800000">
                <a:gamma/>
                <a:tint val="73725"/>
                <a:invGamma/>
              </a:srgbClr>
            </a:gs>
            <a:gs pos="100000">
              <a:srgbClr val="8000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37160" tIns="68580" rIns="137160" bIns="68580" numCol="1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1" i="0" u="none" strike="noStrike" cap="none" normalizeH="0" baseline="0" smtClean="0">
            <a:ln>
              <a:noFill/>
            </a:ln>
            <a:solidFill>
              <a:srgbClr val="FF99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108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Nunito</vt:lpstr>
      <vt:lpstr>Arial</vt:lpstr>
      <vt:lpstr>Quattrocento</vt:lpstr>
      <vt:lpstr>Open Sans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Wong, C.P.I.</cp:lastModifiedBy>
  <cp:revision>145</cp:revision>
  <dcterms:modified xsi:type="dcterms:W3CDTF">2021-06-19T20:52:37Z</dcterms:modified>
  <cp:category>science research poster</cp:category>
</cp:coreProperties>
</file>